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91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_rels/notesSlide91.xml.rels" ContentType="application/vnd.openxmlformats-package.relationships+xml"/>
  <Override PartName="/ppt/notesSlides/_rels/notesSlide88.xml.rels" ContentType="application/vnd.openxmlformats-package.relationships+xml"/>
  <Override PartName="/ppt/notesSlides/_rels/notesSlide86.xml.rels" ContentType="application/vnd.openxmlformats-package.relationships+xml"/>
  <Override PartName="/ppt/notesSlides/_rels/notesSlide85.xml.rels" ContentType="application/vnd.openxmlformats-package.relationships+xml"/>
  <Override PartName="/ppt/notesSlides/_rels/notesSlide84.xml.rels" ContentType="application/vnd.openxmlformats-package.relationships+xml"/>
  <Override PartName="/ppt/notesSlides/_rels/notesSlide83.xml.rels" ContentType="application/vnd.openxmlformats-package.relationships+xml"/>
  <Override PartName="/ppt/notesSlides/_rels/notesSlide79.xml.rels" ContentType="application/vnd.openxmlformats-package.relationships+xml"/>
  <Override PartName="/ppt/notesSlides/_rels/notesSlide78.xml.rels" ContentType="application/vnd.openxmlformats-package.relationships+xml"/>
  <Override PartName="/ppt/notesSlides/_rels/notesSlide75.xml.rels" ContentType="application/vnd.openxmlformats-package.relationships+xml"/>
  <Override PartName="/ppt/notesSlides/_rels/notesSlide74.xml.rels" ContentType="application/vnd.openxmlformats-package.relationships+xml"/>
  <Override PartName="/ppt/notesSlides/_rels/notesSlide72.xml.rels" ContentType="application/vnd.openxmlformats-package.relationships+xml"/>
  <Override PartName="/ppt/notesSlides/_rels/notesSlide69.xml.rels" ContentType="application/vnd.openxmlformats-package.relationships+xml"/>
  <Override PartName="/ppt/notesSlides/_rels/notesSlide68.xml.rels" ContentType="application/vnd.openxmlformats-package.relationships+xml"/>
  <Override PartName="/ppt/notesSlides/_rels/notesSlide65.xml.rels" ContentType="application/vnd.openxmlformats-package.relationships+xml"/>
  <Override PartName="/ppt/notesSlides/_rels/notesSlide64.xml.rels" ContentType="application/vnd.openxmlformats-package.relationships+xml"/>
  <Override PartName="/ppt/notesSlides/_rels/notesSlide81.xml.rels" ContentType="application/vnd.openxmlformats-package.relationships+xml"/>
  <Override PartName="/ppt/notesSlides/_rels/notesSlide63.xml.rels" ContentType="application/vnd.openxmlformats-package.relationships+xml"/>
  <Override PartName="/ppt/notesSlides/_rels/notesSlide62.xml.rels" ContentType="application/vnd.openxmlformats-package.relationships+xml"/>
  <Override PartName="/ppt/notesSlides/_rels/notesSlide57.xml.rels" ContentType="application/vnd.openxmlformats-package.relationships+xml"/>
  <Override PartName="/ppt/notesSlides/_rels/notesSlide56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61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82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59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76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73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54.xml.rels" ContentType="application/vnd.openxmlformats-package.relationships+xml"/>
  <Override PartName="/ppt/notesSlides/_rels/notesSlide71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53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80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9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0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5.xml.rels" ContentType="application/vnd.openxmlformats-package.relationships+xml"/>
  <Override PartName="/ppt/notesSlides/_rels/notesSlide90.xml.rels" ContentType="application/vnd.openxmlformats-package.relationships+xml"/>
  <Override PartName="/ppt/notesSlides/_rels/notesSlide5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67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8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7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87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66.xml.rels" ContentType="application/vnd.openxmlformats-package.relationships+xml"/>
  <Override PartName="/ppt/notesSlides/_rels/notesSlide70.xml.rels" ContentType="application/vnd.openxmlformats-package.relationships+xml"/>
  <Override PartName="/ppt/notesSlides/_rels/notesSlide46.xml.rels" ContentType="application/vnd.openxmlformats-package.relationships+xml"/>
  <Override PartName="/ppt/notesSlides/notesSlide63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90.xml" ContentType="application/vnd.openxmlformats-officedocument.presentationml.slide+xml"/>
  <Override PartName="/ppt/slides/slide87.xml" ContentType="application/vnd.openxmlformats-officedocument.presentationml.slide+xml"/>
  <Override PartName="/ppt/slides/slide86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3.xml" ContentType="application/vnd.openxmlformats-officedocument.presentationml.slide+xml"/>
  <Override PartName="/ppt/slides/slide82.xml" ContentType="application/vnd.openxmlformats-officedocument.presentationml.slide+xml"/>
  <Override PartName="/ppt/slides/slide81.xml" ContentType="application/vnd.openxmlformats-officedocument.presentationml.slide+xml"/>
  <Override PartName="/ppt/slides/slide79.xml" ContentType="application/vnd.openxmlformats-officedocument.presentationml.slide+xml"/>
  <Override PartName="/ppt/slides/slide77.xml" ContentType="application/vnd.openxmlformats-officedocument.presentationml.slide+xml"/>
  <Override PartName="/ppt/slides/slide76.xml" ContentType="application/vnd.openxmlformats-officedocument.presentationml.slide+xml"/>
  <Override PartName="/ppt/slides/slide75.xml" ContentType="application/vnd.openxmlformats-officedocument.presentationml.slide+xml"/>
  <Override PartName="/ppt/slides/slide74.xml" ContentType="application/vnd.openxmlformats-officedocument.presentationml.slide+xml"/>
  <Override PartName="/ppt/slides/slide70.xml" ContentType="application/vnd.openxmlformats-officedocument.presentationml.slide+xml"/>
  <Override PartName="/ppt/slides/slide69.xml" ContentType="application/vnd.openxmlformats-officedocument.presentationml.slide+xml"/>
  <Override PartName="/ppt/slides/slide68.xml" ContentType="application/vnd.openxmlformats-officedocument.presentationml.slide+xml"/>
  <Override PartName="/ppt/slides/slide91.xml" ContentType="application/vnd.openxmlformats-officedocument.presentationml.slide+xml"/>
  <Override PartName="/ppt/slides/slide66.xml" ContentType="application/vnd.openxmlformats-officedocument.presentationml.slide+xml"/>
  <Override PartName="/ppt/slides/slide63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0.xml" ContentType="application/vnd.openxmlformats-officedocument.presentationml.slide+xml"/>
  <Override PartName="/ppt/slides/slide58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88.xml" ContentType="application/vnd.openxmlformats-officedocument.presentationml.slide+xml"/>
  <Override PartName="/ppt/slides/slide47.xml" ContentType="application/vnd.openxmlformats-officedocument.presentationml.slide+xml"/>
  <Override PartName="/ppt/slides/slide46.xml" ContentType="application/vnd.openxmlformats-officedocument.presentationml.slide+xml"/>
  <Override PartName="/ppt/slides/slide51.xml" ContentType="application/vnd.openxmlformats-officedocument.presentationml.slide+xml"/>
  <Override PartName="/ppt/slides/slide72.xml" ContentType="application/vnd.openxmlformats-officedocument.presentationml.slide+xml"/>
  <Override PartName="/ppt/slides/slide44.xml" ContentType="application/vnd.openxmlformats-officedocument.presentationml.slide+xml"/>
  <Override PartName="/ppt/slides/slide6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71.xml" ContentType="application/vnd.openxmlformats-officedocument.presentationml.slide+xml"/>
  <Override PartName="/ppt/slides/slide33.xml" ContentType="application/vnd.openxmlformats-officedocument.presentationml.slide+xml"/>
  <Override PartName="/ppt/slides/slide61.xml" ContentType="application/vnd.openxmlformats-officedocument.presentationml.slide+xml"/>
  <Override PartName="/ppt/slides/_rels/slide91.xml.rels" ContentType="application/vnd.openxmlformats-package.relationships+xml"/>
  <Override PartName="/ppt/slides/_rels/slide89.xml.rels" ContentType="application/vnd.openxmlformats-package.relationships+xml"/>
  <Override PartName="/ppt/slides/_rels/slide88.xml.rels" ContentType="application/vnd.openxmlformats-package.relationships+xml"/>
  <Override PartName="/ppt/slides/_rels/slide86.xml.rels" ContentType="application/vnd.openxmlformats-package.relationships+xml"/>
  <Override PartName="/ppt/slides/_rels/slide85.xml.rels" ContentType="application/vnd.openxmlformats-package.relationships+xml"/>
  <Override PartName="/ppt/slides/_rels/slide83.xml.rels" ContentType="application/vnd.openxmlformats-package.relationships+xml"/>
  <Override PartName="/ppt/slides/_rels/slide79.xml.rels" ContentType="application/vnd.openxmlformats-package.relationships+xml"/>
  <Override PartName="/ppt/slides/_rels/slide84.xml.rels" ContentType="application/vnd.openxmlformats-package.relationships+xml"/>
  <Override PartName="/ppt/slides/_rels/slide76.xml.rels" ContentType="application/vnd.openxmlformats-package.relationships+xml"/>
  <Override PartName="/ppt/slides/_rels/slide65.xml.rels" ContentType="application/vnd.openxmlformats-package.relationships+xml"/>
  <Override PartName="/ppt/slides/_rels/slide90.xml.rels" ContentType="application/vnd.openxmlformats-package.relationships+xml"/>
  <Override PartName="/ppt/slides/_rels/slide62.xml.rels" ContentType="application/vnd.openxmlformats-package.relationships+xml"/>
  <Override PartName="/ppt/slides/_rels/slide60.xml.rels" ContentType="application/vnd.openxmlformats-package.relationships+xml"/>
  <Override PartName="/ppt/slides/_rels/slide59.xml.rels" ContentType="application/vnd.openxmlformats-package.relationships+xml"/>
  <Override PartName="/ppt/slides/_rels/slide72.xml.rels" ContentType="application/vnd.openxmlformats-package.relationships+xml"/>
  <Override PartName="/ppt/slides/_rels/slide57.xml.rels" ContentType="application/vnd.openxmlformats-package.relationships+xml"/>
  <Override PartName="/ppt/slides/_rels/slide56.xml.rels" ContentType="application/vnd.openxmlformats-package.relationships+xml"/>
  <Override PartName="/ppt/slides/_rels/slide54.xml.rels" ContentType="application/vnd.openxmlformats-package.relationships+xml"/>
  <Override PartName="/ppt/slides/_rels/slide80.xml.rels" ContentType="application/vnd.openxmlformats-package.relationships+xml"/>
  <Override PartName="/ppt/slides/_rels/slide78.xml.rels" ContentType="application/vnd.openxmlformats-package.relationships+xml"/>
  <Override PartName="/ppt/slides/_rels/slide53.xml.rels" ContentType="application/vnd.openxmlformats-package.relationships+xml"/>
  <Override PartName="/ppt/slides/_rels/slide64.xml.rels" ContentType="application/vnd.openxmlformats-package.relationships+xml"/>
  <Override PartName="/ppt/slides/_rels/slide69.xml.rels" ContentType="application/vnd.openxmlformats-package.relationships+xml"/>
  <Override PartName="/ppt/slides/_rels/slide52.xml.rels" ContentType="application/vnd.openxmlformats-package.relationships+xml"/>
  <Override PartName="/ppt/slides/_rels/slide49.xml.rels" ContentType="application/vnd.openxmlformats-package.relationships+xml"/>
  <Override PartName="/ppt/slides/_rels/slide47.xml.rels" ContentType="application/vnd.openxmlformats-package.relationships+xml"/>
  <Override PartName="/ppt/slides/_rels/slide44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70.xml.rels" ContentType="application/vnd.openxmlformats-package.relationships+xml"/>
  <Override PartName="/ppt/slides/_rels/slide36.xml.rels" ContentType="application/vnd.openxmlformats-package.relationships+xml"/>
  <Override PartName="/ppt/slides/_rels/slide50.xml.rels" ContentType="application/vnd.openxmlformats-package.relationships+xml"/>
  <Override PartName="/ppt/slides/_rels/slide38.xml.rels" ContentType="application/vnd.openxmlformats-package.relationships+xml"/>
  <Override PartName="/ppt/slides/_rels/slide75.xml.rels" ContentType="application/vnd.openxmlformats-package.relationships+xml"/>
  <Override PartName="/ppt/slides/_rels/slide35.xml.rels" ContentType="application/vnd.openxmlformats-package.relationships+xml"/>
  <Override PartName="/ppt/slides/_rels/slide68.xml.rels" ContentType="application/vnd.openxmlformats-package.relationships+xml"/>
  <Override PartName="/ppt/slides/_rels/slide32.xml.rels" ContentType="application/vnd.openxmlformats-package.relationships+xml"/>
  <Override PartName="/ppt/slides/_rels/slide51.xml.rels" ContentType="application/vnd.openxmlformats-package.relationships+xml"/>
  <Override PartName="/ppt/slides/_rels/slide29.xml.rels" ContentType="application/vnd.openxmlformats-package.relationships+xml"/>
  <Override PartName="/ppt/slides/_rels/slide31.xml.rels" ContentType="application/vnd.openxmlformats-package.relationships+xml"/>
  <Override PartName="/ppt/slides/_rels/slide61.xml.rels" ContentType="application/vnd.openxmlformats-package.relationships+xml"/>
  <Override PartName="/ppt/slides/_rels/slide24.xml.rels" ContentType="application/vnd.openxmlformats-package.relationships+xml"/>
  <Override PartName="/ppt/slides/_rels/slide28.xml.rels" ContentType="application/vnd.openxmlformats-package.relationships+xml"/>
  <Override PartName="/ppt/slides/_rels/slide23.xml.rels" ContentType="application/vnd.openxmlformats-package.relationships+xml"/>
  <Override PartName="/ppt/slides/_rels/slide26.xml.rels" ContentType="application/vnd.openxmlformats-package.relationships+xml"/>
  <Override PartName="/ppt/slides/_rels/slide87.xml.rels" ContentType="application/vnd.openxmlformats-package.relationships+xml"/>
  <Override PartName="/ppt/slides/_rels/slide48.xml.rels" ContentType="application/vnd.openxmlformats-package.relationships+xml"/>
  <Override PartName="/ppt/slides/_rels/slide21.xml.rels" ContentType="application/vnd.openxmlformats-package.relationships+xml"/>
  <Override PartName="/ppt/slides/_rels/slide46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4.xml.rels" ContentType="application/vnd.openxmlformats-package.relationships+xml"/>
  <Override PartName="/ppt/slides/_rels/slide63.xml.rels" ContentType="application/vnd.openxmlformats-package.relationships+xml"/>
  <Override PartName="/ppt/slides/_rels/slide25.xml.rels" ContentType="application/vnd.openxmlformats-package.relationships+xml"/>
  <Override PartName="/ppt/slides/_rels/slide13.xml.rels" ContentType="application/vnd.openxmlformats-package.relationships+xml"/>
  <Override PartName="/ppt/slides/_rels/slide82.xml.rels" ContentType="application/vnd.openxmlformats-package.relationships+xml"/>
  <Override PartName="/ppt/slides/_rels/slide74.xml.rels" ContentType="application/vnd.openxmlformats-package.relationships+xml"/>
  <Override PartName="/ppt/slides/_rels/slide73.xml.rels" ContentType="application/vnd.openxmlformats-package.relationships+xml"/>
  <Override PartName="/ppt/slides/_rels/slide27.xml.rels" ContentType="application/vnd.openxmlformats-package.relationships+xml"/>
  <Override PartName="/ppt/slides/_rels/slide12.xml.rels" ContentType="application/vnd.openxmlformats-package.relationships+xml"/>
  <Override PartName="/ppt/slides/_rels/slide67.xml.rels" ContentType="application/vnd.openxmlformats-package.relationships+xml"/>
  <Override PartName="/ppt/slides/_rels/slide66.xml.rels" ContentType="application/vnd.openxmlformats-package.relationships+xml"/>
  <Override PartName="/ppt/slides/_rels/slide20.xml.rels" ContentType="application/vnd.openxmlformats-package.relationships+xml"/>
  <Override PartName="/ppt/slides/_rels/slide15.xml.rels" ContentType="application/vnd.openxmlformats-package.relationships+xml"/>
  <Override PartName="/ppt/slides/_rels/slide30.xml.rels" ContentType="application/vnd.openxmlformats-package.relationships+xml"/>
  <Override PartName="/ppt/slides/_rels/slide77.xml.rels" ContentType="application/vnd.openxmlformats-package.relationships+xml"/>
  <Override PartName="/ppt/slides/_rels/slide45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22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8.xml.rels" ContentType="application/vnd.openxmlformats-package.relationships+xml"/>
  <Override PartName="/ppt/slides/_rels/slide71.xml.rels" ContentType="application/vnd.openxmlformats-package.relationships+xml"/>
  <Override PartName="/ppt/slides/_rels/slide5.xml.rels" ContentType="application/vnd.openxmlformats-package.relationships+xml"/>
  <Override PartName="/ppt/slides/_rels/slide37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81.xml.rels" ContentType="application/vnd.openxmlformats-package.relationships+xml"/>
  <Override PartName="/ppt/slides/_rels/slide43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33.xml.rels" ContentType="application/vnd.openxmlformats-package.relationships+xml"/>
  <Override PartName="/ppt/slides/_rels/slide55.xml.rels" ContentType="application/vnd.openxmlformats-package.relationships+xml"/>
  <Override PartName="/ppt/slides/_rels/slide2.xml.rels" ContentType="application/vnd.openxmlformats-package.relationships+xml"/>
  <Override PartName="/ppt/slides/_rels/slide34.xml.rels" ContentType="application/vnd.openxmlformats-package.relationships+xml"/>
  <Override PartName="/ppt/slides/_rels/slide1.xml.rels" ContentType="application/vnd.openxmlformats-package.relationships+xml"/>
  <Override PartName="/ppt/slides/slide32.xml" ContentType="application/vnd.openxmlformats-officedocument.presentationml.slide+xml"/>
  <Override PartName="/ppt/slides/slide59.xml" ContentType="application/vnd.openxmlformats-officedocument.presentationml.slide+xml"/>
  <Override PartName="/ppt/slides/slide29.xml" ContentType="application/vnd.openxmlformats-officedocument.presentationml.slide+xml"/>
  <Override PartName="/ppt/slides/slide25.xml" ContentType="application/vnd.openxmlformats-officedocument.presentationml.slide+xml"/>
  <Override PartName="/ppt/slides/slide80.xml" ContentType="application/vnd.openxmlformats-officedocument.presentationml.slide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45.xml" ContentType="application/vnd.openxmlformats-officedocument.presentationml.slide+xml"/>
  <Override PartName="/ppt/slides/slide20.xml" ContentType="application/vnd.openxmlformats-officedocument.presentationml.slide+xml"/>
  <Override PartName="/ppt/slides/slide57.xml" ContentType="application/vnd.openxmlformats-officedocument.presentationml.slide+xml"/>
  <Override PartName="/ppt/slides/slide4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52.xml" ContentType="application/vnd.openxmlformats-officedocument.presentationml.slide+xml"/>
  <Override PartName="/ppt/slides/slide23.xml" ContentType="application/vnd.openxmlformats-officedocument.presentationml.slide+xml"/>
  <Override PartName="/ppt/slides/slide26.xml" ContentType="application/vnd.openxmlformats-officedocument.presentationml.slide+xml"/>
  <Override PartName="/ppt/slides/slide67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62.xml" ContentType="application/vnd.openxmlformats-officedocument.presentationml.slide+xml"/>
  <Override PartName="/ppt/slides/slide11.xml" ContentType="application/vnd.openxmlformats-officedocument.presentationml.slide+xml"/>
  <Override PartName="/ppt/slides/slide53.xml" ContentType="application/vnd.openxmlformats-officedocument.presentationml.slide+xml"/>
  <Override PartName="/ppt/slides/slide28.xml" ContentType="application/vnd.openxmlformats-officedocument.presentationml.slide+xml"/>
  <Override PartName="/ppt/slides/slide10.xml" ContentType="application/vnd.openxmlformats-officedocument.presentationml.slide+xml"/>
  <Override PartName="/ppt/slides/slide65.xml" ContentType="application/vnd.openxmlformats-officedocument.presentationml.slide+xml"/>
  <Override PartName="/ppt/slides/slide60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3.xml" ContentType="application/vnd.openxmlformats-officedocument.presentationml.slide+xml"/>
  <Override PartName="/ppt/slides/slide34.xml" ContentType="application/vnd.openxmlformats-officedocument.presentationml.slide+xml"/>
  <Override PartName="/ppt/slides/slide7.xml" ContentType="application/vnd.openxmlformats-officedocument.presentationml.slide+xml"/>
  <Override PartName="/ppt/slides/slide89.xml" ContentType="application/vnd.openxmlformats-officedocument.presentationml.slide+xml"/>
  <Override PartName="/ppt/slides/slide24.xml" ContentType="application/vnd.openxmlformats-officedocument.presentationml.slide+xml"/>
  <Override PartName="/ppt/slides/slide78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7.wmf" ContentType="image/x-wmf"/>
  <Override PartName="/ppt/media/image13.png" ContentType="image/png"/>
  <Override PartName="/ppt/media/image12.png" ContentType="image/png"/>
  <Override PartName="/ppt/media/image11.png" ContentType="image/png"/>
  <Override PartName="/ppt/media/image9.png" ContentType="image/png"/>
  <Override PartName="/ppt/media/image15.png" ContentType="image/png"/>
  <Override PartName="/ppt/media/image8.png" ContentType="image/png"/>
  <Override PartName="/ppt/media/image7.jpeg" ContentType="image/jpeg"/>
  <Override PartName="/ppt/media/image6.png" ContentType="image/png"/>
  <Override PartName="/ppt/media/image10.jpeg" ContentType="image/jpeg"/>
  <Override PartName="/ppt/media/image5.png" ContentType="image/png"/>
  <Override PartName="/ppt/media/image4.jpeg" ContentType="image/jpeg"/>
  <Override PartName="/ppt/media/image14.png" ContentType="image/png"/>
  <Override PartName="/ppt/media/image16.png" ContentType="image/png"/>
  <Override PartName="/ppt/media/image3.png" ContentType="image/png"/>
  <Override PartName="/ppt/media/image2.png" ContentType="image/png"/>
  <Override PartName="/ppt/media/image1.jpeg" ContentType="image/jpe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</p:sldIdLst>
  <p:sldSz cx="9144000" cy="6858000"/>
  <p:notesSz cx="7315200" cy="96012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3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C44A7E8-68C0-4408-84DE-F2C1C7CCD43A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46.xml.rels><?xml version="1.0" encoding="UTF-8"?>
<Relationships xmlns="http://schemas.openxmlformats.org/package/2006/relationships"><Relationship Id="rId1" Type="http://schemas.openxmlformats.org/officeDocument/2006/relationships/slide" Target="../slides/slide46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53.xml.rels><?xml version="1.0" encoding="UTF-8"?>
<Relationships xmlns="http://schemas.openxmlformats.org/package/2006/relationships"><Relationship Id="rId1" Type="http://schemas.openxmlformats.org/officeDocument/2006/relationships/slide" Target="../slides/slide53.xml"/><Relationship Id="rId2" Type="http://schemas.openxmlformats.org/officeDocument/2006/relationships/notesMaster" Target="../notesMasters/notesMaster1.xml"/>
</Relationships>
</file>

<file path=ppt/notesSlides/_rels/notesSlide54.xml.rels><?xml version="1.0" encoding="UTF-8"?>
<Relationships xmlns="http://schemas.openxmlformats.org/package/2006/relationships"><Relationship Id="rId1" Type="http://schemas.openxmlformats.org/officeDocument/2006/relationships/slide" Target="../slides/slide54.xml"/><Relationship Id="rId2" Type="http://schemas.openxmlformats.org/officeDocument/2006/relationships/notesMaster" Target="../notesMasters/notesMaster1.xml"/>
</Relationships>
</file>

<file path=ppt/notesSlides/_rels/notesSlide55.xml.rels><?xml version="1.0" encoding="UTF-8"?>
<Relationships xmlns="http://schemas.openxmlformats.org/package/2006/relationships"><Relationship Id="rId1" Type="http://schemas.openxmlformats.org/officeDocument/2006/relationships/slide" Target="../slides/slide55.xml"/><Relationship Id="rId2" Type="http://schemas.openxmlformats.org/officeDocument/2006/relationships/notesMaster" Target="../notesMasters/notesMaster1.xml"/>
</Relationships>
</file>

<file path=ppt/notesSlides/_rels/notesSlide56.xml.rels><?xml version="1.0" encoding="UTF-8"?>
<Relationships xmlns="http://schemas.openxmlformats.org/package/2006/relationships"><Relationship Id="rId1" Type="http://schemas.openxmlformats.org/officeDocument/2006/relationships/slide" Target="../slides/slide56.xml"/><Relationship Id="rId2" Type="http://schemas.openxmlformats.org/officeDocument/2006/relationships/notesMaster" Target="../notesMasters/notesMaster1.xml"/>
</Relationships>
</file>

<file path=ppt/notesSlides/_rels/notesSlide57.xml.rels><?xml version="1.0" encoding="UTF-8"?>
<Relationships xmlns="http://schemas.openxmlformats.org/package/2006/relationships"><Relationship Id="rId1" Type="http://schemas.openxmlformats.org/officeDocument/2006/relationships/slide" Target="../slides/slide57.xml"/><Relationship Id="rId2" Type="http://schemas.openxmlformats.org/officeDocument/2006/relationships/notesMaster" Target="../notesMasters/notesMaster1.xml"/>
</Relationships>
</file>

<file path=ppt/notesSlides/_rels/notesSlide58.xml.rels><?xml version="1.0" encoding="UTF-8"?>
<Relationships xmlns="http://schemas.openxmlformats.org/package/2006/relationships"><Relationship Id="rId1" Type="http://schemas.openxmlformats.org/officeDocument/2006/relationships/slide" Target="../slides/slide58.xml"/><Relationship Id="rId2" Type="http://schemas.openxmlformats.org/officeDocument/2006/relationships/notesMaster" Target="../notesMasters/notesMaster1.xml"/>
</Relationships>
</file>

<file path=ppt/notesSlides/_rels/notesSlide59.xml.rels><?xml version="1.0" encoding="UTF-8"?>
<Relationships xmlns="http://schemas.openxmlformats.org/package/2006/relationships"><Relationship Id="rId1" Type="http://schemas.openxmlformats.org/officeDocument/2006/relationships/slide" Target="../slides/slide59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60.xml.rels><?xml version="1.0" encoding="UTF-8"?>
<Relationships xmlns="http://schemas.openxmlformats.org/package/2006/relationships"><Relationship Id="rId1" Type="http://schemas.openxmlformats.org/officeDocument/2006/relationships/slide" Target="../slides/slide60.xml"/><Relationship Id="rId2" Type="http://schemas.openxmlformats.org/officeDocument/2006/relationships/notesMaster" Target="../notesMasters/notesMaster1.xml"/>
</Relationships>
</file>

<file path=ppt/notesSlides/_rels/notesSlide61.xml.rels><?xml version="1.0" encoding="UTF-8"?>
<Relationships xmlns="http://schemas.openxmlformats.org/package/2006/relationships"><Relationship Id="rId1" Type="http://schemas.openxmlformats.org/officeDocument/2006/relationships/slide" Target="../slides/slide61.xml"/><Relationship Id="rId2" Type="http://schemas.openxmlformats.org/officeDocument/2006/relationships/notesMaster" Target="../notesMasters/notesMaster1.xml"/>
</Relationships>
</file>

<file path=ppt/notesSlides/_rels/notesSlide62.xml.rels><?xml version="1.0" encoding="UTF-8"?>
<Relationships xmlns="http://schemas.openxmlformats.org/package/2006/relationships"><Relationship Id="rId1" Type="http://schemas.openxmlformats.org/officeDocument/2006/relationships/slide" Target="../slides/slide62.xml"/><Relationship Id="rId2" Type="http://schemas.openxmlformats.org/officeDocument/2006/relationships/notesMaster" Target="../notesMasters/notesMaster1.xml"/>
</Relationships>
</file>

<file path=ppt/notesSlides/_rels/notesSlide63.xml.rels><?xml version="1.0" encoding="UTF-8"?>
<Relationships xmlns="http://schemas.openxmlformats.org/package/2006/relationships"><Relationship Id="rId1" Type="http://schemas.openxmlformats.org/officeDocument/2006/relationships/slide" Target="../slides/slide63.xml"/><Relationship Id="rId2" Type="http://schemas.openxmlformats.org/officeDocument/2006/relationships/notesMaster" Target="../notesMasters/notesMaster1.xml"/>
</Relationships>
</file>

<file path=ppt/notesSlides/_rels/notesSlide64.xml.rels><?xml version="1.0" encoding="UTF-8"?>
<Relationships xmlns="http://schemas.openxmlformats.org/package/2006/relationships"><Relationship Id="rId1" Type="http://schemas.openxmlformats.org/officeDocument/2006/relationships/slide" Target="../slides/slide64.xml"/><Relationship Id="rId2" Type="http://schemas.openxmlformats.org/officeDocument/2006/relationships/notesMaster" Target="../notesMasters/notesMaster1.xml"/>
</Relationships>
</file>

<file path=ppt/notesSlides/_rels/notesSlide65.xml.rels><?xml version="1.0" encoding="UTF-8"?>
<Relationships xmlns="http://schemas.openxmlformats.org/package/2006/relationships"><Relationship Id="rId1" Type="http://schemas.openxmlformats.org/officeDocument/2006/relationships/slide" Target="../slides/slide65.xml"/><Relationship Id="rId2" Type="http://schemas.openxmlformats.org/officeDocument/2006/relationships/notesMaster" Target="../notesMasters/notesMaster1.xml"/>
</Relationships>
</file>

<file path=ppt/notesSlides/_rels/notesSlide66.xml.rels><?xml version="1.0" encoding="UTF-8"?>
<Relationships xmlns="http://schemas.openxmlformats.org/package/2006/relationships"><Relationship Id="rId1" Type="http://schemas.openxmlformats.org/officeDocument/2006/relationships/slide" Target="../slides/slide66.xml"/><Relationship Id="rId2" Type="http://schemas.openxmlformats.org/officeDocument/2006/relationships/notesMaster" Target="../notesMasters/notesMaster1.xml"/>
</Relationships>
</file>

<file path=ppt/notesSlides/_rels/notesSlide67.xml.rels><?xml version="1.0" encoding="UTF-8"?>
<Relationships xmlns="http://schemas.openxmlformats.org/package/2006/relationships"><Relationship Id="rId1" Type="http://schemas.openxmlformats.org/officeDocument/2006/relationships/slide" Target="../slides/slide67.xml"/><Relationship Id="rId2" Type="http://schemas.openxmlformats.org/officeDocument/2006/relationships/notesMaster" Target="../notesMasters/notesMaster1.xml"/>
</Relationships>
</file>

<file path=ppt/notesSlides/_rels/notesSlide68.xml.rels><?xml version="1.0" encoding="UTF-8"?>
<Relationships xmlns="http://schemas.openxmlformats.org/package/2006/relationships"><Relationship Id="rId1" Type="http://schemas.openxmlformats.org/officeDocument/2006/relationships/slide" Target="../slides/slide68.xml"/><Relationship Id="rId2" Type="http://schemas.openxmlformats.org/officeDocument/2006/relationships/notesMaster" Target="../notesMasters/notesMaster1.xml"/>
</Relationships>
</file>

<file path=ppt/notesSlides/_rels/notesSlide69.xml.rels><?xml version="1.0" encoding="UTF-8"?>
<Relationships xmlns="http://schemas.openxmlformats.org/package/2006/relationships"><Relationship Id="rId1" Type="http://schemas.openxmlformats.org/officeDocument/2006/relationships/slide" Target="../slides/slide69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70.xml.rels><?xml version="1.0" encoding="UTF-8"?>
<Relationships xmlns="http://schemas.openxmlformats.org/package/2006/relationships"><Relationship Id="rId1" Type="http://schemas.openxmlformats.org/officeDocument/2006/relationships/slide" Target="../slides/slide70.xml"/><Relationship Id="rId2" Type="http://schemas.openxmlformats.org/officeDocument/2006/relationships/notesMaster" Target="../notesMasters/notesMaster1.xml"/>
</Relationships>
</file>

<file path=ppt/notesSlides/_rels/notesSlide71.xml.rels><?xml version="1.0" encoding="UTF-8"?>
<Relationships xmlns="http://schemas.openxmlformats.org/package/2006/relationships"><Relationship Id="rId1" Type="http://schemas.openxmlformats.org/officeDocument/2006/relationships/slide" Target="../slides/slide71.xml"/><Relationship Id="rId2" Type="http://schemas.openxmlformats.org/officeDocument/2006/relationships/notesMaster" Target="../notesMasters/notesMaster1.xml"/>
</Relationships>
</file>

<file path=ppt/notesSlides/_rels/notesSlide72.xml.rels><?xml version="1.0" encoding="UTF-8"?>
<Relationships xmlns="http://schemas.openxmlformats.org/package/2006/relationships"><Relationship Id="rId1" Type="http://schemas.openxmlformats.org/officeDocument/2006/relationships/slide" Target="../slides/slide72.xml"/><Relationship Id="rId2" Type="http://schemas.openxmlformats.org/officeDocument/2006/relationships/notesMaster" Target="../notesMasters/notesMaster1.xml"/>
</Relationships>
</file>

<file path=ppt/notesSlides/_rels/notesSlide73.xml.rels><?xml version="1.0" encoding="UTF-8"?>
<Relationships xmlns="http://schemas.openxmlformats.org/package/2006/relationships"><Relationship Id="rId1" Type="http://schemas.openxmlformats.org/officeDocument/2006/relationships/slide" Target="../slides/slide73.xml"/><Relationship Id="rId2" Type="http://schemas.openxmlformats.org/officeDocument/2006/relationships/notesMaster" Target="../notesMasters/notesMaster1.xml"/>
</Relationships>
</file>

<file path=ppt/notesSlides/_rels/notesSlide74.xml.rels><?xml version="1.0" encoding="UTF-8"?>
<Relationships xmlns="http://schemas.openxmlformats.org/package/2006/relationships"><Relationship Id="rId1" Type="http://schemas.openxmlformats.org/officeDocument/2006/relationships/slide" Target="../slides/slide74.xml"/><Relationship Id="rId2" Type="http://schemas.openxmlformats.org/officeDocument/2006/relationships/notesMaster" Target="../notesMasters/notesMaster1.xml"/>
</Relationships>
</file>

<file path=ppt/notesSlides/_rels/notesSlide75.xml.rels><?xml version="1.0" encoding="UTF-8"?>
<Relationships xmlns="http://schemas.openxmlformats.org/package/2006/relationships"><Relationship Id="rId1" Type="http://schemas.openxmlformats.org/officeDocument/2006/relationships/slide" Target="../slides/slide75.xml"/><Relationship Id="rId2" Type="http://schemas.openxmlformats.org/officeDocument/2006/relationships/notesMaster" Target="../notesMasters/notesMaster1.xml"/>
</Relationships>
</file>

<file path=ppt/notesSlides/_rels/notesSlide76.xml.rels><?xml version="1.0" encoding="UTF-8"?>
<Relationships xmlns="http://schemas.openxmlformats.org/package/2006/relationships"><Relationship Id="rId1" Type="http://schemas.openxmlformats.org/officeDocument/2006/relationships/slide" Target="../slides/slide76.xml"/><Relationship Id="rId2" Type="http://schemas.openxmlformats.org/officeDocument/2006/relationships/notesMaster" Target="../notesMasters/notesMaster1.xml"/>
</Relationships>
</file>

<file path=ppt/notesSlides/_rels/notesSlide77.xml.rels><?xml version="1.0" encoding="UTF-8"?>
<Relationships xmlns="http://schemas.openxmlformats.org/package/2006/relationships"><Relationship Id="rId1" Type="http://schemas.openxmlformats.org/officeDocument/2006/relationships/slide" Target="../slides/slide77.xml"/><Relationship Id="rId2" Type="http://schemas.openxmlformats.org/officeDocument/2006/relationships/notesMaster" Target="../notesMasters/notesMaster1.xml"/>
</Relationships>
</file>

<file path=ppt/notesSlides/_rels/notesSlide78.xml.rels><?xml version="1.0" encoding="UTF-8"?>
<Relationships xmlns="http://schemas.openxmlformats.org/package/2006/relationships"><Relationship Id="rId1" Type="http://schemas.openxmlformats.org/officeDocument/2006/relationships/slide" Target="../slides/slide78.xml"/><Relationship Id="rId2" Type="http://schemas.openxmlformats.org/officeDocument/2006/relationships/notesMaster" Target="../notesMasters/notesMaster1.xml"/>
</Relationships>
</file>

<file path=ppt/notesSlides/_rels/notesSlide79.xml.rels><?xml version="1.0" encoding="UTF-8"?>
<Relationships xmlns="http://schemas.openxmlformats.org/package/2006/relationships"><Relationship Id="rId1" Type="http://schemas.openxmlformats.org/officeDocument/2006/relationships/slide" Target="../slides/slide79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80.xml.rels><?xml version="1.0" encoding="UTF-8"?>
<Relationships xmlns="http://schemas.openxmlformats.org/package/2006/relationships"><Relationship Id="rId1" Type="http://schemas.openxmlformats.org/officeDocument/2006/relationships/slide" Target="../slides/slide80.xml"/><Relationship Id="rId2" Type="http://schemas.openxmlformats.org/officeDocument/2006/relationships/notesMaster" Target="../notesMasters/notesMaster1.xml"/>
</Relationships>
</file>

<file path=ppt/notesSlides/_rels/notesSlide81.xml.rels><?xml version="1.0" encoding="UTF-8"?>
<Relationships xmlns="http://schemas.openxmlformats.org/package/2006/relationships"><Relationship Id="rId1" Type="http://schemas.openxmlformats.org/officeDocument/2006/relationships/slide" Target="../slides/slide81.xml"/><Relationship Id="rId2" Type="http://schemas.openxmlformats.org/officeDocument/2006/relationships/notesMaster" Target="../notesMasters/notesMaster1.xml"/>
</Relationships>
</file>

<file path=ppt/notesSlides/_rels/notesSlide82.xml.rels><?xml version="1.0" encoding="UTF-8"?>
<Relationships xmlns="http://schemas.openxmlformats.org/package/2006/relationships"><Relationship Id="rId1" Type="http://schemas.openxmlformats.org/officeDocument/2006/relationships/slide" Target="../slides/slide82.xml"/><Relationship Id="rId2" Type="http://schemas.openxmlformats.org/officeDocument/2006/relationships/notesMaster" Target="../notesMasters/notesMaster1.xml"/>
</Relationships>
</file>

<file path=ppt/notesSlides/_rels/notesSlide83.xml.rels><?xml version="1.0" encoding="UTF-8"?>
<Relationships xmlns="http://schemas.openxmlformats.org/package/2006/relationships"><Relationship Id="rId1" Type="http://schemas.openxmlformats.org/officeDocument/2006/relationships/slide" Target="../slides/slide83.xml"/><Relationship Id="rId2" Type="http://schemas.openxmlformats.org/officeDocument/2006/relationships/notesMaster" Target="../notesMasters/notesMaster1.xml"/>
</Relationships>
</file>

<file path=ppt/notesSlides/_rels/notesSlide84.xml.rels><?xml version="1.0" encoding="UTF-8"?>
<Relationships xmlns="http://schemas.openxmlformats.org/package/2006/relationships"><Relationship Id="rId1" Type="http://schemas.openxmlformats.org/officeDocument/2006/relationships/slide" Target="../slides/slide84.xml"/><Relationship Id="rId2" Type="http://schemas.openxmlformats.org/officeDocument/2006/relationships/notesMaster" Target="../notesMasters/notesMaster1.xml"/>
</Relationships>
</file>

<file path=ppt/notesSlides/_rels/notesSlide85.xml.rels><?xml version="1.0" encoding="UTF-8"?>
<Relationships xmlns="http://schemas.openxmlformats.org/package/2006/relationships"><Relationship Id="rId1" Type="http://schemas.openxmlformats.org/officeDocument/2006/relationships/slide" Target="../slides/slide85.xml"/><Relationship Id="rId2" Type="http://schemas.openxmlformats.org/officeDocument/2006/relationships/notesMaster" Target="../notesMasters/notesMaster1.xml"/>
</Relationships>
</file>

<file path=ppt/notesSlides/_rels/notesSlide86.xml.rels><?xml version="1.0" encoding="UTF-8"?>
<Relationships xmlns="http://schemas.openxmlformats.org/package/2006/relationships"><Relationship Id="rId1" Type="http://schemas.openxmlformats.org/officeDocument/2006/relationships/slide" Target="../slides/slide86.xml"/><Relationship Id="rId2" Type="http://schemas.openxmlformats.org/officeDocument/2006/relationships/notesMaster" Target="../notesMasters/notesMaster1.xml"/>
</Relationships>
</file>

<file path=ppt/notesSlides/_rels/notesSlide87.xml.rels><?xml version="1.0" encoding="UTF-8"?>
<Relationships xmlns="http://schemas.openxmlformats.org/package/2006/relationships"><Relationship Id="rId1" Type="http://schemas.openxmlformats.org/officeDocument/2006/relationships/slide" Target="../slides/slide87.xml"/><Relationship Id="rId2" Type="http://schemas.openxmlformats.org/officeDocument/2006/relationships/notesMaster" Target="../notesMasters/notesMaster1.xml"/>
</Relationships>
</file>

<file path=ppt/notesSlides/_rels/notesSlide88.xml.rels><?xml version="1.0" encoding="UTF-8"?>
<Relationships xmlns="http://schemas.openxmlformats.org/package/2006/relationships"><Relationship Id="rId1" Type="http://schemas.openxmlformats.org/officeDocument/2006/relationships/slide" Target="../slides/slide88.xml"/><Relationship Id="rId2" Type="http://schemas.openxmlformats.org/officeDocument/2006/relationships/notesMaster" Target="../notesMasters/notesMaster1.xml"/>
</Relationships>
</file>

<file path=ppt/notesSlides/_rels/notesSlide89.xml.rels><?xml version="1.0" encoding="UTF-8"?>
<Relationships xmlns="http://schemas.openxmlformats.org/package/2006/relationships"><Relationship Id="rId1" Type="http://schemas.openxmlformats.org/officeDocument/2006/relationships/slide" Target="../slides/slide89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_rels/notesSlide90.xml.rels><?xml version="1.0" encoding="UTF-8"?>
<Relationships xmlns="http://schemas.openxmlformats.org/package/2006/relationships"><Relationship Id="rId1" Type="http://schemas.openxmlformats.org/officeDocument/2006/relationships/slide" Target="../slides/slide90.xml"/><Relationship Id="rId2" Type="http://schemas.openxmlformats.org/officeDocument/2006/relationships/notesMaster" Target="../notesMasters/notesMaster1.xml"/>
</Relationships>
</file>

<file path=ppt/notesSlides/_rels/notesSlide91.xml.rels><?xml version="1.0" encoding="UTF-8"?>
<Relationships xmlns="http://schemas.openxmlformats.org/package/2006/relationships"><Relationship Id="rId1" Type="http://schemas.openxmlformats.org/officeDocument/2006/relationships/slide" Target="../slides/slide9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2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80356BAF-CE64-4886-AA36-748EE3AAFA65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>
                <a:latin typeface="Arial"/>
              </a:rPr>
              <a:t>Alguns exemplos: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http://aulasdematem.blogspot.com.br/2008/06/aplicaes-de-matrizes-e-determinantes.html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http://www.brasilescola.com/matematica/aplicacao-das-matrizes-nos-vestibulares.htm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http://www.mscabral.pro.br/sitemauro/praticas/Matriz.htm</a:t>
            </a:r>
            <a:endParaRPr/>
          </a:p>
        </p:txBody>
      </p:sp>
      <p:sp>
        <p:nvSpPr>
          <p:cNvPr id="64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954168E-4D08-484E-8ACF-2E4A15C460A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4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02379C4-AD6A-4FC1-A4EE-0BE4A2367A1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4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69D6B15-9FD0-4213-8B91-3BFABD1237B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4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5FFE001-3621-4BDD-979D-8A3098111FB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4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6B27C97-1B8F-41FE-8904-2F6EFA317747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5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0B45252-E3E5-4DE5-B38B-087A07644652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5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9A6841A4-94E6-4F0D-95F4-A827DE92C46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5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EDFF446-0BAC-48C0-963A-F43DE885F8E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5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F344583-9703-4172-87E6-F4859D95064B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5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350B6B9C-F3BE-4553-9BED-2BC4D7A71CED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2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268E48E-904E-4104-B2F8-79D262C9558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6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1F38371-04F9-4F48-B107-1FF0C7AD349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6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E4CE7A9-A53E-462F-AE71-76BCCF6665D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6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D09A03A-2EC7-4EAD-A511-781620D558D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6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7AEC13B-233D-4250-A921-AD7D991CBE33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6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1D385727-8629-4B9A-86BE-8E1C93D8F371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7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C5207D1-E063-410B-A3C6-347F76E09C0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7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6AF3DB2-8742-46D1-A0D6-7AB94B38C86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7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17476FB-8756-4E91-B303-BD4FD61F96C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7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2022D27-ED7E-41AA-9A27-BFB7F9A57DD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7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189F83A-5BB6-4DDA-B7B2-49A1408F7FAE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2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4EA9C4F-7159-4E39-AEB4-8C8A1C6D3BBF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8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9A38C1D7-DF21-409B-BC88-7C841DAC723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8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6E77649-1879-4854-BA76-831FE843F69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8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DA054D1-3662-4475-99ED-22B06331119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8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5AA10BF-3894-4367-B3AA-4D83AA1C8E4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8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357AB4E-36B4-453E-8D92-EE5C84BAD43E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9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7FEA7C2-79C8-4EA9-A03C-9C7555DD05F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9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E556E83-61E2-4497-A92E-10F95F87669D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9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F1B348B-CE96-43F1-B4D9-F1B0DA45CEC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2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41189D0-5A31-4FFC-82EF-4B7A0CF60D4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4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http://www.mec.ita.br/~adade/Matlab/Web/opera.htm#iv. Divisão / e \</a:t>
            </a:r>
            <a:endParaRPr/>
          </a:p>
          <a:p>
            <a:r>
              <a:rPr lang="en-US" sz="2000" u="sng">
                <a:solidFill>
                  <a:srgbClr val="000000"/>
                </a:solidFill>
                <a:latin typeface="Arial"/>
              </a:rPr>
              <a:t>http://www.del.ufms.br/tutoriais/matlab/capitulo2.htm</a:t>
            </a:r>
            <a:endParaRPr/>
          </a:p>
          <a:p>
            <a:endParaRPr/>
          </a:p>
          <a:p>
            <a:r>
              <a:rPr i="1" lang="en-US" sz="1200">
                <a:solidFill>
                  <a:srgbClr val="000000"/>
                </a:solidFill>
                <a:latin typeface="Arial"/>
              </a:rPr>
              <a:t>divisor de zero</a:t>
            </a:r>
            <a:r>
              <a:rPr lang="en-US" sz="1200">
                <a:solidFill>
                  <a:srgbClr val="000000"/>
                </a:solidFill>
                <a:latin typeface="Arial"/>
              </a:rPr>
              <a:t> = </a:t>
            </a:r>
            <a:r>
              <a:rPr lang="en-US" sz="1200">
                <a:solidFill>
                  <a:srgbClr val="000000"/>
                </a:solidFill>
                <a:latin typeface="Arial"/>
                <a:ea typeface="+mn-ea"/>
              </a:rPr>
              <a:t>um </a:t>
            </a:r>
            <a:r>
              <a:rPr b="1" lang="en-US" sz="1200">
                <a:solidFill>
                  <a:srgbClr val="000000"/>
                </a:solidFill>
                <a:latin typeface="Arial"/>
                <a:ea typeface="+mn-ea"/>
              </a:rPr>
              <a:t>divisor de zero</a:t>
            </a:r>
            <a:r>
              <a:rPr lang="en-US" sz="1200">
                <a:solidFill>
                  <a:srgbClr val="000000"/>
                </a:solidFill>
                <a:latin typeface="Arial"/>
                <a:ea typeface="+mn-ea"/>
              </a:rPr>
              <a:t> é um elemento diferente de zero que, multiplicado por um outro elemento também diferente de zero, gera o zero.</a:t>
            </a:r>
            <a:endParaRPr/>
          </a:p>
        </p:txBody>
      </p:sp>
      <p:sp>
        <p:nvSpPr>
          <p:cNvPr id="69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DACFEDE-D346-4CBA-BB8B-46FAA94BB037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3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87C9E86-4408-4F2F-A351-F99298742E8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9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0ED968C-D9F6-478B-87E6-8B6B3072E75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0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7F4E828F-2528-42B5-9886-4655D0CC286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0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C476987-12CF-4163-92F0-1FACFE3FCB11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0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707F3D8-9134-4AF6-AD55-E8E508CB9C78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0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F378F6F-B8C7-4129-9C53-1E824635D38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0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5A66CE3-2359-4938-A46D-8B8E279DBA43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5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1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F211E4C-2CD2-44F7-92C0-4C55D32221E3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3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34D9142E-DAA9-49E0-9214-800813429482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1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9DE8C66-6BA2-46F4-ADF4-F5157145389B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1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28FDE9C-22F8-4272-8FB7-D6EDB12AE362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1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5E6E2FA-8EA5-4E38-8054-95DA5AB0CDC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1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08B16E2-9E74-4744-AF08-A309A2A16267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2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7923E48-0374-4DF7-99FB-647537604CB8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2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A3C923F-E80A-4333-9A08-0EF426652C6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2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9E0D149-9032-4793-9F58-1948389B846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2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DB3A25B-1BAC-4E24-B418-A595062B74F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2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B81D3EF-62CC-4A7C-B487-DD781AF94361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6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3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1B3BA74-8A62-4C9C-9B78-172FA2C30EE1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3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8F9D9BD-340E-43AC-A084-881759D5214B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3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3D72716-E148-4FEC-808F-15FDF78D06A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3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B185CAB-5896-4D22-8DEC-170F6D8E74CD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3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46BA126-CCDA-4CF6-9933-569F34C3375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3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AE153B5-B6E6-45BA-A6DB-7F724B9A1D98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4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5AA040F-2E49-451C-874F-8EFF0DA7E21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4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842FBCB9-AF2F-48BA-8872-6AE1AC467515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4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CD9A870-BEC6-41C4-9A20-2D3F6DA16F6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4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D84100C-718C-469C-BD61-7FCB661CC73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4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B589C2E-F205-4719-83B0-6940F13312DD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7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5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E93E2EAF-D22F-4E99-9AD0-9D21EFE937C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3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86C23D9-F505-4319-9E25-77EFEEE43AEB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5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54C60E7-0C6F-4BDB-AF6B-9E3A8A82CDF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5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8686B04E-FD50-48D8-BFE5-534BECA84A7A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5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092705E1-1092-4B45-965E-DE7EE636CC36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5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81EA3FBD-3E12-4B3B-9A96-3B3885B8401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6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D20DCCE5-AA77-4E42-9AA7-25D43FDA650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6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6423154B-99BF-482E-AAE3-EC3939537CB0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6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FB4D6D26-8E85-48EF-BF3C-DFF558064172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66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5537B7A9-6D0A-46C6-B213-31DDBBB00EE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pPr>
              <a:lnSpc>
                <a:spcPct val="100000"/>
              </a:lnSpc>
            </a:pPr>
            <a:r>
              <a:rPr lang="en-US" sz="2000" u="sng">
                <a:solidFill>
                  <a:srgbClr val="000000"/>
                </a:solidFill>
                <a:latin typeface="Arial"/>
              </a:rPr>
              <a:t>http://help.scilab.org/docs/5.3.0/pt_BR/gsort.html</a:t>
            </a:r>
            <a:endParaRPr/>
          </a:p>
        </p:txBody>
      </p:sp>
      <p:sp>
        <p:nvSpPr>
          <p:cNvPr id="76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AB6C70FC-7A1A-4162-90F7-3EA33B70A7BD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8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70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CAEB36C6-4033-4F82-B05B-DCA16F38162C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638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46BFB76A-D9F2-4E92-A4D9-226919A62744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72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B1B0F628-1A6A-454B-8C85-794D9ABE0528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notesSlides/notesSlide9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PlaceHolder 1"/>
          <p:cNvSpPr>
            <a:spLocks noGrp="1"/>
          </p:cNvSpPr>
          <p:nvPr>
            <p:ph type="body"/>
          </p:nvPr>
        </p:nvSpPr>
        <p:spPr>
          <a:xfrm>
            <a:off x="731880" y="4560840"/>
            <a:ext cx="5851080" cy="4319280"/>
          </a:xfrm>
          <a:prstGeom prst="rect">
            <a:avLst/>
          </a:prstGeom>
        </p:spPr>
        <p:txBody>
          <a:bodyPr lIns="97200" rIns="97200" tIns="48600" bIns="48600"/>
          <a:p>
            <a:endParaRPr/>
          </a:p>
        </p:txBody>
      </p:sp>
      <p:sp>
        <p:nvSpPr>
          <p:cNvPr id="774" name="TextShape 2"/>
          <p:cNvSpPr txBox="1"/>
          <p:nvPr/>
        </p:nvSpPr>
        <p:spPr>
          <a:xfrm>
            <a:off x="4143240" y="9120240"/>
            <a:ext cx="3169800" cy="479160"/>
          </a:xfrm>
          <a:prstGeom prst="rect">
            <a:avLst/>
          </a:prstGeom>
        </p:spPr>
        <p:txBody>
          <a:bodyPr lIns="97200" rIns="97200" tIns="48600" bIns="48600" anchor="b"/>
          <a:p>
            <a:pPr>
              <a:lnSpc>
                <a:spcPct val="100000"/>
              </a:lnSpc>
            </a:pPr>
            <a:fld id="{23AF98EA-0E69-43BD-9B45-BF5F59CB7E19}" type="slidenum">
              <a:rPr lang="en-US" sz="1300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4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8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8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722160" y="3852720"/>
            <a:ext cx="6135480" cy="16336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3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766240" y="3852360"/>
            <a:ext cx="2046960" cy="16333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722160" y="5486400"/>
            <a:ext cx="7659360" cy="541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72216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16333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866040" y="470628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5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2216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866040" y="3852720"/>
            <a:ext cx="299376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22160" y="4706280"/>
            <a:ext cx="6135480" cy="7790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3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4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6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6" name="PlaceHolder 6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5C2EBA7-768E-43FA-8FEC-AC7D7EBA67C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7" name="PlaceHolder 7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8" name="PlaceHolder 8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11/13/14</a:t>
            </a:r>
            <a:endParaRPr/>
          </a:p>
        </p:txBody>
      </p:sp>
      <p:sp>
        <p:nvSpPr>
          <p:cNvPr id="9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2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6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45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46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47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Seventh Outline LevelClique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Segundo nível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Terceiro nível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 sz="1600">
                <a:solidFill>
                  <a:srgbClr val="2f2b20"/>
                </a:solidFill>
                <a:latin typeface="Calibri"/>
              </a:rPr>
              <a:t>Quarto nível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2f2b2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7127201-7234-45B1-AADE-22344B8F7A7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11/13/14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8458200" y="0"/>
            <a:ext cx="685440" cy="6857640"/>
          </a:xfrm>
          <a:prstGeom prst="rect">
            <a:avLst/>
          </a:prstGeom>
          <a:solidFill>
            <a:srgbClr val="675e47"/>
          </a:solidFill>
          <a:ln w="25560">
            <a:noFill/>
          </a:ln>
        </p:spPr>
      </p:sp>
      <p:sp>
        <p:nvSpPr>
          <p:cNvPr id="89" name="CustomShape 2"/>
          <p:cNvSpPr/>
          <p:nvPr/>
        </p:nvSpPr>
        <p:spPr>
          <a:xfrm>
            <a:off x="8458200" y="5486400"/>
            <a:ext cx="685440" cy="685440"/>
          </a:xfrm>
          <a:prstGeom prst="rect">
            <a:avLst/>
          </a:prstGeom>
          <a:solidFill>
            <a:srgbClr val="a9a57c"/>
          </a:solidFill>
          <a:ln w="25560">
            <a:noFill/>
          </a:ln>
        </p:spPr>
      </p:sp>
      <p:sp>
        <p:nvSpPr>
          <p:cNvPr id="90" name="CustomShape 3"/>
          <p:cNvSpPr/>
          <p:nvPr/>
        </p:nvSpPr>
        <p:spPr>
          <a:xfrm>
            <a:off x="8715240" y="6572160"/>
            <a:ext cx="428400" cy="285480"/>
          </a:xfrm>
          <a:prstGeom prst="rect">
            <a:avLst/>
          </a:prstGeom>
          <a:noFill/>
          <a:ln>
            <a:noFill/>
          </a:ln>
        </p:spPr>
      </p:sp>
      <p:pic>
        <p:nvPicPr>
          <p:cNvPr id="91" name="Imagem 11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8485200" y="25560"/>
            <a:ext cx="631440" cy="699840"/>
          </a:xfrm>
          <a:prstGeom prst="rect">
            <a:avLst/>
          </a:prstGeom>
          <a:ln>
            <a:noFill/>
          </a:ln>
        </p:spPr>
      </p:pic>
      <p:sp>
        <p:nvSpPr>
          <p:cNvPr id="92" name="CustomShape 4"/>
          <p:cNvSpPr/>
          <p:nvPr/>
        </p:nvSpPr>
        <p:spPr>
          <a:xfrm>
            <a:off x="8469000" y="6416640"/>
            <a:ext cx="65772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BCC701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900">
                <a:solidFill>
                  <a:srgbClr val="ffffff"/>
                </a:solidFill>
                <a:latin typeface="Times New Roman"/>
              </a:rPr>
              <a:t>2012/01</a:t>
            </a:r>
            <a:endParaRPr/>
          </a:p>
        </p:txBody>
      </p:sp>
      <p:sp>
        <p:nvSpPr>
          <p:cNvPr id="93" name="PlaceHolder 5"/>
          <p:cNvSpPr>
            <a:spLocks noGrp="1"/>
          </p:cNvSpPr>
          <p:nvPr>
            <p:ph type="title"/>
          </p:nvPr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Click to edit the title text formatClique para editar o título mestre</a:t>
            </a:r>
            <a:endParaRPr/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8f8e8d"/>
                </a:solidFill>
                <a:latin typeface="Calibri"/>
              </a:rPr>
              <a:t>Seventh Outline LevelClique para editar o texto mestre</a:t>
            </a:r>
            <a:endParaRPr/>
          </a:p>
        </p:txBody>
      </p:sp>
      <p:sp>
        <p:nvSpPr>
          <p:cNvPr id="95" name="PlaceHolder 7"/>
          <p:cNvSpPr>
            <a:spLocks noGrp="1"/>
          </p:cNvSpPr>
          <p:nvPr>
            <p:ph type="sldNum"/>
          </p:nvPr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6604E60-FF39-49B8-8ED0-8B92D3B9A5A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96" name="PlaceHolder 8"/>
          <p:cNvSpPr>
            <a:spLocks noGrp="1"/>
          </p:cNvSpPr>
          <p:nvPr>
            <p:ph type="ftr"/>
          </p:nvPr>
        </p:nvSpPr>
        <p:spPr>
          <a:xfrm rot="16200000">
            <a:off x="7587360" y="4049280"/>
            <a:ext cx="236664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BCC701 - Material didático unificado</a:t>
            </a:r>
            <a:endParaRPr/>
          </a:p>
        </p:txBody>
      </p:sp>
      <p:sp>
        <p:nvSpPr>
          <p:cNvPr id="97" name="PlaceHolder 9"/>
          <p:cNvSpPr>
            <a:spLocks noGrp="1"/>
          </p:cNvSpPr>
          <p:nvPr>
            <p:ph type="dt"/>
          </p:nvPr>
        </p:nvSpPr>
        <p:spPr>
          <a:xfrm rot="16200000">
            <a:off x="7551720" y="1646640"/>
            <a:ext cx="2437920" cy="364680"/>
          </a:xfrm>
          <a:prstGeom prst="rect">
            <a:avLst/>
          </a:prstGeom>
        </p:spPr>
        <p:txBody>
          <a:bodyPr lIns="45720" rIns="45720" tIns="91440" bIns="91440" anchor="ctr"/>
          <a:p>
            <a:pPr>
              <a:lnSpc>
                <a:spcPct val="100000"/>
              </a:lnSpc>
            </a:pPr>
            <a:r>
              <a:rPr lang="en-US" sz="1200" u="sng">
                <a:solidFill>
                  <a:srgbClr val="dfdcb7"/>
                </a:solidFill>
                <a:latin typeface="Times New Roman"/>
              </a:rPr>
              <a:t>11/13/14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6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4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5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6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7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8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0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1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2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4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5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6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7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8.xml"/>
</Relationships>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0.xml"/>
</Relationships>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1.xml"/>
</Relationships>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2.xml"/>
</Relationships>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3.xml"/>
</Relationships>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4.xml"/>
</Relationships>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5.xml"/>
</Relationships>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6.xml"/>
</Relationships>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7.xml"/>
</Relationships>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8.xml"/>
</Relationships>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0.xml"/>
</Relationships>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1.xml"/>
</Relationships>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2.xml"/>
</Relationships>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3.xml"/>
</Relationships>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4.xml"/>
</Relationships>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5.xml"/>
</Relationships>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6.xml"/>
</Relationships>
</file>

<file path=ppt/slides/_rels/slide87.xml.rels><?xml version="1.0" encoding="UTF-8"?>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7.xml"/>
</Relationships>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8.xml"/>
</Relationships>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8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0.xml"/>
</Relationships>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9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685800" y="1905120"/>
            <a:ext cx="7543440" cy="259344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675e47"/>
                </a:solidFill>
                <a:latin typeface="Cambria"/>
              </a:rPr>
              <a:t>Matrizes.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685800" y="4572000"/>
            <a:ext cx="6460920" cy="10663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2000">
                <a:solidFill>
                  <a:srgbClr val="8f8e8d"/>
                </a:solidFill>
                <a:latin typeface="Calibri"/>
              </a:rPr>
              <a:t>Material Didático Unificado.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5B918EF-9B11-4B3D-A14B-796B09085C4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pic>
        <p:nvPicPr>
          <p:cNvPr id="14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999040" y="44280"/>
            <a:ext cx="2388960" cy="2520720"/>
          </a:xfrm>
          <a:prstGeom prst="rect">
            <a:avLst/>
          </a:prstGeom>
          <a:ln>
            <a:noFill/>
          </a:ln>
        </p:spPr>
      </p:pic>
      <p:sp>
        <p:nvSpPr>
          <p:cNvPr id="141" name="CustomShape 4"/>
          <p:cNvSpPr/>
          <p:nvPr/>
        </p:nvSpPr>
        <p:spPr>
          <a:xfrm>
            <a:off x="232560" y="404640"/>
            <a:ext cx="5659920" cy="17362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BCC701 – Programação de Computadores I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f2b20"/>
                </a:solidFill>
                <a:latin typeface="Calibri"/>
              </a:rPr>
              <a:t>Universidade Federal de Ouro Preto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2f2b20"/>
                </a:solidFill>
                <a:latin typeface="Calibri"/>
              </a:rPr>
              <a:t>Departamento de Ciência da Computação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www.decom.ufop.br/bcc701</a:t>
            </a: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2f2b20"/>
                </a:solidFill>
                <a:latin typeface="Calibri"/>
              </a:rPr>
              <a:t>2014/2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Matriz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Além das matrizes serem muito úteis para o armazenamento e manipulação de um grande volume de dados, elas também são muito utilizadas em diversas áreas: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se resolver sistemas de equações lineares;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Translação, rotação, escala de objetos em computação gráfica;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resolver problemas de circuitos elétricos e linhas de transmissão de energia elétrica;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Algoritmos para determinar rotas entre dois pontos;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 muito mais;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É no tratamento de matrizes que o Scilab mostra grande superioridade sobre linguagens como C, Fortran ou Java;</a:t>
            </a:r>
            <a:endParaRPr/>
          </a:p>
        </p:txBody>
      </p:sp>
      <p:sp>
        <p:nvSpPr>
          <p:cNvPr id="18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B6ED9E5-B5F7-47B1-98EB-34219F3D974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8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18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Para se ter uma pequena ideia do poder das matrizes, vejamos alguns exemplos simples do nosso cotidiano que envolvem a multiplicação de matrizes: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Cambria"/>
              <a:buAutoNum type="arabicPeriod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Uma lanchonete prepara três tipos de salgados utilizando diferentes tipos de ingredientes, conforme as tabelas abaixo. Qual o preço de custo de cada salgado?</a:t>
            </a:r>
            <a:endParaRPr/>
          </a:p>
        </p:txBody>
      </p:sp>
      <p:sp>
        <p:nvSpPr>
          <p:cNvPr id="18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1BF8195-D162-4168-BB0F-08A3710C77E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8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graphicFrame>
        <p:nvGraphicFramePr>
          <p:cNvPr id="189" name="Table 5"/>
          <p:cNvGraphicFramePr/>
          <p:nvPr/>
        </p:nvGraphicFramePr>
        <p:xfrm>
          <a:off x="522360" y="4375440"/>
          <a:ext cx="3888000" cy="1218960"/>
        </p:xfrm>
        <a:graphic>
          <a:graphicData uri="http://schemas.openxmlformats.org/drawingml/2006/table">
            <a:tbl>
              <a:tblPr/>
              <a:tblGrid>
                <a:gridCol w="864000"/>
                <a:gridCol w="691200"/>
                <a:gridCol w="777600"/>
                <a:gridCol w="777600"/>
                <a:gridCol w="777600"/>
              </a:tblGrid>
              <a:tr h="509400">
                <a:tc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Ovos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Farinha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Açúcar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Carne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Pastéis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Empadas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  <a:tr h="5094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Quibes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0" name="Table 6"/>
          <p:cNvGraphicFramePr/>
          <p:nvPr/>
        </p:nvGraphicFramePr>
        <p:xfrm>
          <a:off x="5058720" y="4473000"/>
          <a:ext cx="2814840" cy="1527480"/>
        </p:xfrm>
        <a:graphic>
          <a:graphicData uri="http://schemas.openxmlformats.org/drawingml/2006/table">
            <a:tbl>
              <a:tblPr/>
              <a:tblGrid>
                <a:gridCol w="1407600"/>
                <a:gridCol w="1407600"/>
              </a:tblGrid>
              <a:tr h="5094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Ingredientes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Preço (R$)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Ovos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0,20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Farinha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0,30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Açúcar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0,50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Carne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0,80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Solução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Custos: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Pastéis: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R$ 5,30;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Empadas: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R$ 4,60;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Quibes: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R$ 5,80.</a:t>
            </a:r>
            <a:endParaRPr/>
          </a:p>
        </p:txBody>
      </p:sp>
      <p:sp>
        <p:nvSpPr>
          <p:cNvPr id="19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31BEC8F-B461-447C-A5FC-A24BD457006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9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graphicFrame>
        <p:nvGraphicFramePr>
          <p:cNvPr id="195" name="Table 5"/>
          <p:cNvGraphicFramePr/>
          <p:nvPr/>
        </p:nvGraphicFramePr>
        <p:xfrm>
          <a:off x="1403640" y="2432520"/>
          <a:ext cx="2670840" cy="914040"/>
        </p:xfrm>
        <a:graphic>
          <a:graphicData uri="http://schemas.openxmlformats.org/drawingml/2006/table">
            <a:tbl>
              <a:tblPr/>
              <a:tblGrid>
                <a:gridCol w="610560"/>
                <a:gridCol w="686880"/>
                <a:gridCol w="686880"/>
                <a:gridCol w="686880"/>
              </a:tblGrid>
              <a:tr h="30456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30456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  <a:tr h="3049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6" name="Table 6"/>
          <p:cNvGraphicFramePr/>
          <p:nvPr/>
        </p:nvGraphicFramePr>
        <p:xfrm>
          <a:off x="4547880" y="2278800"/>
          <a:ext cx="798840" cy="1221840"/>
        </p:xfrm>
        <a:graphic>
          <a:graphicData uri="http://schemas.openxmlformats.org/drawingml/2006/table">
            <a:tbl>
              <a:tblPr/>
              <a:tblGrid>
                <a:gridCol w="798840"/>
              </a:tblGrid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0,20</a:t>
                      </a:r>
                      <a:endParaRPr/>
                    </a:p>
                  </a:txBody>
                  <a:tcPr/>
                </a:tc>
              </a:tr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0,30</a:t>
                      </a:r>
                      <a:endParaRPr/>
                    </a:p>
                  </a:txBody>
                  <a:tcPr/>
                </a:tc>
              </a:tr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0,50</a:t>
                      </a:r>
                      <a:endParaRPr/>
                    </a:p>
                  </a:txBody>
                  <a:tcPr/>
                </a:tc>
              </a:tr>
              <a:tr h="3060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0,80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7" name="CustomShape 7"/>
          <p:cNvSpPr/>
          <p:nvPr/>
        </p:nvSpPr>
        <p:spPr>
          <a:xfrm>
            <a:off x="4148640" y="2658960"/>
            <a:ext cx="33336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x</a:t>
            </a:r>
            <a:endParaRPr/>
          </a:p>
        </p:txBody>
      </p:sp>
      <p:sp>
        <p:nvSpPr>
          <p:cNvPr id="198" name="CustomShape 8"/>
          <p:cNvSpPr/>
          <p:nvPr/>
        </p:nvSpPr>
        <p:spPr>
          <a:xfrm>
            <a:off x="5486040" y="2658960"/>
            <a:ext cx="35316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=</a:t>
            </a:r>
            <a:endParaRPr/>
          </a:p>
        </p:txBody>
      </p:sp>
      <p:graphicFrame>
        <p:nvGraphicFramePr>
          <p:cNvPr id="199" name="Table 9"/>
          <p:cNvGraphicFramePr/>
          <p:nvPr/>
        </p:nvGraphicFramePr>
        <p:xfrm>
          <a:off x="5981040" y="2431440"/>
          <a:ext cx="798840" cy="916560"/>
        </p:xfrm>
        <a:graphic>
          <a:graphicData uri="http://schemas.openxmlformats.org/drawingml/2006/table">
            <a:tbl>
              <a:tblPr/>
              <a:tblGrid>
                <a:gridCol w="798840"/>
              </a:tblGrid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5,30</a:t>
                      </a:r>
                      <a:endParaRPr/>
                    </a:p>
                  </a:txBody>
                  <a:tcPr/>
                </a:tc>
              </a:tr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4,60</a:t>
                      </a:r>
                      <a:endParaRPr/>
                    </a:p>
                  </a:txBody>
                  <a:tcPr/>
                </a:tc>
              </a:tr>
              <a:tr h="3060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5,80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20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lvl="1">
              <a:lnSpc>
                <a:spcPct val="100000"/>
              </a:lnSpc>
              <a:buFont typeface="Cambria"/>
              <a:buAutoNum type="arabicPeriod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Uma fábrica de automóveis deseja produzir uma certa quantidade de carros de dois modelos (X e Y) em três diferentes versões, utilizando três tipos de peças. Quantas peças serão necessárias para executar o plano de produção representado nas tabelas abaixo?</a:t>
            </a:r>
            <a:endParaRPr/>
          </a:p>
        </p:txBody>
      </p:sp>
      <p:sp>
        <p:nvSpPr>
          <p:cNvPr id="20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BF7780D-4EEE-4509-856E-81643EE2E08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0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graphicFrame>
        <p:nvGraphicFramePr>
          <p:cNvPr id="204" name="Table 5"/>
          <p:cNvGraphicFramePr/>
          <p:nvPr/>
        </p:nvGraphicFramePr>
        <p:xfrm>
          <a:off x="770400" y="4061520"/>
          <a:ext cx="2520000" cy="1218960"/>
        </p:xfrm>
        <a:graphic>
          <a:graphicData uri="http://schemas.openxmlformats.org/drawingml/2006/table">
            <a:tbl>
              <a:tblPr/>
              <a:tblGrid>
                <a:gridCol w="933120"/>
                <a:gridCol w="794520"/>
                <a:gridCol w="792360"/>
              </a:tblGrid>
              <a:tr h="509400">
                <a:tc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Carro X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Carro Y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Peça A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Peça B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5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Peça C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5" name="Table 6"/>
          <p:cNvGraphicFramePr/>
          <p:nvPr/>
        </p:nvGraphicFramePr>
        <p:xfrm>
          <a:off x="3924000" y="3840480"/>
          <a:ext cx="4032000" cy="916560"/>
        </p:xfrm>
        <a:graphic>
          <a:graphicData uri="http://schemas.openxmlformats.org/drawingml/2006/table">
            <a:tbl>
              <a:tblPr/>
              <a:tblGrid>
                <a:gridCol w="1008000"/>
                <a:gridCol w="1008000"/>
                <a:gridCol w="1008000"/>
                <a:gridCol w="1008000"/>
              </a:tblGrid>
              <a:tr h="509400">
                <a:tc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Standard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Luxo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Super Luxo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Carro X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3006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Carro Y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5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20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Solução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Assim, a quantidades de peças será: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Peça A: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17 + 22 + 27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66</a:t>
            </a:r>
            <a:r>
              <a:rPr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Peça B: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21 + 22 + 34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77</a:t>
            </a:r>
            <a:r>
              <a:rPr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Peça C: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18 + 28 + 28 = </a:t>
            </a:r>
            <a:r>
              <a:rPr b="1" lang="en-US">
                <a:solidFill>
                  <a:srgbClr val="2f2b20"/>
                </a:solidFill>
                <a:latin typeface="Calibri"/>
              </a:rPr>
              <a:t>74</a:t>
            </a:r>
            <a:r>
              <a:rPr lang="en-US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Calcule quantas peças cada versão demandará no total.</a:t>
            </a:r>
            <a:endParaRPr/>
          </a:p>
        </p:txBody>
      </p:sp>
      <p:sp>
        <p:nvSpPr>
          <p:cNvPr id="20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90A38C7-2627-477E-B9EE-AF39CCC11DD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0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210" name="CustomShape 5"/>
          <p:cNvSpPr/>
          <p:nvPr/>
        </p:nvSpPr>
        <p:spPr>
          <a:xfrm>
            <a:off x="3335400" y="2658960"/>
            <a:ext cx="33336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x</a:t>
            </a:r>
            <a:endParaRPr/>
          </a:p>
        </p:txBody>
      </p:sp>
      <p:sp>
        <p:nvSpPr>
          <p:cNvPr id="211" name="CustomShape 6"/>
          <p:cNvSpPr/>
          <p:nvPr/>
        </p:nvSpPr>
        <p:spPr>
          <a:xfrm>
            <a:off x="5486040" y="2658960"/>
            <a:ext cx="353160" cy="4561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=</a:t>
            </a:r>
            <a:endParaRPr/>
          </a:p>
        </p:txBody>
      </p:sp>
      <p:graphicFrame>
        <p:nvGraphicFramePr>
          <p:cNvPr id="212" name="Table 7"/>
          <p:cNvGraphicFramePr/>
          <p:nvPr/>
        </p:nvGraphicFramePr>
        <p:xfrm>
          <a:off x="5981040" y="2431440"/>
          <a:ext cx="1667160" cy="916560"/>
        </p:xfrm>
        <a:graphic>
          <a:graphicData uri="http://schemas.openxmlformats.org/drawingml/2006/table">
            <a:tbl>
              <a:tblPr/>
              <a:tblGrid>
                <a:gridCol w="555840"/>
                <a:gridCol w="555840"/>
                <a:gridCol w="555840"/>
              </a:tblGrid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17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34</a:t>
                      </a:r>
                      <a:endParaRPr/>
                    </a:p>
                  </a:txBody>
                  <a:tcPr/>
                </a:tc>
              </a:tr>
              <a:tr h="30600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18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400">
                          <a:solidFill>
                            <a:srgbClr val="2f2b20"/>
                          </a:solidFill>
                          <a:latin typeface="Calibri"/>
                        </a:rPr>
                        <a:t>28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3" name="Table 8"/>
          <p:cNvGraphicFramePr/>
          <p:nvPr/>
        </p:nvGraphicFramePr>
        <p:xfrm>
          <a:off x="1979640" y="2432520"/>
          <a:ext cx="1353240" cy="914040"/>
        </p:xfrm>
        <a:graphic>
          <a:graphicData uri="http://schemas.openxmlformats.org/drawingml/2006/table">
            <a:tbl>
              <a:tblPr/>
              <a:tblGrid>
                <a:gridCol w="677880"/>
                <a:gridCol w="675360"/>
              </a:tblGrid>
              <a:tr h="3049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3049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5</a:t>
                      </a:r>
                      <a:endParaRPr/>
                    </a:p>
                  </a:txBody>
                  <a:tcPr/>
                </a:tc>
              </a:tr>
              <a:tr h="30492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6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4" name="Table 9"/>
          <p:cNvGraphicFramePr/>
          <p:nvPr/>
        </p:nvGraphicFramePr>
        <p:xfrm>
          <a:off x="3672000" y="2584080"/>
          <a:ext cx="1764000" cy="610920"/>
        </p:xfrm>
        <a:graphic>
          <a:graphicData uri="http://schemas.openxmlformats.org/drawingml/2006/table">
            <a:tbl>
              <a:tblPr/>
              <a:tblGrid>
                <a:gridCol w="587880"/>
                <a:gridCol w="587880"/>
                <a:gridCol w="588240"/>
              </a:tblGrid>
              <a:tr h="30528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</a:tr>
              <a:tr h="305640"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 anchor="ctr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>
                          <a:solidFill>
                            <a:srgbClr val="2f2b20"/>
                          </a:solidFill>
                          <a:latin typeface="Calibri"/>
                        </a:rPr>
                        <a:t>5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21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Na resolução de sistemas de equações lineares: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Dado um sistema linear do tipo: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A * X = B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 solução é obtida resolvendo: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X = A</a:t>
            </a:r>
            <a:r>
              <a:rPr b="1" lang="en-US" sz="2000" baseline="30000">
                <a:solidFill>
                  <a:srgbClr val="2f2b20"/>
                </a:solidFill>
                <a:latin typeface="Calibri"/>
              </a:rPr>
              <a:t>-1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 * B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</p:txBody>
      </p:sp>
      <p:sp>
        <p:nvSpPr>
          <p:cNvPr id="21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191F017-EC73-4DE8-83F9-08452B2F95B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1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219" name="CustomShape 5"/>
          <p:cNvSpPr/>
          <p:nvPr/>
        </p:nvSpPr>
        <p:spPr>
          <a:xfrm>
            <a:off x="804600" y="4293000"/>
            <a:ext cx="2936520" cy="1187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3x + y + 2z = 13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x + y -8z = -1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-x + 2y + 5z = 13</a:t>
            </a:r>
            <a:endParaRPr/>
          </a:p>
        </p:txBody>
      </p:sp>
      <p:sp>
        <p:nvSpPr>
          <p:cNvPr id="220" name="CustomShape 6"/>
          <p:cNvSpPr/>
          <p:nvPr/>
        </p:nvSpPr>
        <p:spPr>
          <a:xfrm>
            <a:off x="3556800" y="4773240"/>
            <a:ext cx="575640" cy="1195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9a57c"/>
          </a:solidFill>
          <a:ln w="25560">
            <a:solidFill>
              <a:srgbClr val="7d7a5b"/>
            </a:solidFill>
            <a:round/>
          </a:ln>
        </p:spPr>
      </p:sp>
      <p:sp>
        <p:nvSpPr>
          <p:cNvPr id="221" name="CustomShape 7"/>
          <p:cNvSpPr/>
          <p:nvPr/>
        </p:nvSpPr>
        <p:spPr>
          <a:xfrm>
            <a:off x="3981600" y="4340880"/>
            <a:ext cx="4116600" cy="10245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=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33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            X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31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     B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31</a:t>
            </a:r>
            <a:endParaRPr/>
          </a:p>
        </p:txBody>
      </p:sp>
      <p:sp>
        <p:nvSpPr>
          <p:cNvPr id="222" name="CustomShape 8"/>
          <p:cNvSpPr/>
          <p:nvPr/>
        </p:nvSpPr>
        <p:spPr>
          <a:xfrm>
            <a:off x="4399560" y="4340880"/>
            <a:ext cx="3280680" cy="16225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400" u="sng">
                <a:solidFill>
                  <a:srgbClr val="2f2b20"/>
                </a:solidFill>
                <a:latin typeface="Times New Roman"/>
              </a:rPr>
              <a:t> 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400">
                <a:solidFill>
                  <a:srgbClr val="675e47"/>
                </a:solidFill>
                <a:latin typeface="Cambria"/>
              </a:rPr>
              <a:t>Exemplos de uso de Matriz</a:t>
            </a:r>
            <a:endParaRPr/>
          </a:p>
        </p:txBody>
      </p:sp>
      <p:sp>
        <p:nvSpPr>
          <p:cNvPr id="22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Na resolução de sistemas de equações lineares: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[3, 1, 2; 1, 1, -8; -1, 2, 5];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B = [13; -1; 13];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= inv(A) * B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5.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endParaRPr/>
          </a:p>
        </p:txBody>
      </p:sp>
      <p:sp>
        <p:nvSpPr>
          <p:cNvPr id="22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0785151-ECDC-4EDE-9B51-F7D50251BC8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2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227" name="CustomShape 5"/>
          <p:cNvSpPr/>
          <p:nvPr/>
        </p:nvSpPr>
        <p:spPr>
          <a:xfrm>
            <a:off x="804600" y="2637000"/>
            <a:ext cx="2936520" cy="1187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3x + y + 2z = 13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x + y -8z = -1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-x + 2y + 5z = 13</a:t>
            </a:r>
            <a:endParaRPr/>
          </a:p>
        </p:txBody>
      </p:sp>
      <p:sp>
        <p:nvSpPr>
          <p:cNvPr id="228" name="CustomShape 6"/>
          <p:cNvSpPr/>
          <p:nvPr/>
        </p:nvSpPr>
        <p:spPr>
          <a:xfrm>
            <a:off x="3556800" y="3117240"/>
            <a:ext cx="575640" cy="1195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a9a57c"/>
          </a:solidFill>
          <a:ln w="25560">
            <a:solidFill>
              <a:srgbClr val="7d7a5b"/>
            </a:solidFill>
            <a:round/>
          </a:ln>
        </p:spPr>
      </p:sp>
      <p:sp>
        <p:nvSpPr>
          <p:cNvPr id="229" name="CustomShape 7"/>
          <p:cNvSpPr/>
          <p:nvPr/>
        </p:nvSpPr>
        <p:spPr>
          <a:xfrm>
            <a:off x="3981600" y="2684880"/>
            <a:ext cx="4116600" cy="10245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=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33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            X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31</a:t>
            </a:r>
            <a:r>
              <a:rPr lang="en-US" sz="2400">
                <a:solidFill>
                  <a:srgbClr val="2f2b20"/>
                </a:solidFill>
                <a:latin typeface="Calibri"/>
              </a:rPr>
              <a:t>     B</a:t>
            </a:r>
            <a:r>
              <a:rPr lang="en-US" sz="2400" baseline="-25000">
                <a:solidFill>
                  <a:srgbClr val="2f2b20"/>
                </a:solidFill>
                <a:latin typeface="Calibri"/>
              </a:rPr>
              <a:t>31</a:t>
            </a:r>
            <a:endParaRPr/>
          </a:p>
        </p:txBody>
      </p:sp>
      <p:sp>
        <p:nvSpPr>
          <p:cNvPr id="230" name="CustomShape 8"/>
          <p:cNvSpPr/>
          <p:nvPr/>
        </p:nvSpPr>
        <p:spPr>
          <a:xfrm>
            <a:off x="4399560" y="2684880"/>
            <a:ext cx="3280680" cy="162252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400" u="sng">
                <a:solidFill>
                  <a:srgbClr val="2f2b20"/>
                </a:solidFill>
                <a:latin typeface="Times New Roman"/>
              </a:rPr>
              <a:t> </a:t>
            </a:r>
            <a:endParaRPr/>
          </a:p>
        </p:txBody>
      </p:sp>
      <p:sp>
        <p:nvSpPr>
          <p:cNvPr id="231" name="CustomShape 9"/>
          <p:cNvSpPr/>
          <p:nvPr/>
        </p:nvSpPr>
        <p:spPr>
          <a:xfrm>
            <a:off x="4768200" y="5373360"/>
            <a:ext cx="2880000" cy="791640"/>
          </a:xfrm>
          <a:prstGeom prst="wedgeRoundRectCallout">
            <a:avLst>
              <a:gd name="adj1" fmla="val -144741"/>
              <a:gd name="adj2" fmla="val -39057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Assim, chega-se à solução: 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x = 2, y = 5, z = 1.</a:t>
            </a:r>
            <a:endParaRPr/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33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Declaração de matrizes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23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D9771F2-1C96-47FE-80E3-5A891061DBB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Tópicos</a:t>
            </a:r>
            <a:endParaRPr/>
          </a:p>
        </p:txBody>
      </p:sp>
      <p:sp>
        <p:nvSpPr>
          <p:cNvPr id="23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Definindo todos os elementos;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Definindo a partir de outras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Matriz de 1’s;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Matriz de 0’s;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Matriz identidade;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Modificando o formato de uma matriz conhecida;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Preenchendo com valores randômicos.</a:t>
            </a:r>
            <a:endParaRPr/>
          </a:p>
        </p:txBody>
      </p:sp>
      <p:sp>
        <p:nvSpPr>
          <p:cNvPr id="23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C0D285F-74CD-4629-BEDE-B588DF1F01A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3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000">
                <a:solidFill>
                  <a:srgbClr val="675e47"/>
                </a:solidFill>
                <a:latin typeface="Cambria"/>
              </a:rPr>
              <a:t>Definindo todos os elementos</a:t>
            </a:r>
            <a:endParaRPr/>
          </a:p>
        </p:txBody>
      </p:sp>
      <p:sp>
        <p:nvSpPr>
          <p:cNvPr id="24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Utiliza-se colchetes para delimitar todos os elementos;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Cada elemento de uma linha é separado por espaço ou vírgula;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Cada linha é separada por um ponto-e-vírgula;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M = [1, 2, 3; 4, 5, 6; 7, 8, 9]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M  =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</p:txBody>
      </p:sp>
      <p:sp>
        <p:nvSpPr>
          <p:cNvPr id="24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6035099-9186-4C01-AD50-8646B635CD2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4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4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Agenda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Declaração de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Algumas operações com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Algumas funções aplicadas a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2f2b20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14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C6B8501-719F-405B-9E4E-CE62A2DA4FB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 partir de matrizes</a:t>
            </a:r>
            <a:endParaRPr/>
          </a:p>
        </p:txBody>
      </p:sp>
      <p:sp>
        <p:nvSpPr>
          <p:cNvPr id="24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definição pode ser feita a partir de matrizes já existentes;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A = [1 2; 3 4]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A  =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3.    4.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--&gt; B = [5 6; 7 8]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B  =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5.    6.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7.    8.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--&gt; C = [A B]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C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1.    2.    5.    6.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3.    4.    7.    8.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--&gt;D = [A; B]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D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1.    2.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3.    4.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5.    6.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7.    8.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4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9B1D937-89DE-4438-89CF-FB90713A538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4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4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de 1’s</a:t>
            </a:r>
            <a:endParaRPr/>
          </a:p>
        </p:txBody>
      </p:sp>
      <p:sp>
        <p:nvSpPr>
          <p:cNvPr id="25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Todos os elementos assumirão valor inicial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ones(&lt;linhas&gt;,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ones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função que retorna uma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com valores 1;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colunas.</a:t>
            </a:r>
            <a:endParaRPr/>
          </a:p>
        </p:txBody>
      </p:sp>
      <p:sp>
        <p:nvSpPr>
          <p:cNvPr id="25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78BC497-E095-4E10-BA33-1C01612B7FF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5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5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de 1’s</a:t>
            </a:r>
            <a:endParaRPr/>
          </a:p>
        </p:txBody>
      </p:sp>
      <p:sp>
        <p:nvSpPr>
          <p:cNvPr id="25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M1 = ones(2, 5)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M1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1.    1.    1.    1.    1.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1.    1.    1.    1.    1.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M2 = ones(5, 2)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M1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5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98E8450B-165E-4A93-B0F9-FDD118ABBB7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5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5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de 0’s</a:t>
            </a:r>
            <a:endParaRPr/>
          </a:p>
        </p:txBody>
      </p:sp>
      <p:sp>
        <p:nvSpPr>
          <p:cNvPr id="26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Todos os elementos assumirão valor inicial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0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zeros(&lt;linhas&gt;,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zeros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função que retorna uma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com valores 0;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colunas.</a:t>
            </a:r>
            <a:endParaRPr/>
          </a:p>
        </p:txBody>
      </p:sp>
      <p:sp>
        <p:nvSpPr>
          <p:cNvPr id="26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CFE8D37-C25E-41F7-9236-BEC686DD8F8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6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6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de 0’s</a:t>
            </a:r>
            <a:endParaRPr/>
          </a:p>
        </p:txBody>
      </p:sp>
      <p:sp>
        <p:nvSpPr>
          <p:cNvPr id="26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M1 = zeros(2, 5)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M1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0.    0.    0.    0.    0.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0.    0.    0.    0.    0.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M2 = zeros (5, 2)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M1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0.    0.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6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395F52F-5E7B-40D7-B1D8-01A65FE5292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6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6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identidade</a:t>
            </a:r>
            <a:endParaRPr/>
          </a:p>
        </p:txBody>
      </p:sp>
      <p:sp>
        <p:nvSpPr>
          <p:cNvPr id="27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Todos os elementos da diagonal principal assumirão valor inicial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e os demais elementos assumirão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0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eye(&lt;linhas&gt;, &lt;colunas&gt;)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eye(&lt;matriz parâmetro&gt;)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&lt;matriz parâmetro&gt;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matriz que definirá as dimensões da matriz resultante.</a:t>
            </a:r>
            <a:endParaRPr/>
          </a:p>
        </p:txBody>
      </p:sp>
      <p:sp>
        <p:nvSpPr>
          <p:cNvPr id="27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27030B5-7241-40BF-BB83-FDD911C7888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7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7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identidade</a:t>
            </a:r>
            <a:endParaRPr/>
          </a:p>
        </p:txBody>
      </p:sp>
      <p:sp>
        <p:nvSpPr>
          <p:cNvPr id="27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Id1 = eye(4,3)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Id1  =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1.    0.    0.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0.    1.    0.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0.    0.    1.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0.    0.    0.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Id2 = eye(A)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Id2  =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1.    0.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0.    1.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Id3 = eye(</a:t>
            </a:r>
            <a:r>
              <a:rPr lang="en-US" sz="2000">
                <a:solidFill>
                  <a:srgbClr val="ff0000"/>
                </a:solidFill>
                <a:latin typeface="Calibri"/>
              </a:rPr>
              <a:t>10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)  </a:t>
            </a:r>
            <a:r>
              <a:rPr lang="en-US" sz="2000">
                <a:solidFill>
                  <a:srgbClr val="00b050"/>
                </a:solidFill>
                <a:latin typeface="Calibri"/>
              </a:rPr>
              <a:t>// 10 é uma matriz com um elemento (a</a:t>
            </a:r>
            <a:r>
              <a:rPr lang="en-US" sz="2000" baseline="-25000">
                <a:solidFill>
                  <a:srgbClr val="00b050"/>
                </a:solidFill>
                <a:latin typeface="Calibri"/>
              </a:rPr>
              <a:t>11</a:t>
            </a:r>
            <a:r>
              <a:rPr lang="en-US" sz="2000">
                <a:solidFill>
                  <a:srgbClr val="00b050"/>
                </a:solidFill>
                <a:latin typeface="Calibri"/>
              </a:rPr>
              <a:t> = 10)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Id3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7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6156F0C-81DD-4A0B-A877-86145BD6CE7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7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7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Modificando o formato</a:t>
            </a:r>
            <a:endParaRPr/>
          </a:p>
        </p:txBody>
      </p:sp>
      <p:sp>
        <p:nvSpPr>
          <p:cNvPr id="28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Pode-se declarar uma matriz modificando o formato de uma matriz conhecida: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matrix(&lt;matriz parâmetro&gt;, 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&lt;matriz parâmetro&gt;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matriz que definirá os elementos da matriz resultante;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 da matriz resultante;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 da matriz resultante.</a:t>
            </a:r>
            <a:endParaRPr/>
          </a:p>
        </p:txBody>
      </p:sp>
      <p:sp>
        <p:nvSpPr>
          <p:cNvPr id="28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DCFF69D-F512-4BA4-8BBB-7F5489E5AF4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8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8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53" dur="indefinite" restart="never" nodeType="tmRoot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Modificando o formato</a:t>
            </a:r>
            <a:endParaRPr/>
          </a:p>
        </p:txBody>
      </p:sp>
      <p:sp>
        <p:nvSpPr>
          <p:cNvPr id="28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Mpar=[1 2 3;4 5 6]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Mpar  =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Mres1 = matrix(Mpar, 1, 6)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Mres1  =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1.    4.    2.    5.    3.    6.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Mres2 = matrix(Mpar, 3, 2)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Mres2  =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1.    5.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4.    3.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2.    6.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</p:txBody>
      </p:sp>
      <p:sp>
        <p:nvSpPr>
          <p:cNvPr id="28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D5A6E17-521D-4019-B0AD-3AEA1B888BA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8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8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55" dur="indefinite" restart="never" nodeType="tmRoot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Valores randômicos</a:t>
            </a:r>
            <a:endParaRPr/>
          </a:p>
        </p:txBody>
      </p:sp>
      <p:sp>
        <p:nvSpPr>
          <p:cNvPr id="29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Pode-se declarar uma matriz com valores randômicos (gerados aleatoriamente):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 = rand(&lt;linhas&gt;, &lt;colunas&gt;)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nome da variável do tipo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&lt;linhas&gt;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linhas da matriz resultante;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&lt;colunas&gt;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número de colunas da matriz resultante;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Gera valores entre 0 e 1;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 cada chamada são gerados valores diferentes.</a:t>
            </a:r>
            <a:endParaRPr/>
          </a:p>
        </p:txBody>
      </p:sp>
      <p:sp>
        <p:nvSpPr>
          <p:cNvPr id="29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2EE26BB-C28D-4816-91A9-A2D8FD70C02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9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9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sp>
        <p:nvSpPr>
          <p:cNvPr id="146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Introdução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14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D279E94-31D1-418E-A1AC-887829C9425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Valores randômicos</a:t>
            </a:r>
            <a:endParaRPr/>
          </a:p>
        </p:txBody>
      </p:sp>
      <p:sp>
        <p:nvSpPr>
          <p:cNvPr id="295" name="TextShape 2"/>
          <p:cNvSpPr txBox="1"/>
          <p:nvPr/>
        </p:nvSpPr>
        <p:spPr>
          <a:xfrm>
            <a:off x="457200" y="1600200"/>
            <a:ext cx="793080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--&gt; Mr1 = rand(2,3)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Mr1  =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0.2113249    0.0002211    0.6653811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0.7560439    0.3303271    0.6283918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--&gt;Mr2 = rand(2,3)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Mr2  =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0.8497452    0.8782165    0.5608486  </a:t>
            </a:r>
            <a:endParaRPr/>
          </a:p>
          <a:p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0.6857310    0.0683740    0.6623569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Mr3 = </a:t>
            </a:r>
            <a:r>
              <a:rPr lang="en-US" sz="2000">
                <a:solidFill>
                  <a:srgbClr val="ff0000"/>
                </a:solidFill>
                <a:latin typeface="Calibri"/>
              </a:rPr>
              <a:t>int(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rand(2,3) </a:t>
            </a:r>
            <a:r>
              <a:rPr lang="en-US" sz="2000">
                <a:solidFill>
                  <a:srgbClr val="ff0000"/>
                </a:solidFill>
                <a:latin typeface="Calibri"/>
              </a:rPr>
              <a:t>* 10)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00b050"/>
                </a:solidFill>
                <a:latin typeface="Calibri"/>
              </a:rPr>
              <a:t>// Matriz com valores inteiros entre 0 e 10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Mr3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7.    5.    2.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1.    2.    2.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endParaRPr/>
          </a:p>
        </p:txBody>
      </p:sp>
      <p:sp>
        <p:nvSpPr>
          <p:cNvPr id="29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A76464F-B7B7-43C7-AE91-5B6DF816E43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29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Declaração de matrizes</a:t>
            </a:r>
            <a:endParaRPr/>
          </a:p>
        </p:txBody>
      </p:sp>
      <p:sp>
        <p:nvSpPr>
          <p:cNvPr id="29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00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matrizes;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Algumas operações com matrizes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</a:t>
            </a:r>
            <a:endParaRPr/>
          </a:p>
        </p:txBody>
      </p:sp>
      <p:sp>
        <p:nvSpPr>
          <p:cNvPr id="30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019960B-1524-4993-ACE8-F6F368F7CBC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61" dur="indefinite" restart="never" nodeType="tmRoot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Tópicos</a:t>
            </a:r>
            <a:endParaRPr/>
          </a:p>
        </p:txBody>
      </p:sp>
      <p:sp>
        <p:nvSpPr>
          <p:cNvPr id="30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Acesso aos elementos;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Transposição de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Aritmética matricial: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Adição e subtração de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Multiplicação por um escalar;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Multiplicação entre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Divisão por um escalar;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Divisão entre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Exponenciação;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Expressões relacionais;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Mais sobre operações binárias.</a:t>
            </a:r>
            <a:endParaRPr/>
          </a:p>
        </p:txBody>
      </p:sp>
      <p:sp>
        <p:nvSpPr>
          <p:cNvPr id="30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8B55BE9-CE4B-4359-A6F4-8B3DB2844D3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0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</p:spTree>
  </p:cSld>
  <p:timing>
    <p:tnLst>
      <p:par>
        <p:cTn id="63" dur="indefinite" restart="never" nodeType="tmRoot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30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Para acessar um elemento específico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Matriz(&lt;índice de linha&gt;, &lt;índice de coluna&gt;)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M = [1, 2, 3; 4, 5, 6];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E1 = M(2, 3)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E1 = 6.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E2 = M(1, 2)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E2 = 2.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Pode ser usado para modificar o valor: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M(1, 3) = 300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modifica o valor da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linha 1 e coluna 3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para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300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OBS.: Utilizando este recurso é possível definir uma matriz definindo o valor de cada um dos seus elementos individualmente.</a:t>
            </a:r>
            <a:endParaRPr/>
          </a:p>
        </p:txBody>
      </p:sp>
      <p:sp>
        <p:nvSpPr>
          <p:cNvPr id="30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14B3421-CC8F-451F-94F9-33F6C13FB29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0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1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2288160" y="4030920"/>
            <a:ext cx="3246840" cy="957960"/>
          </a:xfrm>
          <a:prstGeom prst="rect">
            <a:avLst/>
          </a:prstGeom>
          <a:solidFill>
            <a:srgbClr val="eeede5"/>
          </a:solidFill>
          <a:ln w="25560">
            <a:solidFill>
              <a:srgbClr val="7d7a5b"/>
            </a:solidFill>
            <a:round/>
          </a:ln>
        </p:spPr>
      </p:sp>
      <p:sp>
        <p:nvSpPr>
          <p:cNvPr id="312" name="CustomShape 2"/>
          <p:cNvSpPr/>
          <p:nvPr/>
        </p:nvSpPr>
        <p:spPr>
          <a:xfrm>
            <a:off x="3219480" y="3745440"/>
            <a:ext cx="1384560" cy="1543320"/>
          </a:xfrm>
          <a:prstGeom prst="rect">
            <a:avLst/>
          </a:prstGeom>
          <a:solidFill>
            <a:srgbClr val="eeede5"/>
          </a:solidFill>
          <a:ln w="25560">
            <a:solidFill>
              <a:srgbClr val="7d7a5b"/>
            </a:solidFill>
            <a:round/>
          </a:ln>
        </p:spPr>
      </p:sp>
      <p:sp>
        <p:nvSpPr>
          <p:cNvPr id="313" name="TextShape 3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314" name="TextShape 4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Para acessar múltiplos elementos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Matriz(&lt;faixa para linhas&gt;, &lt;faixa para colunas&gt;)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Permite manipular vetores 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Exemplo 1: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23.    30.    29.    50.    91.   28.    68.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23.    93.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56.    43.    4.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 12.    15.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21.    21.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48.    26.    48.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77.    69.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88.    31.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33.    63.    26.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21.    84.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65.    36.    59.    40.    41.    11.    40.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--&gt; y = x(2:4, 3:5)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56.    43.    4.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48.    26.    48.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33.    63.    26.</a:t>
            </a:r>
            <a:endParaRPr/>
          </a:p>
        </p:txBody>
      </p:sp>
      <p:sp>
        <p:nvSpPr>
          <p:cNvPr id="315" name="TextShape 5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86E1960-15C6-4332-A5BC-90E454ABA02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16" name="CustomShape 6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17" name="CustomShape 7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67" dur="indefinite" restart="never" nodeType="tmRoot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ustomShape 1"/>
          <p:cNvSpPr/>
          <p:nvPr/>
        </p:nvSpPr>
        <p:spPr>
          <a:xfrm>
            <a:off x="2288160" y="4066920"/>
            <a:ext cx="3246840" cy="585720"/>
          </a:xfrm>
          <a:prstGeom prst="rect">
            <a:avLst/>
          </a:prstGeom>
          <a:solidFill>
            <a:srgbClr val="eeede5"/>
          </a:solidFill>
          <a:ln w="25560">
            <a:solidFill>
              <a:srgbClr val="7d7a5b"/>
            </a:solidFill>
            <a:round/>
          </a:ln>
        </p:spPr>
      </p:sp>
      <p:sp>
        <p:nvSpPr>
          <p:cNvPr id="319" name="TextShape 2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320" name="TextShape 3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Para acessar múltiplos elementos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Matriz(&lt;faixa para linhas&gt;, &lt;faixa para colunas&gt;)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Permite manipular vetores 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Exemplo 2: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23.    30.    29.    50.    91.   28.    68.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23.    93.    56.    43.    4.     12.    15.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21.    21.    48.    26.    48.   77.    69.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88.    31.    33.    63.    26.   21.    84.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65.    36.    59.    40.    41.    11.    40.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--&gt; y = x(2:2, :)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23.    93.    56.    43.    4.     12.    15.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21.    21.    48.    26.    48.   77.    69.</a:t>
            </a:r>
            <a:endParaRPr/>
          </a:p>
        </p:txBody>
      </p:sp>
      <p:sp>
        <p:nvSpPr>
          <p:cNvPr id="321" name="TextShape 4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6DBF091-8C36-4F5D-AEB6-FA3818192B3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22" name="CustomShape 5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23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69" dur="indefinite" restart="never" nodeType="tmRoot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CustomShape 1"/>
          <p:cNvSpPr/>
          <p:nvPr/>
        </p:nvSpPr>
        <p:spPr>
          <a:xfrm>
            <a:off x="3214080" y="3747960"/>
            <a:ext cx="438480" cy="1543320"/>
          </a:xfrm>
          <a:prstGeom prst="rect">
            <a:avLst/>
          </a:prstGeom>
          <a:solidFill>
            <a:srgbClr val="eeede5"/>
          </a:solidFill>
          <a:ln w="25560">
            <a:solidFill>
              <a:srgbClr val="7d7a5b"/>
            </a:solidFill>
            <a:round/>
          </a:ln>
        </p:spPr>
      </p:sp>
      <p:sp>
        <p:nvSpPr>
          <p:cNvPr id="325" name="TextShape 2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Acesso aos elementos</a:t>
            </a:r>
            <a:endParaRPr/>
          </a:p>
        </p:txBody>
      </p:sp>
      <p:sp>
        <p:nvSpPr>
          <p:cNvPr id="326" name="TextShape 3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Para acessar múltiplos elementos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</a:t>
            </a:r>
            <a:endParaRPr/>
          </a:p>
          <a:p>
            <a:endParaRPr/>
          </a:p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Matriz(&lt;faixa para linhas&gt;, &lt;faixa para colunas&gt;)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Permite manipular vetores e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Exemplo 3: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23.    30.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29.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50.    91.   28.    68.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23.    93.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56.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43.    4.     12.    15.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21.    21.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48.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26.    48.   77.    69.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88.    31.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33.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63.    26.   21.    84.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65.    36. 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59.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    40.    41.    11.    40.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--&gt; y = x(:, 3)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29.  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56.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:</a:t>
            </a:r>
            <a:endParaRPr/>
          </a:p>
        </p:txBody>
      </p:sp>
      <p:sp>
        <p:nvSpPr>
          <p:cNvPr id="327" name="TextShape 4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5E4895C-A917-4CF0-9F1F-DD05477C5F9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28" name="CustomShape 5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29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71" dur="indefinite" restart="never" nodeType="tmRoot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Transposição de matrizes</a:t>
            </a:r>
            <a:endParaRPr/>
          </a:p>
        </p:txBody>
      </p:sp>
      <p:sp>
        <p:nvSpPr>
          <p:cNvPr id="33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Operador apóstrofo (’)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Matriz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’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Transforma linhas em colunas e colunas em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9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23.    30.    29.    50.    91.   28.    68.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23.    93.    56.    43.    4.     12.    15.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21.    21.    48.    26.    48.   77.    69.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88.    31.    33.    63.    26.   21.    84.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65.    36.    59.    40.    41.   11.    40.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--&gt; y = x’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23.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23.    21.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88.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65.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30.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93.    21.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31.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36.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29.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56.    48.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33.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59.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50.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43.    26.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63.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40.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91.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4.      48.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26.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41.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28.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12.    77.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21.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11.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68.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15.    69.    </a:t>
            </a:r>
            <a:r>
              <a:rPr b="1" lang="en-US" sz="1600">
                <a:solidFill>
                  <a:srgbClr val="00b0f0"/>
                </a:solidFill>
                <a:latin typeface="Calibri"/>
              </a:rPr>
              <a:t>84.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40.</a:t>
            </a:r>
            <a:endParaRPr/>
          </a:p>
        </p:txBody>
      </p:sp>
      <p:sp>
        <p:nvSpPr>
          <p:cNvPr id="33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A805E09-7A4C-4838-B665-A4DDEB98EA3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3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3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73" dur="indefinite" restart="never" nodeType="tmRoot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Aritmética matricial</a:t>
            </a:r>
            <a:endParaRPr/>
          </a:p>
        </p:txBody>
      </p:sp>
      <p:sp>
        <p:nvSpPr>
          <p:cNvPr id="33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Como todas as variáveis Scilab são matrizes, as operações aritméticas usuais (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+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-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*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/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^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) são entendidas pelo Scilab como operações matriciais;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Assim, </a:t>
            </a:r>
            <a:r>
              <a:rPr b="1" i="1" lang="en-US" sz="2000">
                <a:solidFill>
                  <a:srgbClr val="ff0000"/>
                </a:solidFill>
                <a:latin typeface="Calibri"/>
              </a:rPr>
              <a:t>a*b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designa o produto matricial da matriz </a:t>
            </a:r>
            <a:r>
              <a:rPr b="1" i="1" lang="en-US" sz="20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pela matriz </a:t>
            </a:r>
            <a:r>
              <a:rPr b="1" i="1" lang="en-US" sz="2000">
                <a:solidFill>
                  <a:srgbClr val="2f2b20"/>
                </a:solidFill>
                <a:latin typeface="Calibri"/>
              </a:rPr>
              <a:t>b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As operações escalares usam os mesmos símbolos aritméticos, porém precedidos por um "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.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" (ponto) como, por exemplo,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.*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.^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 a seguir.</a:t>
            </a:r>
            <a:endParaRPr/>
          </a:p>
        </p:txBody>
      </p:sp>
      <p:sp>
        <p:nvSpPr>
          <p:cNvPr id="33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31A2EF7-2BBF-45D1-8EED-94CB20AAF28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3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3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Adição e subtração de matrizes</a:t>
            </a:r>
            <a:endParaRPr/>
          </a:p>
        </p:txBody>
      </p:sp>
      <p:sp>
        <p:nvSpPr>
          <p:cNvPr id="34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Operadores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+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-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aplicados a duas matrizes de mesmas dimensões ou a uma matriz e um valor escalar;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 com duas matrizes: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4.    5.    6.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y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10.    20.    30.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40.    50.    60.</a:t>
            </a:r>
            <a:endParaRPr/>
          </a:p>
          <a:p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--&gt; x + y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ans  = 11.    22.    33.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44.    55.    66.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--&gt; y - x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ans  = 9.     18.    27.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36.    45.    54. </a:t>
            </a:r>
            <a:endParaRPr/>
          </a:p>
        </p:txBody>
      </p:sp>
      <p:sp>
        <p:nvSpPr>
          <p:cNvPr id="34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FC53616-4260-49ED-9195-96E0A6BA133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4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44" name="CustomShape 5"/>
          <p:cNvSpPr/>
          <p:nvPr/>
        </p:nvSpPr>
        <p:spPr>
          <a:xfrm>
            <a:off x="5292000" y="2855160"/>
            <a:ext cx="2880000" cy="1293480"/>
          </a:xfrm>
          <a:prstGeom prst="wedgeRoundRectCallout">
            <a:avLst>
              <a:gd name="adj1" fmla="val -109071"/>
              <a:gd name="adj2" fmla="val 140751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Como estas operações são sempre realizadas elemento a elemento, não são necessários os operadores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.+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.-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. Sendo assim, eles não existem no Scilab.</a:t>
            </a:r>
            <a:endParaRPr/>
          </a:p>
        </p:txBody>
      </p:sp>
      <p:sp>
        <p:nvSpPr>
          <p:cNvPr id="345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Conjunto de variáveis</a:t>
            </a:r>
            <a:endParaRPr/>
          </a:p>
        </p:txBody>
      </p:sp>
      <p:sp>
        <p:nvSpPr>
          <p:cNvPr id="14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Ao estudar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vetores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observamos que, em determinadas situações, é necessário utilizar muitas variáveis com um propósito comum. Relembrando exemplos: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armazenar três notas de um aluno: 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Nota1 = input(‘Digite a nota 1: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Nota2 = input(‘Digite a nota 2: ’);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Nota3 = input(‘Digite a nota 3: ’);</a:t>
            </a:r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Ler e imprimir cinco números: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for i = 1 : 5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Num = input(‘Digite um numero: ’);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printf(‘Numero digitado: %g’, num);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end</a:t>
            </a:r>
            <a:endParaRPr/>
          </a:p>
        </p:txBody>
      </p:sp>
      <p:sp>
        <p:nvSpPr>
          <p:cNvPr id="15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E2F11D8-36AA-4D6E-B300-DCF946DB348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5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Adição e subtração de matrizes</a:t>
            </a:r>
            <a:endParaRPr/>
          </a:p>
        </p:txBody>
      </p:sp>
      <p:sp>
        <p:nvSpPr>
          <p:cNvPr id="34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 de matrizes e valores escalares: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4.    5.    6.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--&gt; x + 2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ans  = 3.    4.    5.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6.    7.    8.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--&gt; 2 - x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ans  = 3.    4.    5.  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6.    7.    8.</a:t>
            </a:r>
            <a:endParaRPr/>
          </a:p>
        </p:txBody>
      </p:sp>
      <p:sp>
        <p:nvSpPr>
          <p:cNvPr id="34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69AE7FC-07F0-4957-B7A2-989E5CB0A2F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4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5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79" dur="indefinite" restart="never" nodeType="tmRoot">
          <p:childTnLst>
            <p:seq>
              <p:cTn id="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Multiplicação por um escalar</a:t>
            </a:r>
            <a:endParaRPr/>
          </a:p>
        </p:txBody>
      </p:sp>
      <p:sp>
        <p:nvSpPr>
          <p:cNvPr id="35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matriz pode ser multiplicada por um valor escalar;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 caso, os operadores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*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.*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obterão o mesmo resultado;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*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2.    4.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8.    10.  12.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.*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2.    4.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8.    10.  12.</a:t>
            </a:r>
            <a:endParaRPr/>
          </a:p>
        </p:txBody>
      </p:sp>
      <p:sp>
        <p:nvSpPr>
          <p:cNvPr id="35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09A342E-FCC7-402D-94BD-18B22A9A5C3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5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55" name="CustomShape 5"/>
          <p:cNvSpPr/>
          <p:nvPr/>
        </p:nvSpPr>
        <p:spPr>
          <a:xfrm>
            <a:off x="5292000" y="3069000"/>
            <a:ext cx="2880000" cy="1079640"/>
          </a:xfrm>
          <a:prstGeom prst="wedgeRoundRectCallout">
            <a:avLst>
              <a:gd name="adj1" fmla="val -109071"/>
              <a:gd name="adj2" fmla="val 140751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 inversão dos termos não alteram o produto. Assim,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2 * x 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2 .* x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, também obterão o mesmo resultado.</a:t>
            </a:r>
            <a:endParaRPr/>
          </a:p>
        </p:txBody>
      </p:sp>
      <p:sp>
        <p:nvSpPr>
          <p:cNvPr id="356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81" dur="indefinite" restart="never" nodeType="tmRoot">
          <p:childTnLst>
            <p:seq>
              <p:cTn id="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Multiplicação entre matrizes</a:t>
            </a:r>
            <a:endParaRPr/>
          </a:p>
        </p:txBody>
      </p:sp>
      <p:sp>
        <p:nvSpPr>
          <p:cNvPr id="358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A “</a:t>
            </a:r>
            <a:r>
              <a:rPr b="1" lang="en-US">
                <a:solidFill>
                  <a:srgbClr val="2f2b20"/>
                </a:solidFill>
                <a:latin typeface="Calibri"/>
              </a:rPr>
              <a:t>multiplicação pontuada</a:t>
            </a:r>
            <a:r>
              <a:rPr lang="en-US">
                <a:solidFill>
                  <a:srgbClr val="2f2b20"/>
                </a:solidFill>
                <a:latin typeface="Calibri"/>
              </a:rPr>
              <a:t>”, operador </a:t>
            </a:r>
            <a:r>
              <a:rPr b="1" lang="en-US">
                <a:solidFill>
                  <a:srgbClr val="ff0000"/>
                </a:solidFill>
                <a:latin typeface="Calibri"/>
              </a:rPr>
              <a:t>.*</a:t>
            </a:r>
            <a:r>
              <a:rPr lang="en-US">
                <a:solidFill>
                  <a:srgbClr val="2f2b20"/>
                </a:solidFill>
                <a:latin typeface="Calibri"/>
              </a:rPr>
              <a:t>, realiza a multiplicação elemento por elemento entre duas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Esta operação exige que as duas matrizes tenham as mesmas dimensões;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O Scilab emite uma mensagem de erro na tentativa de multiplicar duas matrizes de dimensões incompatíveis;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X =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Y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30.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X .* Y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ans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90.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160.</a:t>
            </a:r>
            <a:endParaRPr/>
          </a:p>
        </p:txBody>
      </p:sp>
      <p:sp>
        <p:nvSpPr>
          <p:cNvPr id="359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0931BBD-8AA3-41EC-9EA9-B733AF0CECA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60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61" name="CustomShape 5"/>
          <p:cNvSpPr/>
          <p:nvPr/>
        </p:nvSpPr>
        <p:spPr>
          <a:xfrm>
            <a:off x="5292000" y="4077000"/>
            <a:ext cx="2880000" cy="1367640"/>
          </a:xfrm>
          <a:prstGeom prst="wedgeRoundRectCallout">
            <a:avLst>
              <a:gd name="adj1" fmla="val -97713"/>
              <a:gd name="adj2" fmla="val 119170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11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1 * 10 = 10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12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2 * 20 = 40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21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3 * 30 = 90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22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4 * 40 = 160</a:t>
            </a:r>
            <a:endParaRPr/>
          </a:p>
        </p:txBody>
      </p:sp>
      <p:sp>
        <p:nvSpPr>
          <p:cNvPr id="362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83" dur="indefinite" restart="never" nodeType="tmRoot">
          <p:childTnLst>
            <p:seq>
              <p:cTn id="8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Multiplicação entre matrizes</a:t>
            </a:r>
            <a:endParaRPr/>
          </a:p>
        </p:txBody>
      </p:sp>
      <p:sp>
        <p:nvSpPr>
          <p:cNvPr id="36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Pela álgebra linear, a multiplicação da matriz X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mx</a:t>
            </a:r>
            <a:r>
              <a:rPr b="1" lang="en-US" sz="2000" baseline="-25000">
                <a:solidFill>
                  <a:srgbClr val="ff0000"/>
                </a:solidFill>
                <a:latin typeface="Calibri"/>
              </a:rPr>
              <a:t>n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pela matriz Y</a:t>
            </a:r>
            <a:r>
              <a:rPr b="1" lang="en-US" sz="2000" baseline="-25000">
                <a:solidFill>
                  <a:srgbClr val="ff0000"/>
                </a:solidFill>
                <a:latin typeface="Calibri"/>
              </a:rPr>
              <a:t>n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xp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resultará em uma matriz R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mxp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onde R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ij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= ∑</a:t>
            </a:r>
            <a:r>
              <a:rPr lang="en-US" sz="2000" baseline="30000">
                <a:solidFill>
                  <a:srgbClr val="2f2b20"/>
                </a:solidFill>
                <a:latin typeface="Calibri"/>
              </a:rPr>
              <a:t>n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k=1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X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ik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*Y</a:t>
            </a:r>
            <a:r>
              <a:rPr lang="en-US" sz="2000" baseline="-25000">
                <a:solidFill>
                  <a:srgbClr val="2f2b20"/>
                </a:solidFill>
                <a:latin typeface="Calibri"/>
              </a:rPr>
              <a:t>ki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Esta operação é conhecida por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produto matricial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O Scilab emite uma mensagem de erro na tentativa de multiplicar duas matrizes de dimensões incompatíveis;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* Y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150.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220.</a:t>
            </a:r>
            <a:endParaRPr/>
          </a:p>
        </p:txBody>
      </p:sp>
      <p:sp>
        <p:nvSpPr>
          <p:cNvPr id="36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968EBE7-979E-4AEE-8F62-F57CA4CE258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6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67" name="CustomShape 5"/>
          <p:cNvSpPr/>
          <p:nvPr/>
        </p:nvSpPr>
        <p:spPr>
          <a:xfrm>
            <a:off x="5292000" y="3717000"/>
            <a:ext cx="2880000" cy="1367640"/>
          </a:xfrm>
          <a:prstGeom prst="wedgeRoundRectCallout">
            <a:avLst>
              <a:gd name="adj1" fmla="val -98070"/>
              <a:gd name="adj2" fmla="val 125178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11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1 * 10 + 2 * 30 = 70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12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1 * 20 + 2 * 40 = 100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21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3 * 10 + 4 * 30 = 150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R</a:t>
            </a:r>
            <a:r>
              <a:rPr b="1" lang="en-US" sz="1200" baseline="-25000">
                <a:solidFill>
                  <a:srgbClr val="2f2b20"/>
                </a:solidFill>
                <a:latin typeface="Arial"/>
              </a:rPr>
              <a:t>22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= 3 * 20 + 4 * 40 = 220</a:t>
            </a:r>
            <a:endParaRPr/>
          </a:p>
        </p:txBody>
      </p:sp>
      <p:sp>
        <p:nvSpPr>
          <p:cNvPr id="368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85" dur="indefinite" restart="never" nodeType="tmRoot">
          <p:childTnLst>
            <p:seq>
              <p:cTn id="8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Divisão por um escalar</a:t>
            </a:r>
            <a:endParaRPr/>
          </a:p>
        </p:txBody>
      </p:sp>
      <p:sp>
        <p:nvSpPr>
          <p:cNvPr id="37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matriz pode ser dividida por um valor escalar;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 caso, os operadores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/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./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obterão o mesmo resultado;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10.    20.    30.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40.    50.    60.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/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5.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15.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25.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./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5.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15.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25.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30.</a:t>
            </a:r>
            <a:endParaRPr/>
          </a:p>
        </p:txBody>
      </p:sp>
      <p:sp>
        <p:nvSpPr>
          <p:cNvPr id="37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C94F9BB-2A60-4439-8B91-95756974625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7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7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87" dur="indefinite" restart="never" nodeType="tmRoot">
          <p:childTnLst>
            <p:seq>
              <p:cTn id="8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Divisão entre matrizes</a:t>
            </a:r>
            <a:endParaRPr/>
          </a:p>
        </p:txBody>
      </p:sp>
      <p:sp>
        <p:nvSpPr>
          <p:cNvPr id="37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 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divisão pontuada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”, operadores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./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.\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realiza a divisão elemento por elemento entre duas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Esta operação exige que as duas matrizes tenham as mesmas dimensões;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O Scilab emite uma mensagem de erro na tentativa de dividir duas matrizes de dimensões incompatíveis;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Y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./ Y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--&gt; X .\ Y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endParaRPr/>
          </a:p>
        </p:txBody>
      </p:sp>
      <p:sp>
        <p:nvSpPr>
          <p:cNvPr id="37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0FE1D9B-39A4-4BDC-9C61-6FB2598E470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7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78" name="CustomShape 5"/>
          <p:cNvSpPr/>
          <p:nvPr/>
        </p:nvSpPr>
        <p:spPr>
          <a:xfrm>
            <a:off x="3132000" y="4480560"/>
            <a:ext cx="1656000" cy="683640"/>
          </a:xfrm>
          <a:prstGeom prst="wedgeRoundRectCallout">
            <a:avLst>
              <a:gd name="adj1" fmla="val -48117"/>
              <a:gd name="adj2" fmla="val 78619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Cada elemento de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X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é dividido pelo elemento de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Y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.</a:t>
            </a:r>
            <a:endParaRPr/>
          </a:p>
        </p:txBody>
      </p:sp>
      <p:sp>
        <p:nvSpPr>
          <p:cNvPr id="379" name="CustomShape 6"/>
          <p:cNvSpPr/>
          <p:nvPr/>
        </p:nvSpPr>
        <p:spPr>
          <a:xfrm>
            <a:off x="6665040" y="4297680"/>
            <a:ext cx="1656000" cy="683640"/>
          </a:xfrm>
          <a:prstGeom prst="wedgeRoundRectCallout">
            <a:avLst>
              <a:gd name="adj1" fmla="val -48117"/>
              <a:gd name="adj2" fmla="val 78619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Cada elemento de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Y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 é dividido pelo elemento de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X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.</a:t>
            </a:r>
            <a:endParaRPr/>
          </a:p>
        </p:txBody>
      </p:sp>
      <p:sp>
        <p:nvSpPr>
          <p:cNvPr id="380" name="CustomShape 7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89" dur="indefinite" restart="never" nodeType="tmRoot">
          <p:childTnLst>
            <p:seq>
              <p:cTn id="9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Divisão entre matrizes</a:t>
            </a:r>
            <a:endParaRPr/>
          </a:p>
        </p:txBody>
      </p:sp>
      <p:sp>
        <p:nvSpPr>
          <p:cNvPr id="38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utilização dos operadores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/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ff0000"/>
                </a:solidFill>
                <a:latin typeface="Calibri"/>
              </a:rPr>
              <a:t>\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por sua vez, não correspondem propriamente à operações de divisão;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Seja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matriz quadrada e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não singular</a:t>
            </a:r>
            <a:r>
              <a:rPr b="1" i="1" lang="en-US" sz="2200" baseline="30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B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de dimensões compatíveis em cada caso. Então: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X = A 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\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 B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= A</a:t>
            </a:r>
            <a:r>
              <a:rPr lang="en-US" sz="2000" baseline="30000">
                <a:solidFill>
                  <a:srgbClr val="2f2b20"/>
                </a:solidFill>
                <a:latin typeface="Calibri"/>
              </a:rPr>
              <a:t>-1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 B = inv(A) * B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(solução de </a:t>
            </a:r>
            <a:r>
              <a:rPr b="1" i="1" lang="en-US" sz="2000">
                <a:solidFill>
                  <a:srgbClr val="2f2b20"/>
                </a:solidFill>
                <a:latin typeface="Calibri"/>
              </a:rPr>
              <a:t>A * X = B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)</a:t>
            </a:r>
            <a:r>
              <a:rPr b="1" i="1" lang="en-US" sz="2000" baseline="30000">
                <a:solidFill>
                  <a:srgbClr val="2f2b20"/>
                </a:solidFill>
                <a:latin typeface="Calibri"/>
              </a:rPr>
              <a:t>2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X = B 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/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 A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= B A</a:t>
            </a:r>
            <a:r>
              <a:rPr lang="en-US" sz="2000" baseline="30000">
                <a:solidFill>
                  <a:srgbClr val="2f2b20"/>
                </a:solidFill>
                <a:latin typeface="Calibri"/>
              </a:rPr>
              <a:t>-1 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= B * inv(A)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(solução de </a:t>
            </a:r>
            <a:r>
              <a:rPr b="1" i="1" lang="en-US" sz="2000">
                <a:solidFill>
                  <a:srgbClr val="2f2b20"/>
                </a:solidFill>
                <a:latin typeface="Calibri"/>
              </a:rPr>
              <a:t>X * A = B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não for quadrada, X é obtido como solução de: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A * X = B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ou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X * A = B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1500" baseline="30000">
                <a:solidFill>
                  <a:srgbClr val="2f2b20"/>
                </a:solidFill>
                <a:latin typeface="Calibri"/>
              </a:rPr>
              <a:t>1</a:t>
            </a:r>
            <a:r>
              <a:rPr lang="en-US" sz="1500">
                <a:solidFill>
                  <a:srgbClr val="2f2b20"/>
                </a:solidFill>
                <a:latin typeface="Calibri"/>
              </a:rPr>
              <a:t> Uma matriz quadrada é dita não singular quando não admite uma inversa. Propriedades: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2f2b20"/>
                </a:solidFill>
                <a:latin typeface="Calibri"/>
              </a:rPr>
              <a:t>Uma matriz é singular se e somente se seu determinante é nulo.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2f2b20"/>
                </a:solidFill>
                <a:latin typeface="Calibri"/>
              </a:rPr>
              <a:t>Uma matriz é singular se e somente se existir um vetor x não nulo tal que </a:t>
            </a:r>
            <a:r>
              <a:rPr b="1" i="1" lang="en-US" sz="1400">
                <a:solidFill>
                  <a:srgbClr val="2f2b20"/>
                </a:solidFill>
                <a:latin typeface="Calibri"/>
              </a:rPr>
              <a:t>Ax = 0</a:t>
            </a:r>
            <a:r>
              <a:rPr lang="en-US" sz="14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ff0000"/>
                </a:solidFill>
                <a:latin typeface="Calibri"/>
              </a:rPr>
              <a:t>Se uma matriz A é singular, então </a:t>
            </a:r>
            <a:r>
              <a:rPr b="1" i="1" lang="en-US" sz="1400">
                <a:solidFill>
                  <a:srgbClr val="ff0000"/>
                </a:solidFill>
                <a:latin typeface="Calibri"/>
              </a:rPr>
              <a:t>Ax = b</a:t>
            </a:r>
            <a:r>
              <a:rPr lang="en-US" sz="1400">
                <a:solidFill>
                  <a:srgbClr val="ff0000"/>
                </a:solidFill>
                <a:latin typeface="Calibri"/>
              </a:rPr>
              <a:t> não possui solução, ou possui infinitas soluções</a:t>
            </a:r>
            <a:r>
              <a:rPr lang="en-US" sz="14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1400">
                <a:solidFill>
                  <a:srgbClr val="2f2b20"/>
                </a:solidFill>
                <a:latin typeface="Calibri"/>
              </a:rPr>
              <a:t>Uma matriz é singular se, e somente se, ela é um </a:t>
            </a:r>
            <a:r>
              <a:rPr i="1" lang="en-US" sz="1400">
                <a:solidFill>
                  <a:srgbClr val="2f2b20"/>
                </a:solidFill>
                <a:latin typeface="Calibri"/>
              </a:rPr>
              <a:t>divisor de zero</a:t>
            </a:r>
            <a:r>
              <a:rPr lang="en-US" sz="1400">
                <a:solidFill>
                  <a:srgbClr val="2f2b2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500" baseline="30000">
                <a:solidFill>
                  <a:srgbClr val="2f2b20"/>
                </a:solidFill>
                <a:latin typeface="Calibri"/>
              </a:rPr>
              <a:t>2</a:t>
            </a:r>
            <a:r>
              <a:rPr lang="en-US" sz="1500">
                <a:solidFill>
                  <a:srgbClr val="2f2b20"/>
                </a:solidFill>
                <a:latin typeface="Calibri"/>
              </a:rPr>
              <a:t> Importante para a solução de sistemas de equações lineares.</a:t>
            </a:r>
            <a:endParaRPr/>
          </a:p>
        </p:txBody>
      </p:sp>
      <p:sp>
        <p:nvSpPr>
          <p:cNvPr id="38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0D428E4-EAD7-4360-8321-7AE59A8A1B6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8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85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91" dur="indefinite" restart="never" nodeType="tmRoot">
          <p:childTnLst>
            <p:seq>
              <p:cTn id="9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Divisão entre matrizes</a:t>
            </a:r>
            <a:endParaRPr/>
          </a:p>
        </p:txBody>
      </p:sp>
      <p:sp>
        <p:nvSpPr>
          <p:cNvPr id="38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Solução de sistemas de equações lineares: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Seja o sistema: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200">
                <a:solidFill>
                  <a:srgbClr val="2f2b20"/>
                </a:solidFill>
                <a:latin typeface="Calibri"/>
              </a:rPr>
              <a:t>	</a:t>
            </a:r>
            <a:endParaRPr/>
          </a:p>
          <a:p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Escrito na forma matricial: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Sua solução em Scilab é: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--&gt; A = [1 -1 2; 1 -1 -6; 4 0 1];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--&gt; b = [5;0;5];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--&gt; A\b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ans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1.09375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00b050"/>
                </a:solidFill>
                <a:latin typeface="Wingdings"/>
              </a:rPr>
              <a:t>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valor de x</a:t>
            </a:r>
            <a:r>
              <a:rPr lang="en-US" sz="1600" baseline="-25000">
                <a:solidFill>
                  <a:srgbClr val="00b050"/>
                </a:solidFill>
                <a:latin typeface="Calibri"/>
              </a:rPr>
              <a:t>1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- 2.65625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00b050"/>
                </a:solidFill>
                <a:latin typeface="Wingdings"/>
              </a:rPr>
              <a:t>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valor de x</a:t>
            </a:r>
            <a:r>
              <a:rPr lang="en-US" sz="1600" baseline="-2500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 </a:t>
            </a:r>
            <a:endParaRPr/>
          </a:p>
          <a:p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0.625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00b050"/>
                </a:solidFill>
                <a:latin typeface="Wingdings"/>
              </a:rPr>
              <a:t>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valor de x</a:t>
            </a:r>
            <a:r>
              <a:rPr lang="en-US" sz="1600" baseline="-25000">
                <a:solidFill>
                  <a:srgbClr val="00b050"/>
                </a:solidFill>
                <a:latin typeface="Calibri"/>
              </a:rPr>
              <a:t>3</a:t>
            </a:r>
            <a:r>
              <a:rPr lang="en-US" sz="1600">
                <a:solidFill>
                  <a:srgbClr val="00b05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38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CA24E3F-255C-4EBC-AB3C-46154A3CECF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8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pic>
        <p:nvPicPr>
          <p:cNvPr id="39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397600" y="2370960"/>
            <a:ext cx="3204720" cy="950760"/>
          </a:xfrm>
          <a:prstGeom prst="rect">
            <a:avLst/>
          </a:prstGeom>
          <a:ln>
            <a:noFill/>
          </a:ln>
        </p:spPr>
      </p:pic>
      <p:pic>
        <p:nvPicPr>
          <p:cNvPr id="391" name="Picture 3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51080" y="3645000"/>
            <a:ext cx="3456000" cy="914040"/>
          </a:xfrm>
          <a:prstGeom prst="rect">
            <a:avLst/>
          </a:prstGeom>
          <a:ln>
            <a:noFill/>
          </a:ln>
        </p:spPr>
      </p:pic>
      <p:sp>
        <p:nvSpPr>
          <p:cNvPr id="392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93" dur="indefinite" restart="never" nodeType="tmRoot">
          <p:childTnLst>
            <p:seq>
              <p:cTn id="9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Exponenciação</a:t>
            </a:r>
            <a:endParaRPr/>
          </a:p>
        </p:txBody>
      </p:sp>
      <p:sp>
        <p:nvSpPr>
          <p:cNvPr id="39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exponenciação é encarada como a multiplicação sucessiva de uma matriz por ela mesma;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 produto escalar (ex.: x^3 = x*x*x) só faz sentido quando x é uma matriz quadrada;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^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15.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22.</a:t>
            </a:r>
            <a:endParaRPr/>
          </a:p>
          <a:p>
            <a:endParaRPr/>
          </a:p>
        </p:txBody>
      </p:sp>
      <p:sp>
        <p:nvSpPr>
          <p:cNvPr id="39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97649EF-0916-44F9-9E92-4A65D872427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39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397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95" dur="indefinite" restart="never" nodeType="tmRoot">
          <p:childTnLst>
            <p:seq>
              <p:cTn id="9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Exponenciação</a:t>
            </a:r>
            <a:endParaRPr/>
          </a:p>
        </p:txBody>
      </p:sp>
      <p:sp>
        <p:nvSpPr>
          <p:cNvPr id="39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Já a “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exponenciação pontuada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” (ex.: x.^3 = x.^x.^x) realiza a multiplicação elemento a elemento de matrizes de dimensões arbitrárias;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.^ 2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9.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16.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0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EB98EC5-0985-4246-91BB-674FE644D64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0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402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97" dur="indefinite" restart="never" nodeType="tmRoot">
          <p:childTnLst>
            <p:seq>
              <p:cTn id="9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Relembrando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Vetor</a:t>
            </a:r>
            <a:endParaRPr/>
          </a:p>
        </p:txBody>
      </p:sp>
      <p:sp>
        <p:nvSpPr>
          <p:cNvPr id="15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Nestes casos, todas as variáveis representam um conjunto de valores, possuem um objetivo em comum e são do mesmo tipo de dados;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 vetor representa conjuntos ordenados de valores homogêneos (do mesmo tipo), que podem ser números,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strings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booleanos;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 palavra ordenado é empregada no sentido dos valores estarem localizados em posições ordenadas de memória, e não no sentido de estarem respeitando uma relação (&lt;, &lt;=, &gt;, ou &gt;=).</a:t>
            </a:r>
            <a:endParaRPr/>
          </a:p>
        </p:txBody>
      </p:sp>
      <p:sp>
        <p:nvSpPr>
          <p:cNvPr id="15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35831A7-9DFA-4854-8E3E-01FF7ACE42E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5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Expressões relacionais</a:t>
            </a:r>
            <a:endParaRPr/>
          </a:p>
        </p:txBody>
      </p:sp>
      <p:sp>
        <p:nvSpPr>
          <p:cNvPr id="40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 resultado de uma expressão relacional envolvendo matrizes resulta em uma matriz de valores booleanos resultantes da aplicação da expressão elemento a elemento;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[3 7; 8 2];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b = [5 6; 7 8];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&gt; 5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F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T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T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F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&gt; b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F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T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T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F</a:t>
            </a:r>
            <a:endParaRPr/>
          </a:p>
        </p:txBody>
      </p:sp>
      <p:sp>
        <p:nvSpPr>
          <p:cNvPr id="40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2C548B2-E1FF-4379-8509-38E11B2F2756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0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407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99" dur="indefinite" restart="never" nodeType="tmRoot">
          <p:childTnLst>
            <p:seq>
              <p:cTn id="10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Expressões relacionais</a:t>
            </a:r>
            <a:endParaRPr/>
          </a:p>
        </p:txBody>
      </p:sp>
      <p:sp>
        <p:nvSpPr>
          <p:cNvPr id="40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expressão relacional envolvendo matrizes pode ser empregada em um comando condicional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if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 caso, a cláusula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then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será executada apenas quando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todos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os elementos da matriz booleana resultante forem verdadeiros (%t);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[3 9; 12 1];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= 0; y = 0;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if a &gt; 5 then x = 10000; end;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if a &gt; 0 then y = 10000; end;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[x y]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10000.</a:t>
            </a:r>
            <a:endParaRPr/>
          </a:p>
        </p:txBody>
      </p:sp>
      <p:sp>
        <p:nvSpPr>
          <p:cNvPr id="41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8DE18D33-3FE0-4C49-887B-B25D42742FC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1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412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01" dur="indefinite" restart="never" nodeType="tmRoot">
          <p:childTnLst>
            <p:seq>
              <p:cTn id="10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Expressões relacionais</a:t>
            </a:r>
            <a:endParaRPr/>
          </a:p>
        </p:txBody>
      </p:sp>
      <p:sp>
        <p:nvSpPr>
          <p:cNvPr id="414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Outras operações também podem ser realizadas, como a atribuição, em que apenas os elementos que satisfazem à condição serão afetados;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[3 9; 12 1];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a(a &gt; 5) = -1;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-1.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-1.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endParaRPr/>
          </a:p>
        </p:txBody>
      </p:sp>
      <p:sp>
        <p:nvSpPr>
          <p:cNvPr id="41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6B56D77-6A12-4B4B-B5CB-A981EB971CE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16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417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03" dur="indefinite" restart="never" nodeType="tmRoot">
          <p:childTnLst>
            <p:seq>
              <p:cTn id="10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000">
                <a:solidFill>
                  <a:srgbClr val="675e47"/>
                </a:solidFill>
                <a:latin typeface="Cambria"/>
              </a:rPr>
              <a:t>Mais sobre operações binárias</a:t>
            </a:r>
            <a:endParaRPr/>
          </a:p>
        </p:txBody>
      </p:sp>
      <p:sp>
        <p:nvSpPr>
          <p:cNvPr id="41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Para mais informações, procure pelos operadores do scilab: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Soma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plus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+):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</a:t>
            </a:r>
            <a:r>
              <a:rPr lang="en-US" u="sng">
                <a:solidFill>
                  <a:srgbClr val="d25814"/>
                </a:solidFill>
                <a:latin typeface="Calibri"/>
              </a:rPr>
              <a:t>://help.scilab.org/docs/5.3.3/pt_BR/plus.html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Subtração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minus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-):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http://help.scilab.org/docs/5.3.3/pt_BR/minus.html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Multiplicação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star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*):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http://help.scilab.org/docs/5.3.3/pt_BR/star.html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Divisão (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slash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\ e </a:t>
            </a:r>
            <a:r>
              <a:rPr i="1" lang="en-US" sz="2000">
                <a:solidFill>
                  <a:srgbClr val="2f2b20"/>
                </a:solidFill>
                <a:latin typeface="Calibri"/>
              </a:rPr>
              <a:t>backslash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/):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</a:t>
            </a:r>
            <a:r>
              <a:rPr lang="en-US" u="sng">
                <a:solidFill>
                  <a:srgbClr val="d25814"/>
                </a:solidFill>
                <a:latin typeface="Calibri"/>
              </a:rPr>
              <a:t>help.scilab.org/docs/5.3.3/pt_BR/slash.html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u="sng">
                <a:solidFill>
                  <a:srgbClr val="d25814"/>
                </a:solidFill>
                <a:latin typeface="Calibri"/>
              </a:rPr>
              <a:t>http://help.scilab.org/docs/5.3.3/pt_BR/backslash.html</a:t>
            </a:r>
            <a:endParaRPr/>
          </a:p>
        </p:txBody>
      </p:sp>
      <p:sp>
        <p:nvSpPr>
          <p:cNvPr id="42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02EF899-190F-44A5-A8DA-9D68DFC5A19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2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operações com matrizes</a:t>
            </a:r>
            <a:endParaRPr/>
          </a:p>
        </p:txBody>
      </p:sp>
      <p:sp>
        <p:nvSpPr>
          <p:cNvPr id="422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05" dur="indefinite" restart="never" nodeType="tmRoot">
          <p:childTnLst>
            <p:seq>
              <p:cTn id="10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Algumas funções 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
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aplicadas a Matrizes</a:t>
            </a:r>
            <a:endParaRPr/>
          </a:p>
        </p:txBody>
      </p:sp>
      <p:sp>
        <p:nvSpPr>
          <p:cNvPr id="424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matrizes;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matrizes;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Algumas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 </a:t>
            </a:r>
            <a:r>
              <a:rPr b="1" lang="en-US" sz="1200">
                <a:solidFill>
                  <a:srgbClr val="ff0000"/>
                </a:solidFill>
                <a:latin typeface="Calibri"/>
              </a:rPr>
              <a:t>funções aplicadas a matrizes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Exercícios.'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'EEEEEEEEEEEEEEEEEEEEEEEEEEEEEEEEEEEEEEEEEEEEEEEEEEEEEEEEEEEEEEEEEEEEEEEEEEEEEEEEEEEEEEEEEEEEEEEEEEEEEEEEEEEEEEEEEEEEEEEEEEEEEEEE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Q4DDDDDDDDDDDDDDDDD2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''''''''''''''''''''EEEEEEEEEEEEEEEEEEEEEEEEEEEEQQQQQQQQQQQQQQQQQQQQQQQQQQQQQQQQQQQQQQQQQQQQQQQQQQQQQQQQQQQQQQQQQQQQQQQQQQQQQQQQQQQQQQQQQQQQQQQQQQQQQQQQQQQQQQQQQQQQQQQQQQQQQQQQQQQQQQQQQQQQQQQQQQQQQQQQQQQQQQQQQQQQQQQQQQQQQQQQQQQQQQQ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'''''}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
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}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
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''''''''''''''''''QW'''QQQQQQQQQQQQQQQQQQQQQQ'''””””'QQ''Q'Q'''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Q'''''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''Q'''q''q''''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'''''''''''''''''''''''''''''''''''''''''''''''''Q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	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''''''''''''''''''''''''''''''''''''''''''''''''''''''''''''''''''''''''''''''''''''''''''''''''''''''''''''''''''''''''''''''''''''qqq</a:t>
            </a:r>
            <a:endParaRPr/>
          </a:p>
        </p:txBody>
      </p:sp>
      <p:sp>
        <p:nvSpPr>
          <p:cNvPr id="425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840EBA8-28BB-43DB-9F3B-AF5500435F6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107" dur="indefinite" restart="never" nodeType="tmRoot">
          <p:childTnLst>
            <p:seq>
              <p:cTn id="10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Tópicos</a:t>
            </a:r>
            <a:endParaRPr/>
          </a:p>
        </p:txBody>
      </p:sp>
      <p:sp>
        <p:nvSpPr>
          <p:cNvPr id="427" name="TextShape 2"/>
          <p:cNvSpPr txBox="1"/>
          <p:nvPr/>
        </p:nvSpPr>
        <p:spPr>
          <a:xfrm>
            <a:off x="457200" y="1600200"/>
            <a:ext cx="7619760" cy="4996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Dimensões de uma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Matriz inversa;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Determinante;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Somatório;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Somatório cumulativo;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Produtório;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Produtório cumulativo;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Elementos únicos;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União;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Interseção;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Diferença;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Busca (pesquisa);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Ordenação;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Plotando gráficos.</a:t>
            </a:r>
            <a:endParaRPr/>
          </a:p>
        </p:txBody>
      </p:sp>
      <p:sp>
        <p:nvSpPr>
          <p:cNvPr id="42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C4F11B0-D820-46FA-B6DB-D8296441E3A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2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</p:spTree>
  </p:cSld>
  <p:timing>
    <p:tnLst>
      <p:par>
        <p:cTn id="109" dur="indefinite" restart="never" nodeType="tmRoot">
          <p:childTnLst>
            <p:seq>
              <p:cTn id="1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Dimensões de uma matriz</a:t>
            </a:r>
            <a:endParaRPr/>
          </a:p>
        </p:txBody>
      </p:sp>
      <p:sp>
        <p:nvSpPr>
          <p:cNvPr id="43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numElementos = length(&lt;Matriz&gt;)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número elementos da matriz (ou seja, número de linhas vezes o número de colunas);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1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A  = [1 2 3; 4 5 6];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ne = length(A)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ans = 6.</a:t>
            </a:r>
            <a:endParaRPr/>
          </a:p>
        </p:txBody>
      </p:sp>
      <p:sp>
        <p:nvSpPr>
          <p:cNvPr id="43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0489B0B-19BB-4CA4-81FD-E1FDD6C6BC6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3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3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11" dur="indefinite" restart="never" nodeType="tmRoot">
          <p:childTnLst>
            <p:seq>
              <p:cTn id="1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Dimensões de uma matriz</a:t>
            </a:r>
            <a:endParaRPr/>
          </a:p>
        </p:txBody>
      </p:sp>
      <p:sp>
        <p:nvSpPr>
          <p:cNvPr id="43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[numLinhas, numColunas] = size(&lt;Matriz&gt;)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número de linhas e o número de colunas da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1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A  = [1 2 3; 4 5 6];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--&gt;[nl,nc] = size(A)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nc = 3.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nl = 2.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--&gt;k = 0;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--&gt;[L,C] = size(k)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C = 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L = 1.</a:t>
            </a:r>
            <a:endParaRPr/>
          </a:p>
        </p:txBody>
      </p:sp>
      <p:sp>
        <p:nvSpPr>
          <p:cNvPr id="43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2928F54-46F9-430B-A782-04C15570F70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3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3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13" dur="indefinite" restart="never" nodeType="tmRoot">
          <p:childTnLst>
            <p:seq>
              <p:cTn id="1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Dimensões de uma matriz</a:t>
            </a:r>
            <a:endParaRPr/>
          </a:p>
        </p:txBody>
      </p:sp>
      <p:sp>
        <p:nvSpPr>
          <p:cNvPr id="44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[numLinhas, numColunas] = size(&lt;Matriz&gt;)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 Scilab é tão orientado para matrizes que todas as variáveis Scilab são matrizes;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As variáveis simples com que temos trabalhado são, na verdade, matrizes com uma única linha e uma única coluna;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matriz “cresce” quando atribuímos valores a elementos com índices superiores aos índices já referenciado: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= 7;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00b050"/>
                </a:solidFill>
                <a:latin typeface="Calibri"/>
              </a:rPr>
              <a:t>// matriz 1 x 1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x(2 , 3) = 13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00b050"/>
                </a:solidFill>
                <a:latin typeface="Calibri"/>
              </a:rPr>
              <a:t>// x se transforma em uma matriz 2 x 3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x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0.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13.</a:t>
            </a:r>
            <a:endParaRPr/>
          </a:p>
        </p:txBody>
      </p:sp>
      <p:sp>
        <p:nvSpPr>
          <p:cNvPr id="44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4589C56-EF5E-437A-ADA6-CDBFBBE2CDB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4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4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15" dur="indefinite" restart="never" nodeType="tmRoot">
          <p:childTnLst>
            <p:seq>
              <p:cTn id="1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inversa</a:t>
            </a:r>
            <a:endParaRPr/>
          </a:p>
        </p:txBody>
      </p:sp>
      <p:sp>
        <p:nvSpPr>
          <p:cNvPr id="44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inv(&lt;Matriz&gt;)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a inversa da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1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A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4.    7.    6.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2.    2.    1.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1.    1.    6.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IA = inv(A)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IA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- 0.3333333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1.0909091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0.1515152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0.3333333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- 0.5454545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- 0.2424242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- 0.0909091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0.1818182</a:t>
            </a:r>
            <a:endParaRPr/>
          </a:p>
        </p:txBody>
      </p:sp>
      <p:sp>
        <p:nvSpPr>
          <p:cNvPr id="44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E3FB22D-BC34-48D6-8AD0-A0FD1AAA51D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4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4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17" dur="indefinite" restart="never" nodeType="tmRoot">
          <p:childTnLst>
            <p:seq>
              <p:cTn id="1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Relembrando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Vetor</a:t>
            </a: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Os itens contidos em um vetor são chamados de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elementos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posição do elemento no vetor é chamado de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índice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ou subscrito, e é usado para individualizar um elemento do vetor;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 vetor </a:t>
            </a:r>
            <a:r>
              <a:rPr lang="en-US" sz="2200">
                <a:solidFill>
                  <a:srgbClr val="00b050"/>
                </a:solidFill>
                <a:latin typeface="Calibri"/>
              </a:rPr>
              <a:t>nota = [8.1 5.2 9.2 7.2 6.5 5.2 8.5 9.5 6.5 10.0]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pode ser representado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na memória como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uma sequência de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variáveis distintas,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com o mesmo nome,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mas diferenciadas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pelo índice:</a:t>
            </a:r>
            <a:endParaRPr/>
          </a:p>
        </p:txBody>
      </p:sp>
      <p:sp>
        <p:nvSpPr>
          <p:cNvPr id="15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A6CA692-BFB5-48EF-98BC-FF61945A1CA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5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pic>
        <p:nvPicPr>
          <p:cNvPr id="16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068000" y="3285000"/>
            <a:ext cx="3528000" cy="3319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Matriz inversa</a:t>
            </a:r>
            <a:endParaRPr/>
          </a:p>
        </p:txBody>
      </p:sp>
      <p:sp>
        <p:nvSpPr>
          <p:cNvPr id="45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inv(&lt;Matriz&gt;)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Espera-se que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A * IA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e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IA * 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resultem na matriz unidade;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1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A * IA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ans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>
                <a:solidFill>
                  <a:srgbClr val="ff0000"/>
                </a:solidFill>
                <a:latin typeface="Calibri"/>
              </a:rPr>
              <a:t>- 4.441D-16</a:t>
            </a:r>
            <a:r>
              <a:rPr b="1" lang="en-US" baseline="30000">
                <a:solidFill>
                  <a:srgbClr val="ff0000"/>
                </a:solidFill>
                <a:latin typeface="Calibri"/>
              </a:rPr>
              <a:t>1</a:t>
            </a:r>
            <a:r>
              <a:rPr b="1" lang="en-US">
                <a:solidFill>
                  <a:srgbClr val="ff0000"/>
                </a:solidFill>
                <a:latin typeface="Calibri"/>
              </a:rPr>
              <a:t>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>
                <a:solidFill>
                  <a:srgbClr val="ff0000"/>
                </a:solidFill>
                <a:latin typeface="Calibri"/>
              </a:rPr>
              <a:t>1.110D-16</a:t>
            </a:r>
            <a:r>
              <a:rPr b="1" lang="en-US" baseline="30000">
                <a:solidFill>
                  <a:srgbClr val="ff0000"/>
                </a:solidFill>
                <a:latin typeface="Calibri"/>
              </a:rPr>
              <a:t>1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>
                <a:solidFill>
                  <a:srgbClr val="ff0000"/>
                </a:solidFill>
                <a:latin typeface="Calibri"/>
              </a:rPr>
              <a:t>- 1.110D-16</a:t>
            </a:r>
            <a:r>
              <a:rPr b="1" lang="en-US" baseline="30000">
                <a:solidFill>
                  <a:srgbClr val="ff0000"/>
                </a:solidFill>
                <a:latin typeface="Calibri"/>
              </a:rPr>
              <a:t>1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>
                <a:solidFill>
                  <a:srgbClr val="ff0000"/>
                </a:solidFill>
                <a:latin typeface="Calibri"/>
              </a:rPr>
              <a:t>5.551D-17</a:t>
            </a:r>
            <a:r>
              <a:rPr b="1" lang="en-US" baseline="30000">
                <a:solidFill>
                  <a:srgbClr val="ff0000"/>
                </a:solidFill>
                <a:latin typeface="Calibri"/>
              </a:rPr>
              <a:t>1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--&gt; IA * A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ans  =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>
                <a:solidFill>
                  <a:srgbClr val="ff0000"/>
                </a:solidFill>
                <a:latin typeface="Calibri"/>
              </a:rPr>
              <a:t>8.327D-17</a:t>
            </a:r>
            <a:r>
              <a:rPr b="1" lang="en-US" baseline="30000">
                <a:solidFill>
                  <a:srgbClr val="ff0000"/>
                </a:solidFill>
                <a:latin typeface="Calibri"/>
              </a:rPr>
              <a:t>1 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  </a:t>
            </a:r>
            <a:endParaRPr/>
          </a:p>
          <a:p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0.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	</a:t>
            </a:r>
            <a:r>
              <a:rPr lang="en-US">
                <a:solidFill>
                  <a:srgbClr val="2f2b20"/>
                </a:solidFill>
                <a:latin typeface="Calibri"/>
              </a:rPr>
              <a:t>1.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en-US" sz="1600" baseline="30000">
                <a:solidFill>
                  <a:srgbClr val="ff0000"/>
                </a:solidFill>
                <a:latin typeface="Calibri"/>
              </a:rPr>
              <a:t>1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Erros de aproximação</a:t>
            </a:r>
            <a:endParaRPr/>
          </a:p>
        </p:txBody>
      </p:sp>
      <p:sp>
        <p:nvSpPr>
          <p:cNvPr id="45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FA71813-6A1C-4118-A9E4-91D298FB719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5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5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19" dur="indefinite" restart="never" nodeType="tmRoot">
          <p:childTnLst>
            <p:seq>
              <p:cTn id="1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Determinante</a:t>
            </a:r>
            <a:endParaRPr/>
          </a:p>
        </p:txBody>
      </p:sp>
      <p:sp>
        <p:nvSpPr>
          <p:cNvPr id="45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[e, m] = det(&lt;Matriz&gt;)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determinante de uma matriz quadrada em dois componentes: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m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um número real ou complexo que representa a mantissa de base 10 do determinante;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e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um número inteiro que representa o expoente de base 10 do determinante;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Ou seja, o determinante da matriz quadrada é dado por: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Determinante = m * 10^e</a:t>
            </a:r>
            <a:endParaRPr/>
          </a:p>
        </p:txBody>
      </p:sp>
      <p:sp>
        <p:nvSpPr>
          <p:cNvPr id="45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C547CFD1-5AB5-49E3-9557-136D5782FA7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5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5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21" dur="indefinite" restart="never" nodeType="tmRoot">
          <p:childTnLst>
            <p:seq>
              <p:cTn id="1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</a:t>
            </a:r>
            <a:endParaRPr/>
          </a:p>
        </p:txBody>
      </p:sp>
      <p:sp>
        <p:nvSpPr>
          <p:cNvPr id="46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somatório dos elementos da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somatório: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*”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 resultado será um valor escalar representando o somatório de todos os elementos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 linha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de valores escalares que representam os somatórios das colunas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 coluna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 valores escalares que representam os somatórios das linhas matriz;</a:t>
            </a:r>
            <a:endParaRPr/>
          </a:p>
        </p:txBody>
      </p:sp>
      <p:sp>
        <p:nvSpPr>
          <p:cNvPr id="46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F2325E2-9BA3-4F9A-B0AC-FBFC7BB80320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6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6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23" dur="indefinite" restart="never" nodeType="tmRoot">
          <p:childTnLst>
            <p:seq>
              <p:cTn id="1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</a:t>
            </a:r>
            <a:endParaRPr/>
          </a:p>
        </p:txBody>
      </p:sp>
      <p:sp>
        <p:nvSpPr>
          <p:cNvPr id="46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[1,2;3,4]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‘*’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10.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‘r’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6.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‘c’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</a:t>
            </a:r>
            <a:endParaRPr/>
          </a:p>
          <a:p>
            <a:endParaRPr/>
          </a:p>
        </p:txBody>
      </p:sp>
      <p:sp>
        <p:nvSpPr>
          <p:cNvPr id="46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4CE3922-AB55-4359-A675-0A7A099250D9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6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6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25" dur="indefinite" restart="never" nodeType="tmRoot">
          <p:childTnLst>
            <p:seq>
              <p:cTn id="1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 cumulativo</a:t>
            </a:r>
            <a:endParaRPr/>
          </a:p>
        </p:txBody>
      </p:sp>
      <p:sp>
        <p:nvSpPr>
          <p:cNvPr id="47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somatório dos elementos da matriz, de forma acumulativa a cada linha/coluna;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somatório: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*”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 resultado será uma matriz com valores escalares representando o somatório de todos os elementos da matriz anteriores à posição da matriz resultante;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de valores escalares que representam os somatórios cumulativos das colunas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de valores escalares que representam os somatórios cumulativos das linhas matriz;</a:t>
            </a:r>
            <a:endParaRPr/>
          </a:p>
        </p:txBody>
      </p:sp>
      <p:sp>
        <p:nvSpPr>
          <p:cNvPr id="47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1386E18-6DFA-4A15-B6E2-09C765F1C32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7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7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27" dur="indefinite" restart="never" nodeType="tmRoot">
          <p:childTnLst>
            <p:seq>
              <p:cTn id="1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 cumulativo</a:t>
            </a:r>
            <a:endParaRPr/>
          </a:p>
        </p:txBody>
      </p:sp>
      <p:sp>
        <p:nvSpPr>
          <p:cNvPr id="47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1: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'*'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1.     14.    30.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5.     19.    36.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12.    27.    45. </a:t>
            </a:r>
            <a:endParaRPr/>
          </a:p>
        </p:txBody>
      </p:sp>
      <p:sp>
        <p:nvSpPr>
          <p:cNvPr id="47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FFF9DF23-985A-45B2-9369-781C9E700BC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7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7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29" dur="indefinite" restart="never" nodeType="tmRoot">
          <p:childTnLst>
            <p:seq>
              <p:cTn id="1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 cumulativo</a:t>
            </a:r>
            <a:endParaRPr/>
          </a:p>
        </p:txBody>
      </p:sp>
      <p:sp>
        <p:nvSpPr>
          <p:cNvPr id="48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2: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'r'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1.     2.     3.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5.     7.     9.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12.    15.    18. </a:t>
            </a:r>
            <a:endParaRPr/>
          </a:p>
        </p:txBody>
      </p:sp>
      <p:sp>
        <p:nvSpPr>
          <p:cNvPr id="48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F66B630-1E1E-43F4-BB5A-3C639D8ED48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8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8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31" dur="indefinite" restart="never" nodeType="tmRoot">
          <p:childTnLst>
            <p:seq>
              <p:cTn id="1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Somatório cumulativo</a:t>
            </a:r>
            <a:endParaRPr/>
          </a:p>
        </p:txBody>
      </p:sp>
      <p:sp>
        <p:nvSpPr>
          <p:cNvPr id="48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cumsum(&lt;Matriz&gt;,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3: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cumsum(A,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'c'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1.    3.     6.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4.    9.     15.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7.    15.    24. </a:t>
            </a:r>
            <a:endParaRPr/>
          </a:p>
        </p:txBody>
      </p:sp>
      <p:sp>
        <p:nvSpPr>
          <p:cNvPr id="48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DCA2F96F-EE6D-4353-91D1-5FB9C823C30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8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8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33" dur="indefinite" restart="never" nodeType="tmRoot">
          <p:childTnLst>
            <p:seq>
              <p:cTn id="1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</a:t>
            </a:r>
            <a:endParaRPr/>
          </a:p>
        </p:txBody>
      </p:sp>
      <p:sp>
        <p:nvSpPr>
          <p:cNvPr id="49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prod(&lt;Matrix 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produtório dos elementos da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Tem funcionamento similar ao somatório, mas realiza a operação de multiplicação em lugar da soma;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produtório: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*”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 resultado será um valor escalar representando o produtório de todos os elementos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 linha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de valores escalares que representam os produtórios das colunas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vetor coluna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de valores escalares que representam os produtórios das linhas matriz.</a:t>
            </a:r>
            <a:endParaRPr/>
          </a:p>
        </p:txBody>
      </p:sp>
      <p:sp>
        <p:nvSpPr>
          <p:cNvPr id="49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1FF00EF-2256-433A-ACCF-03E596039D3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9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9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35" dur="indefinite" restart="never" nodeType="tmRoot">
          <p:childTnLst>
            <p:seq>
              <p:cTn id="1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</a:t>
            </a:r>
            <a:endParaRPr/>
          </a:p>
        </p:txBody>
      </p:sp>
      <p:sp>
        <p:nvSpPr>
          <p:cNvPr id="49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prod(&lt;Matriz&gt;,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Exemplos: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= [1,2;3,4]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prod(A,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 ‘*’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24.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prod(A,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‘r’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3.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8.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prod(A,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‘c’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12.</a:t>
            </a:r>
            <a:endParaRPr/>
          </a:p>
          <a:p>
            <a:endParaRPr/>
          </a:p>
        </p:txBody>
      </p:sp>
      <p:sp>
        <p:nvSpPr>
          <p:cNvPr id="49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8018DC6-4EC2-401A-ABF0-FFB0D453158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49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49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37" dur="indefinite" restart="never" nodeType="tmRoot">
          <p:childTnLst>
            <p:seq>
              <p:cTn id="1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Matriz</a:t>
            </a:r>
            <a:endParaRPr/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Agora imagine a seguinte situação: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Desejo armazenar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 notas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para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5 alunos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isto eu preciso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 vetores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ou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5 vetores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? </a:t>
            </a:r>
            <a:endParaRPr/>
          </a:p>
        </p:txBody>
      </p:sp>
      <p:sp>
        <p:nvSpPr>
          <p:cNvPr id="16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CF03414-65AB-4F0B-B655-0E17ABC56202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6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 cumulativo</a:t>
            </a:r>
            <a:endParaRPr/>
          </a:p>
        </p:txBody>
      </p:sp>
      <p:sp>
        <p:nvSpPr>
          <p:cNvPr id="50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cumprod(&lt;Matriz&gt;,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o produtório dos elementos da matriz, de forma acumulativa a cada linha/coluna;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produtório: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*”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 resultado será uma matriz com valores escalares representando o produtório de todos os elementos da matriz anteriores à posição da matriz resultante;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de valores escalares que representam os produtórios cumulativos das colunas da matriz;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de valores escalares que representam os produtórios cumulativos das linhas matriz;</a:t>
            </a:r>
            <a:endParaRPr/>
          </a:p>
        </p:txBody>
      </p:sp>
      <p:sp>
        <p:nvSpPr>
          <p:cNvPr id="50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84BE8755-3CF7-4AA8-A5A3-F3C02B92A627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0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0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39" dur="indefinite" restart="never" nodeType="tmRoot">
          <p:childTnLst>
            <p:seq>
              <p:cTn id="1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 cumulativo</a:t>
            </a:r>
            <a:endParaRPr/>
          </a:p>
        </p:txBody>
      </p:sp>
      <p:sp>
        <p:nvSpPr>
          <p:cNvPr id="50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cumprod(&lt;Matriz&gt;,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1: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cumprod(A,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'*'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1.      56.        6720. 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4.      280.      40320.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28.    2240.    362880. </a:t>
            </a:r>
            <a:endParaRPr/>
          </a:p>
        </p:txBody>
      </p:sp>
      <p:sp>
        <p:nvSpPr>
          <p:cNvPr id="50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C93173F-6F1E-4DE4-9D2C-845A68DF05D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0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0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41" dur="indefinite" restart="never" nodeType="tmRoot">
          <p:childTnLst>
            <p:seq>
              <p:cTn id="1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 cumulativo</a:t>
            </a:r>
            <a:endParaRPr/>
          </a:p>
        </p:txBody>
      </p:sp>
      <p:sp>
        <p:nvSpPr>
          <p:cNvPr id="51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cumprod(&lt;Matriz&gt;,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2: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cumprod(A,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'r'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1.      2.      3. 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4.      10.    18.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28.    80.    162. </a:t>
            </a:r>
            <a:endParaRPr/>
          </a:p>
        </p:txBody>
      </p:sp>
      <p:sp>
        <p:nvSpPr>
          <p:cNvPr id="51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8526363-C836-4D4B-A248-399851D9AC6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1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1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43" dur="indefinite" restart="never" nodeType="tmRoot">
          <p:childTnLst>
            <p:seq>
              <p:cTn id="1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Produtório cumulativo</a:t>
            </a:r>
            <a:endParaRPr/>
          </a:p>
        </p:txBody>
      </p:sp>
      <p:sp>
        <p:nvSpPr>
          <p:cNvPr id="51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[resultado] = cumprod(&lt;Matriz&gt;,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3: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2 3; 4 5 6; 7 8 9]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cumprod(A,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'c'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ans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1.    2.      6.  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4.    20.    120.  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7.    56.    504.</a:t>
            </a:r>
            <a:endParaRPr/>
          </a:p>
        </p:txBody>
      </p:sp>
      <p:sp>
        <p:nvSpPr>
          <p:cNvPr id="51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4300968B-AAF1-46D9-BB5F-175326C8CC53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1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19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45" dur="indefinite" restart="never" nodeType="tmRoot">
          <p:childTnLst>
            <p:seq>
              <p:cTn id="1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Elementos únicos</a:t>
            </a:r>
            <a:endParaRPr/>
          </a:p>
        </p:txBody>
      </p:sp>
      <p:sp>
        <p:nvSpPr>
          <p:cNvPr id="521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[resultado[, k]] = unique(&lt;Matriz&gt;,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uma matriz contendo as linhas/colunas únicas da matriz em ordenação crescente, adicionalmente retorna um vetor com os índices das linhas/colunas remanescentes (k);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produtório: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linhas únicas da &lt;Matriz&gt;;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colunas únicas da &lt;Matriz&gt;.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22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AC48325-07F0-4255-850C-14A2E94C877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23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24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47" dur="indefinite" restart="never" nodeType="tmRoot">
          <p:childTnLst>
            <p:seq>
              <p:cTn id="1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Elementos únicos</a:t>
            </a:r>
            <a:endParaRPr/>
          </a:p>
        </p:txBody>
      </p:sp>
      <p:sp>
        <p:nvSpPr>
          <p:cNvPr id="52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[resultado[, k]] = unique(&lt;Matriz&gt;,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1: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A  = [1    2    3    10    10; ...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           4    5    6    10    10; ...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           1    2    3    10    10; ...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           4    5    6    10    10; ...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              7    8    9    10    10]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[r, k] = unique(A, 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'r'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</p:txBody>
      </p:sp>
      <p:sp>
        <p:nvSpPr>
          <p:cNvPr id="52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5FD63072-3848-409B-9869-385A509907E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2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29" name="CustomShape 5"/>
          <p:cNvSpPr/>
          <p:nvPr/>
        </p:nvSpPr>
        <p:spPr>
          <a:xfrm>
            <a:off x="5025600" y="4941000"/>
            <a:ext cx="1828080" cy="14623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k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k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1.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2.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5.</a:t>
            </a:r>
            <a:endParaRPr/>
          </a:p>
        </p:txBody>
      </p:sp>
      <p:sp>
        <p:nvSpPr>
          <p:cNvPr id="530" name="CustomShape 6"/>
          <p:cNvSpPr/>
          <p:nvPr/>
        </p:nvSpPr>
        <p:spPr>
          <a:xfrm>
            <a:off x="-37800" y="4941000"/>
            <a:ext cx="4574520" cy="146232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--&gt; r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r  =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1.    2.    3.    10.    10.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4.    5.    6.    10.    10.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7.    8.    9.    10.    10.</a:t>
            </a:r>
            <a:endParaRPr/>
          </a:p>
        </p:txBody>
      </p:sp>
      <p:sp>
        <p:nvSpPr>
          <p:cNvPr id="531" name="CustomShape 7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49" dur="indefinite" restart="never" nodeType="tmRoot">
          <p:childTnLst>
            <p:seq>
              <p:cTn id="1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Elementos únicos</a:t>
            </a:r>
            <a:endParaRPr/>
          </a:p>
        </p:txBody>
      </p:sp>
      <p:sp>
        <p:nvSpPr>
          <p:cNvPr id="533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[resultado[, k]] = unique(&lt;Matriz&gt;,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2: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A  = [1    2    3    10    10;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4    5    6    10    10;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1    2    3    10    10;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4    5    6    10    10;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7    8    9    10    10]</a:t>
            </a:r>
            <a:endParaRPr/>
          </a:p>
          <a:p>
            <a:r>
              <a:rPr lang="en-US" sz="19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900">
                <a:solidFill>
                  <a:srgbClr val="2f2b20"/>
                </a:solidFill>
                <a:latin typeface="Calibri"/>
              </a:rPr>
              <a:t>[r, k] = unique(A, </a:t>
            </a:r>
            <a:r>
              <a:rPr b="1" lang="en-US" sz="1900">
                <a:solidFill>
                  <a:srgbClr val="ff0000"/>
                </a:solidFill>
                <a:latin typeface="Calibri"/>
              </a:rPr>
              <a:t>'c'</a:t>
            </a:r>
            <a:r>
              <a:rPr b="1" lang="en-US" sz="1900">
                <a:solidFill>
                  <a:srgbClr val="2f2b20"/>
                </a:solidFill>
                <a:latin typeface="Calibri"/>
              </a:rPr>
              <a:t>)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;</a:t>
            </a:r>
            <a:endParaRPr/>
          </a:p>
        </p:txBody>
      </p:sp>
      <p:sp>
        <p:nvSpPr>
          <p:cNvPr id="534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D455942-04A2-4277-B4CD-F601C113B8E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35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36" name="CustomShape 5"/>
          <p:cNvSpPr/>
          <p:nvPr/>
        </p:nvSpPr>
        <p:spPr>
          <a:xfrm>
            <a:off x="4500720" y="4653000"/>
            <a:ext cx="3416400" cy="7174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--&gt; k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k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1.    2.    3.    4.</a:t>
            </a:r>
            <a:endParaRPr/>
          </a:p>
        </p:txBody>
      </p:sp>
      <p:sp>
        <p:nvSpPr>
          <p:cNvPr id="537" name="CustomShape 6"/>
          <p:cNvSpPr/>
          <p:nvPr/>
        </p:nvSpPr>
        <p:spPr>
          <a:xfrm>
            <a:off x="113760" y="4653000"/>
            <a:ext cx="3494160" cy="206820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--&gt; r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r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1.    2.    3.    10.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4.    5.    6.    10.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1.    2.    3.    10.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4.    5.    6.    10.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7.    8.    9.    10. </a:t>
            </a:r>
            <a:endParaRPr/>
          </a:p>
        </p:txBody>
      </p:sp>
      <p:sp>
        <p:nvSpPr>
          <p:cNvPr id="538" name="CustomShape 7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51" dur="indefinite" restart="never" nodeType="tmRoot">
          <p:childTnLst>
            <p:seq>
              <p:cTn id="1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União</a:t>
            </a:r>
            <a:endParaRPr/>
          </a:p>
        </p:txBody>
      </p:sp>
      <p:sp>
        <p:nvSpPr>
          <p:cNvPr id="54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[resultado[, k]] = unique(&lt;Matriz&gt;,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uma matriz contendo as linhas/colunas únicas da matriz em ordenação crescente, adicionalmente retorna um vetor com os índices das linhas/colunas remanescentes (k);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realizado o produtório: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linhas únicas da &lt;Matriz&gt;;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colunas únicas da &lt;Matriz&gt;.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4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89E2823A-BA74-4D26-8EFD-D19AECC5993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4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4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53" dur="indefinite" restart="never" nodeType="tmRoot">
          <p:childTnLst>
            <p:seq>
              <p:cTn id="1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Interseção</a:t>
            </a:r>
            <a:endParaRPr/>
          </a:p>
        </p:txBody>
      </p:sp>
      <p:sp>
        <p:nvSpPr>
          <p:cNvPr id="54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[resultado[, kA, kB]] = intersect(&lt;MatrizA&gt;, &lt;MatrizB&gt;,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uma matriz contendo as linhas/colunas em comum entre duas matrizes, adicionalmente retorna dois vetores com os índices das linhas/colunas em comum de cada matriz;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&lt;orientação&gt; 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define como será realizada a comparação: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linhas em comum, as duas matrizes precisam ter o mesmo número de colunas;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“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c”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 o resultado será uma matriz contendo apenas as colunas em comum, as duas matrizes precisam ter o mesmo número de linhas.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54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3A59761-3CB9-468B-A4F6-F4E984F4BFD8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4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4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55" dur="indefinite" restart="never" nodeType="tmRoot">
          <p:childTnLst>
            <p:seq>
              <p:cTn id="1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Interseção</a:t>
            </a:r>
            <a:endParaRPr/>
          </a:p>
        </p:txBody>
      </p:sp>
      <p:sp>
        <p:nvSpPr>
          <p:cNvPr id="55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[resultado[, kA, kB]] = intersect(&lt;MatrizA&gt;, &lt;MatrizB&gt;, &lt;orientação&gt;)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</p:txBody>
      </p:sp>
      <p:sp>
        <p:nvSpPr>
          <p:cNvPr id="55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74A1857-5042-4E5C-A227-9005C9D7D7F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5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53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  <p:sp>
        <p:nvSpPr>
          <p:cNvPr id="554" name="CustomShape 6"/>
          <p:cNvSpPr/>
          <p:nvPr/>
        </p:nvSpPr>
        <p:spPr>
          <a:xfrm>
            <a:off x="3924000" y="2709000"/>
            <a:ext cx="4320000" cy="3369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900">
                <a:solidFill>
                  <a:srgbClr val="2f2b20"/>
                </a:solidFill>
                <a:latin typeface="Calibri"/>
              </a:rPr>
              <a:t>[R, kA, kB] = intersect(A, B, </a:t>
            </a:r>
            <a:r>
              <a:rPr b="1" lang="en-US" sz="1900">
                <a:solidFill>
                  <a:srgbClr val="ff0000"/>
                </a:solidFill>
                <a:latin typeface="Calibri"/>
              </a:rPr>
              <a:t>'c'</a:t>
            </a:r>
            <a:r>
              <a:rPr b="1" lang="en-US" sz="1900">
                <a:solidFill>
                  <a:srgbClr val="2f2b2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KB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2.    1.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kA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1.    3.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R   =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0.    1.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0.    1.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2.    1.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0.    2.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2.    1.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0.    1. </a:t>
            </a:r>
            <a:endParaRPr/>
          </a:p>
        </p:txBody>
      </p:sp>
      <p:sp>
        <p:nvSpPr>
          <p:cNvPr id="555" name="CustomShape 7"/>
          <p:cNvSpPr/>
          <p:nvPr/>
        </p:nvSpPr>
        <p:spPr>
          <a:xfrm>
            <a:off x="-17280" y="2709000"/>
            <a:ext cx="4489200" cy="38530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--&gt; A  = [ 0,    0,    1,    1,    1;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 0,    1,    1,    1,    1;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 2,    0,    1,    1,    1;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 0,    2,    2,    2,    2;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 2,    0,    1,    1,    1; ...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                0,    0,    1,    1,    2]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--&gt; B  = [ 1,    0,    1; ...  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Times New Roman"/>
              </a:rPr>
              <a:t>  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1,    0,    2; </a:t>
            </a:r>
            <a:r>
              <a:rPr lang="en-US" sz="1900">
                <a:solidFill>
                  <a:srgbClr val="2f2b20"/>
                </a:solidFill>
                <a:latin typeface="Times New Roman"/>
              </a:rPr>
              <a:t>...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Times New Roman"/>
              </a:rPr>
              <a:t>  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1,    2,    3; </a:t>
            </a:r>
            <a:r>
              <a:rPr lang="en-US" sz="1900">
                <a:solidFill>
                  <a:srgbClr val="2f2b20"/>
                </a:solidFill>
                <a:latin typeface="Times New Roman"/>
              </a:rPr>
              <a:t>...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2,    0,    4; </a:t>
            </a:r>
            <a:r>
              <a:rPr lang="en-US" sz="1900">
                <a:solidFill>
                  <a:srgbClr val="2f2b20"/>
                </a:solidFill>
                <a:latin typeface="Times New Roman"/>
              </a:rPr>
              <a:t>...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1,    2,    5; </a:t>
            </a:r>
            <a:r>
              <a:rPr lang="en-US" sz="1900">
                <a:solidFill>
                  <a:srgbClr val="2f2b20"/>
                </a:solidFill>
                <a:latin typeface="Times New Roman"/>
              </a:rPr>
              <a:t>...</a:t>
            </a:r>
            <a:endParaRPr/>
          </a:p>
          <a:p>
            <a:pPr>
              <a:lnSpc>
                <a:spcPct val="100000"/>
              </a:lnSpc>
            </a:pPr>
            <a:r>
              <a:rPr lang="en-US" sz="1900">
                <a:solidFill>
                  <a:srgbClr val="2f2b20"/>
                </a:solidFill>
                <a:latin typeface="Calibri"/>
              </a:rPr>
              <a:t>                </a:t>
            </a:r>
            <a:r>
              <a:rPr lang="en-US" sz="1900">
                <a:solidFill>
                  <a:srgbClr val="2f2b20"/>
                </a:solidFill>
                <a:latin typeface="Calibri"/>
              </a:rPr>
              <a:t>1,    0,    6]</a:t>
            </a:r>
            <a:endParaRPr/>
          </a:p>
        </p:txBody>
      </p:sp>
    </p:spTree>
  </p:cSld>
  <p:timing>
    <p:tnLst>
      <p:par>
        <p:cTn id="157" dur="indefinite" restart="never" nodeType="tmRoot">
          <p:childTnLst>
            <p:seq>
              <p:cTn id="1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Matriz</a:t>
            </a:r>
            <a:endParaRPr/>
          </a:p>
        </p:txBody>
      </p:sp>
      <p:sp>
        <p:nvSpPr>
          <p:cNvPr id="166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Agora imagine a seguinte situação: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Desejo armazenar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 notas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 para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5 alunos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Para isto eu preciso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3 vetores 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ou de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5 vetores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?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ff0000"/>
                </a:solidFill>
                <a:latin typeface="Calibri"/>
              </a:rPr>
              <a:t>Nenhum dos dois: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 posso utilizar uma matriz em que </a:t>
            </a:r>
            <a:r>
              <a:rPr b="1" lang="en-US" sz="2000">
                <a:solidFill>
                  <a:srgbClr val="c00000"/>
                </a:solidFill>
                <a:latin typeface="Calibri"/>
              </a:rPr>
              <a:t>cada linha representa um aluno 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e </a:t>
            </a:r>
            <a:r>
              <a:rPr b="1" lang="en-US" sz="2000">
                <a:solidFill>
                  <a:srgbClr val="c00000"/>
                </a:solidFill>
                <a:latin typeface="Calibri"/>
              </a:rPr>
              <a:t>cada coluna representa uma nota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:</a:t>
            </a:r>
            <a:endParaRPr/>
          </a:p>
        </p:txBody>
      </p:sp>
      <p:sp>
        <p:nvSpPr>
          <p:cNvPr id="167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780A7B2-424D-44FE-AAD6-E37E7A6084E4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68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graphicFrame>
        <p:nvGraphicFramePr>
          <p:cNvPr id="169" name="Table 5"/>
          <p:cNvGraphicFramePr/>
          <p:nvPr/>
        </p:nvGraphicFramePr>
        <p:xfrm>
          <a:off x="1788480" y="4239000"/>
          <a:ext cx="6095520" cy="185400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8.1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9.2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6.0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5.2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6.8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9.5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6.0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6.1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6.2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3.5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5.2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8.3</a:t>
                      </a:r>
                      <a:endParaRPr/>
                    </a:p>
                  </a:txBody>
                  <a:tcPr/>
                </a:tc>
              </a:tr>
              <a:tr h="3708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2.4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1.5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>
                          <a:solidFill>
                            <a:srgbClr val="2f2b20"/>
                          </a:solidFill>
                          <a:latin typeface="Calibri"/>
                        </a:rPr>
                        <a:t>5.3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0" name="CustomShape 6"/>
          <p:cNvSpPr/>
          <p:nvPr/>
        </p:nvSpPr>
        <p:spPr>
          <a:xfrm>
            <a:off x="2436480" y="3645000"/>
            <a:ext cx="719640" cy="28548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Nota 1</a:t>
            </a:r>
            <a:endParaRPr/>
          </a:p>
        </p:txBody>
      </p:sp>
      <p:sp>
        <p:nvSpPr>
          <p:cNvPr id="171" name="CustomShape 7"/>
          <p:cNvSpPr/>
          <p:nvPr/>
        </p:nvSpPr>
        <p:spPr>
          <a:xfrm>
            <a:off x="4452840" y="3645000"/>
            <a:ext cx="719640" cy="28548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Nota 2</a:t>
            </a:r>
            <a:endParaRPr/>
          </a:p>
        </p:txBody>
      </p:sp>
      <p:sp>
        <p:nvSpPr>
          <p:cNvPr id="172" name="CustomShape 8"/>
          <p:cNvSpPr/>
          <p:nvPr/>
        </p:nvSpPr>
        <p:spPr>
          <a:xfrm>
            <a:off x="6499800" y="3645000"/>
            <a:ext cx="719640" cy="28548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Nota 3</a:t>
            </a:r>
            <a:endParaRPr/>
          </a:p>
        </p:txBody>
      </p:sp>
      <p:sp>
        <p:nvSpPr>
          <p:cNvPr id="173" name="CustomShape 9"/>
          <p:cNvSpPr/>
          <p:nvPr/>
        </p:nvSpPr>
        <p:spPr>
          <a:xfrm>
            <a:off x="395640" y="4295520"/>
            <a:ext cx="863640" cy="285480"/>
          </a:xfrm>
          <a:prstGeom prst="wedgeRoundRectCallout">
            <a:avLst>
              <a:gd name="adj1" fmla="val 101646"/>
              <a:gd name="adj2" fmla="val -8985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Aluno 1</a:t>
            </a:r>
            <a:endParaRPr/>
          </a:p>
        </p:txBody>
      </p:sp>
      <p:sp>
        <p:nvSpPr>
          <p:cNvPr id="174" name="CustomShape 10"/>
          <p:cNvSpPr/>
          <p:nvPr/>
        </p:nvSpPr>
        <p:spPr>
          <a:xfrm>
            <a:off x="395640" y="5805360"/>
            <a:ext cx="863640" cy="285480"/>
          </a:xfrm>
          <a:prstGeom prst="wedgeRoundRectCallout">
            <a:avLst>
              <a:gd name="adj1" fmla="val 101646"/>
              <a:gd name="adj2" fmla="val -8985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Aluno 5</a:t>
            </a:r>
            <a:endParaRPr/>
          </a:p>
        </p:txBody>
      </p:sp>
      <p:sp>
        <p:nvSpPr>
          <p:cNvPr id="175" name="CustomShape 11"/>
          <p:cNvSpPr/>
          <p:nvPr/>
        </p:nvSpPr>
        <p:spPr>
          <a:xfrm>
            <a:off x="694080" y="4793040"/>
            <a:ext cx="266400" cy="82188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2f2b20"/>
                </a:solidFill>
                <a:latin typeface="Times New Roman"/>
              </a:rPr>
              <a:t>: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Busca (pesquisa)</a:t>
            </a:r>
            <a:endParaRPr/>
          </a:p>
        </p:txBody>
      </p:sp>
      <p:sp>
        <p:nvSpPr>
          <p:cNvPr id="55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[índices] = find(&lt;condição&gt;[, &lt;nmax&gt;])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um vetor ordenado contendo os índices de elementos de uma matriz que atendem à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condição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de entrada (o número de índices é limitado a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nmax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o valor -1 (padrão) indica “todos”);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Os índices são contabilizados continuamente seguindo as colunas, conforme pode ser visto no resultado do exemplo:</a:t>
            </a:r>
            <a:endParaRPr/>
          </a:p>
        </p:txBody>
      </p:sp>
      <p:sp>
        <p:nvSpPr>
          <p:cNvPr id="55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3FEB9DB-237A-4137-B84E-05BDEC3409AA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5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6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59" dur="indefinite" restart="never" nodeType="tmRoot">
          <p:childTnLst>
            <p:seq>
              <p:cTn id="1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Busca (pesquisa)</a:t>
            </a:r>
            <a:endParaRPr/>
          </a:p>
        </p:txBody>
      </p:sp>
      <p:sp>
        <p:nvSpPr>
          <p:cNvPr id="56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[índices] = find(&lt;condição&gt;[, &lt;nmax&gt;])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--&gt; A  = [0,0,1,1;1; 0,1,1,1,1; 2,0,1,1,1; 0,2,2,2,2; 2,0,1,1,1; 0,0,1,1,2]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A =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0.    0.    1.    1.    1.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0.    1.    1.    1.    1.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2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0.    1.    1.    1.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0.   </a:t>
            </a:r>
            <a:r>
              <a:rPr b="1" lang="en-US" sz="1700">
                <a:solidFill>
                  <a:srgbClr val="e6af00"/>
                </a:solidFill>
                <a:latin typeface="Calibri"/>
              </a:rPr>
              <a:t> 2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2.    2.    </a:t>
            </a:r>
            <a:r>
              <a:rPr b="1" lang="en-US" sz="170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b="1" lang="en-US" sz="1700">
                <a:solidFill>
                  <a:srgbClr val="0070c0"/>
                </a:solidFill>
                <a:latin typeface="Calibri"/>
              </a:rPr>
              <a:t>2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0.    1.    1.    1. 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 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0.    0.    1.    1.    2. 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700">
                <a:solidFill>
                  <a:srgbClr val="2f2b20"/>
                </a:solidFill>
                <a:latin typeface="Calibri"/>
              </a:rPr>
              <a:t>find(A &gt; 1)</a:t>
            </a:r>
            <a:endParaRPr/>
          </a:p>
          <a:p>
            <a:r>
              <a:rPr lang="en-US" sz="17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ans  =   </a:t>
            </a:r>
            <a:r>
              <a:rPr b="1" lang="en-US" sz="1700">
                <a:solidFill>
                  <a:srgbClr val="ff0000"/>
                </a:solidFill>
                <a:latin typeface="Calibri"/>
              </a:rPr>
              <a:t>3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</a:t>
            </a:r>
            <a:r>
              <a:rPr b="1" lang="en-US" sz="1700">
                <a:solidFill>
                  <a:srgbClr val="0070c0"/>
                </a:solidFill>
                <a:latin typeface="Calibri"/>
              </a:rPr>
              <a:t>5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</a:t>
            </a:r>
            <a:r>
              <a:rPr b="1" lang="en-US" sz="1700">
                <a:solidFill>
                  <a:srgbClr val="e6af00"/>
                </a:solidFill>
                <a:latin typeface="Calibri"/>
              </a:rPr>
              <a:t>10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16.    22.    </a:t>
            </a:r>
            <a:r>
              <a:rPr b="1" lang="en-US" sz="1700">
                <a:solidFill>
                  <a:srgbClr val="00b050"/>
                </a:solidFill>
                <a:latin typeface="Calibri"/>
              </a:rPr>
              <a:t>28</a:t>
            </a:r>
            <a:r>
              <a:rPr lang="en-US" sz="1700">
                <a:solidFill>
                  <a:srgbClr val="2f2b20"/>
                </a:solidFill>
                <a:latin typeface="Calibri"/>
              </a:rPr>
              <a:t>.    30. </a:t>
            </a:r>
            <a:endParaRPr/>
          </a:p>
        </p:txBody>
      </p:sp>
      <p:sp>
        <p:nvSpPr>
          <p:cNvPr id="56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EE4BEC40-F83F-4BB3-9656-C68A32A1AF7F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6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65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61" dur="indefinite" restart="never" nodeType="tmRoot">
          <p:childTnLst>
            <p:seq>
              <p:cTn id="1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56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gsort(&lt;Matriz&gt;[, tipo[, direção]])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Retorna uma matriz ordenada contendo os elementos de uma matriz de entrada, adicionalmente retorna uma matriz com os índices dos elementos na matriz de entrada;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Utiliza o algoritmo “quick sort”;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tipo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usado para definir o tipo de ordenação: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r’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ordena cada coluna de acordo com o valor de suas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c’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ordena cada linha de acordo com o valor de suas colunas;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g’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ordena todos os elementos (padrão);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lr’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ordem lexicográfica das linhas;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lc’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ordem lexicográfica das colunas;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direção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: usado para definir a direção de ordenação: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i’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para ordem crescente;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‘</a:t>
            </a:r>
            <a:r>
              <a:rPr b="1" lang="en-US" sz="2000">
                <a:solidFill>
                  <a:srgbClr val="2f2b20"/>
                </a:solidFill>
                <a:latin typeface="Calibri"/>
              </a:rPr>
              <a:t>d’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para ordem decrescente (padrão);</a:t>
            </a:r>
            <a:endParaRPr/>
          </a:p>
        </p:txBody>
      </p:sp>
      <p:sp>
        <p:nvSpPr>
          <p:cNvPr id="56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5FFC599-938E-445A-9FCD-E9DD3C0AF6B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6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7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63" dur="indefinite" restart="never" nodeType="tmRoot">
          <p:childTnLst>
            <p:seq>
              <p:cTn id="1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572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gsort(&lt;Matriz&gt;[, tipo[, direção]])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1:</a:t>
            </a:r>
            <a:endParaRPr/>
          </a:p>
        </p:txBody>
      </p:sp>
      <p:sp>
        <p:nvSpPr>
          <p:cNvPr id="57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226E78A6-E33A-44D0-9730-3BCBBE813961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74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75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  <p:sp>
        <p:nvSpPr>
          <p:cNvPr id="576" name="CustomShape 6"/>
          <p:cNvSpPr/>
          <p:nvPr/>
        </p:nvSpPr>
        <p:spPr>
          <a:xfrm>
            <a:off x="22320" y="2709000"/>
            <a:ext cx="3699720" cy="36201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A  = [ 1,    2,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2,    1;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1]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[B, Bi] = gsort(A, 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'g'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, 'i')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Bi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1.    7.     5. 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2.    8.     6. 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3.    10.    9. 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4.    12.    11.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B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</a:t>
            </a:r>
            <a:endParaRPr/>
          </a:p>
        </p:txBody>
      </p:sp>
      <p:sp>
        <p:nvSpPr>
          <p:cNvPr id="577" name="CustomShape 7"/>
          <p:cNvSpPr/>
          <p:nvPr/>
        </p:nvSpPr>
        <p:spPr>
          <a:xfrm>
            <a:off x="3708000" y="2367000"/>
            <a:ext cx="2058840" cy="683640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Mantém a dimensão da matriz, mas ordena todos os elementos.</a:t>
            </a:r>
            <a:endParaRPr/>
          </a:p>
        </p:txBody>
      </p:sp>
    </p:spTree>
  </p:cSld>
  <p:timing>
    <p:tnLst>
      <p:par>
        <p:cTn id="165" dur="indefinite" restart="never" nodeType="tmRoot">
          <p:childTnLst>
            <p:seq>
              <p:cTn id="1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579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gsort(&lt;Matriz&gt;[, tipo[, direção]])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2:</a:t>
            </a:r>
            <a:endParaRPr/>
          </a:p>
        </p:txBody>
      </p:sp>
      <p:sp>
        <p:nvSpPr>
          <p:cNvPr id="58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CB601FC-298A-40D9-9CE1-F68FA3E57F85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81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82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  <p:sp>
        <p:nvSpPr>
          <p:cNvPr id="583" name="CustomShape 6"/>
          <p:cNvSpPr/>
          <p:nvPr/>
        </p:nvSpPr>
        <p:spPr>
          <a:xfrm>
            <a:off x="3485880" y="2709000"/>
            <a:ext cx="3675600" cy="36201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[B, Bi] = gsort(A, 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'c'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, 'i')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Bi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1.    3.    2.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1.    2.    3.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1.    2.    3.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B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1.    1.    1.</a:t>
            </a:r>
            <a:endParaRPr/>
          </a:p>
        </p:txBody>
      </p:sp>
      <p:sp>
        <p:nvSpPr>
          <p:cNvPr id="584" name="CustomShape 7"/>
          <p:cNvSpPr/>
          <p:nvPr/>
        </p:nvSpPr>
        <p:spPr>
          <a:xfrm>
            <a:off x="33120" y="2709000"/>
            <a:ext cx="3655800" cy="36201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A  = [ 1,    2,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2,    1;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1]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[B, Bi] = gsort(A, 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'r'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, 'i')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Bi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1.    3.    2.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2.    4.    4.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3.    1.    1.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4.    2.    3.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B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1.    2.    2.</a:t>
            </a:r>
            <a:endParaRPr/>
          </a:p>
        </p:txBody>
      </p:sp>
      <p:sp>
        <p:nvSpPr>
          <p:cNvPr id="585" name="CustomShape 8"/>
          <p:cNvSpPr/>
          <p:nvPr/>
        </p:nvSpPr>
        <p:spPr>
          <a:xfrm>
            <a:off x="3708000" y="2367000"/>
            <a:ext cx="2058840" cy="683640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Alteram a ordem dos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elementos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, não das colunas/linhas.</a:t>
            </a:r>
            <a:endParaRPr/>
          </a:p>
        </p:txBody>
      </p:sp>
    </p:spTree>
  </p:cSld>
  <p:timing>
    <p:tnLst>
      <p:par>
        <p:cTn id="167" dur="indefinite" restart="never" nodeType="tmRoot">
          <p:childTnLst>
            <p:seq>
              <p:cTn id="1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Ordenação</a:t>
            </a:r>
            <a:endParaRPr/>
          </a:p>
        </p:txBody>
      </p:sp>
      <p:sp>
        <p:nvSpPr>
          <p:cNvPr id="58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[resultado, indices] = gsort(&lt;Matriz&gt;[, tipo[, direção]])</a:t>
            </a:r>
            <a:endParaRPr/>
          </a:p>
          <a:p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 3:</a:t>
            </a:r>
            <a:endParaRPr/>
          </a:p>
        </p:txBody>
      </p:sp>
      <p:sp>
        <p:nvSpPr>
          <p:cNvPr id="58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AA18E29A-6385-4BD2-BFA6-CACB684040E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8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9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  <p:sp>
        <p:nvSpPr>
          <p:cNvPr id="591" name="CustomShape 6"/>
          <p:cNvSpPr/>
          <p:nvPr/>
        </p:nvSpPr>
        <p:spPr>
          <a:xfrm>
            <a:off x="3478320" y="2709000"/>
            <a:ext cx="3745440" cy="27680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[B, Bi] = gsort(A, 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'lc'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, 'i')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Bi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1.    2.    3.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B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1.    1.    1.</a:t>
            </a:r>
            <a:endParaRPr/>
          </a:p>
        </p:txBody>
      </p:sp>
      <p:sp>
        <p:nvSpPr>
          <p:cNvPr id="592" name="CustomShape 7"/>
          <p:cNvSpPr/>
          <p:nvPr/>
        </p:nvSpPr>
        <p:spPr>
          <a:xfrm>
            <a:off x="23040" y="2709000"/>
            <a:ext cx="3725640" cy="362016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A  = [ 1,    2,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2,    1;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2; ...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
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               1,    1,    1]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--&gt;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[B, Bi] = gsort(A, </a:t>
            </a:r>
            <a:r>
              <a:rPr b="1" lang="en-US" sz="1600">
                <a:solidFill>
                  <a:srgbClr val="ff0000"/>
                </a:solidFill>
                <a:latin typeface="Calibri"/>
              </a:rPr>
              <a:t>'lr'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, 'i')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Bi =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4.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3.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B  =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1.    1.    2.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1.    2.    1.  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2f2b20"/>
                </a:solidFill>
                <a:latin typeface="Calibri"/>
              </a:rPr>
              <a:t>    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	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1.    2.    2.</a:t>
            </a:r>
            <a:endParaRPr/>
          </a:p>
        </p:txBody>
      </p:sp>
      <p:sp>
        <p:nvSpPr>
          <p:cNvPr id="593" name="CustomShape 8"/>
          <p:cNvSpPr/>
          <p:nvPr/>
        </p:nvSpPr>
        <p:spPr>
          <a:xfrm>
            <a:off x="3708000" y="2367000"/>
            <a:ext cx="2058840" cy="683640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Alteram a ordem das </a:t>
            </a:r>
            <a:r>
              <a:rPr b="1" lang="en-US" sz="1200">
                <a:solidFill>
                  <a:srgbClr val="ff0000"/>
                </a:solidFill>
                <a:latin typeface="Arial"/>
              </a:rPr>
              <a:t>colunas/linhas</a:t>
            </a:r>
            <a:r>
              <a:rPr b="1" lang="en-US" sz="1200">
                <a:solidFill>
                  <a:srgbClr val="2f2b20"/>
                </a:solidFill>
                <a:latin typeface="Arial"/>
              </a:rPr>
              <a:t>, não dos elementos.</a:t>
            </a:r>
            <a:endParaRPr/>
          </a:p>
        </p:txBody>
      </p:sp>
    </p:spTree>
  </p:cSld>
  <p:timing>
    <p:tnLst>
      <p:par>
        <p:cTn id="169" dur="indefinite" restart="never" nodeType="tmRoot">
          <p:childTnLst>
            <p:seq>
              <p:cTn id="1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Plotando gráficos</a:t>
            </a:r>
            <a:endParaRPr/>
          </a:p>
        </p:txBody>
      </p:sp>
      <p:sp>
        <p:nvSpPr>
          <p:cNvPr id="59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plot2d(&lt;Vetor X&gt;, &lt;Matriz Y´s&gt;)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As funções de plotagem de gráficos aplicadas a vetores também podem ser usadas com matrizes;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Neste caso, serão traçadas várias curvas em um único gráfico;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Resultado semelhante pode ser obtido com a utilização de uma sequência de funções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plot2d()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com vetores, sem a utilização da função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clf()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59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647798FB-AF98-4A4E-B53A-D430C87D02A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59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598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71" dur="indefinite" restart="never" nodeType="tmRoot">
          <p:childTnLst>
            <p:seq>
              <p:cTn id="1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Plotando gráficos</a:t>
            </a:r>
            <a:endParaRPr/>
          </a:p>
        </p:txBody>
      </p:sp>
      <p:sp>
        <p:nvSpPr>
          <p:cNvPr id="600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2200">
                <a:solidFill>
                  <a:srgbClr val="2f2b20"/>
                </a:solidFill>
                <a:latin typeface="Calibri"/>
              </a:rPr>
              <a:t>plot2d(&lt;Vetor X&gt;, &lt;Matriz Y´s&gt;)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Exemplo: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X = (0:0.1:3*%pi)';</a:t>
            </a:r>
            <a:endParaRPr/>
          </a:p>
          <a:p>
            <a:r>
              <a:rPr lang="en-US" sz="2000">
                <a:solidFill>
                  <a:srgbClr val="2f2b20"/>
                </a:solidFill>
                <a:latin typeface="Calibri"/>
              </a:rPr>
              <a:t>--&gt; plot2d(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X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, [</a:t>
            </a:r>
            <a:r>
              <a:rPr b="1" lang="en-US" sz="2000">
                <a:solidFill>
                  <a:srgbClr val="ff0000"/>
                </a:solidFill>
                <a:latin typeface="Calibri"/>
              </a:rPr>
              <a:t>sin(X) sin(2*X) sin(3*X)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])</a:t>
            </a:r>
            <a:endParaRPr/>
          </a:p>
        </p:txBody>
      </p:sp>
      <p:sp>
        <p:nvSpPr>
          <p:cNvPr id="601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8D8C1D32-0CB4-48F0-9473-4AE875348DAD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602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pic>
        <p:nvPicPr>
          <p:cNvPr id="603" name="Picture 2" descr=""/>
          <p:cNvPicPr/>
          <p:nvPr/>
        </p:nvPicPr>
        <p:blipFill>
          <a:blip r:embed="rId1"/>
          <a:srcRect l="6891" t="10323" r="10587" b="6518"/>
          <a:stretch>
            <a:fillRect/>
          </a:stretch>
        </p:blipFill>
        <p:spPr>
          <a:xfrm>
            <a:off x="3806640" y="3141000"/>
            <a:ext cx="4509360" cy="3432960"/>
          </a:xfrm>
          <a:prstGeom prst="rect">
            <a:avLst/>
          </a:prstGeom>
          <a:ln>
            <a:noFill/>
          </a:ln>
        </p:spPr>
      </p:pic>
      <p:sp>
        <p:nvSpPr>
          <p:cNvPr id="604" name="CustomShape 5"/>
          <p:cNvSpPr/>
          <p:nvPr/>
        </p:nvSpPr>
        <p:spPr>
          <a:xfrm>
            <a:off x="323640" y="4653000"/>
            <a:ext cx="2880000" cy="1367640"/>
          </a:xfrm>
          <a:prstGeom prst="wedgeRoundRectCallout">
            <a:avLst>
              <a:gd name="adj1" fmla="val 18215"/>
              <a:gd name="adj2" fmla="val -155678"/>
              <a:gd name="adj3" fmla="val 16667"/>
            </a:avLst>
          </a:prstGeom>
          <a:gradFill>
            <a:gsLst>
              <a:gs pos="0">
                <a:srgbClr val="ffffff"/>
              </a:gs>
              <a:gs pos="100000">
                <a:srgbClr val="e5b8b7"/>
              </a:gs>
            </a:gsLst>
            <a:lin ang="5400000"/>
          </a:gradFill>
          <a:ln w="12600">
            <a:solidFill>
              <a:srgbClr val="d99594"/>
            </a:solidFill>
            <a:miter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2f2b20"/>
                </a:solidFill>
                <a:latin typeface="Arial"/>
              </a:rPr>
              <a:t>X é um vetor coluna contendo as coordenadas do eixo x e as funções compõem uma matriz onde cada coluna representa as coordenadas do eixo y de sua função correspondente.</a:t>
            </a:r>
            <a:endParaRPr/>
          </a:p>
        </p:txBody>
      </p:sp>
      <p:sp>
        <p:nvSpPr>
          <p:cNvPr id="605" name="CustomShape 6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73" dur="indefinite" restart="never" nodeType="tmRoot">
          <p:childTnLst>
            <p:seq>
              <p:cTn id="1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Plotando gráficos</a:t>
            </a:r>
            <a:endParaRPr/>
          </a:p>
        </p:txBody>
      </p:sp>
      <p:sp>
        <p:nvSpPr>
          <p:cNvPr id="60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Existem variações da função </a:t>
            </a:r>
            <a:r>
              <a:rPr b="1" lang="en-US" sz="2200">
                <a:solidFill>
                  <a:srgbClr val="2f2b20"/>
                </a:solidFill>
                <a:latin typeface="Calibri"/>
              </a:rPr>
              <a:t>plot2D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consulte o 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help on-line do Scilab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(</a:t>
            </a:r>
            <a:r>
              <a:rPr lang="en-US" sz="2200" u="sng">
                <a:solidFill>
                  <a:srgbClr val="d25814"/>
                </a:solidFill>
                <a:latin typeface="Calibri"/>
              </a:rPr>
              <a:t>http://help.scilab.org/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) para mais informações;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Alguns exemplos: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plot();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plot2d1();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plot2d2();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plot2d3();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2f2b20"/>
                </a:solidFill>
                <a:latin typeface="Calibri"/>
              </a:rPr>
              <a:t>plot2d4();</a:t>
            </a:r>
            <a:endParaRPr/>
          </a:p>
        </p:txBody>
      </p:sp>
      <p:sp>
        <p:nvSpPr>
          <p:cNvPr id="60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3DD070EA-683A-4A47-8994-1BF3B8A67CCC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60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Algumas funções aplicadas a matrizes</a:t>
            </a:r>
            <a:endParaRPr/>
          </a:p>
        </p:txBody>
      </p:sp>
      <p:sp>
        <p:nvSpPr>
          <p:cNvPr id="610" name="CustomShape 5"/>
          <p:cNvSpPr/>
          <p:nvPr/>
        </p:nvSpPr>
        <p:spPr>
          <a:xfrm>
            <a:off x="7665480" y="6567120"/>
            <a:ext cx="850320" cy="2426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1000">
                <a:solidFill>
                  <a:srgbClr val="2f2b20"/>
                </a:solidFill>
                <a:latin typeface="Calibri"/>
              </a:rPr>
              <a:t>&lt;tópicos&gt;</a:t>
            </a:r>
            <a:endParaRPr/>
          </a:p>
        </p:txBody>
      </p:sp>
    </p:spTree>
  </p:cSld>
  <p:timing>
    <p:tnLst>
      <p:par>
        <p:cTn id="175" dur="indefinite" restart="never" nodeType="tmRoot">
          <p:childTnLst>
            <p:seq>
              <p:cTn id="1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  <p:sp>
        <p:nvSpPr>
          <p:cNvPr id="612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Introdução;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Declaração de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operações com vetores;</a:t>
            </a:r>
            <a:endParaRPr/>
          </a:p>
          <a:p>
            <a:pPr>
              <a:lnSpc>
                <a:spcPct val="100000"/>
              </a:lnSpc>
            </a:pPr>
            <a:r>
              <a:rPr lang="en-US" sz="1200">
                <a:solidFill>
                  <a:srgbClr val="8f8e8d"/>
                </a:solidFill>
                <a:latin typeface="Calibri"/>
              </a:rPr>
              <a:t>Algumas funções aplicadas a vetores;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200">
                <a:solidFill>
                  <a:srgbClr val="ff0000"/>
                </a:solidFill>
                <a:latin typeface="Calibri"/>
              </a:rPr>
              <a:t>Exercícios</a:t>
            </a:r>
            <a:r>
              <a:rPr lang="en-US" sz="1200">
                <a:solidFill>
                  <a:srgbClr val="8f8e8d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613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7BF9C0F9-8A2B-4FF0-BE55-C9180327C55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177" dur="indefinite" restart="never" nodeType="tmRoot">
          <p:childTnLst>
            <p:seq>
              <p:cTn id="1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600">
                <a:solidFill>
                  <a:srgbClr val="675e47"/>
                </a:solidFill>
                <a:latin typeface="Cambria"/>
              </a:rPr>
              <a:t>O tipo de dados </a:t>
            </a:r>
            <a:r>
              <a:rPr b="1" lang="en-US" sz="4600">
                <a:solidFill>
                  <a:srgbClr val="675e47"/>
                </a:solidFill>
                <a:latin typeface="Cambria"/>
              </a:rPr>
              <a:t>Matriz</a:t>
            </a:r>
            <a:endParaRPr/>
          </a:p>
        </p:txBody>
      </p:sp>
      <p:sp>
        <p:nvSpPr>
          <p:cNvPr id="177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Matrizes são variáveis que contêm uma quantidade potencialmente grande de valores;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Assim como nos vetores, elementos da matriz são acessados através de índices;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Uma matriz bidimensional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A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, com dimensão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m</a:t>
            </a:r>
            <a:r>
              <a:rPr i="1" lang="en-US" sz="2200">
                <a:solidFill>
                  <a:srgbClr val="2f2b20"/>
                </a:solidFill>
                <a:latin typeface="Calibri"/>
              </a:rPr>
              <a:t> x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n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(ou seja, de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m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linhas e </a:t>
            </a:r>
            <a:r>
              <a:rPr b="1" i="1" lang="en-US" sz="2200">
                <a:solidFill>
                  <a:srgbClr val="2f2b20"/>
                </a:solidFill>
                <a:latin typeface="Calibri"/>
              </a:rPr>
              <a:t>n</a:t>
            </a:r>
            <a:r>
              <a:rPr lang="en-US" sz="2200">
                <a:solidFill>
                  <a:srgbClr val="2f2b20"/>
                </a:solidFill>
                <a:latin typeface="Calibri"/>
              </a:rPr>
              <a:t> colunas: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1600">
                <a:solidFill>
                  <a:srgbClr val="2f2b20"/>
                </a:solidFill>
                <a:latin typeface="Calibri"/>
              </a:rPr>
              <a:t>OBS: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Um vetor corresponde a uma matriz </a:t>
            </a:r>
            <a:r>
              <a:rPr b="1" i="1" lang="en-US" sz="1600">
                <a:solidFill>
                  <a:srgbClr val="2f2b20"/>
                </a:solidFill>
                <a:latin typeface="Calibri"/>
              </a:rPr>
              <a:t>m x 1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(no caso de um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vetor coluna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), ou uma matriz </a:t>
            </a:r>
            <a:r>
              <a:rPr b="1" i="1" lang="en-US" sz="1600">
                <a:solidFill>
                  <a:srgbClr val="2f2b20"/>
                </a:solidFill>
                <a:latin typeface="Calibri"/>
              </a:rPr>
              <a:t>1 x n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 (no caso de um </a:t>
            </a:r>
            <a:r>
              <a:rPr b="1" lang="en-US" sz="1600">
                <a:solidFill>
                  <a:srgbClr val="2f2b20"/>
                </a:solidFill>
                <a:latin typeface="Calibri"/>
              </a:rPr>
              <a:t>vetor linha</a:t>
            </a:r>
            <a:r>
              <a:rPr lang="en-US" sz="1600">
                <a:solidFill>
                  <a:srgbClr val="2f2b20"/>
                </a:solidFill>
                <a:latin typeface="Calibri"/>
              </a:rPr>
              <a:t>).</a:t>
            </a:r>
            <a:endParaRPr/>
          </a:p>
        </p:txBody>
      </p:sp>
      <p:sp>
        <p:nvSpPr>
          <p:cNvPr id="178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1EAF9973-2B2C-43AA-919C-53CDB596578E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179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Introdução</a:t>
            </a:r>
            <a:endParaRPr/>
          </a:p>
        </p:txBody>
      </p:sp>
      <p:pic>
        <p:nvPicPr>
          <p:cNvPr id="180" name="Picture 2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719080" y="3799800"/>
            <a:ext cx="2851920" cy="2178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TextShape 1"/>
          <p:cNvSpPr txBox="1"/>
          <p:nvPr/>
        </p:nvSpPr>
        <p:spPr>
          <a:xfrm>
            <a:off x="457200" y="274680"/>
            <a:ext cx="7619760" cy="11426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4800">
                <a:solidFill>
                  <a:srgbClr val="675e47"/>
                </a:solidFill>
                <a:latin typeface="Cambria"/>
              </a:rPr>
              <a:t>Lista 5 do prof. David</a:t>
            </a:r>
            <a:endParaRPr/>
          </a:p>
        </p:txBody>
      </p:sp>
      <p:sp>
        <p:nvSpPr>
          <p:cNvPr id="615" name="TextShape 2"/>
          <p:cNvSpPr txBox="1"/>
          <p:nvPr/>
        </p:nvSpPr>
        <p:spPr>
          <a:xfrm>
            <a:off x="457200" y="1600200"/>
            <a:ext cx="7619760" cy="4800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Resolução dos exercícios da lista conforme distribuição predefinida;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200">
                <a:solidFill>
                  <a:srgbClr val="2f2b20"/>
                </a:solidFill>
                <a:latin typeface="Calibri"/>
              </a:rPr>
              <a:t>A resolução da lista deve ser feita sem a utilização de funções como somatório, produtório, etc. O objetivo é fortalecer o aprendizado da programação de computadores e da lógica aplicada à resolução de problemas computacionais;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b="1" lang="en-US" sz="2000">
                <a:solidFill>
                  <a:srgbClr val="2f2b20"/>
                </a:solidFill>
                <a:latin typeface="Calibri"/>
              </a:rPr>
              <a:t>Dica de estudo complementar</a:t>
            </a:r>
            <a:r>
              <a:rPr lang="en-US" sz="2000">
                <a:solidFill>
                  <a:srgbClr val="2f2b20"/>
                </a:solidFill>
                <a:latin typeface="Calibri"/>
              </a:rPr>
              <a:t>: identifique os exercícios da lista de exercícios que poderiam ser resolvidos com o uso destas funções e implemente suas soluções desta maneira. O objetivo é consolidar o conhecimento das funções avançadas da linguagem, para resolver problemas do seu cotidiano de forma mais rápida e eficiente.</a:t>
            </a:r>
            <a:endParaRPr/>
          </a:p>
        </p:txBody>
      </p:sp>
      <p:sp>
        <p:nvSpPr>
          <p:cNvPr id="616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0F2B6E6D-FA99-4AF8-B51C-21A93F1B38C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  <p:sp>
        <p:nvSpPr>
          <p:cNvPr id="617" name="CustomShape 4"/>
          <p:cNvSpPr/>
          <p:nvPr/>
        </p:nvSpPr>
        <p:spPr>
          <a:xfrm>
            <a:off x="41400" y="71280"/>
            <a:ext cx="7606800" cy="310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i="1" lang="en-US">
                <a:solidFill>
                  <a:srgbClr val="675e47"/>
                </a:solidFill>
                <a:latin typeface="Cambria"/>
              </a:rPr>
              <a:t>Exercícios</a:t>
            </a:r>
            <a:endParaRPr/>
          </a:p>
        </p:txBody>
      </p:sp>
    </p:spTree>
  </p:cSld>
  <p:timing>
    <p:tnLst>
      <p:par>
        <p:cTn id="179" dur="indefinite" restart="never" nodeType="tmRoot">
          <p:childTnLst>
            <p:seq>
              <p:cTn id="1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TextShape 1"/>
          <p:cNvSpPr txBox="1"/>
          <p:nvPr/>
        </p:nvSpPr>
        <p:spPr>
          <a:xfrm>
            <a:off x="722160" y="5486400"/>
            <a:ext cx="7659360" cy="11682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600">
                <a:solidFill>
                  <a:srgbClr val="675e47"/>
                </a:solidFill>
                <a:latin typeface="Cambria"/>
              </a:rPr>
              <a:t>FIM!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
</a:t>
            </a:r>
            <a:r>
              <a:rPr lang="en-US" sz="3600">
                <a:solidFill>
                  <a:srgbClr val="675e47"/>
                </a:solidFill>
                <a:latin typeface="Cambria"/>
              </a:rPr>
              <a:t>Dúvidas?</a:t>
            </a:r>
            <a:endParaRPr/>
          </a:p>
        </p:txBody>
      </p:sp>
      <p:sp>
        <p:nvSpPr>
          <p:cNvPr id="619" name="TextShape 2"/>
          <p:cNvSpPr txBox="1"/>
          <p:nvPr/>
        </p:nvSpPr>
        <p:spPr>
          <a:xfrm>
            <a:off x="722160" y="3852720"/>
            <a:ext cx="6135480" cy="1633320"/>
          </a:xfrm>
          <a:prstGeom prst="rect">
            <a:avLst/>
          </a:prstGeom>
        </p:spPr>
        <p:txBody>
          <a:bodyPr anchor="b"/>
          <a:p>
            <a:pPr>
              <a:lnSpc>
                <a:spcPct val="100000"/>
              </a:lnSpc>
            </a:pPr>
            <a:r>
              <a:rPr b="1" lang="en-US">
                <a:solidFill>
                  <a:srgbClr val="8f8e8d"/>
                </a:solidFill>
                <a:latin typeface="Calibri"/>
              </a:rPr>
              <a:t>Próxima aula prática</a:t>
            </a:r>
            <a:r>
              <a:rPr lang="en-US">
                <a:solidFill>
                  <a:srgbClr val="8f8e8d"/>
                </a:solidFill>
                <a:latin typeface="Calibri"/>
              </a:rPr>
              <a:t>: resolução de exercícios com o Scilab.</a:t>
            </a:r>
            <a:endParaRPr/>
          </a:p>
          <a:p>
            <a:pPr>
              <a:lnSpc>
                <a:spcPct val="100000"/>
              </a:lnSpc>
            </a:pPr>
            <a:r>
              <a:rPr b="1" lang="en-US">
                <a:solidFill>
                  <a:srgbClr val="8f8e8d"/>
                </a:solidFill>
                <a:latin typeface="Calibri"/>
              </a:rPr>
              <a:t>Próxima aula teórica</a:t>
            </a:r>
            <a:r>
              <a:rPr lang="en-US">
                <a:solidFill>
                  <a:srgbClr val="8f8e8d"/>
                </a:solidFill>
                <a:latin typeface="Calibri"/>
              </a:rPr>
              <a:t>: Funções.</a:t>
            </a:r>
            <a:endParaRPr/>
          </a:p>
        </p:txBody>
      </p:sp>
      <p:sp>
        <p:nvSpPr>
          <p:cNvPr id="620" name="TextShape 3"/>
          <p:cNvSpPr txBox="1"/>
          <p:nvPr/>
        </p:nvSpPr>
        <p:spPr>
          <a:xfrm>
            <a:off x="8531280" y="5648400"/>
            <a:ext cx="549000" cy="39636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fld id="{B4524E5D-4C44-4DE8-8889-3C2514A6677B}" type="slidenum">
              <a:rPr lang="en-US">
                <a:solidFill>
                  <a:srgbClr val="ffffff"/>
                </a:solidFill>
                <a:latin typeface="Times New Roman"/>
              </a:rPr>
              <a:t>&lt;number&gt;</a:t>
            </a:fld>
            <a:endParaRPr/>
          </a:p>
        </p:txBody>
      </p:sp>
    </p:spTree>
  </p:cSld>
  <p:timing>
    <p:tnLst>
      <p:par>
        <p:cTn id="181" dur="indefinite" restart="never" nodeType="tmRoot">
          <p:childTnLst>
            <p:seq>
              <p:cTn id="1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