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notesSlide46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_rels/notesSlide45.xml.rels" ContentType="application/vnd.openxmlformats-package.relationships+xml"/>
  <Override PartName="/ppt/notesSlides/_rels/notesSlide44.xml.rels" ContentType="application/vnd.openxmlformats-package.relationships+xml"/>
  <Override PartName="/ppt/notesSlides/_rels/notesSlide41.xml.rels" ContentType="application/vnd.openxmlformats-package.relationships+xml"/>
  <Override PartName="/ppt/notesSlides/_rels/notesSlide38.xml.rels" ContentType="application/vnd.openxmlformats-package.relationships+xml"/>
  <Override PartName="/ppt/notesSlides/_rels/notesSlide39.xml.rels" ContentType="application/vnd.openxmlformats-package.relationships+xml"/>
  <Override PartName="/ppt/notesSlides/_rels/notesSlide37.xml.rels" ContentType="application/vnd.openxmlformats-package.relationships+xml"/>
  <Override PartName="/ppt/notesSlides/_rels/notesSlide36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42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40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47.xml.rels" ContentType="application/vnd.openxmlformats-package.relationships+xml"/>
  <Override PartName="/ppt/notesSlides/_rels/notesSlide43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35.xml.rels" ContentType="application/vnd.openxmlformats-package.relationships+xml"/>
  <Override PartName="/ppt/notesSlides/_rels/notesSlide5.xml.rels" ContentType="application/vnd.openxmlformats-package.relationships+xml"/>
  <Override PartName="/ppt/notesSlides/_rels/notesSlide9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4.xml.rels" ContentType="application/vnd.openxmlformats-package.relationships+xml"/>
  <Override PartName="/ppt/notesSlides/_rels/notesSlide8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48.xml.rels" ContentType="application/vnd.openxmlformats-package.relationships+xml"/>
  <Override PartName="/ppt/notesSlides/_rels/notesSlide46.xml.rels" ContentType="application/vnd.openxmlformats-package.relationships+xml"/>
  <Override PartName="/ppt/notesSlides/_rels/notesSlide1.xml.rels" ContentType="application/vnd.openxmlformats-package.relationships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48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slides/_rels/slide47.xml.rels" ContentType="application/vnd.openxmlformats-package.relationships+xml"/>
  <Override PartName="/ppt/slides/_rels/slide44.xml.rels" ContentType="application/vnd.openxmlformats-package.relationships+xml"/>
  <Override PartName="/ppt/slides/_rels/slide42.xml.rels" ContentType="application/vnd.openxmlformats-package.relationships+xml"/>
  <Override PartName="/ppt/slides/_rels/slide41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36.xml.rels" ContentType="application/vnd.openxmlformats-package.relationships+xml"/>
  <Override PartName="/ppt/slides/_rels/slide38.xml.rels" ContentType="application/vnd.openxmlformats-package.relationships+xml"/>
  <Override PartName="/ppt/slides/_rels/slide35.xml.rels" ContentType="application/vnd.openxmlformats-package.relationships+xml"/>
  <Override PartName="/ppt/slides/_rels/slide32.xml.rels" ContentType="application/vnd.openxmlformats-package.relationships+xml"/>
  <Override PartName="/ppt/slides/_rels/slide29.xml.rels" ContentType="application/vnd.openxmlformats-package.relationships+xml"/>
  <Override PartName="/ppt/slides/_rels/slide24.xml.rels" ContentType="application/vnd.openxmlformats-package.relationships+xml"/>
  <Override PartName="/ppt/slides/_rels/slide31.xml.rels" ContentType="application/vnd.openxmlformats-package.relationships+xml"/>
  <Override PartName="/ppt/slides/_rels/slide28.xml.rels" ContentType="application/vnd.openxmlformats-package.relationships+xml"/>
  <Override PartName="/ppt/slides/_rels/slide23.xml.rels" ContentType="application/vnd.openxmlformats-package.relationships+xml"/>
  <Override PartName="/ppt/slides/_rels/slide26.xml.rels" ContentType="application/vnd.openxmlformats-package.relationships+xml"/>
  <Override PartName="/ppt/slides/_rels/slide48.xml.rels" ContentType="application/vnd.openxmlformats-package.relationships+xml"/>
  <Override PartName="/ppt/slides/_rels/slide21.xml.rels" ContentType="application/vnd.openxmlformats-package.relationships+xml"/>
  <Override PartName="/ppt/slides/_rels/slide46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4.xml.rels" ContentType="application/vnd.openxmlformats-package.relationships+xml"/>
  <Override PartName="/ppt/slides/_rels/slide25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7.xml.rels" ContentType="application/vnd.openxmlformats-package.relationships+xml"/>
  <Override PartName="/ppt/slides/_rels/slide15.xml.rels" ContentType="application/vnd.openxmlformats-package.relationships+xml"/>
  <Override PartName="/ppt/slides/_rels/slide20.xml.rels" ContentType="application/vnd.openxmlformats-package.relationships+xml"/>
  <Override PartName="/ppt/slides/_rels/slide30.xml.rels" ContentType="application/vnd.openxmlformats-package.relationships+xml"/>
  <Override PartName="/ppt/slides/_rels/slide45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6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37.xml.rels" ContentType="application/vnd.openxmlformats-package.relationships+xml"/>
  <Override PartName="/ppt/slides/_rels/slide4.xml.rels" ContentType="application/vnd.openxmlformats-package.relationships+xml"/>
  <Override PartName="/ppt/slides/_rels/slide17.xml.rels" ContentType="application/vnd.openxmlformats-package.relationships+xml"/>
  <Override PartName="/ppt/slides/_rels/slide43.xml.rels" ContentType="application/vnd.openxmlformats-package.relationships+xml"/>
  <Override PartName="/ppt/slides/_rels/slide3.xml.rels" ContentType="application/vnd.openxmlformats-package.relationships+xml"/>
  <Override PartName="/ppt/slides/_rels/slide33.xml.rels" ContentType="application/vnd.openxmlformats-package.relationships+xml"/>
  <Override PartName="/ppt/slides/_rels/slide6.xml.rels" ContentType="application/vnd.openxmlformats-package.relationships+xml"/>
  <Override PartName="/ppt/slides/_rels/slide3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slides/slide25.xml" ContentType="application/vnd.openxmlformats-officedocument.presentationml.slide+xml"/>
  <Override PartName="/ppt/slides/slide45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28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4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7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11.png" ContentType="image/png"/>
  <Override PartName="/ppt/media/image9.png" ContentType="image/png"/>
  <Override PartName="/ppt/media/image8.png" ContentType="image/png"/>
  <Override PartName="/ppt/media/image7.jpeg" ContentType="image/jpeg"/>
  <Override PartName="/ppt/media/image6.png" ContentType="image/png"/>
  <Override PartName="/ppt/media/image10.jpeg" ContentType="image/jpeg"/>
  <Override PartName="/ppt/media/image5.png" ContentType="image/png"/>
  <Override PartName="/ppt/media/image4.jpeg" ContentType="image/jpeg"/>
  <Override PartName="/ppt/media/image3.png" ContentType="image/png"/>
  <Override PartName="/ppt/media/image2.png" ContentType="image/png"/>
  <Override PartName="/ppt/media/image1.jpeg" ContentType="image/jpe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</p:sldIdLst>
  <p:sldSz cx="9144000" cy="6858000"/>
  <p:notesSz cx="7315200" cy="96012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3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3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3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828B729B-EA1A-45F6-BCD1-23FFDCBAD083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34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
</Relationships>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
</Relationships>
</file>

<file path=ppt/notesSlides/_rels/notesSlide36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
</Relationships>
</file>

<file path=ppt/notesSlides/_rels/notesSlide37.xml.rels><?xml version="1.0" encoding="UTF-8"?>
<Relationships xmlns="http://schemas.openxmlformats.org/package/2006/relationships"><Relationship Id="rId1" Type="http://schemas.openxmlformats.org/officeDocument/2006/relationships/slide" Target="../slides/slide37.xml"/><Relationship Id="rId2" Type="http://schemas.openxmlformats.org/officeDocument/2006/relationships/notesMaster" Target="../notesMasters/notesMaster1.xml"/>
</Relationships>
</file>

<file path=ppt/notesSlides/_rels/notesSlide38.xml.rels><?xml version="1.0" encoding="UTF-8"?>
<Relationships xmlns="http://schemas.openxmlformats.org/package/2006/relationships"><Relationship Id="rId1" Type="http://schemas.openxmlformats.org/officeDocument/2006/relationships/slide" Target="../slides/slide38.xml"/><Relationship Id="rId2" Type="http://schemas.openxmlformats.org/officeDocument/2006/relationships/notesMaster" Target="../notesMasters/notesMaster1.xml"/>
</Relationships>
</file>

<file path=ppt/notesSlides/_rels/notesSlide39.xml.rels><?xml version="1.0" encoding="UTF-8"?>
<Relationships xmlns="http://schemas.openxmlformats.org/package/2006/relationships"><Relationship Id="rId1" Type="http://schemas.openxmlformats.org/officeDocument/2006/relationships/slide" Target="../slides/slide39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40.xml.rels><?xml version="1.0" encoding="UTF-8"?>
<Relationships xmlns="http://schemas.openxmlformats.org/package/2006/relationships"><Relationship Id="rId1" Type="http://schemas.openxmlformats.org/officeDocument/2006/relationships/slide" Target="../slides/slide40.xml"/><Relationship Id="rId2" Type="http://schemas.openxmlformats.org/officeDocument/2006/relationships/notesMaster" Target="../notesMasters/notesMaster1.xml"/>
</Relationships>
</file>

<file path=ppt/notesSlides/_rels/notesSlide41.xml.rels><?xml version="1.0" encoding="UTF-8"?>
<Relationships xmlns="http://schemas.openxmlformats.org/package/2006/relationships"><Relationship Id="rId1" Type="http://schemas.openxmlformats.org/officeDocument/2006/relationships/slide" Target="../slides/slide41.xml"/><Relationship Id="rId2" Type="http://schemas.openxmlformats.org/officeDocument/2006/relationships/notesMaster" Target="../notesMasters/notesMaster1.xml"/>
</Relationships>
</file>

<file path=ppt/notesSlides/_rels/notesSlide42.xml.rels><?xml version="1.0" encoding="UTF-8"?>
<Relationships xmlns="http://schemas.openxmlformats.org/package/2006/relationships"><Relationship Id="rId1" Type="http://schemas.openxmlformats.org/officeDocument/2006/relationships/slide" Target="../slides/slide42.xml"/><Relationship Id="rId2" Type="http://schemas.openxmlformats.org/officeDocument/2006/relationships/notesMaster" Target="../notesMasters/notesMaster1.xml"/>
</Relationships>
</file>

<file path=ppt/notesSlides/_rels/notesSlide43.xml.rels><?xml version="1.0" encoding="UTF-8"?>
<Relationships xmlns="http://schemas.openxmlformats.org/package/2006/relationships"><Relationship Id="rId1" Type="http://schemas.openxmlformats.org/officeDocument/2006/relationships/slide" Target="../slides/slide43.xml"/><Relationship Id="rId2" Type="http://schemas.openxmlformats.org/officeDocument/2006/relationships/notesMaster" Target="../notesMasters/notesMaster1.xml"/>
</Relationships>
</file>

<file path=ppt/notesSlides/_rels/notesSlide44.xml.rels><?xml version="1.0" encoding="UTF-8"?>
<Relationships xmlns="http://schemas.openxmlformats.org/package/2006/relationships"><Relationship Id="rId1" Type="http://schemas.openxmlformats.org/officeDocument/2006/relationships/slide" Target="../slides/slide44.xml"/><Relationship Id="rId2" Type="http://schemas.openxmlformats.org/officeDocument/2006/relationships/notesMaster" Target="../notesMasters/notesMaster1.xml"/>
</Relationships>
</file>

<file path=ppt/notesSlides/_rels/notesSlide45.xml.rels><?xml version="1.0" encoding="UTF-8"?>
<Relationships xmlns="http://schemas.openxmlformats.org/package/2006/relationships"><Relationship Id="rId1" Type="http://schemas.openxmlformats.org/officeDocument/2006/relationships/slide" Target="../slides/slide45.xml"/><Relationship Id="rId2" Type="http://schemas.openxmlformats.org/officeDocument/2006/relationships/notesMaster" Target="../notesMasters/notesMaster1.xml"/>
</Relationships>
</file>

<file path=ppt/notesSlides/_rels/notesSlide46.xml.rels><?xml version="1.0" encoding="UTF-8"?>
<Relationships xmlns="http://schemas.openxmlformats.org/package/2006/relationships"><Relationship Id="rId1" Type="http://schemas.openxmlformats.org/officeDocument/2006/relationships/slide" Target="../slides/slide46.xml"/><Relationship Id="rId2" Type="http://schemas.openxmlformats.org/officeDocument/2006/relationships/notesMaster" Target="../notesMasters/notesMaster1.xml"/>
</Relationships>
</file>

<file path=ppt/notesSlides/_rels/notesSlide47.xml.rels><?xml version="1.0" encoding="UTF-8"?>
<Relationships xmlns="http://schemas.openxmlformats.org/package/2006/relationships"><Relationship Id="rId1" Type="http://schemas.openxmlformats.org/officeDocument/2006/relationships/slide" Target="../slides/slide47.xml"/><Relationship Id="rId2" Type="http://schemas.openxmlformats.org/officeDocument/2006/relationships/notesMaster" Target="../notesMasters/notesMaster1.xml"/>
</Relationships>
</file>

<file path=ppt/notesSlides/_rels/notesSlide48.xml.rels><?xml version="1.0" encoding="UTF-8"?>
<Relationships xmlns="http://schemas.openxmlformats.org/package/2006/relationships"><Relationship Id="rId1" Type="http://schemas.openxmlformats.org/officeDocument/2006/relationships/slide" Target="../slides/slide48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27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30E0CD54-DA0E-4854-B7C5-D6201941B728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45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C9A4FF2-2CE7-4953-9BEF-CB037B32A574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47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3C4910D-2266-4C60-BC42-E9AE45F79F8D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49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67E851EF-0096-42D8-9DF1-651ADE29A078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51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7D797157-0461-482C-BA27-42FDA358453A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53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C12BA9D3-C219-4E80-ACBB-306A65D76577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55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C1C09FEB-0D4D-4E87-A8D4-C6EDD954C3BB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57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8FF62F1-1E1E-4324-B298-DF349977226E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59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1BF870E-0584-4868-8216-98F0ACD43932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61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07CF8B36-81F4-4435-A113-7D7C96C0D991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63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6C2BD1AC-A77D-4FD0-B712-1682F93A9CD7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29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CE24060-C8E0-4C24-BC03-37400536B527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65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4468E26B-47C8-4CC1-B3FB-A00FE1EADE06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67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652E04B8-2E1E-42CD-9541-A12B4719887C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69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7B67D08-6FAC-4E40-B691-EBF2093632C2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71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C96B7995-5006-44AF-BDE7-931144DCAB3F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73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1A96A98-0ED0-43CF-BE38-B73D4085E805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75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3F958375-7038-4F07-8782-84E692C9EF92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77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EAFED0B4-B448-4514-81C6-7EBBE17B0C5D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79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14429403-C9B4-4771-AA5D-7A287DCA8FA0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81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44CEEFFE-89E6-4A56-88FC-DC31221AC535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83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E21D4B53-4BFE-49E2-9746-7E87DA2EE7E4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31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9B0EB66-C9A0-4607-A5B6-94162ED4F7F0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85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600BB97-FA47-48A4-9E91-F031D49835B9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87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C8D3231D-FC5D-4E98-B624-874E1C2EFC6F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89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62918C66-5957-41C9-A524-61B0864AA67A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http://help.scilab.org/docs/5.3.0/pt_BR/sum.html</a:t>
            </a:r>
            <a:endParaRPr/>
          </a:p>
        </p:txBody>
      </p:sp>
      <p:sp>
        <p:nvSpPr>
          <p:cNvPr id="391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389BA08E-EACB-4FEA-97EB-D4F192E7D4FB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http://help.scilab.org/docs/5.3.0/pt_BR/cumsum.html</a:t>
            </a:r>
            <a:endParaRPr/>
          </a:p>
        </p:txBody>
      </p:sp>
      <p:sp>
        <p:nvSpPr>
          <p:cNvPr id="393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18DDB7F-A987-4605-B9BC-4256CFE6D0E9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http://help.scilab.org/docs/5.3.0/pt_BR/prod.html</a:t>
            </a:r>
            <a:endParaRPr/>
          </a:p>
        </p:txBody>
      </p:sp>
      <p:sp>
        <p:nvSpPr>
          <p:cNvPr id="395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217607DA-B439-4EAD-9006-ADB38CE319F7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http://help.scilab.org/docs/5.3.0/pt_BR/cumprod.html</a:t>
            </a:r>
            <a:endParaRPr/>
          </a:p>
        </p:txBody>
      </p:sp>
      <p:sp>
        <p:nvSpPr>
          <p:cNvPr id="397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2F3A06F8-8662-4F33-857E-96B1DECB48B9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http://help.scilab.org/docs/5.3.0/pt_BR/unique.html</a:t>
            </a:r>
            <a:endParaRPr/>
          </a:p>
        </p:txBody>
      </p:sp>
      <p:sp>
        <p:nvSpPr>
          <p:cNvPr id="399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3BCF980-BC64-4056-A865-D49FD2A0A65F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http://help.scilab.org/docs/5.3.0/pt_BR/union.html</a:t>
            </a:r>
            <a:endParaRPr/>
          </a:p>
        </p:txBody>
      </p:sp>
      <p:sp>
        <p:nvSpPr>
          <p:cNvPr id="401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6E915BD3-3FFE-4EC5-B0F9-E0177AD9A2AB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http://help.scilab.org/docs/5.3.0/pt_BR/intersect.html</a:t>
            </a:r>
            <a:endParaRPr/>
          </a:p>
        </p:txBody>
      </p:sp>
      <p:sp>
        <p:nvSpPr>
          <p:cNvPr id="403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26E56926-C0C4-4EB9-8FDE-200354B3857D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33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7FE26CC-E885-47C0-8110-88547CE67088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http://help.scilab.org/docs/5.3.0/pt_BR/find.html</a:t>
            </a:r>
            <a:endParaRPr/>
          </a:p>
        </p:txBody>
      </p:sp>
      <p:sp>
        <p:nvSpPr>
          <p:cNvPr id="405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58351F52-47E0-499E-9C67-DB895847ADE8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pPr>
              <a:lnSpc>
                <a:spcPct val="100000"/>
              </a:lnSpc>
            </a:pPr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http://help.scilab.org/docs/5.3.0/pt_BR/gsort.html</a:t>
            </a:r>
            <a:endParaRPr/>
          </a:p>
        </p:txBody>
      </p:sp>
      <p:sp>
        <p:nvSpPr>
          <p:cNvPr id="407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11CF994A-435C-46AB-902A-6D711F037626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pPr>
              <a:lnSpc>
                <a:spcPct val="100000"/>
              </a:lnSpc>
            </a:pPr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http://help.scilab.org/docs/5.3.0/pt_BR/gsort.html</a:t>
            </a:r>
            <a:endParaRPr/>
          </a:p>
        </p:txBody>
      </p:sp>
      <p:sp>
        <p:nvSpPr>
          <p:cNvPr id="409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18E183D8-B68A-4E45-A5A9-607FF2A0E34D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411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5679ECC4-C98A-4233-9FED-660138DC944A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413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5B5D4AE-D87A-44E5-8BD0-9DBACD968641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415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723F22FB-7CE3-4EE6-9401-7758CF832353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417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1F09F478-C152-454E-9FD6-6CE8B89CC3FF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419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7B4F426A-DCBE-4FB3-9741-CF28302BD5FC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421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262E9690-1EE9-44A2-AFE5-DE43ED09A118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35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E03541A6-EC83-400B-BA01-24C6DAFD3B87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37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B73DF02-2F99-4133-8D95-815604E504F3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39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49CC6CEB-093F-4134-BEF5-6A3739E4ED34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41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8E39772B-D9FF-4164-A753-B1B100F0D6C2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343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5DC7740-3C70-47D0-9C6C-3FAD39F2E561}" type="slidenum">
              <a:rPr lang="en-US" sz="1300">
                <a:solidFill>
                  <a:srgbClr val="2f2b2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42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722160" y="3852720"/>
            <a:ext cx="6135480" cy="1633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722160" y="5486400"/>
            <a:ext cx="7659360" cy="541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722160" y="3852720"/>
            <a:ext cx="6135480" cy="1633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8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  <p:pic>
        <p:nvPicPr>
          <p:cNvPr id="8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722160" y="3852720"/>
            <a:ext cx="6135480" cy="1633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722160" y="5486400"/>
            <a:ext cx="7659360" cy="541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3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  <p:pic>
        <p:nvPicPr>
          <p:cNvPr id="13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722160" y="5486400"/>
            <a:ext cx="7659360" cy="541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rgbClr val="675e47"/>
          </a:solidFill>
          <a:ln w="2556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rgbClr val="a9a57c"/>
          </a:solidFill>
          <a:ln w="255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8715240" y="6572160"/>
            <a:ext cx="428400" cy="285480"/>
          </a:xfrm>
          <a:prstGeom prst="rect">
            <a:avLst/>
          </a:prstGeom>
          <a:noFill/>
          <a:ln>
            <a:noFill/>
          </a:ln>
        </p:spPr>
      </p:sp>
      <p:pic>
        <p:nvPicPr>
          <p:cNvPr id="3" name="Imagem 11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8485200" y="25560"/>
            <a:ext cx="631440" cy="699840"/>
          </a:xfrm>
          <a:prstGeom prst="rect">
            <a:avLst/>
          </a:prstGeom>
          <a:ln>
            <a:noFill/>
          </a:ln>
        </p:spPr>
      </p:pic>
      <p:sp>
        <p:nvSpPr>
          <p:cNvPr id="4" name="CustomShape 4"/>
          <p:cNvSpPr/>
          <p:nvPr/>
        </p:nvSpPr>
        <p:spPr>
          <a:xfrm>
            <a:off x="8469000" y="6416640"/>
            <a:ext cx="65772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BCC701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2012/01</a:t>
            </a:r>
            <a:endParaRPr/>
          </a:p>
        </p:txBody>
      </p:sp>
      <p:sp>
        <p:nvSpPr>
          <p:cNvPr id="5" name="PlaceHolder 5"/>
          <p:cNvSpPr>
            <a:spLocks noGrp="1"/>
          </p:cNvSpPr>
          <p:nvPr>
            <p:ph type="title"/>
          </p:nvPr>
        </p:nvSpPr>
        <p:spPr>
          <a:xfrm>
            <a:off x="685800" y="1905120"/>
            <a:ext cx="7543440" cy="2593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6600">
                <a:solidFill>
                  <a:srgbClr val="675e47"/>
                </a:solidFill>
                <a:latin typeface="Cambria"/>
              </a:rPr>
              <a:t>Click to edit the title text formatClique para editar o título mestre</a:t>
            </a:r>
            <a:endParaRPr/>
          </a:p>
        </p:txBody>
      </p:sp>
      <p:sp>
        <p:nvSpPr>
          <p:cNvPr id="6" name="PlaceHolder 6"/>
          <p:cNvSpPr>
            <a:spLocks noGrp="1"/>
          </p:cNvSpPr>
          <p:nvPr>
            <p:ph type="sldNum"/>
          </p:nvPr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D82DD5E-44F2-4C63-90EA-C5CE7ACFD1E1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7" name="PlaceHolder 7"/>
          <p:cNvSpPr>
            <a:spLocks noGrp="1"/>
          </p:cNvSpPr>
          <p:nvPr>
            <p:ph type="ftr"/>
          </p:nvPr>
        </p:nvSpPr>
        <p:spPr>
          <a:xfrm rot="16200000">
            <a:off x="7587360" y="4049280"/>
            <a:ext cx="236664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BCC701 - Material didático unificado</a:t>
            </a:r>
            <a:endParaRPr/>
          </a:p>
        </p:txBody>
      </p:sp>
      <p:sp>
        <p:nvSpPr>
          <p:cNvPr id="8" name="PlaceHolder 8"/>
          <p:cNvSpPr>
            <a:spLocks noGrp="1"/>
          </p:cNvSpPr>
          <p:nvPr>
            <p:ph type="dt"/>
          </p:nvPr>
        </p:nvSpPr>
        <p:spPr>
          <a:xfrm rot="16200000">
            <a:off x="7551720" y="1646640"/>
            <a:ext cx="243792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11/4/14</a:t>
            </a:r>
            <a:endParaRPr/>
          </a:p>
        </p:txBody>
      </p:sp>
      <p:sp>
        <p:nvSpPr>
          <p:cNvPr id="9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6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rgbClr val="675e47"/>
          </a:solidFill>
          <a:ln w="25560">
            <a:noFill/>
          </a:ln>
        </p:spPr>
      </p:sp>
      <p:sp>
        <p:nvSpPr>
          <p:cNvPr id="45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rgbClr val="a9a57c"/>
          </a:solidFill>
          <a:ln w="25560">
            <a:noFill/>
          </a:ln>
        </p:spPr>
      </p:sp>
      <p:sp>
        <p:nvSpPr>
          <p:cNvPr id="46" name="CustomShape 3"/>
          <p:cNvSpPr/>
          <p:nvPr/>
        </p:nvSpPr>
        <p:spPr>
          <a:xfrm>
            <a:off x="8715240" y="6572160"/>
            <a:ext cx="428400" cy="285480"/>
          </a:xfrm>
          <a:prstGeom prst="rect">
            <a:avLst/>
          </a:prstGeom>
          <a:noFill/>
          <a:ln>
            <a:noFill/>
          </a:ln>
        </p:spPr>
      </p:sp>
      <p:pic>
        <p:nvPicPr>
          <p:cNvPr id="47" name="Imagem 11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8485200" y="25560"/>
            <a:ext cx="631440" cy="699840"/>
          </a:xfrm>
          <a:prstGeom prst="rect">
            <a:avLst/>
          </a:prstGeom>
          <a:ln>
            <a:noFill/>
          </a:ln>
        </p:spPr>
      </p:pic>
      <p:sp>
        <p:nvSpPr>
          <p:cNvPr id="48" name="CustomShape 4"/>
          <p:cNvSpPr/>
          <p:nvPr/>
        </p:nvSpPr>
        <p:spPr>
          <a:xfrm>
            <a:off x="8469000" y="6416640"/>
            <a:ext cx="65772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BCC701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2012/01</a:t>
            </a:r>
            <a:endParaRPr/>
          </a:p>
        </p:txBody>
      </p:sp>
      <p:sp>
        <p:nvSpPr>
          <p:cNvPr id="49" name="PlaceHolder 5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Click to edit the title text formatClique para editar o título mestre</a:t>
            </a:r>
            <a:endParaRPr/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Seventh Outline LevelClique para editar o texto mestre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Segundo nível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Terceiro nível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2f2b20"/>
                </a:solidFill>
                <a:latin typeface="Calibri"/>
              </a:rPr>
              <a:t>Quarto nível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z="1400">
                <a:solidFill>
                  <a:srgbClr val="2f2b2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4750A62A-4DED-43BA-B53B-2F7D7F06EFA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2" name="PlaceHolder 8"/>
          <p:cNvSpPr>
            <a:spLocks noGrp="1"/>
          </p:cNvSpPr>
          <p:nvPr>
            <p:ph type="ftr"/>
          </p:nvPr>
        </p:nvSpPr>
        <p:spPr>
          <a:xfrm rot="16200000">
            <a:off x="7587360" y="4049280"/>
            <a:ext cx="236664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BCC701 - Material didático unificado</a:t>
            </a:r>
            <a:endParaRPr/>
          </a:p>
        </p:txBody>
      </p:sp>
      <p:sp>
        <p:nvSpPr>
          <p:cNvPr id="53" name="PlaceHolder 9"/>
          <p:cNvSpPr>
            <a:spLocks noGrp="1"/>
          </p:cNvSpPr>
          <p:nvPr>
            <p:ph type="dt"/>
          </p:nvPr>
        </p:nvSpPr>
        <p:spPr>
          <a:xfrm rot="16200000">
            <a:off x="7551720" y="1646640"/>
            <a:ext cx="243792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11/4/14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rgbClr val="675e47"/>
          </a:solidFill>
          <a:ln w="25560">
            <a:noFill/>
          </a:ln>
        </p:spPr>
      </p:sp>
      <p:sp>
        <p:nvSpPr>
          <p:cNvPr id="89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rgbClr val="a9a57c"/>
          </a:solidFill>
          <a:ln w="25560">
            <a:noFill/>
          </a:ln>
        </p:spPr>
      </p:sp>
      <p:sp>
        <p:nvSpPr>
          <p:cNvPr id="90" name="CustomShape 3"/>
          <p:cNvSpPr/>
          <p:nvPr/>
        </p:nvSpPr>
        <p:spPr>
          <a:xfrm>
            <a:off x="8715240" y="6572160"/>
            <a:ext cx="428400" cy="285480"/>
          </a:xfrm>
          <a:prstGeom prst="rect">
            <a:avLst/>
          </a:prstGeom>
          <a:noFill/>
          <a:ln>
            <a:noFill/>
          </a:ln>
        </p:spPr>
      </p:sp>
      <p:pic>
        <p:nvPicPr>
          <p:cNvPr id="91" name="Imagem 11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8485200" y="25560"/>
            <a:ext cx="631440" cy="699840"/>
          </a:xfrm>
          <a:prstGeom prst="rect">
            <a:avLst/>
          </a:prstGeom>
          <a:ln>
            <a:noFill/>
          </a:ln>
        </p:spPr>
      </p:pic>
      <p:sp>
        <p:nvSpPr>
          <p:cNvPr id="92" name="CustomShape 4"/>
          <p:cNvSpPr/>
          <p:nvPr/>
        </p:nvSpPr>
        <p:spPr>
          <a:xfrm>
            <a:off x="8469000" y="6416640"/>
            <a:ext cx="65772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BCC701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2012/01</a:t>
            </a:r>
            <a:endParaRPr/>
          </a:p>
        </p:txBody>
      </p:sp>
      <p:sp>
        <p:nvSpPr>
          <p:cNvPr id="93" name="PlaceHolder 5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Click to edit the title text formatClique para editar o título mestre</a:t>
            </a:r>
            <a:endParaRPr/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buSzPct val="45000"/>
              <a:buFont typeface="StarSymbol"/>
              <a:buChar char="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8f8e8d"/>
                </a:solidFill>
                <a:latin typeface="Calibri"/>
              </a:rPr>
              <a:t>Seventh Outline LevelClique para editar o texto mestre</a:t>
            </a:r>
            <a:endParaRPr/>
          </a:p>
        </p:txBody>
      </p:sp>
      <p:sp>
        <p:nvSpPr>
          <p:cNvPr id="95" name="PlaceHolder 7"/>
          <p:cNvSpPr>
            <a:spLocks noGrp="1"/>
          </p:cNvSpPr>
          <p:nvPr>
            <p:ph type="sldNum"/>
          </p:nvPr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3466062E-631C-439A-B734-B0D8F922505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96" name="PlaceHolder 8"/>
          <p:cNvSpPr>
            <a:spLocks noGrp="1"/>
          </p:cNvSpPr>
          <p:nvPr>
            <p:ph type="ftr"/>
          </p:nvPr>
        </p:nvSpPr>
        <p:spPr>
          <a:xfrm rot="16200000">
            <a:off x="7587360" y="4049280"/>
            <a:ext cx="236664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BCC701 - Material didático unificado</a:t>
            </a:r>
            <a:endParaRPr/>
          </a:p>
        </p:txBody>
      </p:sp>
      <p:sp>
        <p:nvSpPr>
          <p:cNvPr id="97" name="PlaceHolder 9"/>
          <p:cNvSpPr>
            <a:spLocks noGrp="1"/>
          </p:cNvSpPr>
          <p:nvPr>
            <p:ph type="dt"/>
          </p:nvPr>
        </p:nvSpPr>
        <p:spPr>
          <a:xfrm rot="16200000">
            <a:off x="7551720" y="1646640"/>
            <a:ext cx="243792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11/4/14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4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6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7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8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0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2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4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5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6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7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685800" y="1905120"/>
            <a:ext cx="7543440" cy="2593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2000">
                <a:solidFill>
                  <a:srgbClr val="8f8e8d"/>
                </a:solidFill>
                <a:latin typeface="Calibri"/>
              </a:rPr>
              <a:t>Semana 10:</a:t>
            </a:r>
            <a:r>
              <a:rPr b="1" lang="en-US" sz="3200">
                <a:solidFill>
                  <a:srgbClr val="675e47"/>
                </a:solidFill>
                <a:latin typeface="Cambria"/>
              </a:rPr>
              <a:t>
</a:t>
            </a:r>
            <a:r>
              <a:rPr b="1" lang="en-US" sz="3200">
                <a:solidFill>
                  <a:srgbClr val="675e47"/>
                </a:solidFill>
                <a:latin typeface="Cambria"/>
              </a:rPr>
              <a:t>Vetores.</a:t>
            </a: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685800" y="4572000"/>
            <a:ext cx="6460920" cy="1066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2000">
                <a:solidFill>
                  <a:srgbClr val="8f8e8d"/>
                </a:solidFill>
                <a:latin typeface="Calibri"/>
              </a:rPr>
              <a:t>Material Didático Unificado.</a:t>
            </a:r>
            <a:endParaRPr/>
          </a:p>
        </p:txBody>
      </p:sp>
      <p:sp>
        <p:nvSpPr>
          <p:cNvPr id="139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903E5335-E54B-4A34-B6CB-8A34AF5A06FD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pic>
        <p:nvPicPr>
          <p:cNvPr id="140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999040" y="44280"/>
            <a:ext cx="2388960" cy="2520720"/>
          </a:xfrm>
          <a:prstGeom prst="rect">
            <a:avLst/>
          </a:prstGeom>
          <a:ln>
            <a:noFill/>
          </a:ln>
        </p:spPr>
      </p:pic>
      <p:sp>
        <p:nvSpPr>
          <p:cNvPr id="141" name="CustomShape 4"/>
          <p:cNvSpPr/>
          <p:nvPr/>
        </p:nvSpPr>
        <p:spPr>
          <a:xfrm>
            <a:off x="339120" y="457200"/>
            <a:ext cx="5659920" cy="17362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>
                <a:solidFill>
                  <a:srgbClr val="2f2b20"/>
                </a:solidFill>
                <a:latin typeface="Calibri"/>
              </a:rPr>
              <a:t>BCC701 – Programação de Computadores I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f2b20"/>
                </a:solidFill>
                <a:latin typeface="Calibri"/>
              </a:rPr>
              <a:t>Universidade Federal de Ouro Preto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f2b20"/>
                </a:solidFill>
                <a:latin typeface="Calibri"/>
              </a:rPr>
              <a:t>Departamento de Ciência da Computação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>
                <a:solidFill>
                  <a:srgbClr val="2f2b20"/>
                </a:solidFill>
                <a:latin typeface="Calibri"/>
              </a:rPr>
              <a:t>www.decom.ufop.br/bcc701</a:t>
            </a:r>
            <a:endParaRPr/>
          </a:p>
          <a:p>
            <a:pPr>
              <a:lnSpc>
                <a:spcPct val="100000"/>
              </a:lnSpc>
            </a:pPr>
            <a:r>
              <a:rPr b="1" lang="en-US">
                <a:solidFill>
                  <a:srgbClr val="2f2b20"/>
                </a:solidFill>
                <a:latin typeface="Calibri"/>
              </a:rPr>
              <a:t>2014/2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000">
                <a:solidFill>
                  <a:srgbClr val="675e47"/>
                </a:solidFill>
                <a:latin typeface="Cambria"/>
              </a:rPr>
              <a:t>Definindo todos os elementos</a:t>
            </a:r>
            <a:endParaRPr/>
          </a:p>
        </p:txBody>
      </p:sp>
      <p:sp>
        <p:nvSpPr>
          <p:cNvPr id="17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Para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vetores de linhas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utiliza-se ponto-e-vírgula para separar os elementos: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V3 = [1;2;3;4;5];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</a:t>
            </a:r>
            <a:r>
              <a:rPr lang="en-US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</a:t>
            </a:r>
            <a:r>
              <a:rPr lang="en-US">
                <a:solidFill>
                  <a:srgbClr val="2f2b20"/>
                </a:solidFill>
                <a:latin typeface="Calibri"/>
              </a:rPr>
              <a:t>3.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</a:t>
            </a:r>
            <a:r>
              <a:rPr lang="en-US">
                <a:solidFill>
                  <a:srgbClr val="2f2b20"/>
                </a:solidFill>
                <a:latin typeface="Calibri"/>
              </a:rPr>
              <a:t>4.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</a:t>
            </a:r>
            <a:r>
              <a:rPr lang="en-US">
                <a:solidFill>
                  <a:srgbClr val="2f2b20"/>
                </a:solidFill>
                <a:latin typeface="Calibri"/>
              </a:rPr>
              <a:t>5.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17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42E659B3-0741-4849-8FE9-05DF8BE12C2A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7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vetores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Definindo elementos por faixas</a:t>
            </a:r>
            <a:endParaRPr/>
          </a:p>
        </p:txBody>
      </p:sp>
      <p:sp>
        <p:nvSpPr>
          <p:cNvPr id="17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Semelhante à definição dos valores de um laço for: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Vetor = &lt;valor inicial&gt; : &lt;incremento&gt; : &lt;valor final&gt;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V4 = 1:5; </a:t>
            </a:r>
            <a:r>
              <a:rPr lang="en-US">
                <a:solidFill>
                  <a:srgbClr val="00b050"/>
                </a:solidFill>
                <a:latin typeface="Calibri"/>
              </a:rPr>
              <a:t>// o incremento de 1 é opcional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V5 = 5:-1:1;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Resultados (para V4 e V5 respectivamente):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1.    2.    3.    4.    5.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5.    4.    3.    2.    1.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18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9BDA3E1-C583-4168-B3F8-3B5532DBAAB2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81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vetores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Definindo vetor de 1’s</a:t>
            </a:r>
            <a:endParaRPr/>
          </a:p>
        </p:txBody>
      </p:sp>
      <p:sp>
        <p:nvSpPr>
          <p:cNvPr id="18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Todos os elementos assumirão valor inicial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1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Vetor = ones(&lt;linhas&gt;, &lt;colunas&gt;)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Vetor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nome da variável do tipo vetor;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ones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função que retorna uma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* com valores 1;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&lt;linhas&gt;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linhas;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&lt;colunas&gt;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colunas;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*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é objeto de estudos do próximo tópico abordado na disciplina;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Para construir um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vetor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, o número de linhas OU o número de colunas deve ser igual 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um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.</a:t>
            </a:r>
            <a:endParaRPr/>
          </a:p>
        </p:txBody>
      </p:sp>
      <p:sp>
        <p:nvSpPr>
          <p:cNvPr id="18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3B228C3B-3B6C-4B5D-94CA-0038E68110B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85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vetores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Definindo vetor de 1’s</a:t>
            </a:r>
            <a:endParaRPr/>
          </a:p>
        </p:txBody>
      </p:sp>
      <p:sp>
        <p:nvSpPr>
          <p:cNvPr id="18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Vetor de colunas (cinco colunas)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c = ones(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, 5)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</a:t>
            </a:r>
            <a:r>
              <a:rPr lang="en-US">
                <a:solidFill>
                  <a:srgbClr val="2f2b20"/>
                </a:solidFill>
                <a:latin typeface="Calibri"/>
              </a:rPr>
              <a:t>c = 1.    1.    1.    1.    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Vetor de linhas (cinco linhas)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c = ones(5,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)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</a:t>
            </a:r>
            <a:r>
              <a:rPr lang="en-US">
                <a:solidFill>
                  <a:srgbClr val="2f2b20"/>
                </a:solidFill>
                <a:latin typeface="Calibri"/>
              </a:rPr>
              <a:t>c =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18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4DC0174-4C04-4CF0-88D1-8ED99AD4955A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8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vetores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Definindo vetor de 0’s</a:t>
            </a:r>
            <a:endParaRPr/>
          </a:p>
        </p:txBody>
      </p:sp>
      <p:sp>
        <p:nvSpPr>
          <p:cNvPr id="19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Todos os elementos assumirão valor inicial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0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Vetor = zeros(&lt;linhas&gt;, &lt;colunas&gt;)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Vetor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nome da variável do tipo vetor;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zeros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função que retorna uma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* com valores 0;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&lt;linhas&gt;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linhas;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&lt;colunas&gt;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colunas;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*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é objeto de estudos do próximo tópico abordado na disciplina;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Para construir um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vetor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, o número de linhas OU o número de colunas deve ser igual 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um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.</a:t>
            </a:r>
            <a:endParaRPr/>
          </a:p>
        </p:txBody>
      </p:sp>
      <p:sp>
        <p:nvSpPr>
          <p:cNvPr id="19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996432B8-97A7-4AEE-9A04-2171D4909D97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9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vetores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Definindo vetor de 0’s</a:t>
            </a:r>
            <a:endParaRPr/>
          </a:p>
        </p:txBody>
      </p:sp>
      <p:sp>
        <p:nvSpPr>
          <p:cNvPr id="19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Vetor de colunas (cinco colunas)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c = zeros(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, 5)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</a:t>
            </a:r>
            <a:r>
              <a:rPr lang="en-US">
                <a:solidFill>
                  <a:srgbClr val="2f2b20"/>
                </a:solidFill>
                <a:latin typeface="Calibri"/>
              </a:rPr>
              <a:t>c = 0.    0.    0.    0.    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Vetor de linhas (cinco linhas)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c = zeros (5,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)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</a:t>
            </a:r>
            <a:r>
              <a:rPr lang="en-US">
                <a:solidFill>
                  <a:srgbClr val="2f2b20"/>
                </a:solidFill>
                <a:latin typeface="Calibri"/>
              </a:rPr>
              <a:t>c =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19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85CBAF8-A42A-4F7C-B422-1F120B2E0D01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9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vetores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  <p:sp>
        <p:nvSpPr>
          <p:cNvPr id="199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Introdução;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Declaração de vetores;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ff0000"/>
                </a:solidFill>
                <a:latin typeface="Calibri"/>
              </a:rPr>
              <a:t>Algumas operações com vetores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funções aplicadas a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Exercícios.</a:t>
            </a:r>
            <a:endParaRPr/>
          </a:p>
        </p:txBody>
      </p:sp>
      <p:sp>
        <p:nvSpPr>
          <p:cNvPr id="20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95B702F-EEC2-43F9-A88E-3207BB41716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Acesso aos elementos</a:t>
            </a:r>
            <a:endParaRPr/>
          </a:p>
        </p:txBody>
      </p:sp>
      <p:sp>
        <p:nvSpPr>
          <p:cNvPr id="20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Para acessar um elemento específico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Vetor(&lt;índice&gt;)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 = [10, 20, </a:t>
            </a:r>
            <a:r>
              <a:rPr b="1" lang="en-US">
                <a:solidFill>
                  <a:srgbClr val="2f2b20"/>
                </a:solidFill>
                <a:latin typeface="Calibri"/>
              </a:rPr>
              <a:t>30,</a:t>
            </a:r>
            <a:r>
              <a:rPr lang="en-US">
                <a:solidFill>
                  <a:srgbClr val="2f2b20"/>
                </a:solidFill>
                <a:latin typeface="Calibri"/>
              </a:rPr>
              <a:t> 40, 50];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</a:t>
            </a:r>
            <a:r>
              <a:rPr b="1" lang="en-US">
                <a:solidFill>
                  <a:srgbClr val="2f2b20"/>
                </a:solidFill>
                <a:latin typeface="Calibri"/>
              </a:rPr>
              <a:t>V(3)</a:t>
            </a:r>
            <a:r>
              <a:rPr lang="en-US">
                <a:solidFill>
                  <a:srgbClr val="2f2b20"/>
                </a:solidFill>
                <a:latin typeface="Calibri"/>
              </a:rPr>
              <a:t>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30.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Pode ser aplicado tanto a vetor de coluna quanto de linha: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Para </a:t>
            </a:r>
            <a:r>
              <a:rPr b="1" lang="en-US">
                <a:solidFill>
                  <a:srgbClr val="2f2b20"/>
                </a:solidFill>
                <a:latin typeface="Calibri"/>
              </a:rPr>
              <a:t>vetor de coluna</a:t>
            </a:r>
            <a:r>
              <a:rPr lang="en-US">
                <a:solidFill>
                  <a:srgbClr val="2f2b20"/>
                </a:solidFill>
                <a:latin typeface="Calibri"/>
              </a:rPr>
              <a:t>, </a:t>
            </a:r>
            <a:r>
              <a:rPr b="1" lang="en-US">
                <a:solidFill>
                  <a:srgbClr val="2f2b20"/>
                </a:solidFill>
                <a:latin typeface="Calibri"/>
              </a:rPr>
              <a:t>&lt;índice&gt;</a:t>
            </a:r>
            <a:r>
              <a:rPr lang="en-US">
                <a:solidFill>
                  <a:srgbClr val="2f2b20"/>
                </a:solidFill>
                <a:latin typeface="Calibri"/>
              </a:rPr>
              <a:t> corresponde ao </a:t>
            </a:r>
            <a:r>
              <a:rPr b="1" lang="en-US">
                <a:solidFill>
                  <a:srgbClr val="2f2b20"/>
                </a:solidFill>
                <a:latin typeface="Calibri"/>
              </a:rPr>
              <a:t>número da coluna</a:t>
            </a:r>
            <a:r>
              <a:rPr lang="en-US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Para </a:t>
            </a:r>
            <a:r>
              <a:rPr b="1" lang="en-US">
                <a:solidFill>
                  <a:srgbClr val="2f2b20"/>
                </a:solidFill>
                <a:latin typeface="Calibri"/>
              </a:rPr>
              <a:t>vetor de linha</a:t>
            </a:r>
            <a:r>
              <a:rPr lang="en-US">
                <a:solidFill>
                  <a:srgbClr val="2f2b20"/>
                </a:solidFill>
                <a:latin typeface="Calibri"/>
              </a:rPr>
              <a:t>, </a:t>
            </a:r>
            <a:r>
              <a:rPr b="1" lang="en-US">
                <a:solidFill>
                  <a:srgbClr val="2f2b20"/>
                </a:solidFill>
                <a:latin typeface="Calibri"/>
              </a:rPr>
              <a:t>&lt;índice&gt;</a:t>
            </a:r>
            <a:r>
              <a:rPr lang="en-US">
                <a:solidFill>
                  <a:srgbClr val="2f2b20"/>
                </a:solidFill>
                <a:latin typeface="Calibri"/>
              </a:rPr>
              <a:t> corresponde ao </a:t>
            </a:r>
            <a:r>
              <a:rPr b="1" lang="en-US">
                <a:solidFill>
                  <a:srgbClr val="2f2b20"/>
                </a:solidFill>
                <a:latin typeface="Calibri"/>
              </a:rPr>
              <a:t>número da linha</a:t>
            </a:r>
            <a:r>
              <a:rPr lang="en-US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Pode ser usado para modificar o valor: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V(3) = 300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, modifica o valor do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índice 3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de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30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para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300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.</a:t>
            </a:r>
            <a:endParaRPr/>
          </a:p>
        </p:txBody>
      </p:sp>
      <p:sp>
        <p:nvSpPr>
          <p:cNvPr id="20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4E0F01F5-D2FD-445F-8ABF-789908A9096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0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Acesso aos elementos</a:t>
            </a:r>
            <a:endParaRPr/>
          </a:p>
        </p:txBody>
      </p:sp>
      <p:sp>
        <p:nvSpPr>
          <p:cNvPr id="20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Com o acesso a elementos específicos é possível definir o vetor, no exemplo anterior: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V(1) = 10; V(2) = 20; V(3) = 30; V(4) = 40; V(5) = 50;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</a:t>
            </a:r>
            <a:r>
              <a:rPr b="1" lang="en-US">
                <a:solidFill>
                  <a:srgbClr val="2f2b20"/>
                </a:solidFill>
                <a:latin typeface="Calibri"/>
              </a:rPr>
              <a:t>V</a:t>
            </a:r>
            <a:r>
              <a:rPr lang="en-US">
                <a:solidFill>
                  <a:srgbClr val="2f2b20"/>
                </a:solidFill>
                <a:latin typeface="Calibri"/>
              </a:rPr>
              <a:t>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20.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30.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40.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50.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Note que o resultado é um vetor de linhas.</a:t>
            </a:r>
            <a:endParaRPr/>
          </a:p>
        </p:txBody>
      </p:sp>
      <p:sp>
        <p:nvSpPr>
          <p:cNvPr id="20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B877B2FB-1386-4F1E-AA3B-0E878C551A3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0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Transposição de vetores</a:t>
            </a:r>
            <a:endParaRPr/>
          </a:p>
        </p:txBody>
      </p:sp>
      <p:sp>
        <p:nvSpPr>
          <p:cNvPr id="21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Operador apóstrofo (’)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Vetor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’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Transforma um vetor de linha em um vetor de coluna, e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vice-versa: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 = [10, 20, 30</a:t>
            </a:r>
            <a:r>
              <a:rPr b="1" lang="en-US">
                <a:solidFill>
                  <a:srgbClr val="2f2b20"/>
                </a:solidFill>
                <a:latin typeface="Calibri"/>
              </a:rPr>
              <a:t>,</a:t>
            </a:r>
            <a:r>
              <a:rPr lang="en-US">
                <a:solidFill>
                  <a:srgbClr val="2f2b20"/>
                </a:solidFill>
                <a:latin typeface="Calibri"/>
              </a:rPr>
              <a:t> 40, 50];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 = V</a:t>
            </a:r>
            <a:r>
              <a:rPr b="1" lang="en-US">
                <a:solidFill>
                  <a:srgbClr val="2f2b20"/>
                </a:solidFill>
                <a:latin typeface="Calibri"/>
              </a:rPr>
              <a:t>’;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disp(V);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20.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30.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40.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50.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Também poderia ser feito: V = [10:10:50]’, para obter o mesmo resultado anterior;</a:t>
            </a:r>
            <a:endParaRPr/>
          </a:p>
        </p:txBody>
      </p:sp>
      <p:sp>
        <p:nvSpPr>
          <p:cNvPr id="21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74CF0F9-21DE-4048-82CA-ACA4D782E580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1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Agenda</a:t>
            </a:r>
            <a:endParaRPr/>
          </a:p>
        </p:txBody>
      </p:sp>
      <p:sp>
        <p:nvSpPr>
          <p:cNvPr id="14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Introdução;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2f2b20"/>
                </a:solidFill>
                <a:latin typeface="Calibri"/>
              </a:rPr>
              <a:t>Declaração de vetores;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2f2b20"/>
                </a:solidFill>
                <a:latin typeface="Calibri"/>
              </a:rPr>
              <a:t>Algumas operações com vetores;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2f2b20"/>
                </a:solidFill>
                <a:latin typeface="Calibri"/>
              </a:rPr>
              <a:t>Algumas funções aplicadas a vetores;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Exercícios.</a:t>
            </a:r>
            <a:endParaRPr/>
          </a:p>
        </p:txBody>
      </p:sp>
      <p:sp>
        <p:nvSpPr>
          <p:cNvPr id="14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B48D2289-32A1-49E6-BD9D-5F3659FAB6D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1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Soma com escalar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 + &lt;valor&gt;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OU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&lt;valor&gt; + V: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V1 + 2;  </a:t>
            </a:r>
            <a:r>
              <a:rPr lang="en-US">
                <a:solidFill>
                  <a:srgbClr val="00b050"/>
                </a:solidFill>
                <a:latin typeface="Calibri"/>
              </a:rPr>
              <a:t>// Ou V2 = 2 + V1; (causará o mesmo efeito)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disp(V2);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3.    4.    5.    6.    7.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15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C440D54D-7F8E-43BC-9E66-6225B13DFCB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16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18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Soma de vetores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V1 + V2: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V1 e V2 devem ser da mesma dimensão;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[5 4 3 2 1];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Soma = V1 + V2;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disp(Soma);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6.    6.    6.    6.    6.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19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CE50EC7D-6B68-47A5-9CD1-7225BD5D2577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20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2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Subtração com escalar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Vetor - &lt;valor&gt;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OU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&lt;valor&gt; - Vetor: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V1 - 1;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V3 = 1 - V1;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disp(V2);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disp(V3);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0.    1.    2.    3.    4.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  - 1.  - 2.  - 3.  - 4.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2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1D22591-AA8E-4D6B-BBD1-FBB44200F3F3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2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2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Subtração de vetores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V1 - V2: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V1 e V2 devem ser da mesma dimensão;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[5 4 3 2 1];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Subtracao = V1 - V2;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disp(Subtracao);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- 4.  - 2.    0.    2.    4.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2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FE1975D3-C75F-46D9-832F-503DB5FFF3E7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2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45" dur="indefinite" restart="never" nodeType="tmRoot">
          <p:childTnLst>
            <p:seq>
              <p:cTn id="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3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Multiplicação por escalar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 * &lt;valor&gt;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OU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&lt;valor&gt; * V: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V1 * 2;  </a:t>
            </a:r>
            <a:r>
              <a:rPr lang="en-US">
                <a:solidFill>
                  <a:srgbClr val="00b050"/>
                </a:solidFill>
                <a:latin typeface="Calibri"/>
              </a:rPr>
              <a:t>// Ou V2 = 2 * V1; (causará o mesmo efeito)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disp(V2);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2.    4.    6.    8.    10.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3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2C5612A-D17F-4E35-B609-A81938225EB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3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47" dur="indefinite" restart="never" nodeType="tmRoot">
          <p:childTnLst>
            <p:seq>
              <p:cTn id="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3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Multiplicação de vetores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V1 .* V2: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V1 e V2 devem ser da mesma dimensão;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[5 4 3 2 1];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Mult = V1 .* V2;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disp(Mult);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5.    8.    9.    8.    5.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35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35B3E346-9C92-4AE5-A76B-AB5BE8D4AE3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36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49" dur="indefinite" restart="never" nodeType="tmRoot">
          <p:childTnLst>
            <p:seq>
              <p:cTn id="5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38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Produto interno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V1 * V2: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V1 é um vetor de colunas e V2 é um vetor de linhas;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O número de colunas de V1 deve ser igual ao número de linhas de V2;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 </a:t>
            </a:r>
            <a:r>
              <a:rPr lang="en-US">
                <a:solidFill>
                  <a:srgbClr val="00b050"/>
                </a:solidFill>
                <a:latin typeface="Calibri"/>
              </a:rPr>
              <a:t>// Vetor de colunas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[5;4;3;2;1];  </a:t>
            </a:r>
            <a:r>
              <a:rPr lang="en-US">
                <a:solidFill>
                  <a:srgbClr val="00b050"/>
                </a:solidFill>
                <a:latin typeface="Calibri"/>
              </a:rPr>
              <a:t>// Vetor de linhas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Mult = V1 * V2;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disp(Mult);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35.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39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20B1312-473E-4D2B-8A1D-A5360A6B41C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40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51" dur="indefinite" restart="never" nodeType="tmRoot">
          <p:childTnLst>
            <p:seq>
              <p:cTn id="5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4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Divisão por escalar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 / &lt;valor&gt;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OU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&lt;valor&gt; \ V: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V1 / 2;  </a:t>
            </a:r>
            <a:r>
              <a:rPr lang="en-US">
                <a:solidFill>
                  <a:srgbClr val="00b050"/>
                </a:solidFill>
                <a:latin typeface="Calibri"/>
              </a:rPr>
              <a:t>// Ou V2 = 2 \ V1; (causará o mesmo efeito)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disp(V2);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0.5    1.    1.5    2.    2.5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4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63509E1-FB54-44CE-9EC9-C856CC79823D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4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53" dur="indefinite" restart="never" nodeType="tmRoot">
          <p:childTnLst>
            <p:seq>
              <p:cTn id="5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4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Divisão de vetores à direita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V1 ./ V2: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V1 e V2 devem ser da mesma dimensão;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[5 4 3 2 1];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Div = V1 ./ V2;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disp(Div);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0.2    0.5    1.    2.    5.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4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BC1B93ED-3D71-42E5-9D90-C585E7A894E9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4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55" dur="indefinite" restart="never" nodeType="tmRoot">
          <p:childTnLst>
            <p:seq>
              <p:cTn id="5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5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Divisão de vetores à esquerda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V1 .\ V2: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V1 e V2 devem ser da mesma dimensão;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[5 4 3 2 1];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Div = V1 .\ V2;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disp(Div);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5.    2.    1.    0.5    0.2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5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8CCBD5BA-8DDD-44C1-BC9A-88F44344A972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5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57" dur="indefinite" restart="never" nodeType="tmRoot">
          <p:childTnLst>
            <p:seq>
              <p:cTn id="5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sp>
        <p:nvSpPr>
          <p:cNvPr id="146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ff0000"/>
                </a:solidFill>
                <a:latin typeface="Calibri"/>
              </a:rPr>
              <a:t>Introdução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Declaração de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operações com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funções aplicadas a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Exercícios.</a:t>
            </a:r>
            <a:endParaRPr/>
          </a:p>
        </p:txBody>
      </p:sp>
      <p:sp>
        <p:nvSpPr>
          <p:cNvPr id="14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EF6614E-C257-4ACD-A70D-98F7EC7DD2ED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Operações binárias</a:t>
            </a:r>
            <a:endParaRPr/>
          </a:p>
        </p:txBody>
      </p:sp>
      <p:sp>
        <p:nvSpPr>
          <p:cNvPr id="25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Para mais informações, procure pelos operadores do scilab: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Soma (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plus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+):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u="sng">
                <a:solidFill>
                  <a:srgbClr val="d25814"/>
                </a:solidFill>
                <a:latin typeface="Calibri"/>
              </a:rPr>
              <a:t>http</a:t>
            </a:r>
            <a:r>
              <a:rPr lang="en-US" u="sng">
                <a:solidFill>
                  <a:srgbClr val="d25814"/>
                </a:solidFill>
                <a:latin typeface="Calibri"/>
              </a:rPr>
              <a:t>://help.scilab.org/docs/5.3.3/pt_BR/plus.html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Subtração (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minus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-):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u="sng">
                <a:solidFill>
                  <a:srgbClr val="d25814"/>
                </a:solidFill>
                <a:latin typeface="Calibri"/>
              </a:rPr>
              <a:t>http://help.scilab.org/docs/5.3.3/pt_BR/minus.html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Multiplicação (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star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*):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u="sng">
                <a:solidFill>
                  <a:srgbClr val="d25814"/>
                </a:solidFill>
                <a:latin typeface="Calibri"/>
              </a:rPr>
              <a:t>http://help.scilab.org/docs/5.3.3/pt_BR/star.html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Divisão (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slash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\ e 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backslash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/):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u="sng">
                <a:solidFill>
                  <a:srgbClr val="d25814"/>
                </a:solidFill>
                <a:latin typeface="Calibri"/>
              </a:rPr>
              <a:t>http://</a:t>
            </a:r>
            <a:r>
              <a:rPr lang="en-US" u="sng">
                <a:solidFill>
                  <a:srgbClr val="d25814"/>
                </a:solidFill>
                <a:latin typeface="Calibri"/>
              </a:rPr>
              <a:t>help.scilab.org/docs/5.3.3/pt_BR/slash.html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u="sng">
                <a:solidFill>
                  <a:srgbClr val="d25814"/>
                </a:solidFill>
                <a:latin typeface="Calibri"/>
              </a:rPr>
              <a:t>http://help.scilab.org/docs/5.3.3/pt_BR/backslash.html</a:t>
            </a:r>
            <a:endParaRPr/>
          </a:p>
        </p:txBody>
      </p:sp>
      <p:sp>
        <p:nvSpPr>
          <p:cNvPr id="255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C7927AED-C539-4A9B-950A-7094B580CE35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56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Vetores</a:t>
            </a:r>
            <a:endParaRPr/>
          </a:p>
        </p:txBody>
      </p:sp>
    </p:spTree>
  </p:cSld>
  <p:timing>
    <p:tnLst>
      <p:par>
        <p:cTn id="59" dur="indefinite" restart="never" nodeType="tmRoot">
          <p:childTnLst>
            <p:seq>
              <p:cTn id="6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Algumas funções </a:t>
            </a:r>
            <a:r>
              <a:rPr lang="en-US" sz="3600">
                <a:solidFill>
                  <a:srgbClr val="675e47"/>
                </a:solidFill>
                <a:latin typeface="Cambria"/>
              </a:rPr>
              <a:t>
</a:t>
            </a:r>
            <a:r>
              <a:rPr lang="en-US" sz="3600">
                <a:solidFill>
                  <a:srgbClr val="675e47"/>
                </a:solidFill>
                <a:latin typeface="Cambria"/>
              </a:rPr>
              <a:t>aplicadas a vetores</a:t>
            </a:r>
            <a:endParaRPr/>
          </a:p>
        </p:txBody>
      </p:sp>
      <p:sp>
        <p:nvSpPr>
          <p:cNvPr id="258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Introdução;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Declaração de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operações com vetores;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ff0000"/>
                </a:solidFill>
                <a:latin typeface="Calibri"/>
              </a:rPr>
              <a:t>Algumas funções aplicadas a vetores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Exercícios.</a:t>
            </a:r>
            <a:endParaRPr/>
          </a:p>
        </p:txBody>
      </p:sp>
      <p:sp>
        <p:nvSpPr>
          <p:cNvPr id="259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1BB971F8-4EBE-457E-A1BB-9E47C2E167A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61" dur="indefinite" restart="never" nodeType="tmRoot">
          <p:childTnLst>
            <p:seq>
              <p:cTn id="6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Dimensão de vetores</a:t>
            </a:r>
            <a:endParaRPr/>
          </a:p>
        </p:txBody>
      </p:sp>
      <p:sp>
        <p:nvSpPr>
          <p:cNvPr id="26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length(&lt;Vetor&gt;)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Retorna a quantidade de elementos do vetor, muito útil para construir laços de repetição para percorrer os elementos do vetor: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 = [10, 20, 30</a:t>
            </a:r>
            <a:r>
              <a:rPr b="1" lang="en-US">
                <a:solidFill>
                  <a:srgbClr val="2f2b20"/>
                </a:solidFill>
                <a:latin typeface="Calibri"/>
              </a:rPr>
              <a:t>,</a:t>
            </a:r>
            <a:r>
              <a:rPr lang="en-US">
                <a:solidFill>
                  <a:srgbClr val="2f2b20"/>
                </a:solidFill>
                <a:latin typeface="Calibri"/>
              </a:rPr>
              <a:t> 40, 50];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n = length(V)</a:t>
            </a:r>
            <a:r>
              <a:rPr b="1" lang="en-US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disp(n);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5.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6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EBC1387A-D979-489F-A284-B7A097AACC5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6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63" dur="indefinite" restart="never" nodeType="tmRoot">
          <p:childTnLst>
            <p:seq>
              <p:cTn id="6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Somatório</a:t>
            </a:r>
            <a:endParaRPr/>
          </a:p>
        </p:txBody>
      </p:sp>
      <p:sp>
        <p:nvSpPr>
          <p:cNvPr id="26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sum(&lt;Vetor&gt;)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Retorna o somatório de todos os elementos do vetor: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 = [10, 20, 30</a:t>
            </a:r>
            <a:r>
              <a:rPr b="1" lang="en-US">
                <a:solidFill>
                  <a:srgbClr val="2f2b20"/>
                </a:solidFill>
                <a:latin typeface="Calibri"/>
              </a:rPr>
              <a:t>,</a:t>
            </a:r>
            <a:r>
              <a:rPr lang="en-US">
                <a:solidFill>
                  <a:srgbClr val="2f2b20"/>
                </a:solidFill>
                <a:latin typeface="Calibri"/>
              </a:rPr>
              <a:t> 40, 50];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somatorio = </a:t>
            </a:r>
            <a:r>
              <a:rPr b="1" lang="en-US">
                <a:solidFill>
                  <a:srgbClr val="2f2b20"/>
                </a:solidFill>
                <a:latin typeface="Calibri"/>
              </a:rPr>
              <a:t>sum(V);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disp(somatorio);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150.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Perceba que o resultado é um valor numérico.</a:t>
            </a:r>
            <a:endParaRPr/>
          </a:p>
        </p:txBody>
      </p:sp>
      <p:sp>
        <p:nvSpPr>
          <p:cNvPr id="26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C3A949B3-A195-4B32-BE63-9B5374036316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6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65" dur="indefinite" restart="never" nodeType="tmRoot">
          <p:childTnLst>
            <p:seq>
              <p:cTn id="6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Somatório cumulativo</a:t>
            </a:r>
            <a:endParaRPr/>
          </a:p>
        </p:txBody>
      </p:sp>
      <p:sp>
        <p:nvSpPr>
          <p:cNvPr id="26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cumsum(&lt;Vetor&gt;)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Retorna o somatório de todos os elementos do vetor, de forma acumulativa a cada linha/coluna: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 = [10, 20, 30</a:t>
            </a:r>
            <a:r>
              <a:rPr b="1" lang="en-US">
                <a:solidFill>
                  <a:srgbClr val="2f2b20"/>
                </a:solidFill>
                <a:latin typeface="Calibri"/>
              </a:rPr>
              <a:t>,</a:t>
            </a:r>
            <a:r>
              <a:rPr lang="en-US">
                <a:solidFill>
                  <a:srgbClr val="2f2b20"/>
                </a:solidFill>
                <a:latin typeface="Calibri"/>
              </a:rPr>
              <a:t> 40, 50];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somatorio = </a:t>
            </a:r>
            <a:r>
              <a:rPr b="1" lang="en-US">
                <a:solidFill>
                  <a:srgbClr val="2f2b20"/>
                </a:solidFill>
                <a:latin typeface="Calibri"/>
              </a:rPr>
              <a:t>cumsum(V);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disp(somatorio);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10.    30.    60.    100.    150.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Perceba que o resultado é um vetor.</a:t>
            </a:r>
            <a:endParaRPr/>
          </a:p>
        </p:txBody>
      </p:sp>
      <p:sp>
        <p:nvSpPr>
          <p:cNvPr id="27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66C6F561-C674-4312-9245-B377719D10A5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71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67" dur="indefinite" restart="never" nodeType="tmRoot">
          <p:childTnLst>
            <p:seq>
              <p:cTn id="6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Produtório</a:t>
            </a:r>
            <a:endParaRPr/>
          </a:p>
        </p:txBody>
      </p:sp>
      <p:sp>
        <p:nvSpPr>
          <p:cNvPr id="27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prod(&lt;Vetor&gt;)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Retorna o produtório de todos os elementos do vetor: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 = [10, 20, 30</a:t>
            </a:r>
            <a:r>
              <a:rPr b="1" lang="en-US">
                <a:solidFill>
                  <a:srgbClr val="2f2b20"/>
                </a:solidFill>
                <a:latin typeface="Calibri"/>
              </a:rPr>
              <a:t>,</a:t>
            </a:r>
            <a:r>
              <a:rPr lang="en-US">
                <a:solidFill>
                  <a:srgbClr val="2f2b20"/>
                </a:solidFill>
                <a:latin typeface="Calibri"/>
              </a:rPr>
              <a:t> 40, 50];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produtorio = </a:t>
            </a:r>
            <a:r>
              <a:rPr b="1" lang="en-US">
                <a:solidFill>
                  <a:srgbClr val="2f2b20"/>
                </a:solidFill>
                <a:latin typeface="Calibri"/>
              </a:rPr>
              <a:t>prod(V);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disp(produtorio);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12000000.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Perceba que o resultado é um valor numérico.</a:t>
            </a:r>
            <a:endParaRPr/>
          </a:p>
        </p:txBody>
      </p:sp>
      <p:sp>
        <p:nvSpPr>
          <p:cNvPr id="27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94AC33FA-2852-45FC-9399-49BA641BF0BA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75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69" dur="indefinite" restart="never" nodeType="tmRoot">
          <p:childTnLst>
            <p:seq>
              <p:cTn id="7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Produtório cumulativo</a:t>
            </a:r>
            <a:endParaRPr/>
          </a:p>
        </p:txBody>
      </p:sp>
      <p:sp>
        <p:nvSpPr>
          <p:cNvPr id="27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cumprod(&lt;Vetor&gt;)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Retorna o produtório de todos os elementos do vetor, de forma acumulativa a cada linha/coluna: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 = [10, 20, 30</a:t>
            </a:r>
            <a:r>
              <a:rPr b="1" lang="en-US">
                <a:solidFill>
                  <a:srgbClr val="2f2b20"/>
                </a:solidFill>
                <a:latin typeface="Calibri"/>
              </a:rPr>
              <a:t>,</a:t>
            </a:r>
            <a:r>
              <a:rPr lang="en-US">
                <a:solidFill>
                  <a:srgbClr val="2f2b20"/>
                </a:solidFill>
                <a:latin typeface="Calibri"/>
              </a:rPr>
              <a:t> 40, 50];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produtorio = </a:t>
            </a:r>
            <a:r>
              <a:rPr b="1" lang="en-US">
                <a:solidFill>
                  <a:srgbClr val="2f2b20"/>
                </a:solidFill>
                <a:latin typeface="Calibri"/>
              </a:rPr>
              <a:t>cumprod(V);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disp(produtorio);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10.    200.    6000.    240000.    12000000.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Perceba que o resultado é um vetor.</a:t>
            </a:r>
            <a:endParaRPr/>
          </a:p>
        </p:txBody>
      </p:sp>
      <p:sp>
        <p:nvSpPr>
          <p:cNvPr id="27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3B79C8B-F246-48C5-B567-C6200C96002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7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71" dur="indefinite" restart="never" nodeType="tmRoot">
          <p:childTnLst>
            <p:seq>
              <p:cTn id="7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Elementos únicos</a:t>
            </a:r>
            <a:endParaRPr/>
          </a:p>
        </p:txBody>
      </p:sp>
      <p:sp>
        <p:nvSpPr>
          <p:cNvPr id="28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 [, k]] = unique(&lt;Vetor&gt;)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Retorna um vetor ordenado contendo os elementos únicos de um vetor, adicionalmente retorna um vetor com os índices dos elementos no vetor de entrada: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V= [</a:t>
            </a:r>
            <a:r>
              <a:rPr b="1" lang="en-US">
                <a:solidFill>
                  <a:srgbClr val="2f2b20"/>
                </a:solidFill>
                <a:latin typeface="Calibri"/>
              </a:rPr>
              <a:t>60, 30, 40, 50, 20</a:t>
            </a:r>
            <a:r>
              <a:rPr lang="en-US">
                <a:solidFill>
                  <a:srgbClr val="2f2b20"/>
                </a:solidFill>
                <a:latin typeface="Calibri"/>
              </a:rPr>
              <a:t>, 20, 30, </a:t>
            </a:r>
            <a:r>
              <a:rPr b="1" lang="en-US">
                <a:solidFill>
                  <a:srgbClr val="2f2b20"/>
                </a:solidFill>
                <a:latin typeface="Calibri"/>
              </a:rPr>
              <a:t>10, 70, 80</a:t>
            </a:r>
            <a:r>
              <a:rPr lang="en-US">
                <a:solidFill>
                  <a:srgbClr val="2f2b20"/>
                </a:solidFill>
                <a:latin typeface="Calibri"/>
              </a:rPr>
              <a:t>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[unicos, indices] = </a:t>
            </a:r>
            <a:r>
              <a:rPr b="1" lang="en-US">
                <a:solidFill>
                  <a:srgbClr val="2f2b20"/>
                </a:solidFill>
                <a:latin typeface="Calibri"/>
              </a:rPr>
              <a:t>unique(V);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disp(unicos);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disp(indices);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10.    20.    30.    40.    50.    60.    70.    80. 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Elementos únicos de V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 </a:t>
            </a:r>
            <a:r>
              <a:rPr lang="en-US">
                <a:solidFill>
                  <a:srgbClr val="2f2b20"/>
                </a:solidFill>
                <a:latin typeface="Calibri"/>
              </a:rPr>
              <a:t>8.    5.    2.    3.    7.    1.    9.    10.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Índices dos elementos em V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8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EA0E39B-7429-4CE8-A6F7-BA79E197C825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8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73" dur="indefinite" restart="never" nodeType="tmRoot">
          <p:childTnLst>
            <p:seq>
              <p:cTn id="7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União</a:t>
            </a:r>
            <a:endParaRPr/>
          </a:p>
        </p:txBody>
      </p:sp>
      <p:sp>
        <p:nvSpPr>
          <p:cNvPr id="28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 [, kA, kB]] = union(&lt;Vetor A&gt;, &lt;Vetor B&gt;)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Retorna um vetor ordenado contendo a união entre os elementos de dois vetores, adicionalmente retorna vetores com os índices dos elementos em cada vetor de entrada: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</a:t>
            </a:r>
            <a:r>
              <a:rPr b="1" lang="en-US">
                <a:solidFill>
                  <a:srgbClr val="2f2b20"/>
                </a:solidFill>
                <a:latin typeface="Calibri"/>
              </a:rPr>
              <a:t>60, 30, 40, 50, 20</a:t>
            </a:r>
            <a:r>
              <a:rPr lang="en-US">
                <a:solidFill>
                  <a:srgbClr val="2f2b20"/>
                </a:solidFill>
                <a:latin typeface="Calibri"/>
              </a:rPr>
              <a:t>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[20, 30, </a:t>
            </a:r>
            <a:r>
              <a:rPr b="1" lang="en-US">
                <a:solidFill>
                  <a:srgbClr val="2f2b20"/>
                </a:solidFill>
                <a:latin typeface="Calibri"/>
              </a:rPr>
              <a:t>10, 70, 80</a:t>
            </a:r>
            <a:r>
              <a:rPr lang="en-US">
                <a:solidFill>
                  <a:srgbClr val="2f2b20"/>
                </a:solidFill>
                <a:latin typeface="Calibri"/>
              </a:rPr>
              <a:t>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[uniao, indicesA, indicesB] = </a:t>
            </a:r>
            <a:r>
              <a:rPr b="1" lang="en-US">
                <a:solidFill>
                  <a:srgbClr val="2f2b20"/>
                </a:solidFill>
                <a:latin typeface="Calibri"/>
              </a:rPr>
              <a:t>union(V1, V2);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disp(uniao);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disp(indicesA);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disp(indicesB);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10.    20.    30.    40.    50.    60.    70.    80. 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Elementos únicos de V1 </a:t>
            </a:r>
            <a:r>
              <a:rPr lang="en-US">
                <a:solidFill>
                  <a:srgbClr val="00b050"/>
                </a:solidFill>
                <a:latin typeface="Symbol"/>
              </a:rPr>
              <a:t></a:t>
            </a:r>
            <a:r>
              <a:rPr lang="en-US">
                <a:solidFill>
                  <a:srgbClr val="00b050"/>
                </a:solidFill>
                <a:latin typeface="Calibri"/>
              </a:rPr>
              <a:t> V2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 </a:t>
            </a:r>
            <a:r>
              <a:rPr lang="en-US">
                <a:solidFill>
                  <a:srgbClr val="2f2b20"/>
                </a:solidFill>
                <a:latin typeface="Calibri"/>
              </a:rPr>
              <a:t>5.    2.    3.    4.    1. 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Índices dos elementos em V1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 </a:t>
            </a:r>
            <a:r>
              <a:rPr lang="en-US">
                <a:solidFill>
                  <a:srgbClr val="2f2b20"/>
                </a:solidFill>
                <a:latin typeface="Calibri"/>
              </a:rPr>
              <a:t>3.    4.    5.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Índices dos elementos em V2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8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B2C53E0-4511-41E8-A077-3B190AC79452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8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75" dur="indefinite" restart="never" nodeType="tmRoot">
          <p:childTnLst>
            <p:seq>
              <p:cTn id="7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Interseção</a:t>
            </a:r>
            <a:endParaRPr/>
          </a:p>
        </p:txBody>
      </p:sp>
      <p:sp>
        <p:nvSpPr>
          <p:cNvPr id="28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 [, kA, kB]] = intersect(&lt;Vetor A&gt;, &lt;Vetor B&gt;)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Retorna um vetor ordenado contendo os elementos em comum de dois vetores, adicionalmente retorna vetores com os índices dos elementos em cada vetor de entrada: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[60, </a:t>
            </a:r>
            <a:r>
              <a:rPr b="1" lang="en-US">
                <a:solidFill>
                  <a:srgbClr val="2f2b20"/>
                </a:solidFill>
                <a:latin typeface="Calibri"/>
              </a:rPr>
              <a:t>30,</a:t>
            </a:r>
            <a:r>
              <a:rPr lang="en-US">
                <a:solidFill>
                  <a:srgbClr val="2f2b20"/>
                </a:solidFill>
                <a:latin typeface="Calibri"/>
              </a:rPr>
              <a:t> 40, 50,</a:t>
            </a:r>
            <a:r>
              <a:rPr b="1" lang="en-US">
                <a:solidFill>
                  <a:srgbClr val="2f2b20"/>
                </a:solidFill>
                <a:latin typeface="Calibri"/>
              </a:rPr>
              <a:t> 20</a:t>
            </a:r>
            <a:r>
              <a:rPr lang="en-US">
                <a:solidFill>
                  <a:srgbClr val="2f2b20"/>
                </a:solidFill>
                <a:latin typeface="Calibri"/>
              </a:rPr>
              <a:t>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[</a:t>
            </a:r>
            <a:r>
              <a:rPr b="1" lang="en-US">
                <a:solidFill>
                  <a:srgbClr val="2f2b20"/>
                </a:solidFill>
                <a:latin typeface="Calibri"/>
              </a:rPr>
              <a:t>20, 30</a:t>
            </a:r>
            <a:r>
              <a:rPr lang="en-US">
                <a:solidFill>
                  <a:srgbClr val="2f2b20"/>
                </a:solidFill>
                <a:latin typeface="Calibri"/>
              </a:rPr>
              <a:t>, 10, 70, 80];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[intersecao, indicesA, indicesB] = </a:t>
            </a:r>
            <a:r>
              <a:rPr b="1" lang="en-US">
                <a:solidFill>
                  <a:srgbClr val="2f2b20"/>
                </a:solidFill>
                <a:latin typeface="Calibri"/>
              </a:rPr>
              <a:t>intersect(V1, V2);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disp(intersecao);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disp(indicesA);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disp(indicesB);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20.    30.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 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Elementos de V1 </a:t>
            </a:r>
            <a:r>
              <a:rPr lang="en-US">
                <a:solidFill>
                  <a:srgbClr val="00b050"/>
                </a:solidFill>
                <a:latin typeface="Symbol"/>
              </a:rPr>
              <a:t></a:t>
            </a:r>
            <a:r>
              <a:rPr lang="en-US">
                <a:solidFill>
                  <a:srgbClr val="00b050"/>
                </a:solidFill>
                <a:latin typeface="Calibri"/>
              </a:rPr>
              <a:t> V2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 </a:t>
            </a:r>
            <a:r>
              <a:rPr lang="en-US">
                <a:solidFill>
                  <a:srgbClr val="2f2b20"/>
                </a:solidFill>
                <a:latin typeface="Calibri"/>
              </a:rPr>
              <a:t>5.    2.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Índices dos elementos em V1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  </a:t>
            </a:r>
            <a:r>
              <a:rPr lang="en-US">
                <a:solidFill>
                  <a:srgbClr val="2f2b20"/>
                </a:solidFill>
                <a:latin typeface="Calibri"/>
              </a:rPr>
              <a:t>1.    2.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Índices dos elementos em V2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9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7434187-106F-4E7C-A617-5373115DD59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91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77" dur="indefinite" restart="never" nodeType="tmRoot">
          <p:childTnLst>
            <p:seq>
              <p:cTn id="7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Conjunto de variáveis</a:t>
            </a:r>
            <a:endParaRPr/>
          </a:p>
        </p:txBody>
      </p:sp>
      <p:sp>
        <p:nvSpPr>
          <p:cNvPr id="14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Em determinadas situações é necessário utilizar várias variáveis, por exemplo: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Para armazenar três notas de um aluno: 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Nota1 = input(‘Digite a nota 1: ’);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Nota2 = input(‘Digite a nota 2: ’);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Nota3 = input(‘Digite a nota 3: ’);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Ler e imprimir cinco números: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for i = 1 : 5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Num = input(‘Digite um numero: ’);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printf(‘Numero digitado: %g’, num);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end</a:t>
            </a:r>
            <a:endParaRPr/>
          </a:p>
        </p:txBody>
      </p:sp>
      <p:sp>
        <p:nvSpPr>
          <p:cNvPr id="15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02AC009-9C32-4ED9-8532-F99DF2EC2F81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51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Busca (pesquisa)</a:t>
            </a:r>
            <a:endParaRPr/>
          </a:p>
        </p:txBody>
      </p:sp>
      <p:sp>
        <p:nvSpPr>
          <p:cNvPr id="29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[indices] = find(&lt;condição&gt;[, &lt;nmax&gt;])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Retorna um vetor ordenado contendo os elementos de um vetor que atendem à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condição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de entrada (o número de elementos é limitado 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nmax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, o valor -1 (padrão) indica “todos”):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 = [60, 30, 40, 50, 20, 20, 30, 10, 70, 80];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encontrados1 = find(V &gt; 50);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encontrados2 = find(V == 30);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encontrados3 = find(V == 30 | V == 20);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disp(encontrados1);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disp(encontrados2);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disp(encontrados3);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1.    9.    10.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 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Elementos de V maiores de 50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2.    7.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Elementos de V iguais a 30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2.    5.    6.    7.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Wingdings"/>
              </a:rPr>
              <a:t></a:t>
            </a:r>
            <a:r>
              <a:rPr lang="en-US">
                <a:solidFill>
                  <a:srgbClr val="00b050"/>
                </a:solidFill>
                <a:latin typeface="Calibri"/>
              </a:rPr>
              <a:t> Elementos de V iguais a 30 OU iguais a 20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9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6AE857DA-3E5A-4CC1-AA31-9B5FC38C199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95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79" dur="indefinite" restart="never" nodeType="tmRoot">
          <p:childTnLst>
            <p:seq>
              <p:cTn id="8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Ordenação</a:t>
            </a:r>
            <a:endParaRPr/>
          </a:p>
        </p:txBody>
      </p:sp>
      <p:sp>
        <p:nvSpPr>
          <p:cNvPr id="29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[resultado, indices] = gsort(&lt;Vetor&gt;[, flag1, flag2])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Retorna um vetor ordenado contendo os elementos de um vetor, adicionalmente retorna um vetor com os índices dos elementos no vetor de entrada;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Utiliza o algoritmo “quick sort”;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flag1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usado para definir o tipo de ordenação, no caso de vetores, recomenda-se utilizar sempre o valor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‘g’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(valor padrão), que significa ordenar todos os elementos;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flag2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usado para definir a direção de ordenação: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Valor </a:t>
            </a:r>
            <a:r>
              <a:rPr b="1" lang="en-US">
                <a:solidFill>
                  <a:srgbClr val="2f2b20"/>
                </a:solidFill>
                <a:latin typeface="Calibri"/>
              </a:rPr>
              <a:t>‘i’</a:t>
            </a:r>
            <a:r>
              <a:rPr lang="en-US">
                <a:solidFill>
                  <a:srgbClr val="2f2b20"/>
                </a:solidFill>
                <a:latin typeface="Calibri"/>
              </a:rPr>
              <a:t>: para ordem crescente;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Valor </a:t>
            </a:r>
            <a:r>
              <a:rPr b="1" lang="en-US">
                <a:solidFill>
                  <a:srgbClr val="2f2b20"/>
                </a:solidFill>
                <a:latin typeface="Calibri"/>
              </a:rPr>
              <a:t>‘d’</a:t>
            </a:r>
            <a:r>
              <a:rPr lang="en-US">
                <a:solidFill>
                  <a:srgbClr val="2f2b20"/>
                </a:solidFill>
                <a:latin typeface="Calibri"/>
              </a:rPr>
              <a:t>: para ordem decrescente (padrão);</a:t>
            </a:r>
            <a:endParaRPr/>
          </a:p>
        </p:txBody>
      </p:sp>
      <p:sp>
        <p:nvSpPr>
          <p:cNvPr id="29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E3C16DE-7775-4EA8-B1AC-FFE10E055FA6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9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81" dur="indefinite" restart="never" nodeType="tmRoot">
          <p:childTnLst>
            <p:seq>
              <p:cTn id="8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Ordenação</a:t>
            </a:r>
            <a:endParaRPr/>
          </a:p>
        </p:txBody>
      </p:sp>
      <p:sp>
        <p:nvSpPr>
          <p:cNvPr id="30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[resultado, indices] = gsort(&lt;Vetor&gt;[, flag1, flag2])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clc;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 = [60, 30, 40, 50, 20, 20, 30, 10, 70, 80];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[ordenado1, indice1] = gsort(V);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[ordenado2, indice2] = gsort(V, 'g', 'i');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disp(ordenado1);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Calibri"/>
              </a:rPr>
              <a:t>// Ordenação padrão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disp(indice1);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Calibri"/>
              </a:rPr>
              <a:t>// Índices dos elementos da ordenação padrão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disp(ordenado2);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Calibri"/>
              </a:rPr>
              <a:t>// Ordenação de forma crescente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disp(indice2);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00b050"/>
                </a:solidFill>
                <a:latin typeface="Calibri"/>
              </a:rPr>
              <a:t> // Índices dos elementos da ordenação crescente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</a:t>
            </a:r>
            <a:r>
              <a:rPr lang="en-US">
                <a:solidFill>
                  <a:srgbClr val="2f2b20"/>
                </a:solidFill>
                <a:latin typeface="Calibri"/>
              </a:rPr>
              <a:t>80.    70.    60.    50.    40.    30.    30.    20.    20.    10.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</a:t>
            </a:r>
            <a:r>
              <a:rPr lang="en-US">
                <a:solidFill>
                  <a:srgbClr val="2f2b20"/>
                </a:solidFill>
                <a:latin typeface="Calibri"/>
              </a:rPr>
              <a:t>10.    9.    1.    4.    3.    2.    7.    5.    6.    8.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</a:t>
            </a:r>
            <a:r>
              <a:rPr lang="en-US">
                <a:solidFill>
                  <a:srgbClr val="2f2b20"/>
                </a:solidFill>
                <a:latin typeface="Calibri"/>
              </a:rPr>
              <a:t>10.    20.    20.    30.    30.    40.    50.    60.    70.    80.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 </a:t>
            </a:r>
            <a:r>
              <a:rPr lang="en-US">
                <a:solidFill>
                  <a:srgbClr val="2f2b20"/>
                </a:solidFill>
                <a:latin typeface="Calibri"/>
              </a:rPr>
              <a:t>8.    5.    6.    2.    7.    3.    4.    1.    9.    10.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30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CA38E797-127D-46CB-AB04-B43E60CD7E90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0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Vetores</a:t>
            </a:r>
            <a:endParaRPr/>
          </a:p>
        </p:txBody>
      </p:sp>
    </p:spTree>
  </p:cSld>
  <p:timing>
    <p:tnLst>
      <p:par>
        <p:cTn id="83" dur="indefinite" restart="never" nodeType="tmRoot">
          <p:childTnLst>
            <p:seq>
              <p:cTn id="8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Exercícios</a:t>
            </a:r>
            <a:endParaRPr/>
          </a:p>
        </p:txBody>
      </p:sp>
      <p:sp>
        <p:nvSpPr>
          <p:cNvPr id="305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Introdução;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Declaração de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operações com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funções aplicadas a vetores;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ff0000"/>
                </a:solidFill>
                <a:latin typeface="Calibri"/>
              </a:rPr>
              <a:t>Exercícios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.</a:t>
            </a:r>
            <a:endParaRPr/>
          </a:p>
        </p:txBody>
      </p:sp>
      <p:sp>
        <p:nvSpPr>
          <p:cNvPr id="30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011023C-0D55-4ADA-A8EC-7CADE69BEAD7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85" dur="indefinite" restart="never" nodeType="tmRoot">
          <p:childTnLst>
            <p:seq>
              <p:cTn id="8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800">
                <a:solidFill>
                  <a:srgbClr val="675e47"/>
                </a:solidFill>
                <a:latin typeface="Cambria"/>
              </a:rPr>
              <a:t>Exercícios propostos</a:t>
            </a:r>
            <a:endParaRPr/>
          </a:p>
        </p:txBody>
      </p:sp>
      <p:sp>
        <p:nvSpPr>
          <p:cNvPr id="308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Cambria"/>
              <a:buAutoNum type="arabicPeriod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Faça um programa que preencha um vetor de 10 elementos através de entradas do usuário. Após a definição dos elementos do vetor, calcule a média dos valores.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ambria"/>
              <a:buAutoNum type="arabicPeriod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Faça um programa que preencha dois vetores de 10 elementos através de entradas do usuário. Após a definição dos dois vetores, construa um terceiro vetor onde cada elemento corresponde ao dobro da soma entre os elementos correspondentes dos outros dois vetores. Imprima o conteúdo do vetor calculado.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ambria"/>
              <a:buAutoNum type="arabicPeriod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Faça um programa que preencha dois vetores de 10 elementos através de entradas do usuário. Após a definição dos dois vetores, construa um terceiro vetor onde cada elemento de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índice ímpar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receba o valor correspondente do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primeiro vetor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e cada elemento de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índice par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receba o valor correspondente do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segundo vetor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. Imprima o conteúdo do vetor calculado.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09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5DE1D8A-C600-43BC-BD0F-9B72B14B3DEA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10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Exercícios</a:t>
            </a:r>
            <a:endParaRPr/>
          </a:p>
        </p:txBody>
      </p:sp>
    </p:spTree>
  </p:cSld>
  <p:timing>
    <p:tnLst>
      <p:par>
        <p:cTn id="87" dur="indefinite" restart="never" nodeType="tmRoot">
          <p:childTnLst>
            <p:seq>
              <p:cTn id="8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800">
                <a:solidFill>
                  <a:srgbClr val="675e47"/>
                </a:solidFill>
                <a:latin typeface="Cambria"/>
              </a:rPr>
              <a:t>Exercícios propostos</a:t>
            </a:r>
            <a:endParaRPr/>
          </a:p>
        </p:txBody>
      </p:sp>
      <p:sp>
        <p:nvSpPr>
          <p:cNvPr id="31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Cambria"/>
              <a:buAutoNum type="arabicPeriod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Escreva um programa que preencha um vetor com entradas do usuário. Considere que o usuário definirá apenas valores numéricos positivos, e que, ao desejar encerrar a definição dos elementos ele digite um valor negativo. Após a entrada de todos os elementos do vetor, calcule e imprima o seu somatório,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sem a utilização da função sum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ambria"/>
              <a:buAutoNum type="arabicPeriod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Escreva um programa semelhante ao anterior, que retorne e imprima o produtório cumulativo,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sem a utilização da função cumprod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ambria"/>
              <a:buAutoNum type="arabicPeriod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Escreva um programa semelhante aos anteriores, mas que retorne e imprima um vetor contendo apenas os elementos únicos,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sem a utilização da função unique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. </a:t>
            </a:r>
            <a:r>
              <a:rPr b="1" i="1" lang="en-US" sz="2200">
                <a:solidFill>
                  <a:srgbClr val="2f2b20"/>
                </a:solidFill>
                <a:latin typeface="Calibri"/>
              </a:rPr>
              <a:t>Dicas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: Com o vetor preenchido, percorra seus elementos inserindo os elementos únicos em um novo vetor. Um elemento único é aquele que ainda não se encontra no novo vetor. Para descobrir se um elemento já está inserido no novo vetor, utilize a função </a:t>
            </a:r>
            <a:r>
              <a:rPr b="1" i="1" lang="en-US" sz="2200">
                <a:solidFill>
                  <a:srgbClr val="2f2b20"/>
                </a:solidFill>
                <a:latin typeface="Calibri"/>
              </a:rPr>
              <a:t>find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1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3CCBE86-B13D-4099-A1FF-FB6CCC43F22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1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Exercícios</a:t>
            </a:r>
            <a:endParaRPr/>
          </a:p>
        </p:txBody>
      </p:sp>
    </p:spTree>
  </p:cSld>
  <p:timing>
    <p:tnLst>
      <p:par>
        <p:cTn id="89" dur="indefinite" restart="never" nodeType="tmRoot">
          <p:childTnLst>
            <p:seq>
              <p:cTn id="9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800">
                <a:solidFill>
                  <a:srgbClr val="675e47"/>
                </a:solidFill>
                <a:latin typeface="Cambria"/>
              </a:rPr>
              <a:t>Exercícios propostos</a:t>
            </a:r>
            <a:endParaRPr/>
          </a:p>
        </p:txBody>
      </p:sp>
      <p:sp>
        <p:nvSpPr>
          <p:cNvPr id="31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Cambria"/>
              <a:buAutoNum type="arabicPeriod"/>
            </a:pPr>
            <a:r>
              <a:rPr lang="en-US" sz="2200">
                <a:solidFill>
                  <a:srgbClr val="ff0000"/>
                </a:solidFill>
                <a:latin typeface="Calibri"/>
              </a:rPr>
              <a:t>Definir mais exercícios para utilização de operações e funções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1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1D78F02A-4C6B-4DBA-A312-593FECF3FA2C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1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Exercícios</a:t>
            </a:r>
            <a:endParaRPr/>
          </a:p>
        </p:txBody>
      </p:sp>
    </p:spTree>
  </p:cSld>
  <p:timing>
    <p:tnLst>
      <p:par>
        <p:cTn id="91" dur="indefinite" restart="never" nodeType="tmRoot">
          <p:childTnLst>
            <p:seq>
              <p:cTn id="9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800">
                <a:solidFill>
                  <a:srgbClr val="675e47"/>
                </a:solidFill>
                <a:latin typeface="Cambria"/>
              </a:rPr>
              <a:t>Lista 4 do prof. David</a:t>
            </a:r>
            <a:endParaRPr/>
          </a:p>
        </p:txBody>
      </p:sp>
      <p:sp>
        <p:nvSpPr>
          <p:cNvPr id="32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Resolução dos exercícios da lista conforme distribuição predefinida.</a:t>
            </a:r>
            <a:endParaRPr/>
          </a:p>
        </p:txBody>
      </p:sp>
      <p:sp>
        <p:nvSpPr>
          <p:cNvPr id="32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E557F7A7-F41F-4846-92F3-BAD721C60629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2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Exercícios</a:t>
            </a:r>
            <a:endParaRPr/>
          </a:p>
        </p:txBody>
      </p:sp>
    </p:spTree>
  </p:cSld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FIM!</a:t>
            </a:r>
            <a:r>
              <a:rPr lang="en-US" sz="3600">
                <a:solidFill>
                  <a:srgbClr val="675e47"/>
                </a:solidFill>
                <a:latin typeface="Cambria"/>
              </a:rPr>
              <a:t>
</a:t>
            </a:r>
            <a:r>
              <a:rPr lang="en-US" sz="3600">
                <a:solidFill>
                  <a:srgbClr val="675e47"/>
                </a:solidFill>
                <a:latin typeface="Cambria"/>
              </a:rPr>
              <a:t>Dúvidas?</a:t>
            </a:r>
            <a:endParaRPr/>
          </a:p>
        </p:txBody>
      </p:sp>
      <p:sp>
        <p:nvSpPr>
          <p:cNvPr id="324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b="1" lang="en-US">
                <a:solidFill>
                  <a:srgbClr val="8f8e8d"/>
                </a:solidFill>
                <a:latin typeface="Calibri"/>
              </a:rPr>
              <a:t>Próxima aula prática</a:t>
            </a:r>
            <a:r>
              <a:rPr lang="en-US">
                <a:solidFill>
                  <a:srgbClr val="8f8e8d"/>
                </a:solidFill>
                <a:latin typeface="Calibri"/>
              </a:rPr>
              <a:t>: resolução de exercícios com o Scilab.</a:t>
            </a:r>
            <a:endParaRPr/>
          </a:p>
          <a:p>
            <a:pPr>
              <a:lnSpc>
                <a:spcPct val="100000"/>
              </a:lnSpc>
            </a:pPr>
            <a:r>
              <a:rPr b="1" lang="en-US">
                <a:solidFill>
                  <a:srgbClr val="8f8e8d"/>
                </a:solidFill>
                <a:latin typeface="Calibri"/>
              </a:rPr>
              <a:t>Próxima aula teórica</a:t>
            </a:r>
            <a:r>
              <a:rPr lang="en-US">
                <a:solidFill>
                  <a:srgbClr val="8f8e8d"/>
                </a:solidFill>
                <a:latin typeface="Calibri"/>
              </a:rPr>
              <a:t>: Variáveis Homogêneas - Matrizes.</a:t>
            </a:r>
            <a:endParaRPr/>
          </a:p>
        </p:txBody>
      </p:sp>
      <p:sp>
        <p:nvSpPr>
          <p:cNvPr id="325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033B354-4D64-4C96-B6DA-1EF0E7A95BA1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Conjunto de variáveis</a:t>
            </a:r>
            <a:endParaRPr/>
          </a:p>
        </p:txBody>
      </p:sp>
      <p:sp>
        <p:nvSpPr>
          <p:cNvPr id="15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Em determinadas situações é necessário utilizar várias variáveis, por exemplo: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Para armazenar três notas de um aluno: 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Nota1 = input(‘Digite a nota 1: ’);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Nota2 = input(‘Digite a nota 2: ’);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Nota3 = input(‘Digite a nota 3: ’);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Ler e imprimir cinco números: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for i = 1 : 5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Num = input(‘Digite um numero: ’);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printf(‘Numero digitado: %g’, Num);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end</a:t>
            </a:r>
            <a:endParaRPr/>
          </a:p>
        </p:txBody>
      </p:sp>
      <p:sp>
        <p:nvSpPr>
          <p:cNvPr id="15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3791040-F8ED-4621-ADC6-E4B654909847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55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sp>
        <p:nvSpPr>
          <p:cNvPr id="156" name="CustomShape 5"/>
          <p:cNvSpPr/>
          <p:nvPr/>
        </p:nvSpPr>
        <p:spPr>
          <a:xfrm>
            <a:off x="5652000" y="2421000"/>
            <a:ext cx="2304000" cy="715320"/>
          </a:xfrm>
          <a:prstGeom prst="wedgeRoundRectCallout">
            <a:avLst>
              <a:gd name="adj1" fmla="val -86692"/>
              <a:gd name="adj2" fmla="val 117580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E se de repente for necessário manipular 10 notas de alunos?</a:t>
            </a:r>
            <a:endParaRPr/>
          </a:p>
        </p:txBody>
      </p:sp>
      <p:sp>
        <p:nvSpPr>
          <p:cNvPr id="157" name="CustomShape 6"/>
          <p:cNvSpPr/>
          <p:nvPr/>
        </p:nvSpPr>
        <p:spPr>
          <a:xfrm>
            <a:off x="5796000" y="4005000"/>
            <a:ext cx="2304000" cy="1003320"/>
          </a:xfrm>
          <a:prstGeom prst="wedgeRoundRectCallout">
            <a:avLst>
              <a:gd name="adj1" fmla="val -67074"/>
              <a:gd name="adj2" fmla="val 96280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E se de repente for necessário manipular os números digitados depois do for?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 tipo de dados </a:t>
            </a:r>
            <a:r>
              <a:rPr b="1" lang="en-US" sz="4600">
                <a:solidFill>
                  <a:srgbClr val="675e47"/>
                </a:solidFill>
                <a:latin typeface="Cambria"/>
              </a:rPr>
              <a:t>Vetor</a:t>
            </a:r>
            <a:endParaRPr/>
          </a:p>
        </p:txBody>
      </p:sp>
      <p:sp>
        <p:nvSpPr>
          <p:cNvPr id="15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Nestes casos, todas as variáveis representam um conjunto de valores, possuem um objetivo em comum e são do mesmo tipo de dados;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Uma estrutura de dados muito utilizada para armazenar e manipular este tipo de conjunto de variáveis é o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Vetor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Um vetor representa conjuntos ordenados de valores homogêneos (do mesmo tipo), que podem ser números,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strings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e booleanos;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A palavra ordenado é empregada no sentido dos valores estarem localizados em posições ordenadas de memória, e não no sentido de estarem respeitando uma relação (&lt;, &lt;=, &gt;, ou &gt;=).</a:t>
            </a:r>
            <a:endParaRPr/>
          </a:p>
        </p:txBody>
      </p:sp>
      <p:sp>
        <p:nvSpPr>
          <p:cNvPr id="16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1897D9B-1BD9-430F-AF7C-F09AEFCC8D5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61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 tipo de dados </a:t>
            </a:r>
            <a:r>
              <a:rPr b="1" lang="en-US" sz="4600">
                <a:solidFill>
                  <a:srgbClr val="675e47"/>
                </a:solidFill>
                <a:latin typeface="Cambria"/>
              </a:rPr>
              <a:t>Vetor</a:t>
            </a:r>
            <a:endParaRPr/>
          </a:p>
        </p:txBody>
      </p:sp>
      <p:sp>
        <p:nvSpPr>
          <p:cNvPr id="16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Os itens contidos em um vetor são chamados de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elementos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 posição do elemento no vetor é chamado de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índice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ou subscrito, e é usado para individualizar um elemento do vetor;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 vetor </a:t>
            </a:r>
            <a:r>
              <a:rPr lang="en-US" sz="2200">
                <a:solidFill>
                  <a:srgbClr val="00b050"/>
                </a:solidFill>
                <a:latin typeface="Calibri"/>
              </a:rPr>
              <a:t>nota = [8.1 5.2 9.2 7.2 6.5 5.2 8.5 9.5 6.5 10.0]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pode ser representado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na memória como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uma sequência de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variáveis distintas,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com o mesmo nome,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mas diferenciadas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pelo índice:</a:t>
            </a:r>
            <a:endParaRPr/>
          </a:p>
        </p:txBody>
      </p:sp>
      <p:sp>
        <p:nvSpPr>
          <p:cNvPr id="16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5777444-899E-4041-A21E-E32EB37A0750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65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pic>
        <p:nvPicPr>
          <p:cNvPr id="166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068000" y="3285000"/>
            <a:ext cx="3528000" cy="3319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Declaração de vetores</a:t>
            </a:r>
            <a:endParaRPr/>
          </a:p>
        </p:txBody>
      </p:sp>
      <p:sp>
        <p:nvSpPr>
          <p:cNvPr id="168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Introdução;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ff0000"/>
                </a:solidFill>
                <a:latin typeface="Calibri"/>
              </a:rPr>
              <a:t>Declaração de vetores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operações com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funções aplicadas a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Exercícios.</a:t>
            </a:r>
            <a:endParaRPr/>
          </a:p>
        </p:txBody>
      </p:sp>
      <p:sp>
        <p:nvSpPr>
          <p:cNvPr id="169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617B4FF1-751C-4D95-B7A1-BB2BB82AB535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000">
                <a:solidFill>
                  <a:srgbClr val="675e47"/>
                </a:solidFill>
                <a:latin typeface="Cambria"/>
              </a:rPr>
              <a:t>Definindo todos os elementos</a:t>
            </a:r>
            <a:endParaRPr/>
          </a:p>
        </p:txBody>
      </p:sp>
      <p:sp>
        <p:nvSpPr>
          <p:cNvPr id="17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Utiliza-se colchetes para delimitar todos os elementos;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Para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vetores de colunas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utiliza-se espaço ou vírgula para separar os elementos: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V1 = [1 2 3 4 5];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V2 = [5,4,3,2,1];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Resultados (para V1 e V2 respectivamente):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1.    2.    3.    4.    5.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5.    4.    3.    2.    1.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endParaRPr/>
          </a:p>
        </p:txBody>
      </p:sp>
      <p:sp>
        <p:nvSpPr>
          <p:cNvPr id="17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3B65432-714A-4C75-B1EB-4E639FB8C52A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7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vetores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