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423" r:id="rId2"/>
    <p:sldId id="514" r:id="rId3"/>
    <p:sldId id="622" r:id="rId4"/>
    <p:sldId id="623" r:id="rId5"/>
    <p:sldId id="624" r:id="rId6"/>
    <p:sldId id="625" r:id="rId7"/>
    <p:sldId id="626" r:id="rId8"/>
    <p:sldId id="627" r:id="rId9"/>
    <p:sldId id="628" r:id="rId10"/>
    <p:sldId id="629" r:id="rId11"/>
    <p:sldId id="630" r:id="rId12"/>
    <p:sldId id="632" r:id="rId13"/>
    <p:sldId id="633" r:id="rId14"/>
    <p:sldId id="634" r:id="rId15"/>
    <p:sldId id="635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6AF00"/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0" autoAdjust="0"/>
    <p:restoredTop sz="86409" autoAdjust="0"/>
  </p:normalViewPr>
  <p:slideViewPr>
    <p:cSldViewPr>
      <p:cViewPr varScale="1">
        <p:scale>
          <a:sx n="80" d="100"/>
          <a:sy n="80" d="100"/>
        </p:scale>
        <p:origin x="-12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47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8/10/2012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b="1" dirty="0" smtClean="0"/>
              <a:t>Funções.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>
              <a:latin typeface="Calibri" pitchFamily="34" charset="0"/>
            </a:endParaRP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2012/01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Sintaxe de Função: Vários Parâmetros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[x1, x2] = eq2g(a, b, c)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delta = 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b^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2 – 4 * a * c;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x1 = (-b + 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(delta)) / (2 * a);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x2 = (-b - </a:t>
            </a: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(delta)) / (2 * a)</a:t>
            </a:r>
          </a:p>
          <a:p>
            <a:pPr>
              <a:buNone/>
            </a:pP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b="1" dirty="0" smtClean="0"/>
              <a:t>// Programa Principal;</a:t>
            </a:r>
          </a:p>
          <a:p>
            <a:pPr>
              <a:buNone/>
            </a:pPr>
            <a:r>
              <a:rPr lang="pt-BR" sz="2800" b="1" dirty="0" smtClean="0"/>
              <a:t>x = 2; y = 4; z = 6;</a:t>
            </a:r>
          </a:p>
          <a:p>
            <a:pPr>
              <a:buNone/>
            </a:pPr>
            <a:r>
              <a:rPr lang="pt-BR" sz="2800" b="1" dirty="0" smtClean="0"/>
              <a:t>[raiz_1, raiz_2] = eq2g(x, y, z);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Observações: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2800" dirty="0" smtClean="0">
              <a:cs typeface="Courier New" pitchFamily="49" charset="0"/>
            </a:endParaRPr>
          </a:p>
          <a:p>
            <a:r>
              <a:rPr lang="pt-BR" sz="2800" dirty="0" smtClean="0">
                <a:cs typeface="Courier New" pitchFamily="49" charset="0"/>
              </a:rPr>
              <a:t>Uma função cria um espaço novo para as variáveis, que podem ter nomes iguais aos de variáveis já definidas no programa principal.</a:t>
            </a:r>
          </a:p>
          <a:p>
            <a:r>
              <a:rPr lang="pt-BR" sz="2800" dirty="0" smtClean="0">
                <a:cs typeface="Courier New" pitchFamily="49" charset="0"/>
              </a:rPr>
              <a:t>As variáveis definidas por uma função são denominadas </a:t>
            </a:r>
            <a:r>
              <a:rPr lang="pt-BR" sz="2800" u="sng" dirty="0" smtClean="0">
                <a:cs typeface="Courier New" pitchFamily="49" charset="0"/>
              </a:rPr>
              <a:t>variáveis locais</a:t>
            </a:r>
            <a:r>
              <a:rPr lang="pt-BR" sz="2800" dirty="0" smtClean="0">
                <a:cs typeface="Courier New" pitchFamily="49" charset="0"/>
              </a:rPr>
              <a:t>.</a:t>
            </a:r>
          </a:p>
          <a:p>
            <a:r>
              <a:rPr lang="pt-BR" sz="2800" dirty="0" smtClean="0">
                <a:cs typeface="Courier New" pitchFamily="49" charset="0"/>
              </a:rPr>
              <a:t>As variáveis definidas no programa principal são denominadas </a:t>
            </a:r>
            <a:r>
              <a:rPr lang="pt-BR" sz="2800" u="sng" dirty="0" smtClean="0">
                <a:cs typeface="Courier New" pitchFamily="49" charset="0"/>
              </a:rPr>
              <a:t>variáveis globais</a:t>
            </a:r>
            <a:r>
              <a:rPr lang="pt-BR" sz="2800" dirty="0" smtClean="0">
                <a:cs typeface="Courier New" pitchFamily="49" charset="0"/>
              </a:rPr>
              <a:t>.</a:t>
            </a:r>
          </a:p>
          <a:p>
            <a:r>
              <a:rPr lang="pt-BR" sz="2800" dirty="0" smtClean="0">
                <a:cs typeface="Courier New" pitchFamily="49" charset="0"/>
              </a:rPr>
              <a:t>Mais sobre funções: Introdução à Organização e à Programação de Computadores – Prof. Oswaldo Carvalho.</a:t>
            </a:r>
            <a:endParaRPr lang="pt-BR" sz="28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1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pt-BR" sz="3200" dirty="0" smtClean="0">
              <a:cs typeface="Courier New" pitchFamily="49" charset="0"/>
            </a:endParaRP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Codifique um programa que faça a leitura de </a:t>
            </a:r>
            <a:r>
              <a:rPr lang="pt-BR" sz="3200" i="1" dirty="0" smtClean="0">
                <a:cs typeface="Courier New" pitchFamily="49" charset="0"/>
              </a:rPr>
              <a:t>n</a:t>
            </a:r>
            <a:r>
              <a:rPr lang="pt-BR" sz="3200" dirty="0" smtClean="0">
                <a:cs typeface="Courier New" pitchFamily="49" charset="0"/>
              </a:rPr>
              <a:t> valores através do teclado.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Cada valor lido no teclado deve ser aplicado á função f(x) = x – </a:t>
            </a:r>
            <a:r>
              <a:rPr lang="pt-BR" sz="3200" dirty="0" err="1" smtClean="0">
                <a:cs typeface="Courier New" pitchFamily="49" charset="0"/>
              </a:rPr>
              <a:t>sqrt</a:t>
            </a:r>
            <a:r>
              <a:rPr lang="pt-BR" sz="3200" dirty="0" smtClean="0">
                <a:cs typeface="Courier New" pitchFamily="49" charset="0"/>
              </a:rPr>
              <a:t>(x). O resultado da aplicação da função deve ser acumulado em um somatório.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O cálculo de f(x) deve ser codificado em uma função definida pelo usuário.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Ao final o programa imprime o valor do somatório calculado.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1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f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minhaF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f = x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sqrt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= input("QUANTIDADE DE LEITURAS: "); 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soma = 0; 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1:n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x = input("DIGITE UM VALOR: ");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soma = soma +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minhaF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nSOMATÓRIO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CALCULADO: %7.3f",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  soma);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2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764704"/>
            <a:ext cx="8388424" cy="37444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Codifique um programa que calcule a série a seguir, onde </a:t>
            </a:r>
            <a:r>
              <a:rPr lang="pt-BR" sz="3200" i="1" dirty="0" smtClean="0">
                <a:cs typeface="Courier New" pitchFamily="49" charset="0"/>
              </a:rPr>
              <a:t>n</a:t>
            </a:r>
            <a:r>
              <a:rPr lang="pt-BR" sz="3200" dirty="0" smtClean="0">
                <a:cs typeface="Courier New" pitchFamily="49" charset="0"/>
              </a:rPr>
              <a:t> é o número de parcelas.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Cada parcela contém um numerador e um denominador. O Cálculo de ambos deve ser feito por funções definidas pelo usuário.</a:t>
            </a:r>
          </a:p>
          <a:p>
            <a:pPr>
              <a:buNone/>
            </a:pPr>
            <a:r>
              <a:rPr lang="pt-BR" sz="3200" dirty="0" smtClean="0">
                <a:cs typeface="Courier New" pitchFamily="49" charset="0"/>
              </a:rPr>
              <a:t>          Ao final o programa imprime o valor da série.</a:t>
            </a:r>
          </a:p>
          <a:p>
            <a:pPr>
              <a:buNone/>
            </a:pPr>
            <a:endParaRPr lang="pt-BR" sz="3200" dirty="0" smtClean="0">
              <a:cs typeface="Courier New" pitchFamily="49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805511"/>
            <a:ext cx="3571875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Exemplo 2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resposta = numerador(x)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resposta = x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sin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000" b="1" dirty="0" smtClean="0">
                <a:latin typeface="Courier New" pitchFamily="49" charset="0"/>
                <a:cs typeface="Courier New" pitchFamily="49" charset="0"/>
              </a:rPr>
              <a:t>// -------------------------------------------------------------------------------------------------------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resposta = denominador(x)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resposta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x^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3 -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cos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(2 * x);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1100" b="1" dirty="0" smtClean="0">
                <a:latin typeface="Courier New" pitchFamily="49" charset="0"/>
                <a:cs typeface="Courier New" pitchFamily="49" charset="0"/>
              </a:rPr>
              <a:t>// ---------------------------------------------------------------------------------------------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= input("QUANTIDADE DE PARCELAS: ");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soma = 0;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1:n 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soma = soma + numerador(i) / ...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            denominador(i);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("\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nSOMATÓRIO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CALCULADO: %7.3f", soma);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95536" y="404664"/>
            <a:ext cx="8028384" cy="634082"/>
          </a:xfrm>
        </p:spPr>
        <p:txBody>
          <a:bodyPr/>
          <a:lstStyle/>
          <a:p>
            <a:r>
              <a:rPr lang="pt-BR" sz="3200" dirty="0" smtClean="0"/>
              <a:t>Propósitos do Uso de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5472608"/>
          </a:xfrm>
        </p:spPr>
        <p:txBody>
          <a:bodyPr>
            <a:normAutofit/>
          </a:bodyPr>
          <a:lstStyle/>
          <a:p>
            <a:r>
              <a:rPr lang="pt-BR" sz="3200" dirty="0" err="1" smtClean="0"/>
              <a:t>Modularizar</a:t>
            </a:r>
            <a:r>
              <a:rPr lang="pt-BR" sz="3200" dirty="0" smtClean="0"/>
              <a:t> um programa em partes menores;</a:t>
            </a:r>
          </a:p>
          <a:p>
            <a:r>
              <a:rPr lang="pt-BR" sz="3200" dirty="0" smtClean="0"/>
              <a:t>Executar uma tarefa que é frequentemente solicitada;</a:t>
            </a:r>
          </a:p>
          <a:p>
            <a:r>
              <a:rPr lang="pt-BR" sz="3200" dirty="0" smtClean="0"/>
              <a:t>Aumentar a legibilidade e </a:t>
            </a:r>
            <a:r>
              <a:rPr lang="pt-BR" sz="3200" dirty="0" err="1" smtClean="0"/>
              <a:t>manutenibilidade</a:t>
            </a:r>
            <a:r>
              <a:rPr lang="pt-BR" sz="3200" dirty="0" smtClean="0"/>
              <a:t> do programa;</a:t>
            </a:r>
          </a:p>
          <a:p>
            <a:r>
              <a:rPr lang="pt-BR" sz="3200" dirty="0" smtClean="0"/>
              <a:t>Implementar as chamadas UDF (</a:t>
            </a:r>
            <a:r>
              <a:rPr lang="pt-BR" sz="3200" b="1" dirty="0" err="1" smtClean="0"/>
              <a:t>U</a:t>
            </a:r>
            <a:r>
              <a:rPr lang="pt-BR" sz="3200" dirty="0" err="1" smtClean="0"/>
              <a:t>ser</a:t>
            </a:r>
            <a:r>
              <a:rPr lang="pt-BR" sz="3200" dirty="0" smtClean="0"/>
              <a:t> </a:t>
            </a:r>
            <a:r>
              <a:rPr lang="pt-BR" sz="3200" b="1" dirty="0" err="1" smtClean="0"/>
              <a:t>D</a:t>
            </a:r>
            <a:r>
              <a:rPr lang="pt-BR" sz="3200" dirty="0" err="1" smtClean="0"/>
              <a:t>efined</a:t>
            </a:r>
            <a:r>
              <a:rPr lang="pt-BR" sz="3200" dirty="0" smtClean="0"/>
              <a:t> </a:t>
            </a:r>
            <a:r>
              <a:rPr lang="pt-BR" sz="3200" b="1" dirty="0" err="1" smtClean="0"/>
              <a:t>F</a:t>
            </a:r>
            <a:r>
              <a:rPr lang="pt-BR" sz="3200" dirty="0" err="1" smtClean="0"/>
              <a:t>unctions</a:t>
            </a:r>
            <a:r>
              <a:rPr lang="pt-BR" sz="3200" dirty="0" smtClean="0"/>
              <a:t>), para complementar as necessidades do programador na execução de tarefas não suportadas pelo ambiente de programação.</a:t>
            </a:r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72400" cy="634082"/>
          </a:xfrm>
        </p:spPr>
        <p:txBody>
          <a:bodyPr/>
          <a:lstStyle/>
          <a:p>
            <a:r>
              <a:rPr lang="pt-BR" sz="3200" dirty="0" smtClean="0"/>
              <a:t>Exemplo de Uso de Funções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2304256"/>
          </a:xfrm>
        </p:spPr>
        <p:txBody>
          <a:bodyPr>
            <a:normAutofit/>
          </a:bodyPr>
          <a:lstStyle/>
          <a:p>
            <a:r>
              <a:rPr lang="pt-BR" sz="3200" dirty="0" smtClean="0"/>
              <a:t>Cálculo do número de combinações de </a:t>
            </a:r>
            <a:r>
              <a:rPr lang="pt-BR" sz="3200" b="1" i="1" dirty="0" smtClean="0"/>
              <a:t>n</a:t>
            </a:r>
            <a:r>
              <a:rPr lang="pt-BR" sz="3200" dirty="0" smtClean="0"/>
              <a:t> tomados </a:t>
            </a:r>
            <a:r>
              <a:rPr lang="pt-BR" sz="3200" b="1" i="1" dirty="0" smtClean="0"/>
              <a:t>k</a:t>
            </a:r>
            <a:r>
              <a:rPr lang="pt-BR" sz="3200" dirty="0" smtClean="0"/>
              <a:t> a </a:t>
            </a:r>
            <a:r>
              <a:rPr lang="pt-BR" sz="3200" b="1" i="1" dirty="0" smtClean="0"/>
              <a:t>k</a:t>
            </a:r>
            <a:r>
              <a:rPr lang="pt-BR" sz="3200" dirty="0" smtClean="0"/>
              <a:t>;</a:t>
            </a:r>
          </a:p>
          <a:p>
            <a:r>
              <a:rPr lang="pt-BR" sz="3200" dirty="0" smtClean="0"/>
              <a:t>Observe que o cálculo do fatorial é repetido três vezes.</a:t>
            </a:r>
          </a:p>
          <a:p>
            <a:endParaRPr lang="pt-BR" sz="3200" dirty="0" smtClean="0"/>
          </a:p>
          <a:p>
            <a:endParaRPr lang="pt-BR" sz="3200" dirty="0" smtClean="0"/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3861048"/>
            <a:ext cx="5095875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404664"/>
            <a:ext cx="8172400" cy="634082"/>
          </a:xfrm>
        </p:spPr>
        <p:txBody>
          <a:bodyPr/>
          <a:lstStyle/>
          <a:p>
            <a:r>
              <a:rPr lang="pt-BR" sz="2200" dirty="0" smtClean="0"/>
              <a:t>Exemplo de Uso de Funções</a:t>
            </a:r>
            <a:endParaRPr lang="pt-BR" sz="2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1124744"/>
            <a:ext cx="8460432" cy="5400600"/>
          </a:xfrm>
        </p:spPr>
        <p:txBody>
          <a:bodyPr>
            <a:normAutofit/>
          </a:bodyPr>
          <a:lstStyle/>
          <a:p>
            <a:r>
              <a:rPr lang="pt-BR" sz="3200" dirty="0" smtClean="0"/>
              <a:t>Para calcular o fatorial de um número inteiro </a:t>
            </a:r>
            <a:r>
              <a:rPr lang="pt-BR" sz="3200" b="1" i="1" dirty="0" smtClean="0"/>
              <a:t>n</a:t>
            </a:r>
            <a:r>
              <a:rPr lang="pt-BR" sz="3200" dirty="0" smtClean="0"/>
              <a:t> pode-se usar o seguinte trecho de programa:</a:t>
            </a: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for i = 1:n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* i;</a:t>
            </a: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3200" dirty="0" smtClean="0"/>
              <a:t>Entretanto é necessário adaptar este código para obter o cálculo do número de combinações: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= input(“n=”); k = input(“k=”);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2:n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* i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= 1;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2: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n – k)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* i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for i = 2:k</a:t>
            </a:r>
          </a:p>
          <a:p>
            <a:pPr>
              <a:buNone/>
            </a:pP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* i</a:t>
            </a: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nComb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 / (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fat_n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-k * </a:t>
            </a:r>
            <a:r>
              <a:rPr lang="pt-BR" sz="2400" b="1" dirty="0" err="1" smtClean="0">
                <a:latin typeface="Courier New" pitchFamily="49" charset="0"/>
                <a:cs typeface="Courier New" pitchFamily="49" charset="0"/>
              </a:rPr>
              <a:t>fat_k</a:t>
            </a:r>
            <a:r>
              <a:rPr lang="pt-BR" sz="2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sp>
        <p:nvSpPr>
          <p:cNvPr id="9" name="Retângulo de cantos arredondados 8"/>
          <p:cNvSpPr/>
          <p:nvPr/>
        </p:nvSpPr>
        <p:spPr>
          <a:xfrm>
            <a:off x="107504" y="1196752"/>
            <a:ext cx="4896544" cy="165618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107504" y="2924944"/>
            <a:ext cx="4896544" cy="165618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07504" y="4653136"/>
            <a:ext cx="4896544" cy="1656184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Agora o programa anterior será dividido em duas partes: o programa principal e a função;</a:t>
            </a:r>
          </a:p>
          <a:p>
            <a:r>
              <a:rPr lang="pt-BR" sz="3200" dirty="0" smtClean="0"/>
              <a:t>O programa principal será codificado da seguinte forma:</a:t>
            </a: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n = input(“n=”); k = input(“k=”);</a:t>
            </a:r>
          </a:p>
          <a:p>
            <a:pPr>
              <a:buNone/>
            </a:pPr>
            <a:r>
              <a:rPr lang="pt-BR" sz="2800" b="1" dirty="0" err="1" smtClean="0">
                <a:latin typeface="Courier New" pitchFamily="49" charset="0"/>
                <a:cs typeface="Courier New" pitchFamily="49" charset="0"/>
              </a:rPr>
              <a:t>nComb</a:t>
            </a: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= fatorial(n) / ...</a:t>
            </a:r>
          </a:p>
          <a:p>
            <a:pPr>
              <a:buNone/>
            </a:pPr>
            <a:r>
              <a:rPr lang="pt-BR" sz="2800" b="1" dirty="0" smtClean="0">
                <a:latin typeface="Courier New" pitchFamily="49" charset="0"/>
                <a:cs typeface="Courier New" pitchFamily="49" charset="0"/>
              </a:rPr>
              <a:t>        fatorial(n – k) * fatorial(k);</a:t>
            </a:r>
            <a:endParaRPr lang="pt-BR" sz="28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Exemplo de Uso de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3200" dirty="0" smtClean="0"/>
              <a:t>A função será codificada da seguinte forma:</a:t>
            </a: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fatorial(n)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for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i = 1:n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* i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2000" dirty="0" smtClean="0"/>
              <a:t>Observações: Funções</a:t>
            </a:r>
            <a:endParaRPr lang="pt-BR" sz="2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r>
              <a:rPr lang="pt-BR" sz="3200" dirty="0" smtClean="0"/>
              <a:t> Um programa é designado principal quando ele faz chamadas as funções.</a:t>
            </a:r>
          </a:p>
          <a:p>
            <a:r>
              <a:rPr lang="pt-BR" sz="3200" dirty="0" smtClean="0"/>
              <a:t>A execução de um programa com funções se inicia pelo programa principal.</a:t>
            </a:r>
          </a:p>
          <a:p>
            <a:r>
              <a:rPr lang="pt-BR" sz="3200" dirty="0" smtClean="0"/>
              <a:t>A execução de uma chamada transfere o controle de execução para a função.</a:t>
            </a:r>
          </a:p>
          <a:p>
            <a:r>
              <a:rPr lang="pt-BR" sz="3200" dirty="0" smtClean="0"/>
              <a:t>Ao término da execução da função, o controle é devolvido ao ponto de chamada,em uma operação chamada de retorno da função.</a:t>
            </a:r>
          </a:p>
          <a:p>
            <a:endParaRPr lang="pt-BR" sz="3200" dirty="0" smtClean="0"/>
          </a:p>
          <a:p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explicativo retangular 10"/>
          <p:cNvSpPr/>
          <p:nvPr/>
        </p:nvSpPr>
        <p:spPr>
          <a:xfrm>
            <a:off x="4860032" y="548680"/>
            <a:ext cx="3312368" cy="1080120"/>
          </a:xfrm>
          <a:prstGeom prst="wedgeRectCallout">
            <a:avLst>
              <a:gd name="adj1" fmla="val -116802"/>
              <a:gd name="adj2" fmla="val 83147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51520" y="274638"/>
            <a:ext cx="8172400" cy="490066"/>
          </a:xfrm>
        </p:spPr>
        <p:txBody>
          <a:bodyPr/>
          <a:lstStyle/>
          <a:p>
            <a:r>
              <a:rPr lang="pt-BR" sz="3200" dirty="0" smtClean="0"/>
              <a:t>Sintaxe de Função</a:t>
            </a:r>
            <a:endParaRPr lang="pt-BR" sz="32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0" y="692696"/>
            <a:ext cx="8388424" cy="6165304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function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= fatorial(n)</a:t>
            </a:r>
          </a:p>
          <a:p>
            <a:pPr>
              <a:buNone/>
            </a:pPr>
            <a:r>
              <a:rPr lang="pt-BR" sz="3200" b="1" smtClean="0">
                <a:latin typeface="Courier New" pitchFamily="49" charset="0"/>
                <a:cs typeface="Courier New" pitchFamily="49" charset="0"/>
              </a:rPr>
              <a:t>   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= 1;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for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i = 1:n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fat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* i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32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</a:t>
            </a:r>
            <a:endParaRPr lang="pt-BR" sz="32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sz="3200" b="1" dirty="0" err="1" smtClean="0">
                <a:latin typeface="Courier New" pitchFamily="49" charset="0"/>
                <a:cs typeface="Courier New" pitchFamily="49" charset="0"/>
              </a:rPr>
              <a:t>endfunction</a:t>
            </a:r>
            <a:endParaRPr lang="pt-BR" sz="32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  <p:sp>
        <p:nvSpPr>
          <p:cNvPr id="9" name="Elipse 8"/>
          <p:cNvSpPr/>
          <p:nvPr/>
        </p:nvSpPr>
        <p:spPr>
          <a:xfrm>
            <a:off x="107504" y="1700808"/>
            <a:ext cx="216024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/>
          <p:cNvSpPr/>
          <p:nvPr/>
        </p:nvSpPr>
        <p:spPr>
          <a:xfrm>
            <a:off x="179512" y="4653136"/>
            <a:ext cx="2880320" cy="8640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o explicativo retangular 11"/>
          <p:cNvSpPr/>
          <p:nvPr/>
        </p:nvSpPr>
        <p:spPr>
          <a:xfrm>
            <a:off x="899592" y="5661248"/>
            <a:ext cx="4752528" cy="1008112"/>
          </a:xfrm>
          <a:prstGeom prst="wedgeRectCallout">
            <a:avLst>
              <a:gd name="adj1" fmla="val 61148"/>
              <a:gd name="adj2" fmla="val -379619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4860032" y="620688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none" dirty="0" smtClean="0"/>
              <a:t>Parâmetro de Saída: calculado pela função</a:t>
            </a:r>
            <a:endParaRPr lang="pt-BR" b="1" u="none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971600" y="5589240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u="none" dirty="0" smtClean="0"/>
              <a:t>Parâmetro de Entrada: fornecido na chamada da função</a:t>
            </a:r>
            <a:endParaRPr lang="pt-BR" b="1" u="none" dirty="0"/>
          </a:p>
        </p:txBody>
      </p:sp>
    </p:spTree>
    <p:extLst>
      <p:ext uri="{BB962C8B-B14F-4D97-AF65-F5344CB8AC3E}">
        <p14:creationId xmlns=""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36308</TotalTime>
  <Words>905</Words>
  <Application>Microsoft Office PowerPoint</Application>
  <PresentationFormat>Apresentação na tela (4:3)</PresentationFormat>
  <Paragraphs>173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Adjacência</vt:lpstr>
      <vt:lpstr>Funções.</vt:lpstr>
      <vt:lpstr>Propósitos do Uso de Funções</vt:lpstr>
      <vt:lpstr>Exemplo de Uso de Funções</vt:lpstr>
      <vt:lpstr>Exemplo de Uso de Funções</vt:lpstr>
      <vt:lpstr>Exemplo de Uso de Funções</vt:lpstr>
      <vt:lpstr>Exemplo de Uso de Funções</vt:lpstr>
      <vt:lpstr>Exemplo de Uso de Funções</vt:lpstr>
      <vt:lpstr>Observações: Funções</vt:lpstr>
      <vt:lpstr>Sintaxe de Função</vt:lpstr>
      <vt:lpstr>Sintaxe de Função: Vários Parâmetros</vt:lpstr>
      <vt:lpstr>Observações: Funções</vt:lpstr>
      <vt:lpstr>Exemplo 1</vt:lpstr>
      <vt:lpstr>Exemplo 1</vt:lpstr>
      <vt:lpstr>Exemplo 2</vt:lpstr>
      <vt:lpstr>Exemplo 2</vt:lpstr>
    </vt:vector>
  </TitlesOfParts>
  <Company>UFMG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Red</cp:lastModifiedBy>
  <cp:revision>1475</cp:revision>
  <cp:lastPrinted>2012-04-17T15:27:14Z</cp:lastPrinted>
  <dcterms:created xsi:type="dcterms:W3CDTF">2007-02-26T14:09:57Z</dcterms:created>
  <dcterms:modified xsi:type="dcterms:W3CDTF">2012-10-09T00:50:25Z</dcterms:modified>
</cp:coreProperties>
</file>