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3"/>
  </p:notesMasterIdLst>
  <p:handoutMasterIdLst>
    <p:handoutMasterId r:id="rId74"/>
  </p:handoutMasterIdLst>
  <p:sldIdLst>
    <p:sldId id="423" r:id="rId2"/>
    <p:sldId id="424" r:id="rId3"/>
    <p:sldId id="425" r:id="rId4"/>
    <p:sldId id="514" r:id="rId5"/>
    <p:sldId id="516" r:id="rId6"/>
    <p:sldId id="515" r:id="rId7"/>
    <p:sldId id="517" r:id="rId8"/>
    <p:sldId id="518" r:id="rId9"/>
    <p:sldId id="519" r:id="rId10"/>
    <p:sldId id="520" r:id="rId11"/>
    <p:sldId id="524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21" r:id="rId20"/>
    <p:sldId id="497" r:id="rId21"/>
    <p:sldId id="498" r:id="rId22"/>
    <p:sldId id="499" r:id="rId23"/>
    <p:sldId id="500" r:id="rId24"/>
    <p:sldId id="501" r:id="rId25"/>
    <p:sldId id="535" r:id="rId26"/>
    <p:sldId id="551" r:id="rId27"/>
    <p:sldId id="502" r:id="rId28"/>
    <p:sldId id="503" r:id="rId29"/>
    <p:sldId id="504" r:id="rId30"/>
    <p:sldId id="505" r:id="rId31"/>
    <p:sldId id="506" r:id="rId32"/>
    <p:sldId id="507" r:id="rId33"/>
    <p:sldId id="522" r:id="rId34"/>
    <p:sldId id="532" r:id="rId35"/>
    <p:sldId id="536" r:id="rId36"/>
    <p:sldId id="539" r:id="rId37"/>
    <p:sldId id="541" r:id="rId38"/>
    <p:sldId id="540" r:id="rId39"/>
    <p:sldId id="542" r:id="rId40"/>
    <p:sldId id="544" r:id="rId41"/>
    <p:sldId id="543" r:id="rId42"/>
    <p:sldId id="545" r:id="rId43"/>
    <p:sldId id="547" r:id="rId44"/>
    <p:sldId id="548" r:id="rId45"/>
    <p:sldId id="550" r:id="rId46"/>
    <p:sldId id="552" r:id="rId47"/>
    <p:sldId id="553" r:id="rId48"/>
    <p:sldId id="554" r:id="rId49"/>
    <p:sldId id="555" r:id="rId50"/>
    <p:sldId id="567" r:id="rId51"/>
    <p:sldId id="568" r:id="rId52"/>
    <p:sldId id="537" r:id="rId53"/>
    <p:sldId id="538" r:id="rId54"/>
    <p:sldId id="557" r:id="rId55"/>
    <p:sldId id="558" r:id="rId56"/>
    <p:sldId id="559" r:id="rId57"/>
    <p:sldId id="560" r:id="rId58"/>
    <p:sldId id="561" r:id="rId59"/>
    <p:sldId id="556" r:id="rId60"/>
    <p:sldId id="562" r:id="rId61"/>
    <p:sldId id="563" r:id="rId62"/>
    <p:sldId id="565" r:id="rId63"/>
    <p:sldId id="566" r:id="rId64"/>
    <p:sldId id="533" r:id="rId65"/>
    <p:sldId id="508" r:id="rId66"/>
    <p:sldId id="509" r:id="rId67"/>
    <p:sldId id="510" r:id="rId68"/>
    <p:sldId id="511" r:id="rId69"/>
    <p:sldId id="513" r:id="rId70"/>
    <p:sldId id="534" r:id="rId71"/>
    <p:sldId id="456" r:id="rId7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391" autoAdjust="0"/>
  </p:normalViewPr>
  <p:slideViewPr>
    <p:cSldViewPr>
      <p:cViewPr varScale="1">
        <p:scale>
          <a:sx n="67" d="100"/>
          <a:sy n="67" d="100"/>
        </p:scale>
        <p:origin x="-5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300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8661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23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57778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29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300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30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31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32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3000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24111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49859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34809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0684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43583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1094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89767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450475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77133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37988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8938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288971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394260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5627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07162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2801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36155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345486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043937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229017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004561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995213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849699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779874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869396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1236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363492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791074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675086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724267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30002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69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367904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99818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17/01/2013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06: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Tipos de Dados.</a:t>
            </a:r>
            <a:br>
              <a:rPr lang="pt-BR" sz="3200" b="1" dirty="0" smtClean="0"/>
            </a:br>
            <a:r>
              <a:rPr lang="pt-BR" sz="3200" b="1" dirty="0" smtClean="0"/>
              <a:t>Uso de Contadores.</a:t>
            </a:r>
            <a:br>
              <a:rPr lang="pt-BR" sz="3200" b="1" dirty="0" smtClean="0"/>
            </a:br>
            <a:r>
              <a:rPr lang="pt-BR" sz="3200" b="1" dirty="0" smtClean="0"/>
              <a:t>Comandos de  Repetição/Iteração.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187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 dirty="0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 dirty="0">
              <a:latin typeface="Calibri" pitchFamily="34" charset="0"/>
            </a:endParaRPr>
          </a:p>
          <a:p>
            <a:pPr eaLnBrk="1" hangingPunct="1"/>
            <a:r>
              <a:rPr lang="pt-BR" sz="1800" b="1" u="none" smtClean="0">
                <a:latin typeface="Calibri" pitchFamily="34" charset="0"/>
              </a:rPr>
              <a:t>2012/02</a:t>
            </a:r>
            <a:endParaRPr lang="pt-BR" sz="1800" b="1" u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 Solução:</a:t>
            </a:r>
          </a:p>
          <a:p>
            <a:pPr>
              <a:buNone/>
            </a:pPr>
            <a:endParaRPr lang="pt-BR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b="1" dirty="0" err="1" smtClean="0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= input("DIGITE O NÚMERO DA CONTA: ");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d1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/ 100 );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d2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modulo(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, 100) / 10 );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d3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 (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, 10) 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inverso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(d3 * 100 + d2 * 10 + d1);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soma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+ inverso;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d1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soma / 100 ) * 1;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d2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modulo(soma, 100) / 10 ) * 2;</a:t>
            </a:r>
          </a:p>
          <a:p>
            <a:pPr>
              <a:buNone/>
            </a:pPr>
            <a:r>
              <a:rPr lang="pt-BR" sz="1800" b="1" dirty="0">
                <a:latin typeface="Courier New" pitchFamily="49" charset="0"/>
                <a:cs typeface="Courier New" pitchFamily="49" charset="0"/>
              </a:rPr>
              <a:t>d3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 modulo (soma, 10) ) * 3;</a:t>
            </a:r>
          </a:p>
          <a:p>
            <a:pPr>
              <a:buNone/>
            </a:pP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digitoV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( modulo( (d1 + d2 + d3), 10) );</a:t>
            </a:r>
          </a:p>
          <a:p>
            <a:pPr>
              <a:buNone/>
            </a:pP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nO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 DÍGITO VERIFICADOR DA CONTA %g É %g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pt-B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pt-BR" sz="1800" b="1" dirty="0" err="1" smtClean="0">
                <a:latin typeface="Courier New" pitchFamily="49" charset="0"/>
                <a:cs typeface="Courier New" pitchFamily="49" charset="0"/>
              </a:rPr>
              <a:t>nroConta</a:t>
            </a:r>
            <a:r>
              <a:rPr lang="pt-BR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800" b="1" dirty="0" err="1">
                <a:latin typeface="Courier New" pitchFamily="49" charset="0"/>
                <a:cs typeface="Courier New" pitchFamily="49" charset="0"/>
              </a:rPr>
              <a:t>digitoV</a:t>
            </a:r>
            <a:r>
              <a:rPr lang="pt-BR" sz="18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pt-BR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852066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6084168" y="4221088"/>
            <a:ext cx="2304256" cy="715516"/>
          </a:xfrm>
          <a:prstGeom prst="wedgeRoundRectCallout">
            <a:avLst>
              <a:gd name="adj1" fmla="val 10955"/>
              <a:gd name="adj2" fmla="val 15635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Três pontos (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...</a:t>
            </a:r>
            <a:r>
              <a:rPr lang="pt-BR" sz="1200" b="1" u="none" dirty="0" smtClean="0">
                <a:latin typeface="Arial" charset="0"/>
              </a:rPr>
              <a:t>) indica que o comando continua na próxima linha.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669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Booleano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Como já vimos em aulas anteriores, valores booleanos podem assumir apenas dois valores:</a:t>
            </a:r>
          </a:p>
          <a:p>
            <a:pPr lvl="1"/>
            <a:r>
              <a:rPr lang="pt-BR" b="1" dirty="0" smtClean="0"/>
              <a:t>Verdadeiro</a:t>
            </a:r>
            <a:r>
              <a:rPr lang="pt-BR" dirty="0" smtClean="0"/>
              <a:t>: %T ou %t;</a:t>
            </a:r>
          </a:p>
          <a:p>
            <a:pPr lvl="1"/>
            <a:r>
              <a:rPr lang="pt-BR" b="1" dirty="0" smtClean="0"/>
              <a:t>Falso</a:t>
            </a:r>
            <a:r>
              <a:rPr lang="pt-BR" dirty="0" smtClean="0"/>
              <a:t>: %F ou %f;</a:t>
            </a:r>
          </a:p>
          <a:p>
            <a:pPr lvl="1"/>
            <a:endParaRPr lang="pt-BR" dirty="0"/>
          </a:p>
          <a:p>
            <a:r>
              <a:rPr lang="pt-BR" dirty="0" smtClean="0"/>
              <a:t>Expressões que envolvam operadores relacionais e lógicos sempre resultaram em um valor booleano, e são chamadas de expressões lógicas;</a:t>
            </a:r>
          </a:p>
          <a:p>
            <a:endParaRPr lang="pt-BR" dirty="0"/>
          </a:p>
          <a:p>
            <a:r>
              <a:rPr lang="pt-BR" dirty="0" smtClean="0"/>
              <a:t>Os comandos de decisão e iteração geralmente envolvem um valor booleano para determinar o fluxo de execução do programa.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41039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Booleano (lógico)</a:t>
                      </a:r>
                      <a:endParaRPr lang="pt-BR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7859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também é capaz de manipular valores que não são numéricos e nem lógicos;</a:t>
            </a:r>
          </a:p>
          <a:p>
            <a:endParaRPr lang="pt-BR" dirty="0"/>
          </a:p>
          <a:p>
            <a:r>
              <a:rPr lang="pt-BR" b="1" dirty="0" smtClean="0"/>
              <a:t>Valores</a:t>
            </a:r>
            <a:r>
              <a:rPr lang="pt-BR" dirty="0" smtClean="0"/>
              <a:t> </a:t>
            </a:r>
            <a:r>
              <a:rPr lang="pt-BR" b="1" dirty="0" smtClean="0"/>
              <a:t>textuais</a:t>
            </a:r>
            <a:r>
              <a:rPr lang="pt-BR" dirty="0" smtClean="0"/>
              <a:t>, ou seja, que contém sequências de caracteres (letras, dígitos e outros símbolos, como </a:t>
            </a:r>
            <a:r>
              <a:rPr lang="pt-BR" dirty="0"/>
              <a:t>#, $, &amp;, %, ?, !, @, &lt;, ~, </a:t>
            </a:r>
            <a:r>
              <a:rPr lang="pt-BR" dirty="0" smtClean="0"/>
              <a:t>etc.), são chamados de </a:t>
            </a:r>
            <a:r>
              <a:rPr lang="pt-BR" b="1" dirty="0" smtClean="0"/>
              <a:t>STRING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Uma </a:t>
            </a:r>
            <a:r>
              <a:rPr lang="pt-BR" i="1" dirty="0" err="1" smtClean="0"/>
              <a:t>string</a:t>
            </a:r>
            <a:r>
              <a:rPr lang="pt-BR" dirty="0" smtClean="0"/>
              <a:t> deve ser </a:t>
            </a:r>
            <a:r>
              <a:rPr lang="pt-BR" b="1" dirty="0" smtClean="0"/>
              <a:t>delimitada</a:t>
            </a:r>
            <a:r>
              <a:rPr lang="pt-BR" dirty="0" smtClean="0"/>
              <a:t> por </a:t>
            </a:r>
            <a:r>
              <a:rPr lang="pt-BR" b="1" dirty="0" smtClean="0"/>
              <a:t>aspas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No </a:t>
            </a:r>
            <a:r>
              <a:rPr lang="pt-BR" dirty="0" err="1" smtClean="0"/>
              <a:t>Scilab</a:t>
            </a:r>
            <a:r>
              <a:rPr lang="pt-BR" dirty="0" smtClean="0"/>
              <a:t> as aspas duplas (“) e as aspas simples (‘) são equivalentes, exemplos:</a:t>
            </a:r>
          </a:p>
          <a:p>
            <a:pPr lvl="2"/>
            <a:r>
              <a:rPr lang="pt-BR" dirty="0" smtClean="0"/>
              <a:t>“Programação de Computadores”;</a:t>
            </a:r>
          </a:p>
          <a:p>
            <a:pPr lvl="2"/>
            <a:r>
              <a:rPr lang="pt-BR" dirty="0" smtClean="0"/>
              <a:t>‘Programação </a:t>
            </a:r>
            <a:r>
              <a:rPr lang="pt-BR" dirty="0"/>
              <a:t>de </a:t>
            </a:r>
            <a:r>
              <a:rPr lang="pt-BR" dirty="0" smtClean="0"/>
              <a:t>Computadores’;</a:t>
            </a:r>
          </a:p>
          <a:p>
            <a:pPr lvl="2"/>
            <a:r>
              <a:rPr lang="pt-BR" dirty="0"/>
              <a:t>“Programação de </a:t>
            </a:r>
            <a:r>
              <a:rPr lang="pt-BR" dirty="0" smtClean="0"/>
              <a:t>Computadores’;</a:t>
            </a:r>
          </a:p>
          <a:p>
            <a:pPr lvl="2"/>
            <a:r>
              <a:rPr lang="pt-BR" dirty="0" smtClean="0"/>
              <a:t>‘Programação </a:t>
            </a:r>
            <a:r>
              <a:rPr lang="pt-BR" dirty="0"/>
              <a:t>de Computadores</a:t>
            </a:r>
            <a:r>
              <a:rPr lang="pt-BR" dirty="0" smtClean="0"/>
              <a:t>”.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7823301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6267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Como inserir aspas em uma </a:t>
            </a:r>
            <a:r>
              <a:rPr lang="pt-BR" i="1" dirty="0" err="1" smtClean="0"/>
              <a:t>string</a:t>
            </a:r>
            <a:r>
              <a:rPr lang="pt-BR" dirty="0" smtClean="0"/>
              <a:t>?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endParaRPr lang="pt-BR" sz="21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2100" b="1" dirty="0">
                <a:latin typeface="Courier New" pitchFamily="49" charset="0"/>
                <a:cs typeface="Courier New" pitchFamily="49" charset="0"/>
              </a:rPr>
              <a:t>                !--</a:t>
            </a:r>
            <a:r>
              <a:rPr lang="pt-BR" sz="2100" b="1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2100" b="1" dirty="0">
                <a:latin typeface="Courier New" pitchFamily="49" charset="0"/>
                <a:cs typeface="Courier New" pitchFamily="49" charset="0"/>
              </a:rPr>
              <a:t> 276 </a:t>
            </a:r>
          </a:p>
          <a:p>
            <a:pPr marL="411163" lvl="1" indent="0">
              <a:buNone/>
            </a:pPr>
            <a:r>
              <a:rPr lang="pt-BR" sz="2100" b="1" dirty="0">
                <a:latin typeface="Courier New" pitchFamily="49" charset="0"/>
                <a:cs typeface="Courier New" pitchFamily="49" charset="0"/>
              </a:rPr>
              <a:t>Operador, </a:t>
            </a:r>
            <a:r>
              <a:rPr lang="pt-BR" sz="2100" b="1" dirty="0" err="1">
                <a:latin typeface="Courier New" pitchFamily="49" charset="0"/>
                <a:cs typeface="Courier New" pitchFamily="49" charset="0"/>
              </a:rPr>
              <a:t>comma</a:t>
            </a:r>
            <a:r>
              <a:rPr lang="pt-BR" sz="2100" b="1" dirty="0">
                <a:latin typeface="Courier New" pitchFamily="49" charset="0"/>
                <a:cs typeface="Courier New" pitchFamily="49" charset="0"/>
              </a:rPr>
              <a:t>, ou </a:t>
            </a:r>
            <a:r>
              <a:rPr lang="pt-BR" sz="2100" b="1" dirty="0" err="1">
                <a:latin typeface="Courier New" pitchFamily="49" charset="0"/>
                <a:cs typeface="Courier New" pitchFamily="49" charset="0"/>
              </a:rPr>
              <a:t>semicolon</a:t>
            </a:r>
            <a:r>
              <a:rPr lang="pt-BR" sz="2100" b="1" dirty="0">
                <a:latin typeface="Courier New" pitchFamily="49" charset="0"/>
                <a:cs typeface="Courier New" pitchFamily="49" charset="0"/>
              </a:rPr>
              <a:t> faltante.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com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"""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x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x 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21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b="1" i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com aspas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endParaRPr lang="pt-BR" sz="21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5362279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416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i="1" dirty="0" err="1" smtClean="0"/>
              <a:t>Strings</a:t>
            </a:r>
            <a:r>
              <a:rPr lang="pt-BR" dirty="0"/>
              <a:t> </a:t>
            </a:r>
            <a:r>
              <a:rPr lang="pt-BR" dirty="0" smtClean="0"/>
              <a:t>podem ser concatenadas (justapostas):</a:t>
            </a:r>
          </a:p>
          <a:p>
            <a:pPr marL="411163" lvl="1" indent="0">
              <a:buNone/>
            </a:pP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--&gt; a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"Programação";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b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" de ";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c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"Computadores";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--&gt; d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= a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pt-BR" sz="2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 c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d  =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100" dirty="0">
                <a:latin typeface="Courier New" pitchFamily="49" charset="0"/>
                <a:cs typeface="Courier New" pitchFamily="49" charset="0"/>
              </a:rPr>
              <a:t>Programação de Computadores   </a:t>
            </a:r>
          </a:p>
          <a:p>
            <a:pPr marL="411163" lvl="1" indent="0">
              <a:buNone/>
            </a:pPr>
            <a:r>
              <a:rPr lang="pt-BR" sz="2100" dirty="0">
                <a:latin typeface="Courier New" pitchFamily="49" charset="0"/>
                <a:cs typeface="Courier New" pitchFamily="49" charset="0"/>
              </a:rPr>
              <a:t> --&gt;</a:t>
            </a:r>
            <a:r>
              <a:rPr lang="pt-BR" sz="2100" dirty="0" smtClean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08967425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2202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Atenção</a:t>
            </a:r>
            <a:r>
              <a:rPr lang="pt-BR" dirty="0" smtClean="0"/>
              <a:t>: </a:t>
            </a:r>
            <a:r>
              <a:rPr lang="pt-BR" i="1" dirty="0" err="1" smtClean="0"/>
              <a:t>Strings</a:t>
            </a:r>
            <a:r>
              <a:rPr lang="pt-BR" dirty="0" smtClean="0"/>
              <a:t> formadas por dígitos não são considerados como valores numéricos, exemplo:</a:t>
            </a:r>
          </a:p>
          <a:p>
            <a:pPr marL="411163" lvl="1" indent="0">
              <a:buNone/>
            </a:pPr>
            <a:r>
              <a:rPr lang="pt-BR" sz="1900" dirty="0"/>
              <a:t> </a:t>
            </a:r>
            <a:r>
              <a:rPr lang="pt-BR" sz="1900" dirty="0" smtClean="0"/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(16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 = 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3.1415926535898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"3.1415926535898"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3.1415926535898 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6.2831853071796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     !--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144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Operação indefinida para os dados operandos.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Verifique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ou defina a função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s_m_c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para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overloading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4871173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876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Atenção</a:t>
            </a:r>
            <a:r>
              <a:rPr lang="pt-BR" dirty="0" smtClean="0"/>
              <a:t>: </a:t>
            </a:r>
            <a:r>
              <a:rPr lang="pt-BR" i="1" dirty="0" err="1" smtClean="0"/>
              <a:t>Strings</a:t>
            </a:r>
            <a:r>
              <a:rPr lang="pt-BR" dirty="0" smtClean="0"/>
              <a:t> formadas por dígitos não são considerados como valores numéricos, exemplo: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(16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%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 = 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3.1415926535898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"3.1415926535898"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3.1415926535898 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= 6.2831853071796  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--&gt; 2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     !--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144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Operação indefinida para os dados operandos.</a:t>
            </a:r>
          </a:p>
          <a:p>
            <a:pPr marL="411163" lvl="1" indent="0">
              <a:buNone/>
            </a:pP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Verifique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ou defina a função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s_m_c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para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overloading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13437068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5868144" y="2191822"/>
            <a:ext cx="3168352" cy="1800200"/>
          </a:xfrm>
          <a:prstGeom prst="wedgeRoundRectCallout">
            <a:avLst>
              <a:gd name="adj1" fmla="val -132006"/>
              <a:gd name="adj2" fmla="val -3001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Números passam a ser exibidos com 16 posições (considerando o sinal e o ponto decimal).</a:t>
            </a:r>
          </a:p>
          <a:p>
            <a:pPr>
              <a:spcAft>
                <a:spcPts val="1000"/>
              </a:spcAft>
            </a:pPr>
            <a:r>
              <a:rPr lang="pt-BR" sz="1200" b="1" i="1" u="none" dirty="0" err="1" smtClean="0">
                <a:latin typeface="Arial" charset="0"/>
              </a:rPr>
              <a:t>format</a:t>
            </a:r>
            <a:r>
              <a:rPr lang="pt-BR" sz="1200" b="1" i="1" u="none" dirty="0" smtClean="0">
                <a:latin typeface="Arial" charset="0"/>
              </a:rPr>
              <a:t>(‘e’)</a:t>
            </a:r>
            <a:r>
              <a:rPr lang="pt-BR" sz="1200" b="1" u="none" dirty="0" smtClean="0">
                <a:latin typeface="Arial" charset="0"/>
              </a:rPr>
              <a:t> define formato em notação científica (6.283185307E-01).</a:t>
            </a:r>
          </a:p>
          <a:p>
            <a:pPr>
              <a:spcAft>
                <a:spcPts val="1000"/>
              </a:spcAft>
            </a:pPr>
            <a:r>
              <a:rPr lang="pt-BR" sz="1200" b="1" i="1" u="none" dirty="0" err="1" smtClean="0">
                <a:latin typeface="Arial" charset="0"/>
              </a:rPr>
              <a:t>format</a:t>
            </a:r>
            <a:r>
              <a:rPr lang="pt-BR" sz="1200" b="1" i="1" u="none" dirty="0" smtClean="0">
                <a:latin typeface="Arial" charset="0"/>
              </a:rPr>
              <a:t>(´v´)</a:t>
            </a:r>
            <a:r>
              <a:rPr lang="pt-BR" sz="1200" b="1" u="none" dirty="0" smtClean="0">
                <a:latin typeface="Arial" charset="0"/>
              </a:rPr>
              <a:t> retorna ao formato padrão (“formato de variável”).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78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String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Atenção</a:t>
            </a:r>
            <a:r>
              <a:rPr lang="pt-BR" dirty="0"/>
              <a:t>: </a:t>
            </a:r>
            <a:r>
              <a:rPr lang="pt-BR" i="1" dirty="0" err="1"/>
              <a:t>Strings</a:t>
            </a:r>
            <a:r>
              <a:rPr lang="pt-BR" dirty="0"/>
              <a:t> formadas por dígitos não são considerados como valores numéricos, exemplo: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format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(16)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=  3.1415926535898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 "3.1415926535898"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= 3.1415926535898 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2 *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ans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 = 6.2831853071796 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--&gt; 2 *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StringPI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     !--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144 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Operação indefinida para os dados operandos.</a:t>
            </a:r>
          </a:p>
          <a:p>
            <a:pPr marL="411163" lvl="1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Verifique ou defina a função %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s_m_c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para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overloading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5980647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5796136" y="3284984"/>
            <a:ext cx="3168352" cy="1944216"/>
          </a:xfrm>
          <a:prstGeom prst="wedgeRoundRectCallout">
            <a:avLst>
              <a:gd name="adj1" fmla="val -118994"/>
              <a:gd name="adj2" fmla="val 3593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Existe uma função que permite realizar esta operação:</a:t>
            </a:r>
          </a:p>
          <a:p>
            <a:pPr lvl="1"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--&gt; 2 * </a:t>
            </a:r>
            <a:r>
              <a:rPr lang="pt-BR" sz="1200" b="1" u="none" dirty="0" err="1" smtClean="0">
                <a:latin typeface="Arial" charset="0"/>
              </a:rPr>
              <a:t>eval</a:t>
            </a:r>
            <a:r>
              <a:rPr lang="pt-BR" sz="1200" b="1" u="none" dirty="0" smtClean="0">
                <a:latin typeface="Arial" charset="0"/>
              </a:rPr>
              <a:t>(</a:t>
            </a:r>
            <a:r>
              <a:rPr lang="pt-BR" sz="1200" b="1" u="none" dirty="0" err="1" smtClean="0">
                <a:latin typeface="Arial" charset="0"/>
              </a:rPr>
              <a:t>StringPI</a:t>
            </a:r>
            <a:r>
              <a:rPr lang="pt-BR" sz="1200" b="1" u="none" dirty="0" smtClean="0">
                <a:latin typeface="Arial" charset="0"/>
              </a:rPr>
              <a:t>)</a:t>
            </a:r>
          </a:p>
          <a:p>
            <a:pPr lvl="1"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  </a:t>
            </a:r>
            <a:r>
              <a:rPr lang="pt-BR" sz="1200" b="1" u="none" dirty="0" err="1" smtClean="0">
                <a:latin typeface="Arial" charset="0"/>
              </a:rPr>
              <a:t>ans</a:t>
            </a:r>
            <a:r>
              <a:rPr lang="pt-BR" sz="1200" b="1" u="none" dirty="0" smtClean="0">
                <a:latin typeface="Arial" charset="0"/>
              </a:rPr>
              <a:t> = 6.2831853071796</a:t>
            </a:r>
          </a:p>
          <a:p>
            <a:pPr>
              <a:spcAft>
                <a:spcPts val="1000"/>
              </a:spcAft>
            </a:pPr>
            <a:r>
              <a:rPr lang="pt-BR" sz="1200" b="1" i="1" u="none" dirty="0" err="1">
                <a:latin typeface="Arial" charset="0"/>
              </a:rPr>
              <a:t>eval</a:t>
            </a:r>
            <a:r>
              <a:rPr lang="pt-BR" sz="1200" b="1" i="1" u="none" dirty="0">
                <a:latin typeface="Arial" charset="0"/>
              </a:rPr>
              <a:t>(</a:t>
            </a:r>
            <a:r>
              <a:rPr lang="pt-BR" sz="1200" b="1" i="1" u="none" dirty="0" err="1">
                <a:latin typeface="Arial" charset="0"/>
              </a:rPr>
              <a:t>StringPI</a:t>
            </a:r>
            <a:r>
              <a:rPr lang="pt-BR" sz="1200" b="1" i="1" u="none" dirty="0" smtClean="0">
                <a:latin typeface="Arial" charset="0"/>
              </a:rPr>
              <a:t>)</a:t>
            </a:r>
            <a:r>
              <a:rPr lang="pt-BR" sz="1200" b="1" u="none" dirty="0" smtClean="0">
                <a:latin typeface="Arial" charset="0"/>
              </a:rPr>
              <a:t> avalia a </a:t>
            </a:r>
            <a:r>
              <a:rPr lang="pt-BR" sz="1200" b="1" i="1" u="none" dirty="0" err="1" smtClean="0">
                <a:latin typeface="Arial" charset="0"/>
              </a:rPr>
              <a:t>string</a:t>
            </a:r>
            <a:r>
              <a:rPr lang="pt-BR" sz="1200" b="1" u="none" dirty="0" smtClean="0">
                <a:latin typeface="Arial" charset="0"/>
              </a:rPr>
              <a:t> como se fosse uma expressão, resultando um valor numérico ou lógico.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04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String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funções para manipulação de </a:t>
            </a:r>
            <a:r>
              <a:rPr lang="pt-BR" b="1" i="1" dirty="0" err="1" smtClean="0"/>
              <a:t>strings</a:t>
            </a:r>
            <a:r>
              <a:rPr lang="pt-BR" dirty="0" smtClean="0"/>
              <a:t>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909697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dirty="0" err="1" smtClean="0">
                          <a:solidFill>
                            <a:srgbClr val="FF0000"/>
                          </a:solidFill>
                        </a:rPr>
                        <a:t>String</a:t>
                      </a:r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2522462"/>
              </p:ext>
            </p:extLst>
          </p:nvPr>
        </p:nvGraphicFramePr>
        <p:xfrm>
          <a:off x="280704" y="2060848"/>
          <a:ext cx="7920879" cy="461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992"/>
                <a:gridCol w="3096344"/>
                <a:gridCol w="326954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Função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convstr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S, </a:t>
                      </a:r>
                      <a:r>
                        <a:rPr lang="pt-BR" sz="1600" b="1" i="1" dirty="0" err="1" smtClean="0">
                          <a:solidFill>
                            <a:schemeClr val="tx1"/>
                          </a:solidFill>
                        </a:rPr>
                        <a:t>flag</a:t>
                      </a:r>
                      <a:r>
                        <a:rPr lang="pt-BR" sz="1600" b="1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Retorna os caracteres da 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 convertidos para maiúscula (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flag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= ‘u’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) ou minúscula (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flag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= ‘l’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  <a:endParaRPr lang="pt-BR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convstr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('</a:t>
                      </a:r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aBcD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', 'u')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convstr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('</a:t>
                      </a:r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aBcD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', 'l')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length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Comprimento em caracteres da 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length('</a:t>
                      </a:r>
                      <a:r>
                        <a:rPr lang="en-US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abcd</a:t>
                      </a:r>
                      <a:r>
                        <a:rPr lang="en-US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')</a:t>
                      </a:r>
                      <a:endParaRPr lang="pt-BR" sz="160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("Como usar </a:t>
                      </a: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?")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S, v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Extrai caracteres da </a:t>
                      </a:r>
                      <a:r>
                        <a:rPr lang="pt-BR" sz="1600" i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em relação às posições definidas por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("Como usar </a:t>
                      </a: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?", 11:14)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("Como usar </a:t>
                      </a:r>
                      <a:r>
                        <a:rPr lang="pt-BR" sz="16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r>
                        <a:rPr lang="pt-BR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?", [1:5, 11:14])  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S1, S2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Procura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a posição da </a:t>
                      </a:r>
                      <a:r>
                        <a:rPr lang="pt-BR" sz="1600" i="1" baseline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 S2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na </a:t>
                      </a:r>
                      <a:r>
                        <a:rPr lang="pt-BR" sz="1600" i="1" baseline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 S1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('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aBcD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', 'c')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('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aBcD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', 'd')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strindex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('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aBcDc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', 'c')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Converte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o número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em </a:t>
                      </a:r>
                      <a:r>
                        <a:rPr lang="pt-BR" sz="1600" baseline="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(10 + 5)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Retorna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o valor numérico resultante da a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valiação da 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string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como uma expressão aritmética.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("10 + 20")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("%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pi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")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("cos(%</a:t>
                      </a: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pi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)")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eval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("10 &lt; 20")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95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Uso de Contadores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 smtClean="0"/>
              <a:t>Tipos </a:t>
            </a:r>
            <a:r>
              <a:rPr lang="pt-BR" sz="1200" dirty="0"/>
              <a:t>de dados;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Uso de contadores</a:t>
            </a:r>
            <a:r>
              <a:rPr lang="pt-BR" sz="1200" dirty="0"/>
              <a:t>;</a:t>
            </a:r>
          </a:p>
          <a:p>
            <a:r>
              <a:rPr lang="pt-BR" sz="1200" dirty="0"/>
              <a:t>Comandos de </a:t>
            </a:r>
            <a:r>
              <a:rPr lang="pt-BR" sz="1200" dirty="0" smtClean="0"/>
              <a:t>repetição/iteração</a:t>
            </a:r>
            <a:r>
              <a:rPr lang="pt-BR" sz="1200" dirty="0"/>
              <a:t>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700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 de dados;</a:t>
            </a:r>
          </a:p>
          <a:p>
            <a:r>
              <a:rPr lang="pt-BR" dirty="0" smtClean="0"/>
              <a:t>Uso de contadores;</a:t>
            </a:r>
          </a:p>
          <a:p>
            <a:r>
              <a:rPr lang="pt-BR" dirty="0" smtClean="0"/>
              <a:t>Comandos de repetição/iteração;</a:t>
            </a:r>
          </a:p>
          <a:p>
            <a:r>
              <a:rPr lang="pt-BR" dirty="0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Repetição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499176" cy="4590288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Em determinadas aplicações é necessário executar repetidas vezes um bloco de comandos;</a:t>
            </a:r>
          </a:p>
          <a:p>
            <a:endParaRPr lang="pt-BR" sz="2400" dirty="0" smtClean="0"/>
          </a:p>
          <a:p>
            <a:r>
              <a:rPr lang="pt-BR" sz="2400" dirty="0" smtClean="0"/>
              <a:t>A repetição do bloco de comandos deve ser finita, ou seja, o bloco deve ser repetido </a:t>
            </a:r>
            <a:r>
              <a:rPr lang="pt-BR" sz="2400" b="1" dirty="0" smtClean="0"/>
              <a:t>n</a:t>
            </a:r>
            <a:r>
              <a:rPr lang="pt-BR" sz="2400" dirty="0" smtClean="0"/>
              <a:t> vezes (valor limite);</a:t>
            </a:r>
          </a:p>
          <a:p>
            <a:endParaRPr lang="pt-BR" sz="2400" dirty="0" smtClean="0"/>
          </a:p>
          <a:p>
            <a:r>
              <a:rPr lang="pt-BR" sz="2400" dirty="0" smtClean="0"/>
              <a:t>Para fazer este controle da repetição, utiliza-se uma </a:t>
            </a:r>
            <a:r>
              <a:rPr lang="pt-BR" sz="2400" b="1" dirty="0" smtClean="0"/>
              <a:t>variável contadora (ou contador)</a:t>
            </a:r>
            <a:r>
              <a:rPr lang="pt-BR" sz="2400" dirty="0" smtClean="0"/>
              <a:t>,  que literalmente conta de 1 a n cada vez que o bloco é repetido;</a:t>
            </a:r>
          </a:p>
          <a:p>
            <a:endParaRPr lang="pt-BR" sz="2400" dirty="0" smtClean="0"/>
          </a:p>
          <a:p>
            <a:r>
              <a:rPr lang="pt-BR" sz="2400" dirty="0" smtClean="0"/>
              <a:t>Um teste lógico assegura que as </a:t>
            </a:r>
            <a:r>
              <a:rPr lang="pt-BR" sz="2400" b="1" dirty="0" smtClean="0"/>
              <a:t>n</a:t>
            </a:r>
            <a:r>
              <a:rPr lang="pt-BR" sz="2400" dirty="0" smtClean="0"/>
              <a:t> repetições serão realizadas, comparando a cada execução o valor do contador com o limite das repetições.</a:t>
            </a:r>
            <a:endParaRPr lang="pt-BR" sz="2400" dirty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20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Controle das Repetições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499176" cy="4590288"/>
          </a:xfrm>
        </p:spPr>
        <p:txBody>
          <a:bodyPr/>
          <a:lstStyle/>
          <a:p>
            <a:r>
              <a:rPr lang="pt-BR" sz="2400" dirty="0" smtClean="0"/>
              <a:t>O exemplo a seguir, ilustra o uso de um contador para controlar a repetição de um bloco de comandos 50 vezes;</a:t>
            </a:r>
          </a:p>
          <a:p>
            <a:endParaRPr lang="pt-BR" sz="2400" dirty="0" smtClean="0"/>
          </a:p>
          <a:p>
            <a:r>
              <a:rPr lang="pt-BR" sz="2400" dirty="0" smtClean="0"/>
              <a:t>O bloco de comandos é composto por dois comandos quaisquer;</a:t>
            </a:r>
          </a:p>
          <a:p>
            <a:endParaRPr lang="pt-BR" sz="2400" dirty="0" smtClean="0"/>
          </a:p>
          <a:p>
            <a:r>
              <a:rPr lang="pt-BR" sz="2400" dirty="0" smtClean="0"/>
              <a:t>Os comentários em um fluxograma são representados com uma descrição textual e o símbolo: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21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Uso de contadores</a:t>
            </a:r>
            <a:endParaRPr lang="en-US" sz="1800" b="0" i="1" u="none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2339752" y="537321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2339752" y="594928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2915816" y="5373216"/>
            <a:ext cx="0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2915816" y="5661248"/>
            <a:ext cx="22322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1187624" y="5445224"/>
            <a:ext cx="1548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Comentário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22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88640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9258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483768" y="1268760"/>
            <a:ext cx="244827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771800" y="122869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2771800" y="292494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 50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499992" y="544522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contador + 1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148064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2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076056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83671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972108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84482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enquanto</a:t>
            </a:r>
          </a:p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contador  </a:t>
            </a:r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  <a:sym typeface="Symbol"/>
              </a:rPr>
              <a:t> 50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11" idx="2"/>
          </p:cNvCxnSpPr>
          <p:nvPr/>
        </p:nvCxnSpPr>
        <p:spPr>
          <a:xfrm>
            <a:off x="3707904" y="1700808"/>
            <a:ext cx="0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059832" y="60932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755576" y="45718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● ● ●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Algoritmo de Euclides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7499176" cy="4590288"/>
          </a:xfrm>
        </p:spPr>
        <p:txBody>
          <a:bodyPr/>
          <a:lstStyle/>
          <a:p>
            <a:r>
              <a:rPr lang="pt-BR" sz="2400" dirty="0" smtClean="0"/>
              <a:t>O </a:t>
            </a:r>
            <a:r>
              <a:rPr lang="pt-BR" sz="2400" b="1" dirty="0" smtClean="0"/>
              <a:t>algoritmo de Euclides </a:t>
            </a:r>
            <a:r>
              <a:rPr lang="pt-BR" sz="2400" dirty="0" smtClean="0"/>
              <a:t>é utilizado para o cálculo do </a:t>
            </a:r>
            <a:r>
              <a:rPr lang="pt-BR" sz="2400" b="1" dirty="0" smtClean="0"/>
              <a:t>MDC</a:t>
            </a:r>
            <a:r>
              <a:rPr lang="pt-BR" sz="2400" dirty="0" smtClean="0"/>
              <a:t> (</a:t>
            </a:r>
            <a:r>
              <a:rPr lang="pt-BR" sz="2400" b="1" dirty="0" smtClean="0"/>
              <a:t>Máximo Divisor Comum</a:t>
            </a:r>
            <a:r>
              <a:rPr lang="pt-BR" sz="2400" dirty="0" smtClean="0"/>
              <a:t>) entre dois números inteiros;</a:t>
            </a:r>
          </a:p>
          <a:p>
            <a:pPr marL="114300" indent="0">
              <a:buNone/>
            </a:pPr>
            <a:endParaRPr lang="pt-BR" sz="2400" dirty="0" smtClean="0"/>
          </a:p>
          <a:p>
            <a:r>
              <a:rPr lang="pt-BR" sz="2400" dirty="0" smtClean="0"/>
              <a:t>A seguir, o fluxograma: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23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24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16632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205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347864" y="130069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 , y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03848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&lt;&gt; 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580112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220072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x 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148064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r 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mod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76470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1044116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enquanto y &lt;&gt; 0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41" idx="2"/>
            <a:endCxn id="13" idx="0"/>
          </p:cNvCxnSpPr>
          <p:nvPr/>
        </p:nvCxnSpPr>
        <p:spPr>
          <a:xfrm>
            <a:off x="3671900" y="1844824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275856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899592" y="44371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ntrada manual 40"/>
          <p:cNvSpPr/>
          <p:nvPr/>
        </p:nvSpPr>
        <p:spPr>
          <a:xfrm>
            <a:off x="2771800" y="1124744"/>
            <a:ext cx="1800200" cy="720080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Fluxograma: Exibir 51"/>
          <p:cNvSpPr/>
          <p:nvPr/>
        </p:nvSpPr>
        <p:spPr>
          <a:xfrm>
            <a:off x="395536" y="4293096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457200" y="490662"/>
            <a:ext cx="76200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Algoritmo de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Euclides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7596336" y="6473888"/>
            <a:ext cx="872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none" dirty="0" smtClean="0">
                <a:latin typeface="+mn-lt"/>
                <a:hlinkClick r:id="rId3" action="ppaction://hlinksldjump"/>
              </a:rPr>
              <a:t>avançar &gt;&gt;</a:t>
            </a:r>
            <a:endParaRPr lang="pt-BR" sz="1200" u="none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25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16632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2057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347864" y="130069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 , y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03848" y="29249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&lt;&gt; 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580112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220072" y="45811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x 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148064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r 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mod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y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764704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1044116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enquanto y &lt;&gt; 0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41" idx="2"/>
            <a:endCxn id="13" idx="0"/>
          </p:cNvCxnSpPr>
          <p:nvPr/>
        </p:nvCxnSpPr>
        <p:spPr>
          <a:xfrm>
            <a:off x="3671900" y="1844824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275856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899592" y="443711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ntrada manual 40"/>
          <p:cNvSpPr/>
          <p:nvPr/>
        </p:nvSpPr>
        <p:spPr>
          <a:xfrm>
            <a:off x="2771800" y="1124744"/>
            <a:ext cx="1800200" cy="720080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Fluxograma: Exibir 51"/>
          <p:cNvSpPr/>
          <p:nvPr/>
        </p:nvSpPr>
        <p:spPr>
          <a:xfrm>
            <a:off x="395536" y="4293096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457200" y="490662"/>
            <a:ext cx="76200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Algoritmo de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pt-BR" u="none" dirty="0" smtClean="0"/>
              <a:t>Euclides</a:t>
            </a:r>
          </a:p>
        </p:txBody>
      </p:sp>
      <p:sp>
        <p:nvSpPr>
          <p:cNvPr id="45" name="AutoShape 38"/>
          <p:cNvSpPr>
            <a:spLocks noChangeArrowheads="1"/>
          </p:cNvSpPr>
          <p:nvPr/>
        </p:nvSpPr>
        <p:spPr bwMode="auto">
          <a:xfrm>
            <a:off x="179512" y="622970"/>
            <a:ext cx="2304256" cy="715516"/>
          </a:xfrm>
          <a:prstGeom prst="wedgeRoundRectCallout">
            <a:avLst>
              <a:gd name="adj1" fmla="val 61192"/>
              <a:gd name="adj2" fmla="val 8293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Padrão adotado para ENTRADA de dados em um fluxograma.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46" name="AutoShape 38"/>
          <p:cNvSpPr>
            <a:spLocks noChangeArrowheads="1"/>
          </p:cNvSpPr>
          <p:nvPr/>
        </p:nvSpPr>
        <p:spPr bwMode="auto">
          <a:xfrm>
            <a:off x="1869526" y="4077071"/>
            <a:ext cx="2397674" cy="536009"/>
          </a:xfrm>
          <a:prstGeom prst="wedgeRoundRectCallout">
            <a:avLst>
              <a:gd name="adj1" fmla="val -53213"/>
              <a:gd name="adj2" fmla="val 76137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Padrão adotado para SAÍDA de dados em um fluxograma.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55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Algoritmo de Euclides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Supondo</a:t>
            </a:r>
            <a:r>
              <a:rPr lang="en-US" dirty="0" smtClean="0"/>
              <a:t> as </a:t>
            </a:r>
            <a:r>
              <a:rPr lang="en-US" dirty="0" err="1" smtClean="0"/>
              <a:t>entradas</a:t>
            </a:r>
            <a:r>
              <a:rPr lang="en-US" dirty="0" smtClean="0"/>
              <a:t> 544 e 119,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analisar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resposta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b="1" dirty="0" smtClean="0"/>
              <a:t>17</a:t>
            </a:r>
            <a:r>
              <a:rPr lang="en-US" dirty="0" smtClean="0"/>
              <a:t> (o </a:t>
            </a:r>
            <a:r>
              <a:rPr lang="en-US" dirty="0" err="1" smtClean="0"/>
              <a:t>último</a:t>
            </a:r>
            <a:r>
              <a:rPr lang="en-US" dirty="0" smtClean="0"/>
              <a:t> valor </a:t>
            </a:r>
            <a:r>
              <a:rPr lang="en-US" dirty="0" err="1" smtClean="0"/>
              <a:t>atribuído</a:t>
            </a:r>
            <a:r>
              <a:rPr lang="en-US" dirty="0" smtClean="0"/>
              <a:t> a </a:t>
            </a:r>
            <a:r>
              <a:rPr lang="en-US" b="1" dirty="0" smtClean="0"/>
              <a:t>x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quadro</a:t>
            </a:r>
            <a:r>
              <a:rPr lang="en-US" dirty="0" smtClean="0"/>
              <a:t> anterior é </a:t>
            </a:r>
            <a:r>
              <a:rPr lang="en-US" dirty="0" err="1" smtClean="0"/>
              <a:t>resultado</a:t>
            </a:r>
            <a:r>
              <a:rPr lang="en-US" dirty="0" smtClean="0"/>
              <a:t> de um “</a:t>
            </a:r>
            <a:r>
              <a:rPr lang="en-US" dirty="0" err="1" smtClean="0"/>
              <a:t>teste</a:t>
            </a:r>
            <a:r>
              <a:rPr lang="en-US" dirty="0" smtClean="0"/>
              <a:t> de mesa” (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simulação</a:t>
            </a:r>
            <a:r>
              <a:rPr lang="en-US" dirty="0" smtClean="0"/>
              <a:t> da </a:t>
            </a:r>
            <a:r>
              <a:rPr lang="en-US" dirty="0" err="1" smtClean="0"/>
              <a:t>execução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feita</a:t>
            </a:r>
            <a:r>
              <a:rPr lang="en-US" dirty="0" smtClean="0"/>
              <a:t> à </a:t>
            </a:r>
            <a:r>
              <a:rPr lang="en-US" dirty="0" err="1" smtClean="0"/>
              <a:t>mão</a:t>
            </a:r>
            <a:r>
              <a:rPr lang="en-US" dirty="0" smtClean="0"/>
              <a:t>),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definidos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 das </a:t>
            </a:r>
            <a:r>
              <a:rPr lang="en-US" dirty="0" err="1" smtClean="0"/>
              <a:t>variáveis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iteração</a:t>
            </a:r>
            <a:r>
              <a:rPr lang="en-US" dirty="0" smtClean="0"/>
              <a:t> do </a:t>
            </a:r>
            <a:r>
              <a:rPr lang="en-US" dirty="0" err="1" smtClean="0"/>
              <a:t>laço</a:t>
            </a:r>
            <a:r>
              <a:rPr lang="en-US" dirty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27522779"/>
              </p:ext>
            </p:extLst>
          </p:nvPr>
        </p:nvGraphicFramePr>
        <p:xfrm>
          <a:off x="1219200" y="2132856"/>
          <a:ext cx="6096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</a:rPr>
                        <a:t>resto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544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119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119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68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51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pt-BR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17</a:t>
                      </a:r>
                      <a:endParaRPr lang="pt-B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pt-B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pt-BR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31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Observações no Fluxograma</a:t>
            </a:r>
            <a:endParaRPr lang="pt-BR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Aqui o símbolo do comando de decisão é utilizado com um significado diferente: ele é parte integral de um comando de repetição, servindo como um teste para indicar se os comandos em seu interior deverão ser executados novamente;</a:t>
            </a:r>
          </a:p>
          <a:p>
            <a:endParaRPr lang="pt-BR" dirty="0" smtClean="0"/>
          </a:p>
          <a:p>
            <a:r>
              <a:rPr lang="pt-BR" dirty="0" smtClean="0"/>
              <a:t>A repetição é indicada pelo caminho fechado que sai do símbolo de decisão e que volta a ele;</a:t>
            </a:r>
          </a:p>
          <a:p>
            <a:endParaRPr lang="pt-BR" dirty="0" smtClean="0"/>
          </a:p>
          <a:p>
            <a:r>
              <a:rPr lang="pt-BR" dirty="0" smtClean="0"/>
              <a:t>A expressão relacional escrita no símbolo de decisão, no caso de comando de repetição, representa um critério ou condição de parada da repetição.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Observações no Fluxograma</a:t>
            </a:r>
            <a:endParaRPr lang="pt-B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comandos representados no caminho fechado representam os comandos que serão executados </a:t>
            </a:r>
            <a:r>
              <a:rPr lang="pt-BR" b="1" dirty="0" smtClean="0"/>
              <a:t>enquanto</a:t>
            </a:r>
            <a:r>
              <a:rPr lang="pt-BR" dirty="0" smtClean="0"/>
              <a:t> a </a:t>
            </a:r>
            <a:r>
              <a:rPr lang="pt-BR" b="1" dirty="0" smtClean="0"/>
              <a:t>condição</a:t>
            </a:r>
            <a:r>
              <a:rPr lang="pt-BR" dirty="0" smtClean="0"/>
              <a:t> (expressão relacional) for </a:t>
            </a:r>
            <a:r>
              <a:rPr lang="pt-BR" b="1" dirty="0" smtClean="0"/>
              <a:t>verdadeira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A condição de parada deve ser testada cuidadosamente, pois se estiver errada poderá levar a uma repetição infinita (</a:t>
            </a:r>
            <a:r>
              <a:rPr lang="pt-BR" b="1" dirty="0" smtClean="0"/>
              <a:t>loop infinito</a:t>
            </a:r>
            <a:r>
              <a:rPr lang="pt-BR" dirty="0" smtClean="0"/>
              <a:t>);</a:t>
            </a:r>
          </a:p>
          <a:p>
            <a:endParaRPr lang="pt-BR" dirty="0" smtClean="0"/>
          </a:p>
          <a:p>
            <a:r>
              <a:rPr lang="pt-BR" dirty="0" smtClean="0"/>
              <a:t>No exemplo a seguir, nunca ocorrerá a impressão do valor da variável </a:t>
            </a:r>
            <a:r>
              <a:rPr lang="pt-BR" b="1" i="1" dirty="0" smtClean="0"/>
              <a:t>x </a:t>
            </a:r>
            <a:r>
              <a:rPr lang="pt-BR" dirty="0" smtClean="0"/>
              <a:t>na tela.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620000" cy="1143000"/>
          </a:xfrm>
        </p:spPr>
        <p:txBody>
          <a:bodyPr/>
          <a:lstStyle/>
          <a:p>
            <a:pPr algn="r"/>
            <a:r>
              <a:rPr lang="pt-BR" dirty="0" smtClean="0"/>
              <a:t>Exemplo de </a:t>
            </a:r>
            <a:br>
              <a:rPr lang="pt-BR" dirty="0" smtClean="0"/>
            </a:br>
            <a:r>
              <a:rPr lang="pt-BR" dirty="0" smtClean="0"/>
              <a:t>Loop </a:t>
            </a:r>
            <a:br>
              <a:rPr lang="pt-BR" dirty="0" smtClean="0"/>
            </a:br>
            <a:r>
              <a:rPr lang="pt-BR" dirty="0" smtClean="0"/>
              <a:t>Infinito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88640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5536" y="5805264"/>
            <a:ext cx="1440160" cy="64807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9258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55576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483768" y="1268760"/>
            <a:ext cx="244827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275856" y="122869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x  </a:t>
            </a:r>
            <a:r>
              <a:rPr lang="pt-BR" sz="20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 1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osango 12"/>
          <p:cNvSpPr/>
          <p:nvPr/>
        </p:nvSpPr>
        <p:spPr>
          <a:xfrm>
            <a:off x="2411760" y="2636912"/>
            <a:ext cx="2520280" cy="1008112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275856" y="292494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 &gt; 0</a:t>
            </a:r>
            <a:endParaRPr lang="pt-BR" sz="20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499992" y="5445224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5364088" y="54359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 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x + 1</a:t>
            </a:r>
            <a:endParaRPr lang="pt-BR" sz="1800" b="1" u="non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499992" y="3717032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4499992" y="4581128"/>
            <a:ext cx="2880320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5148064" y="458112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2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076056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comando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onector de seta reta 28"/>
          <p:cNvCxnSpPr/>
          <p:nvPr/>
        </p:nvCxnSpPr>
        <p:spPr>
          <a:xfrm>
            <a:off x="1115616" y="5085184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5940152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83671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5940152" y="501317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Forma 48"/>
          <p:cNvCxnSpPr>
            <a:stCxn id="17" idx="2"/>
          </p:cNvCxnSpPr>
          <p:nvPr/>
        </p:nvCxnSpPr>
        <p:spPr>
          <a:xfrm rot="5400000" flipH="1" flipV="1">
            <a:off x="5112060" y="3104964"/>
            <a:ext cx="3600400" cy="1944216"/>
          </a:xfrm>
          <a:prstGeom prst="bentConnector3">
            <a:avLst>
              <a:gd name="adj1" fmla="val -1291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flipH="1">
            <a:off x="3707904" y="2276872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stCxn id="13" idx="3"/>
            <a:endCxn id="23" idx="0"/>
          </p:cNvCxnSpPr>
          <p:nvPr/>
        </p:nvCxnSpPr>
        <p:spPr>
          <a:xfrm>
            <a:off x="4932040" y="3140968"/>
            <a:ext cx="972108" cy="57606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220072" y="27716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403648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Conector reto 63"/>
          <p:cNvCxnSpPr/>
          <p:nvPr/>
        </p:nvCxnSpPr>
        <p:spPr>
          <a:xfrm>
            <a:off x="2195736" y="191683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>
            <a:off x="2771800" y="191683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2195736" y="2492896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ixaDeTexto 72"/>
          <p:cNvSpPr txBox="1"/>
          <p:nvPr/>
        </p:nvSpPr>
        <p:spPr>
          <a:xfrm>
            <a:off x="755576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enquanto x &gt; 0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>
            <a:stCxn id="11" idx="2"/>
          </p:cNvCxnSpPr>
          <p:nvPr/>
        </p:nvCxnSpPr>
        <p:spPr>
          <a:xfrm>
            <a:off x="3707904" y="1700808"/>
            <a:ext cx="0" cy="9361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to 86"/>
          <p:cNvCxnSpPr/>
          <p:nvPr/>
        </p:nvCxnSpPr>
        <p:spPr>
          <a:xfrm>
            <a:off x="2771800" y="2204864"/>
            <a:ext cx="7920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5004048" y="6029672"/>
            <a:ext cx="0" cy="5676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to 90"/>
          <p:cNvCxnSpPr/>
          <p:nvPr/>
        </p:nvCxnSpPr>
        <p:spPr>
          <a:xfrm>
            <a:off x="4427984" y="6597352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4427984" y="6021288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ixaDeTexto 92"/>
          <p:cNvSpPr txBox="1"/>
          <p:nvPr/>
        </p:nvSpPr>
        <p:spPr>
          <a:xfrm>
            <a:off x="3059832" y="60932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Forma 103"/>
          <p:cNvCxnSpPr>
            <a:stCxn id="13" idx="1"/>
          </p:cNvCxnSpPr>
          <p:nvPr/>
        </p:nvCxnSpPr>
        <p:spPr>
          <a:xfrm rot="10800000" flipV="1">
            <a:off x="1115616" y="3140968"/>
            <a:ext cx="1296144" cy="1152128"/>
          </a:xfrm>
          <a:prstGeom prst="bentConnector3">
            <a:avLst>
              <a:gd name="adj1" fmla="val 99938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ixaDeTexto 105"/>
          <p:cNvSpPr txBox="1"/>
          <p:nvPr/>
        </p:nvSpPr>
        <p:spPr>
          <a:xfrm>
            <a:off x="971600" y="45091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x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xibir 40"/>
          <p:cNvSpPr/>
          <p:nvPr/>
        </p:nvSpPr>
        <p:spPr>
          <a:xfrm>
            <a:off x="467544" y="4293096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Tipos de Dados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b="1" dirty="0" smtClean="0">
                <a:solidFill>
                  <a:srgbClr val="FF0000"/>
                </a:solidFill>
              </a:rPr>
              <a:t>Tipos </a:t>
            </a:r>
            <a:r>
              <a:rPr lang="pt-BR" sz="1200" b="1" dirty="0">
                <a:solidFill>
                  <a:srgbClr val="FF0000"/>
                </a:solidFill>
              </a:rPr>
              <a:t>de dados</a:t>
            </a:r>
            <a:r>
              <a:rPr lang="pt-BR" sz="1200" dirty="0"/>
              <a:t>;</a:t>
            </a:r>
          </a:p>
          <a:p>
            <a:r>
              <a:rPr lang="pt-BR" sz="1200" dirty="0"/>
              <a:t>Uso de contadores;</a:t>
            </a:r>
          </a:p>
          <a:p>
            <a:r>
              <a:rPr lang="pt-BR" sz="1200" dirty="0"/>
              <a:t>Comandos de </a:t>
            </a:r>
            <a:r>
              <a:rPr lang="pt-BR" sz="1200" dirty="0" smtClean="0"/>
              <a:t>repetição/iteração</a:t>
            </a:r>
            <a:r>
              <a:rPr lang="pt-BR" sz="1200" dirty="0"/>
              <a:t>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Exercício: Média das Temperaturas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Durante uma semana, foram medidas </a:t>
            </a:r>
            <a:r>
              <a:rPr lang="pt-BR" b="1" i="1" dirty="0" smtClean="0"/>
              <a:t>n</a:t>
            </a:r>
            <a:r>
              <a:rPr lang="pt-BR" dirty="0" smtClean="0"/>
              <a:t> temperaturas ambiente, no campus da UFOP, às 22:00 h.</a:t>
            </a:r>
          </a:p>
          <a:p>
            <a:endParaRPr lang="pt-BR" dirty="0" smtClean="0"/>
          </a:p>
          <a:p>
            <a:r>
              <a:rPr lang="pt-BR" dirty="0" smtClean="0"/>
              <a:t>Projete um fluxograma que tenha como entrada as </a:t>
            </a:r>
            <a:r>
              <a:rPr lang="pt-BR" b="1" i="1" dirty="0" smtClean="0"/>
              <a:t>n</a:t>
            </a:r>
            <a:r>
              <a:rPr lang="pt-BR" dirty="0" smtClean="0"/>
              <a:t> temperaturas, e como saída a temperatura média referente a essas temperaturas.</a:t>
            </a:r>
          </a:p>
          <a:p>
            <a:endParaRPr lang="pt-BR" dirty="0" smtClean="0"/>
          </a:p>
          <a:p>
            <a:r>
              <a:rPr lang="pt-BR" b="1" dirty="0" smtClean="0"/>
              <a:t>Observações</a:t>
            </a:r>
            <a:r>
              <a:rPr lang="pt-BR" dirty="0" smtClean="0"/>
              <a:t>: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O número de temperaturas é variável, mas deve-se tratar o caso de </a:t>
            </a:r>
            <a:r>
              <a:rPr lang="pt-BR" b="1" i="1" dirty="0" smtClean="0"/>
              <a:t>n &lt;= 0</a:t>
            </a:r>
            <a:r>
              <a:rPr lang="pt-BR" dirty="0" smtClean="0"/>
              <a:t>, pois pode-se ocasionar a divisão por zero na média;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Se </a:t>
            </a:r>
            <a:r>
              <a:rPr lang="pt-BR" b="1" i="1" dirty="0" smtClean="0"/>
              <a:t>n </a:t>
            </a:r>
            <a:r>
              <a:rPr lang="pt-BR" dirty="0" smtClean="0"/>
              <a:t>pode assumir qualquer valor positivo, serão lidas </a:t>
            </a:r>
            <a:r>
              <a:rPr lang="pt-BR" b="1" i="1" dirty="0" smtClean="0"/>
              <a:t>n</a:t>
            </a:r>
            <a:r>
              <a:rPr lang="pt-BR" dirty="0" smtClean="0"/>
              <a:t> temperaturas diferentes, quantas variáveis são necessárias?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Exercício: Média das Temperaturas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Resposta para OBS 2</a:t>
            </a:r>
            <a:r>
              <a:rPr lang="pt-BR" dirty="0" smtClean="0"/>
              <a:t>: Somente uma!</a:t>
            </a:r>
          </a:p>
          <a:p>
            <a:pPr lvl="1"/>
            <a:r>
              <a:rPr lang="pt-BR" dirty="0" smtClean="0"/>
              <a:t>Um comando de repetição ficará encarregado de ler cada temperatura e acumular seu valor em uma soma. </a:t>
            </a:r>
          </a:p>
          <a:p>
            <a:pPr lvl="1"/>
            <a:r>
              <a:rPr lang="pt-BR" dirty="0" smtClean="0"/>
              <a:t>Ao final, as </a:t>
            </a:r>
            <a:r>
              <a:rPr lang="pt-BR" b="1" i="1" dirty="0" smtClean="0"/>
              <a:t>n </a:t>
            </a:r>
            <a:r>
              <a:rPr lang="pt-BR" dirty="0" smtClean="0"/>
              <a:t>temperaturas estarão somadas, faltando apenas calcular a média;</a:t>
            </a:r>
          </a:p>
          <a:p>
            <a:pPr lvl="1"/>
            <a:r>
              <a:rPr lang="pt-BR" dirty="0" smtClean="0"/>
              <a:t>As somas serão realizadas em uma variável denominada </a:t>
            </a:r>
            <a:r>
              <a:rPr lang="pt-BR" b="1" dirty="0" smtClean="0"/>
              <a:t>variável acumuladora</a:t>
            </a:r>
            <a:r>
              <a:rPr lang="pt-BR" dirty="0"/>
              <a:t>;</a:t>
            </a:r>
            <a:endParaRPr lang="pt-BR" dirty="0" smtClean="0"/>
          </a:p>
          <a:p>
            <a:pPr lvl="1"/>
            <a:r>
              <a:rPr lang="pt-BR" dirty="0" smtClean="0"/>
              <a:t>A técnica é inicializar a variável acumuladora com zero (elemento neutro da adição) fora do laço;</a:t>
            </a:r>
          </a:p>
          <a:p>
            <a:pPr lvl="1"/>
            <a:r>
              <a:rPr lang="pt-BR" dirty="0" smtClean="0"/>
              <a:t>Desta forma, a cada leitura de uma nova temperatura, dentro da repetição, soma-se a temperatura corrente à variável acumuladora;</a:t>
            </a:r>
          </a:p>
          <a:p>
            <a:r>
              <a:rPr lang="pt-BR" dirty="0" smtClean="0"/>
              <a:t>A seguir, o fluxograma.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620000" cy="706090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pt-BR" sz="2000" b="1" dirty="0" smtClean="0"/>
              <a:t>Média das Temperaturas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32</a:t>
            </a:fld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987824" y="188640"/>
            <a:ext cx="1440160" cy="50405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5496" y="6093296"/>
            <a:ext cx="1440160" cy="50405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18864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Início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5536" y="616530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Fim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427984" y="35010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i &lt;= n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084168" y="5733256"/>
            <a:ext cx="1224136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6156176" y="57959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i + 1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084168" y="1340768"/>
            <a:ext cx="115212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ctor de seta reta 28"/>
          <p:cNvCxnSpPr/>
          <p:nvPr/>
        </p:nvCxnSpPr>
        <p:spPr>
          <a:xfrm>
            <a:off x="755576" y="4653136"/>
            <a:ext cx="0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6660232" y="5301208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6" idx="4"/>
          </p:cNvCxnSpPr>
          <p:nvPr/>
        </p:nvCxnSpPr>
        <p:spPr>
          <a:xfrm>
            <a:off x="3707904" y="69269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>
            <a:off x="6660232" y="443711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>
            <a:off x="5796136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1619672" y="17008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2123728" y="270892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enquanto i &lt;= n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Conector de seta reta 82"/>
          <p:cNvCxnSpPr/>
          <p:nvPr/>
        </p:nvCxnSpPr>
        <p:spPr>
          <a:xfrm flipH="1">
            <a:off x="4932040" y="3068960"/>
            <a:ext cx="309634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/>
          <p:nvPr/>
        </p:nvCxnSpPr>
        <p:spPr>
          <a:xfrm>
            <a:off x="4211960" y="2924944"/>
            <a:ext cx="5760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upo 113"/>
          <p:cNvGrpSpPr/>
          <p:nvPr/>
        </p:nvGrpSpPr>
        <p:grpSpPr>
          <a:xfrm>
            <a:off x="3635896" y="2708920"/>
            <a:ext cx="576064" cy="432048"/>
            <a:chOff x="3635896" y="2708920"/>
            <a:chExt cx="576064" cy="432048"/>
          </a:xfrm>
        </p:grpSpPr>
        <p:cxnSp>
          <p:nvCxnSpPr>
            <p:cNvPr id="90" name="Conector reto 89"/>
            <p:cNvCxnSpPr/>
            <p:nvPr/>
          </p:nvCxnSpPr>
          <p:spPr>
            <a:xfrm>
              <a:off x="4211960" y="2708920"/>
              <a:ext cx="0" cy="432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to 90"/>
            <p:cNvCxnSpPr/>
            <p:nvPr/>
          </p:nvCxnSpPr>
          <p:spPr>
            <a:xfrm>
              <a:off x="3635896" y="3140968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ector reto 91"/>
            <p:cNvCxnSpPr/>
            <p:nvPr/>
          </p:nvCxnSpPr>
          <p:spPr>
            <a:xfrm>
              <a:off x="3635896" y="270892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CaixaDeTexto 92"/>
          <p:cNvSpPr txBox="1"/>
          <p:nvPr/>
        </p:nvSpPr>
        <p:spPr>
          <a:xfrm>
            <a:off x="3779912" y="616530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fim enquanto</a:t>
            </a:r>
            <a:r>
              <a:rPr lang="pt-BR" sz="1800" u="none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CaixaDeTexto 105"/>
          <p:cNvSpPr txBox="1"/>
          <p:nvPr/>
        </p:nvSpPr>
        <p:spPr>
          <a:xfrm>
            <a:off x="323528" y="393305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“n deve</a:t>
            </a:r>
          </a:p>
          <a:p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ser &gt; 0”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Fluxograma: Exibir 40"/>
          <p:cNvSpPr/>
          <p:nvPr/>
        </p:nvSpPr>
        <p:spPr>
          <a:xfrm>
            <a:off x="107504" y="3861048"/>
            <a:ext cx="1368152" cy="792088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Fluxograma: Entrada manual 45"/>
          <p:cNvSpPr/>
          <p:nvPr/>
        </p:nvSpPr>
        <p:spPr>
          <a:xfrm>
            <a:off x="3059832" y="980728"/>
            <a:ext cx="1368152" cy="432048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/>
          <p:cNvSpPr txBox="1"/>
          <p:nvPr/>
        </p:nvSpPr>
        <p:spPr>
          <a:xfrm>
            <a:off x="3572272" y="1012666"/>
            <a:ext cx="35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n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luxograma: Decisão 47"/>
          <p:cNvSpPr/>
          <p:nvPr/>
        </p:nvSpPr>
        <p:spPr>
          <a:xfrm>
            <a:off x="3059832" y="1772816"/>
            <a:ext cx="1440160" cy="72008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/>
          <p:cNvSpPr txBox="1"/>
          <p:nvPr/>
        </p:nvSpPr>
        <p:spPr>
          <a:xfrm>
            <a:off x="3419872" y="194877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n &gt; 0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Conector de seta reta 50"/>
          <p:cNvCxnSpPr/>
          <p:nvPr/>
        </p:nvCxnSpPr>
        <p:spPr>
          <a:xfrm>
            <a:off x="3779912" y="1412776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Forma 53"/>
          <p:cNvCxnSpPr>
            <a:stCxn id="48" idx="1"/>
            <a:endCxn id="41" idx="0"/>
          </p:cNvCxnSpPr>
          <p:nvPr/>
        </p:nvCxnSpPr>
        <p:spPr>
          <a:xfrm rot="10800000" flipV="1">
            <a:off x="791580" y="2132856"/>
            <a:ext cx="2268252" cy="1728192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/>
          <p:cNvSpPr txBox="1"/>
          <p:nvPr/>
        </p:nvSpPr>
        <p:spPr>
          <a:xfrm>
            <a:off x="6156176" y="13407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0</a:t>
            </a:r>
          </a:p>
        </p:txBody>
      </p:sp>
      <p:sp>
        <p:nvSpPr>
          <p:cNvPr id="58" name="CaixaDeTexto 57"/>
          <p:cNvSpPr txBox="1"/>
          <p:nvPr/>
        </p:nvSpPr>
        <p:spPr>
          <a:xfrm>
            <a:off x="6228184" y="22675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1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6084168" y="2204864"/>
            <a:ext cx="1152128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Fluxograma: Decisão 62"/>
          <p:cNvSpPr/>
          <p:nvPr/>
        </p:nvSpPr>
        <p:spPr>
          <a:xfrm>
            <a:off x="4211960" y="3356992"/>
            <a:ext cx="1440160" cy="720080"/>
          </a:xfrm>
          <a:prstGeom prst="flowChartDecision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/>
          <p:cNvSpPr/>
          <p:nvPr/>
        </p:nvSpPr>
        <p:spPr>
          <a:xfrm>
            <a:off x="5796136" y="4869160"/>
            <a:ext cx="172819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Fluxograma: Entrada manual 67"/>
          <p:cNvSpPr/>
          <p:nvPr/>
        </p:nvSpPr>
        <p:spPr>
          <a:xfrm>
            <a:off x="5940152" y="3933056"/>
            <a:ext cx="1368152" cy="504056"/>
          </a:xfrm>
          <a:prstGeom prst="flowChartManualInp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CaixaDeTexto 68"/>
          <p:cNvSpPr txBox="1"/>
          <p:nvPr/>
        </p:nvSpPr>
        <p:spPr>
          <a:xfrm>
            <a:off x="6444208" y="4005064"/>
            <a:ext cx="35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none" dirty="0" smtClean="0">
                <a:latin typeface="Arial" pitchFamily="34" charset="0"/>
                <a:cs typeface="Arial" pitchFamily="34" charset="0"/>
              </a:rPr>
              <a:t>T</a:t>
            </a:r>
            <a:endParaRPr lang="pt-BR" sz="20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5796136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MT + T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123728" y="40677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 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  <a:sym typeface="Symbol"/>
              </a:rPr>
              <a:t></a:t>
            </a:r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 MT / n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tângulo 71"/>
          <p:cNvSpPr/>
          <p:nvPr/>
        </p:nvSpPr>
        <p:spPr>
          <a:xfrm>
            <a:off x="2123728" y="4077072"/>
            <a:ext cx="1728192" cy="4320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Fluxograma: Exibir 73"/>
          <p:cNvSpPr/>
          <p:nvPr/>
        </p:nvSpPr>
        <p:spPr>
          <a:xfrm>
            <a:off x="2267744" y="5013176"/>
            <a:ext cx="1368152" cy="504056"/>
          </a:xfrm>
          <a:prstGeom prst="flowChartDisplay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5" name="Conector de seta reta 74"/>
          <p:cNvCxnSpPr/>
          <p:nvPr/>
        </p:nvCxnSpPr>
        <p:spPr>
          <a:xfrm>
            <a:off x="2987824" y="450912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ixaDeTexto 75"/>
          <p:cNvSpPr txBox="1"/>
          <p:nvPr/>
        </p:nvSpPr>
        <p:spPr>
          <a:xfrm>
            <a:off x="2699792" y="50758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u="none" dirty="0" smtClean="0">
                <a:latin typeface="Arial" pitchFamily="34" charset="0"/>
                <a:cs typeface="Arial" pitchFamily="34" charset="0"/>
              </a:rPr>
              <a:t>MT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Conector de seta reta 76"/>
          <p:cNvCxnSpPr/>
          <p:nvPr/>
        </p:nvCxnSpPr>
        <p:spPr>
          <a:xfrm>
            <a:off x="6660232" y="177281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/>
          <p:nvPr/>
        </p:nvCxnSpPr>
        <p:spPr>
          <a:xfrm>
            <a:off x="6660232" y="90872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angulado 83"/>
          <p:cNvCxnSpPr>
            <a:stCxn id="48" idx="3"/>
          </p:cNvCxnSpPr>
          <p:nvPr/>
        </p:nvCxnSpPr>
        <p:spPr>
          <a:xfrm flipV="1">
            <a:off x="4499992" y="908720"/>
            <a:ext cx="2160240" cy="122413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/>
          <p:cNvSpPr txBox="1"/>
          <p:nvPr/>
        </p:nvSpPr>
        <p:spPr>
          <a:xfrm>
            <a:off x="4572000" y="16915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true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CaixaDeTexto 87"/>
          <p:cNvSpPr txBox="1"/>
          <p:nvPr/>
        </p:nvSpPr>
        <p:spPr>
          <a:xfrm>
            <a:off x="3275856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u="none" dirty="0" err="1" smtClean="0">
                <a:latin typeface="Arial" pitchFamily="34" charset="0"/>
                <a:cs typeface="Arial" pitchFamily="34" charset="0"/>
              </a:rPr>
              <a:t>false</a:t>
            </a:r>
            <a:endParaRPr lang="pt-BR" sz="1800" b="1" u="none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4" name="Conector angulado 93"/>
          <p:cNvCxnSpPr>
            <a:stCxn id="60" idx="2"/>
            <a:endCxn id="63" idx="0"/>
          </p:cNvCxnSpPr>
          <p:nvPr/>
        </p:nvCxnSpPr>
        <p:spPr>
          <a:xfrm rot="5400000">
            <a:off x="5436096" y="2132856"/>
            <a:ext cx="720080" cy="1728192"/>
          </a:xfrm>
          <a:prstGeom prst="bentConnector3">
            <a:avLst>
              <a:gd name="adj1" fmla="val 21464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Forma 95"/>
          <p:cNvCxnSpPr>
            <a:stCxn id="63" idx="3"/>
            <a:endCxn id="68" idx="0"/>
          </p:cNvCxnSpPr>
          <p:nvPr/>
        </p:nvCxnSpPr>
        <p:spPr>
          <a:xfrm>
            <a:off x="5652120" y="3717032"/>
            <a:ext cx="972108" cy="26643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angulado 99"/>
          <p:cNvCxnSpPr/>
          <p:nvPr/>
        </p:nvCxnSpPr>
        <p:spPr>
          <a:xfrm rot="5400000" flipH="1" flipV="1">
            <a:off x="5814138" y="3987062"/>
            <a:ext cx="3096344" cy="1260140"/>
          </a:xfrm>
          <a:prstGeom prst="bentConnector3">
            <a:avLst>
              <a:gd name="adj1" fmla="val -738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Forma 106"/>
          <p:cNvCxnSpPr>
            <a:stCxn id="63" idx="1"/>
            <a:endCxn id="72" idx="0"/>
          </p:cNvCxnSpPr>
          <p:nvPr/>
        </p:nvCxnSpPr>
        <p:spPr>
          <a:xfrm rot="10800000" flipV="1">
            <a:off x="2987824" y="3717032"/>
            <a:ext cx="1224136" cy="36004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Forma 107"/>
          <p:cNvCxnSpPr>
            <a:stCxn id="74" idx="2"/>
          </p:cNvCxnSpPr>
          <p:nvPr/>
        </p:nvCxnSpPr>
        <p:spPr>
          <a:xfrm rot="5400000">
            <a:off x="1745686" y="4527122"/>
            <a:ext cx="216024" cy="2196244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to 111"/>
          <p:cNvCxnSpPr/>
          <p:nvPr/>
        </p:nvCxnSpPr>
        <p:spPr>
          <a:xfrm>
            <a:off x="5652120" y="6381328"/>
            <a:ext cx="8640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Grupo 114"/>
          <p:cNvGrpSpPr/>
          <p:nvPr/>
        </p:nvGrpSpPr>
        <p:grpSpPr>
          <a:xfrm>
            <a:off x="5076056" y="6165304"/>
            <a:ext cx="576064" cy="432048"/>
            <a:chOff x="3635896" y="2708920"/>
            <a:chExt cx="576064" cy="432048"/>
          </a:xfrm>
        </p:grpSpPr>
        <p:cxnSp>
          <p:nvCxnSpPr>
            <p:cNvPr id="116" name="Conector reto 115"/>
            <p:cNvCxnSpPr/>
            <p:nvPr/>
          </p:nvCxnSpPr>
          <p:spPr>
            <a:xfrm>
              <a:off x="4211960" y="2708920"/>
              <a:ext cx="0" cy="4320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ector reto 116"/>
            <p:cNvCxnSpPr/>
            <p:nvPr/>
          </p:nvCxnSpPr>
          <p:spPr>
            <a:xfrm>
              <a:off x="3635896" y="3140968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ector reto 117"/>
            <p:cNvCxnSpPr/>
            <p:nvPr/>
          </p:nvCxnSpPr>
          <p:spPr>
            <a:xfrm>
              <a:off x="3635896" y="2708920"/>
              <a:ext cx="5760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Uso de contadores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Comandos de Repetição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 smtClean="0"/>
              <a:t>Tipos </a:t>
            </a:r>
            <a:r>
              <a:rPr lang="pt-BR" sz="1200" dirty="0"/>
              <a:t>de dados;</a:t>
            </a:r>
          </a:p>
          <a:p>
            <a:r>
              <a:rPr lang="pt-BR" sz="1200" dirty="0"/>
              <a:t>Uso de contadores;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Comandos de </a:t>
            </a:r>
            <a:r>
              <a:rPr lang="pt-BR" sz="1200" b="1" dirty="0" smtClean="0">
                <a:solidFill>
                  <a:srgbClr val="FF0000"/>
                </a:solidFill>
              </a:rPr>
              <a:t>repetição/iteração</a:t>
            </a:r>
            <a:r>
              <a:rPr lang="pt-BR" sz="1200" dirty="0" smtClean="0"/>
              <a:t>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700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permitir que uma operação seja executada repetidas vezes utiliza-se </a:t>
            </a:r>
            <a:r>
              <a:rPr lang="pt-BR" b="1" dirty="0" smtClean="0"/>
              <a:t>comandos de repetição</a:t>
            </a:r>
            <a:r>
              <a:rPr lang="pt-BR" dirty="0" smtClean="0"/>
              <a:t>;</a:t>
            </a:r>
          </a:p>
          <a:p>
            <a:endParaRPr lang="pt-BR" dirty="0"/>
          </a:p>
          <a:p>
            <a:r>
              <a:rPr lang="pt-BR" dirty="0" smtClean="0"/>
              <a:t>Uma estrutura deste tipo também é chamada de </a:t>
            </a:r>
            <a:r>
              <a:rPr lang="pt-BR" b="1" dirty="0" smtClean="0"/>
              <a:t>laço</a:t>
            </a:r>
            <a:r>
              <a:rPr lang="pt-BR" dirty="0" smtClean="0"/>
              <a:t> (do inglês </a:t>
            </a:r>
            <a:r>
              <a:rPr lang="pt-BR" b="1" dirty="0" smtClean="0"/>
              <a:t>loop</a:t>
            </a:r>
            <a:r>
              <a:rPr lang="pt-BR" dirty="0" smtClean="0"/>
              <a:t>);</a:t>
            </a:r>
          </a:p>
          <a:p>
            <a:endParaRPr lang="pt-BR" dirty="0"/>
          </a:p>
          <a:p>
            <a:r>
              <a:rPr lang="pt-BR" dirty="0" smtClean="0"/>
              <a:t>No </a:t>
            </a:r>
            <a:r>
              <a:rPr lang="pt-BR" dirty="0" err="1" smtClean="0"/>
              <a:t>Scilab</a:t>
            </a:r>
            <a:r>
              <a:rPr lang="pt-BR" dirty="0" smtClean="0"/>
              <a:t>, são definidos dois comandos de repetição: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Laço </a:t>
            </a:r>
            <a:r>
              <a:rPr lang="pt-BR" dirty="0"/>
              <a:t>controlado por contador (</a:t>
            </a:r>
            <a:r>
              <a:rPr lang="pt-BR" b="1" dirty="0"/>
              <a:t>for</a:t>
            </a:r>
            <a:r>
              <a:rPr lang="pt-BR" dirty="0" smtClean="0"/>
              <a:t>);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dirty="0"/>
              <a:t>Laço controlado logicamente (</a:t>
            </a:r>
            <a:r>
              <a:rPr lang="pt-BR" b="1" dirty="0" err="1"/>
              <a:t>while</a:t>
            </a:r>
            <a:r>
              <a:rPr lang="pt-BR" dirty="0"/>
              <a:t>).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321677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</a:t>
            </a:r>
            <a:r>
              <a:rPr lang="pt-BR" dirty="0" smtClean="0"/>
              <a:t>m </a:t>
            </a:r>
            <a:r>
              <a:rPr lang="pt-BR" dirty="0"/>
              <a:t>um </a:t>
            </a:r>
            <a:r>
              <a:rPr lang="pt-BR" b="1" dirty="0"/>
              <a:t>laço controlado por contador</a:t>
            </a:r>
            <a:r>
              <a:rPr lang="pt-BR" dirty="0"/>
              <a:t>, os comandos são repetidos um número </a:t>
            </a:r>
            <a:r>
              <a:rPr lang="pt-BR" b="1" dirty="0"/>
              <a:t>predeterminado</a:t>
            </a:r>
            <a:r>
              <a:rPr lang="pt-BR" dirty="0"/>
              <a:t> de vezes;</a:t>
            </a:r>
          </a:p>
          <a:p>
            <a:endParaRPr lang="pt-BR" dirty="0"/>
          </a:p>
          <a:p>
            <a:r>
              <a:rPr lang="pt-BR" dirty="0" smtClean="0"/>
              <a:t>Já em um </a:t>
            </a:r>
            <a:r>
              <a:rPr lang="pt-BR" b="1" dirty="0" smtClean="0"/>
              <a:t>laço controlado logicamente</a:t>
            </a:r>
            <a:r>
              <a:rPr lang="pt-BR" dirty="0" smtClean="0"/>
              <a:t>, os comandos internos (corpo do laço) são repetidos indefinidamente </a:t>
            </a:r>
            <a:r>
              <a:rPr lang="pt-BR" b="1" dirty="0" smtClean="0"/>
              <a:t>enquanto</a:t>
            </a:r>
            <a:r>
              <a:rPr lang="pt-BR" dirty="0" smtClean="0"/>
              <a:t> uma expressão lógica for verdadeira;</a:t>
            </a:r>
          </a:p>
          <a:p>
            <a:endParaRPr lang="pt-BR" dirty="0"/>
          </a:p>
          <a:p>
            <a:r>
              <a:rPr lang="pt-BR" dirty="0" smtClean="0"/>
              <a:t>Denomina-se </a:t>
            </a:r>
            <a:r>
              <a:rPr lang="pt-BR" b="1" dirty="0" smtClean="0"/>
              <a:t>iteração</a:t>
            </a:r>
            <a:r>
              <a:rPr lang="pt-BR" dirty="0" smtClean="0"/>
              <a:t> a repetição de um conjunto de comandos;</a:t>
            </a:r>
          </a:p>
          <a:p>
            <a:pPr lvl="1"/>
            <a:r>
              <a:rPr lang="pt-BR" dirty="0" smtClean="0"/>
              <a:t>Cada execução do corpo do laço, juntamente com a condição de terminação do laço, é uma iteração.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26096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Laço controlado por contador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comando </a:t>
            </a:r>
            <a:r>
              <a:rPr lang="pt-BR" b="1" dirty="0" smtClean="0"/>
              <a:t>for </a:t>
            </a:r>
            <a:r>
              <a:rPr lang="pt-BR" dirty="0" smtClean="0"/>
              <a:t>é </a:t>
            </a:r>
            <a:r>
              <a:rPr lang="pt-BR" dirty="0"/>
              <a:t>um laço controlado </a:t>
            </a:r>
            <a:r>
              <a:rPr lang="pt-BR" dirty="0" smtClean="0"/>
              <a:t>por contador, e é  </a:t>
            </a:r>
            <a:r>
              <a:rPr lang="pt-BR" dirty="0"/>
              <a:t>definido da seguinte forma:</a:t>
            </a:r>
            <a:endParaRPr lang="pt-BR" sz="1000" dirty="0"/>
          </a:p>
          <a:p>
            <a:endParaRPr lang="pt-BR" sz="1000" dirty="0"/>
          </a:p>
          <a:p>
            <a:pPr marL="776288" lvl="2" indent="0">
              <a:buNone/>
            </a:pPr>
            <a:r>
              <a:rPr lang="pt-BR" sz="2600" b="1" dirty="0" smtClean="0">
                <a:solidFill>
                  <a:srgbClr val="FF0000"/>
                </a:solidFill>
              </a:rPr>
              <a:t>for </a:t>
            </a:r>
            <a:r>
              <a:rPr lang="pt-BR" sz="2600" b="1" dirty="0">
                <a:solidFill>
                  <a:srgbClr val="00B0F0"/>
                </a:solidFill>
              </a:rPr>
              <a:t>variável = </a:t>
            </a:r>
            <a:r>
              <a:rPr lang="pt-BR" sz="2600" b="1" dirty="0" smtClean="0">
                <a:solidFill>
                  <a:srgbClr val="00B0F0"/>
                </a:solidFill>
              </a:rPr>
              <a:t>&lt;valor inicial&gt; : &lt;valor final&gt;</a:t>
            </a:r>
            <a:endParaRPr lang="pt-BR" sz="2600" b="1" dirty="0">
              <a:solidFill>
                <a:srgbClr val="00B0F0"/>
              </a:solidFill>
            </a:endParaRPr>
          </a:p>
          <a:p>
            <a:pPr marL="1050925" lvl="3" indent="0">
              <a:buNone/>
            </a:pPr>
            <a:r>
              <a:rPr lang="pt-BR" sz="2600" b="1" dirty="0" smtClean="0">
                <a:solidFill>
                  <a:srgbClr val="00B0F0"/>
                </a:solidFill>
              </a:rPr>
              <a:t>&lt;</a:t>
            </a:r>
            <a:r>
              <a:rPr lang="pt-BR" sz="2600" b="1" dirty="0">
                <a:solidFill>
                  <a:srgbClr val="00B0F0"/>
                </a:solidFill>
              </a:rPr>
              <a:t>conjunto de comandos&gt;</a:t>
            </a:r>
          </a:p>
          <a:p>
            <a:pPr marL="776288" lvl="2" indent="0">
              <a:buNone/>
            </a:pPr>
            <a:r>
              <a:rPr lang="pt-BR" sz="2600" b="1" dirty="0" err="1">
                <a:solidFill>
                  <a:srgbClr val="FF0000"/>
                </a:solidFill>
              </a:rPr>
              <a:t>end</a:t>
            </a:r>
            <a:endParaRPr lang="pt-BR" sz="800" b="1" dirty="0">
              <a:solidFill>
                <a:srgbClr val="FF0000"/>
              </a:solidFill>
            </a:endParaRPr>
          </a:p>
          <a:p>
            <a:endParaRPr lang="pt-BR" sz="1000" dirty="0"/>
          </a:p>
          <a:p>
            <a:pPr lvl="1"/>
            <a:r>
              <a:rPr lang="pt-BR" b="1" dirty="0"/>
              <a:t>&lt;conjunto de comandos&gt;</a:t>
            </a:r>
            <a:r>
              <a:rPr lang="pt-BR" dirty="0"/>
              <a:t> é o conjunto de instruções a serem executadas, é denominado corpo do laço;</a:t>
            </a:r>
            <a:endParaRPr lang="pt-BR" b="1" dirty="0"/>
          </a:p>
          <a:p>
            <a:pPr lvl="1"/>
            <a:r>
              <a:rPr lang="pt-BR" b="1" dirty="0" smtClean="0"/>
              <a:t>variável = &lt;valor </a:t>
            </a:r>
            <a:r>
              <a:rPr lang="pt-BR" b="1" dirty="0" err="1" smtClean="0"/>
              <a:t>incial</a:t>
            </a:r>
            <a:r>
              <a:rPr lang="pt-BR" b="1" dirty="0" smtClean="0"/>
              <a:t>&gt; : &lt;valor final&gt;</a:t>
            </a:r>
            <a:r>
              <a:rPr lang="pt-BR" dirty="0" smtClean="0"/>
              <a:t> </a:t>
            </a:r>
            <a:r>
              <a:rPr lang="pt-BR" dirty="0"/>
              <a:t>é a </a:t>
            </a:r>
            <a:r>
              <a:rPr lang="pt-BR" dirty="0" smtClean="0"/>
              <a:t>declaração da variável contadora em conjunto com a definição dos valores inicial e final do laço, a cada iteração a variável será incrementada de 1;</a:t>
            </a:r>
            <a:endParaRPr lang="pt-BR" dirty="0"/>
          </a:p>
          <a:p>
            <a:pPr lvl="1"/>
            <a:r>
              <a:rPr lang="pt-BR" b="1" dirty="0" smtClean="0"/>
              <a:t>for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b="1" dirty="0" err="1"/>
              <a:t>end</a:t>
            </a:r>
            <a:r>
              <a:rPr lang="pt-BR" dirty="0"/>
              <a:t> são palavras reservadas da linguagem.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30399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Fatorial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Considere o problema do cálculo do fatorial;</a:t>
            </a:r>
          </a:p>
          <a:p>
            <a:endParaRPr lang="pt-BR" dirty="0"/>
          </a:p>
          <a:p>
            <a:r>
              <a:rPr lang="pt-BR" dirty="0" smtClean="0"/>
              <a:t>O fatorial de um número N (</a:t>
            </a:r>
            <a:r>
              <a:rPr lang="pt-BR" b="1" dirty="0" smtClean="0"/>
              <a:t>N!</a:t>
            </a:r>
            <a:r>
              <a:rPr lang="pt-BR" dirty="0" smtClean="0"/>
              <a:t>) é dado por:</a:t>
            </a:r>
          </a:p>
          <a:p>
            <a:endParaRPr lang="pt-BR" dirty="0"/>
          </a:p>
          <a:p>
            <a:pPr marL="114300" indent="0" algn="ctr">
              <a:buNone/>
            </a:pPr>
            <a:r>
              <a:rPr lang="pt-BR" b="1" dirty="0" smtClean="0"/>
              <a:t>N! = 1 * 2 * 3 * ... * (N-1) * N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Sendo que o fatorial de </a:t>
            </a:r>
            <a:r>
              <a:rPr lang="pt-BR" b="1" dirty="0" smtClean="0"/>
              <a:t>0</a:t>
            </a:r>
            <a:r>
              <a:rPr lang="pt-BR" dirty="0" smtClean="0"/>
              <a:t> é </a:t>
            </a:r>
            <a:r>
              <a:rPr lang="pt-BR" b="1" dirty="0" smtClean="0"/>
              <a:t>1</a:t>
            </a:r>
            <a:r>
              <a:rPr lang="pt-BR" dirty="0" smtClean="0"/>
              <a:t>, por definição;</a:t>
            </a:r>
          </a:p>
          <a:p>
            <a:pPr lvl="1"/>
            <a:endParaRPr lang="pt-BR" dirty="0"/>
          </a:p>
          <a:p>
            <a:r>
              <a:rPr lang="pt-BR" dirty="0" smtClean="0"/>
              <a:t>Embora exista uma função no </a:t>
            </a:r>
            <a:r>
              <a:rPr lang="pt-BR" dirty="0" err="1" smtClean="0"/>
              <a:t>Scilab</a:t>
            </a:r>
            <a:r>
              <a:rPr lang="pt-BR" dirty="0" smtClean="0"/>
              <a:t> que retorna o fatorial de um número (</a:t>
            </a:r>
            <a:r>
              <a:rPr lang="pt-BR" b="1" i="1" dirty="0" err="1" smtClean="0"/>
              <a:t>factorial</a:t>
            </a:r>
            <a:r>
              <a:rPr lang="pt-BR" b="1" i="1" dirty="0" smtClean="0"/>
              <a:t>(n)</a:t>
            </a:r>
            <a:r>
              <a:rPr lang="pt-BR" dirty="0" smtClean="0"/>
              <a:t>), estamos interessados agora na lógica por trás deste problema: vejamos um programa que resolve o problema.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23267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Fatorial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n  =  input("Entre  com  um  numero");</a:t>
            </a: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=  1;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2:n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=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*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(“Fatorial de %g e igual a %g\n“,...</a:t>
            </a:r>
          </a:p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n,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42547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Elabore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calcule</a:t>
            </a:r>
            <a:r>
              <a:rPr lang="en-US" dirty="0" smtClean="0"/>
              <a:t> e </a:t>
            </a:r>
            <a:r>
              <a:rPr lang="en-US" dirty="0" err="1" smtClean="0"/>
              <a:t>imprima</a:t>
            </a:r>
            <a:r>
              <a:rPr lang="en-US" dirty="0" smtClean="0"/>
              <a:t> o valor de S:</a:t>
            </a:r>
          </a:p>
          <a:p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Dica</a:t>
            </a:r>
            <a:r>
              <a:rPr lang="en-US" dirty="0" smtClean="0"/>
              <a:t>, </a:t>
            </a:r>
            <a:r>
              <a:rPr lang="en-US" dirty="0" err="1" smtClean="0"/>
              <a:t>encontre</a:t>
            </a:r>
            <a:r>
              <a:rPr lang="en-US" dirty="0" smtClean="0"/>
              <a:t> o </a:t>
            </a:r>
            <a:r>
              <a:rPr lang="en-US" b="1" dirty="0" err="1" smtClean="0"/>
              <a:t>padrão</a:t>
            </a:r>
            <a:r>
              <a:rPr lang="en-US" dirty="0" smtClean="0"/>
              <a:t> entre o </a:t>
            </a:r>
            <a:r>
              <a:rPr lang="en-US" dirty="0" err="1" smtClean="0"/>
              <a:t>numerador</a:t>
            </a:r>
            <a:r>
              <a:rPr lang="en-US" dirty="0" smtClean="0"/>
              <a:t> e o </a:t>
            </a:r>
            <a:r>
              <a:rPr lang="en-US" dirty="0" err="1" smtClean="0"/>
              <a:t>denominador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u="none" smtClean="0">
                        <a:latin typeface="Cambria Math"/>
                      </a:rPr>
                      <m:t>𝑆</m:t>
                    </m:r>
                    <m:r>
                      <a:rPr lang="en-US" sz="3200" b="0" i="1" u="none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en-US" sz="3200" u="none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</m:oMath>
                </a14:m>
                <a:r>
                  <a:rPr lang="pt-BR" sz="3200" u="none" dirty="0" smtClean="0"/>
                  <a:t> ... </a:t>
                </a:r>
                <a14:m>
                  <m:oMath xmlns:m="http://schemas.openxmlformats.org/officeDocument/2006/math"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pt-BR" sz="3200" u="non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99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pt-BR" sz="3200" u="none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54855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“</a:t>
            </a:r>
            <a:r>
              <a:rPr lang="pt-BR" b="1" dirty="0" smtClean="0"/>
              <a:t>Tipos de dados</a:t>
            </a:r>
            <a:r>
              <a:rPr lang="pt-BR" dirty="0" smtClean="0"/>
              <a:t>” em linguagem de programação definem a natureza do dado armazenado em uma variável ou manipulado nas operações;</a:t>
            </a:r>
          </a:p>
          <a:p>
            <a:endParaRPr lang="pt-BR" dirty="0" smtClean="0"/>
          </a:p>
          <a:p>
            <a:r>
              <a:rPr lang="pt-BR" b="1" dirty="0" smtClean="0"/>
              <a:t>Tipos de dados primitivos</a:t>
            </a:r>
            <a:r>
              <a:rPr lang="pt-BR" dirty="0" smtClean="0"/>
              <a:t>: tipos de dados básicos fornecidos pela linguagem, no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Número;</a:t>
            </a:r>
          </a:p>
          <a:p>
            <a:pPr lvl="1"/>
            <a:r>
              <a:rPr lang="pt-BR" dirty="0" smtClean="0"/>
              <a:t>Booleano (lógico);</a:t>
            </a:r>
            <a:endParaRPr lang="pt-BR" dirty="0"/>
          </a:p>
          <a:p>
            <a:pPr lvl="1"/>
            <a:r>
              <a:rPr lang="pt-BR" i="1" dirty="0" err="1"/>
              <a:t>String</a:t>
            </a:r>
            <a:r>
              <a:rPr lang="pt-BR" dirty="0"/>
              <a:t> (texto);</a:t>
            </a:r>
          </a:p>
          <a:p>
            <a:pPr lvl="1"/>
            <a:endParaRPr lang="pt-BR" dirty="0"/>
          </a:p>
          <a:p>
            <a:r>
              <a:rPr lang="pt-BR" dirty="0" smtClean="0"/>
              <a:t>Normalmente uma linguagem oferece também tipos mais complexos, no </a:t>
            </a:r>
            <a:r>
              <a:rPr lang="pt-BR" dirty="0" err="1" smtClean="0"/>
              <a:t>Scilab</a:t>
            </a:r>
            <a:r>
              <a:rPr lang="pt-BR" dirty="0" smtClean="0"/>
              <a:t>: vetores, matrizes, registros, entre outros;</a:t>
            </a:r>
          </a:p>
          <a:p>
            <a:pPr lvl="1"/>
            <a:r>
              <a:rPr lang="pt-BR" dirty="0" smtClean="0"/>
              <a:t>Alguns destes tipos são abordados ao longo da disciplina, neste momento o foco está nos tipos primitivos.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Elabore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calcule</a:t>
            </a:r>
            <a:r>
              <a:rPr lang="en-US" dirty="0" smtClean="0"/>
              <a:t> e </a:t>
            </a:r>
            <a:r>
              <a:rPr lang="en-US" dirty="0" err="1" smtClean="0"/>
              <a:t>imprima</a:t>
            </a:r>
            <a:r>
              <a:rPr lang="en-US" dirty="0" smtClean="0"/>
              <a:t> o valor de S:</a:t>
            </a:r>
          </a:p>
          <a:p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Dica</a:t>
            </a:r>
            <a:r>
              <a:rPr lang="en-US" dirty="0" smtClean="0"/>
              <a:t>, </a:t>
            </a:r>
            <a:r>
              <a:rPr lang="en-US" dirty="0" err="1" smtClean="0"/>
              <a:t>encontre</a:t>
            </a:r>
            <a:r>
              <a:rPr lang="en-US" dirty="0" smtClean="0"/>
              <a:t> o </a:t>
            </a:r>
            <a:r>
              <a:rPr lang="en-US" b="1" dirty="0" err="1" smtClean="0"/>
              <a:t>padrão</a:t>
            </a:r>
            <a:r>
              <a:rPr lang="en-US" dirty="0" smtClean="0"/>
              <a:t> entre o </a:t>
            </a:r>
            <a:r>
              <a:rPr lang="en-US" dirty="0" err="1" smtClean="0"/>
              <a:t>numerador</a:t>
            </a:r>
            <a:r>
              <a:rPr lang="en-US" dirty="0" smtClean="0"/>
              <a:t> e o </a:t>
            </a:r>
            <a:r>
              <a:rPr lang="en-US" dirty="0" err="1" smtClean="0"/>
              <a:t>denominador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b="1" dirty="0" err="1" smtClean="0"/>
              <a:t>Numerador</a:t>
            </a:r>
            <a:r>
              <a:rPr lang="en-US" b="1" dirty="0" smtClean="0"/>
              <a:t> = 2 * </a:t>
            </a:r>
            <a:r>
              <a:rPr lang="en-US" b="1" dirty="0" err="1" smtClean="0"/>
              <a:t>Denominador</a:t>
            </a:r>
            <a:r>
              <a:rPr lang="en-US" b="1" dirty="0" smtClean="0"/>
              <a:t> – 1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u="none" smtClean="0">
                        <a:latin typeface="Cambria Math"/>
                      </a:rPr>
                      <m:t>𝑆</m:t>
                    </m:r>
                    <m:r>
                      <a:rPr lang="en-US" sz="3200" b="0" i="1" u="none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en-US" sz="3200" u="none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</m:oMath>
                </a14:m>
                <a:r>
                  <a:rPr lang="pt-BR" sz="3200" u="none" dirty="0" smtClean="0"/>
                  <a:t> ... </a:t>
                </a:r>
                <a14:m>
                  <m:oMath xmlns:m="http://schemas.openxmlformats.org/officeDocument/2006/math"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pt-BR" sz="3200" u="non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99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50</m:t>
                        </m:r>
                      </m:den>
                    </m:f>
                  </m:oMath>
                </a14:m>
                <a:endParaRPr lang="pt-BR" sz="3200" u="none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5049011" cy="79829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255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 0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d = 1:50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s  =  s  +  (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2 * d - 1) / d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 de  S  =  %g\n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s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2412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smtClean="0"/>
              <a:t>Agora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mudar</a:t>
            </a:r>
            <a:r>
              <a:rPr lang="en-US" dirty="0" smtClean="0"/>
              <a:t> o </a:t>
            </a:r>
            <a:r>
              <a:rPr lang="en-US" dirty="0" err="1" smtClean="0"/>
              <a:t>problema</a:t>
            </a:r>
            <a:r>
              <a:rPr lang="en-US" dirty="0" smtClean="0"/>
              <a:t> anterior </a:t>
            </a:r>
            <a:r>
              <a:rPr lang="en-US" dirty="0" err="1" smtClean="0"/>
              <a:t>para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n-US" dirty="0" err="1" smtClean="0"/>
              <a:t>padrão</a:t>
            </a:r>
            <a:r>
              <a:rPr lang="en-US" dirty="0" smtClean="0"/>
              <a:t> entre o </a:t>
            </a:r>
            <a:r>
              <a:rPr lang="en-US" dirty="0" err="1" smtClean="0"/>
              <a:t>numerador</a:t>
            </a:r>
            <a:r>
              <a:rPr lang="en-US" dirty="0" smtClean="0"/>
              <a:t> e o </a:t>
            </a:r>
            <a:r>
              <a:rPr lang="en-US" dirty="0" err="1" smtClean="0"/>
              <a:t>denominador</a:t>
            </a:r>
            <a:r>
              <a:rPr lang="en-US" dirty="0" smtClean="0"/>
              <a:t> é o </a:t>
            </a:r>
            <a:r>
              <a:rPr lang="en-US" dirty="0" err="1" smtClean="0"/>
              <a:t>mesmo</a:t>
            </a:r>
            <a:r>
              <a:rPr lang="en-US" dirty="0" smtClean="0"/>
              <a:t>, mas agora o </a:t>
            </a:r>
            <a:r>
              <a:rPr lang="en-US" dirty="0" err="1" smtClean="0"/>
              <a:t>denominador</a:t>
            </a:r>
            <a:r>
              <a:rPr lang="en-US" dirty="0" smtClean="0"/>
              <a:t> </a:t>
            </a:r>
            <a:r>
              <a:rPr lang="en-US" dirty="0" err="1" smtClean="0"/>
              <a:t>varia</a:t>
            </a:r>
            <a:r>
              <a:rPr lang="en-US" dirty="0" smtClean="0"/>
              <a:t> de forma </a:t>
            </a:r>
            <a:r>
              <a:rPr lang="en-US" dirty="0" err="1" smtClean="0"/>
              <a:t>diferente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3538148" cy="798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u="none" smtClean="0">
                        <a:latin typeface="Cambria Math"/>
                      </a:rPr>
                      <m:t>𝑆</m:t>
                    </m:r>
                    <m:r>
                      <a:rPr lang="en-US" sz="3200" b="0" i="1" u="none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 u="none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en-US" sz="3200" u="none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3200" i="1" u="none">
                        <a:latin typeface="Cambria Math"/>
                      </a:rPr>
                      <m:t>+ </m:t>
                    </m:r>
                  </m:oMath>
                </a14:m>
                <a:r>
                  <a:rPr lang="pt-BR" sz="3200" u="none" dirty="0" smtClean="0"/>
                  <a:t> ... </a:t>
                </a:r>
                <a14:m>
                  <m:oMath xmlns:m="http://schemas.openxmlformats.org/officeDocument/2006/math">
                    <m:r>
                      <a:rPr lang="en-US" sz="3200" i="1" u="none">
                        <a:latin typeface="Cambria Math"/>
                      </a:rPr>
                      <m:t>+</m:t>
                    </m:r>
                  </m:oMath>
                </a14:m>
                <a:r>
                  <a:rPr lang="pt-BR" sz="3200" u="none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u="none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u="none" smtClean="0">
                            <a:latin typeface="Cambria Math"/>
                          </a:rPr>
                          <m:t>97</m:t>
                        </m:r>
                      </m:num>
                      <m:den>
                        <m:r>
                          <a:rPr lang="en-US" sz="3200" b="0" i="1" u="none" smtClean="0">
                            <a:latin typeface="Cambria Math"/>
                          </a:rPr>
                          <m:t>49</m:t>
                        </m:r>
                      </m:den>
                    </m:f>
                  </m:oMath>
                </a14:m>
                <a:endParaRPr lang="pt-BR" sz="3200" u="none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3538148" cy="79829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3317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= 0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d = 1:50</a:t>
            </a:r>
          </a:p>
          <a:p>
            <a:pPr marL="11430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(modulo(d, 2) == 1)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 s  +  (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2 * d - 1) / d;</a:t>
            </a: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de  S  =  %g\n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", s);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51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2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então</a:t>
            </a:r>
            <a:r>
              <a:rPr lang="en-US" b="1" dirty="0" smtClean="0"/>
              <a:t>:</a:t>
            </a: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for d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1: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:50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 s  +  (2 * d - 1) / d;</a:t>
            </a: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 de  S  =  %g\n", 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3275856" y="1556792"/>
            <a:ext cx="2397674" cy="556038"/>
          </a:xfrm>
          <a:prstGeom prst="wedgeRoundRectCallout">
            <a:avLst>
              <a:gd name="adj1" fmla="val -83236"/>
              <a:gd name="adj2" fmla="val 977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Realiza um incremento de 2 na variável </a:t>
            </a:r>
            <a:r>
              <a:rPr lang="pt-BR" sz="1200" b="1" i="1" u="none" dirty="0" smtClean="0">
                <a:latin typeface="Arial" charset="0"/>
              </a:rPr>
              <a:t>i</a:t>
            </a:r>
            <a:r>
              <a:rPr lang="pt-BR" sz="1200" b="1" u="none" dirty="0" smtClean="0">
                <a:latin typeface="Arial" charset="0"/>
              </a:rPr>
              <a:t> a cada iteração.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97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Nova sintaxe para o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Agora o </a:t>
            </a:r>
            <a:r>
              <a:rPr lang="pt-BR" dirty="0"/>
              <a:t>comando </a:t>
            </a:r>
            <a:r>
              <a:rPr lang="pt-BR" b="1" dirty="0" smtClean="0"/>
              <a:t>for </a:t>
            </a:r>
            <a:r>
              <a:rPr lang="pt-BR" dirty="0" smtClean="0"/>
              <a:t>pode ser </a:t>
            </a:r>
            <a:r>
              <a:rPr lang="pt-BR" dirty="0"/>
              <a:t>definido da seguinte forma:</a:t>
            </a:r>
            <a:endParaRPr lang="pt-BR" sz="1000" dirty="0"/>
          </a:p>
          <a:p>
            <a:endParaRPr lang="pt-BR" sz="1000" dirty="0"/>
          </a:p>
          <a:p>
            <a:pPr marL="776288" lvl="2" indent="0">
              <a:buNone/>
            </a:pPr>
            <a:r>
              <a:rPr lang="pt-BR" sz="2400" b="1" dirty="0" smtClean="0">
                <a:solidFill>
                  <a:srgbClr val="FF0000"/>
                </a:solidFill>
              </a:rPr>
              <a:t>for </a:t>
            </a:r>
            <a:r>
              <a:rPr lang="pt-BR" sz="2400" b="1" dirty="0">
                <a:solidFill>
                  <a:srgbClr val="00B0F0"/>
                </a:solidFill>
              </a:rPr>
              <a:t>variável = </a:t>
            </a:r>
            <a:r>
              <a:rPr lang="pt-BR" sz="2400" b="1" dirty="0" smtClean="0">
                <a:solidFill>
                  <a:srgbClr val="00B0F0"/>
                </a:solidFill>
              </a:rPr>
              <a:t>&lt;valor inicial&gt; : &lt;passo&gt; : &lt;valor final&gt;</a:t>
            </a:r>
            <a:endParaRPr lang="pt-BR" sz="2400" b="1" dirty="0">
              <a:solidFill>
                <a:srgbClr val="00B0F0"/>
              </a:solidFill>
            </a:endParaRPr>
          </a:p>
          <a:p>
            <a:pPr marL="1050925" lvl="3" indent="0">
              <a:buNone/>
            </a:pPr>
            <a:r>
              <a:rPr lang="pt-BR" sz="2400" b="1" dirty="0" smtClean="0">
                <a:solidFill>
                  <a:srgbClr val="00B0F0"/>
                </a:solidFill>
              </a:rPr>
              <a:t>&lt;</a:t>
            </a:r>
            <a:r>
              <a:rPr lang="pt-BR" sz="2400" b="1" dirty="0">
                <a:solidFill>
                  <a:srgbClr val="00B0F0"/>
                </a:solidFill>
              </a:rPr>
              <a:t>conjunto de comandos&gt;</a:t>
            </a:r>
          </a:p>
          <a:p>
            <a:pPr marL="776288" lvl="2" indent="0">
              <a:buNone/>
            </a:pPr>
            <a:r>
              <a:rPr lang="pt-BR" sz="2400" b="1" dirty="0" err="1">
                <a:solidFill>
                  <a:srgbClr val="FF0000"/>
                </a:solidFill>
              </a:rPr>
              <a:t>end</a:t>
            </a:r>
            <a:endParaRPr lang="pt-BR" sz="2400" b="1" dirty="0">
              <a:solidFill>
                <a:srgbClr val="FF0000"/>
              </a:solidFill>
            </a:endParaRPr>
          </a:p>
          <a:p>
            <a:endParaRPr lang="pt-BR" sz="1000" dirty="0"/>
          </a:p>
          <a:p>
            <a:pPr lvl="1"/>
            <a:r>
              <a:rPr lang="pt-BR" b="1" dirty="0"/>
              <a:t>&lt;conjunto de comandos&gt;</a:t>
            </a:r>
            <a:r>
              <a:rPr lang="pt-BR" dirty="0"/>
              <a:t> é o conjunto de instruções a serem executadas, é denominado corpo do laço;</a:t>
            </a:r>
            <a:endParaRPr lang="pt-BR" b="1" dirty="0"/>
          </a:p>
          <a:p>
            <a:pPr lvl="1"/>
            <a:r>
              <a:rPr lang="pt-BR" b="1" dirty="0" smtClean="0"/>
              <a:t>variável = &lt;valor </a:t>
            </a:r>
            <a:r>
              <a:rPr lang="pt-BR" b="1" dirty="0" err="1" smtClean="0"/>
              <a:t>incial</a:t>
            </a:r>
            <a:r>
              <a:rPr lang="pt-BR" b="1" dirty="0" smtClean="0"/>
              <a:t>&gt; </a:t>
            </a:r>
            <a:r>
              <a:rPr lang="pt-BR" b="1" dirty="0" smtClean="0">
                <a:solidFill>
                  <a:srgbClr val="FF0000"/>
                </a:solidFill>
              </a:rPr>
              <a:t>: &lt;passo&gt; </a:t>
            </a:r>
            <a:r>
              <a:rPr lang="pt-BR" b="1" dirty="0" smtClean="0"/>
              <a:t>: &lt;valor final&gt;</a:t>
            </a:r>
            <a:r>
              <a:rPr lang="pt-BR" dirty="0" smtClean="0"/>
              <a:t> </a:t>
            </a:r>
            <a:r>
              <a:rPr lang="pt-BR" dirty="0"/>
              <a:t>é a </a:t>
            </a:r>
            <a:r>
              <a:rPr lang="pt-BR" dirty="0" smtClean="0"/>
              <a:t>declaração da variável contadora em conjunto com a definição dos valores inicial, final e o </a:t>
            </a:r>
            <a:r>
              <a:rPr lang="pt-BR" b="1" dirty="0" smtClean="0">
                <a:solidFill>
                  <a:srgbClr val="FF0000"/>
                </a:solidFill>
              </a:rPr>
              <a:t>passo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do laço, a cada iteração a variável será incrementada pelo valor do </a:t>
            </a:r>
            <a:r>
              <a:rPr lang="pt-BR" dirty="0" smtClean="0">
                <a:solidFill>
                  <a:srgbClr val="FF0000"/>
                </a:solidFill>
              </a:rPr>
              <a:t>passo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b="1" dirty="0" smtClean="0"/>
              <a:t>for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b="1" dirty="0" err="1"/>
              <a:t>end</a:t>
            </a:r>
            <a:r>
              <a:rPr lang="pt-BR" dirty="0"/>
              <a:t> são palavras reservadas da linguagem.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307783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Variável</a:t>
            </a:r>
            <a:r>
              <a:rPr lang="en-US" dirty="0" smtClean="0"/>
              <a:t> </a:t>
            </a:r>
            <a:r>
              <a:rPr lang="en-US" dirty="0" err="1" smtClean="0"/>
              <a:t>contadora</a:t>
            </a:r>
            <a:endParaRPr lang="pt-BR" b="1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valores assumidos pela variável contadora não precisam ser inteiros, por exemplo:</a:t>
            </a:r>
          </a:p>
          <a:p>
            <a:pPr marL="411163" lvl="1" indent="0">
              <a:buNone/>
            </a:pPr>
            <a:endParaRPr lang="en-US" dirty="0" smtClean="0"/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x = 0 : 0.3 : 0.7</a:t>
            </a: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%g”, x);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endParaRPr lang="en-US" dirty="0"/>
          </a:p>
          <a:p>
            <a:pPr lvl="1"/>
            <a:r>
              <a:rPr lang="en-US" dirty="0" smtClean="0"/>
              <a:t>Este </a:t>
            </a:r>
            <a:r>
              <a:rPr lang="en-US" dirty="0" err="1" smtClean="0"/>
              <a:t>programa</a:t>
            </a:r>
            <a:r>
              <a:rPr lang="en-US" dirty="0" smtClean="0"/>
              <a:t> é </a:t>
            </a:r>
            <a:r>
              <a:rPr lang="en-US" dirty="0" err="1" smtClean="0"/>
              <a:t>válido</a:t>
            </a:r>
            <a:r>
              <a:rPr lang="en-US" dirty="0" smtClean="0"/>
              <a:t>, e </a:t>
            </a:r>
            <a:r>
              <a:rPr lang="en-US" dirty="0" err="1" smtClean="0"/>
              <a:t>resultará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:</a:t>
            </a:r>
          </a:p>
          <a:p>
            <a:pPr marL="776288" lvl="2" indent="0">
              <a:buNone/>
            </a:pPr>
            <a:endParaRPr lang="en-US" dirty="0"/>
          </a:p>
          <a:p>
            <a:pPr marL="776288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</a:t>
            </a:r>
          </a:p>
          <a:p>
            <a:pPr marL="776288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0.3</a:t>
            </a:r>
          </a:p>
          <a:p>
            <a:pPr marL="776288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0.6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32851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Tabela de senos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dirty="0" err="1" smtClean="0"/>
              <a:t>Elabore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calcule</a:t>
            </a:r>
            <a:r>
              <a:rPr lang="en-US" dirty="0" smtClean="0"/>
              <a:t> e </a:t>
            </a:r>
            <a:r>
              <a:rPr lang="en-US" dirty="0" err="1" smtClean="0"/>
              <a:t>imprima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de </a:t>
            </a:r>
            <a:r>
              <a:rPr lang="en-US" dirty="0" err="1" smtClean="0"/>
              <a:t>senos</a:t>
            </a:r>
            <a:r>
              <a:rPr lang="en-US" dirty="0" smtClean="0"/>
              <a:t>, </a:t>
            </a:r>
            <a:r>
              <a:rPr lang="en-US" dirty="0" err="1" smtClean="0"/>
              <a:t>conforme</a:t>
            </a:r>
            <a:r>
              <a:rPr lang="en-US" dirty="0" smtClean="0"/>
              <a:t> a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abaixo</a:t>
            </a:r>
            <a:r>
              <a:rPr lang="pt-BR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critério</a:t>
            </a:r>
            <a:r>
              <a:rPr lang="en-US" dirty="0" smtClean="0"/>
              <a:t> de </a:t>
            </a:r>
            <a:r>
              <a:rPr lang="en-US" dirty="0" err="1" smtClean="0"/>
              <a:t>parada</a:t>
            </a:r>
            <a:r>
              <a:rPr lang="en-US" dirty="0" smtClean="0"/>
              <a:t> é x = 2</a:t>
            </a:r>
            <a:r>
              <a:rPr lang="en-US" dirty="0" smtClean="0">
                <a:sym typeface="Symbol"/>
              </a:rPr>
              <a:t>.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74352983"/>
              </p:ext>
            </p:extLst>
          </p:nvPr>
        </p:nvGraphicFramePr>
        <p:xfrm>
          <a:off x="1219200" y="2492896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seno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(x)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0.0000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0.1987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0.3894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0.5646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0.7174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0034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Tabela de senos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en-US" b="1" dirty="0" err="1" smtClean="0"/>
              <a:t>Solução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endParaRPr lang="da-DK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("\n x seno(x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)");</a:t>
            </a: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x = 0 : 0.2 : </a:t>
            </a: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* %pi</a:t>
            </a: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	printf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("\n </a:t>
            </a: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%3.1f %7.4f</a:t>
            </a:r>
            <a:r>
              <a:rPr lang="da-DK" dirty="0">
                <a:latin typeface="Courier New" pitchFamily="49" charset="0"/>
                <a:cs typeface="Courier New" pitchFamily="49" charset="0"/>
              </a:rPr>
              <a:t>", x, sin(x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11163" lvl="1" indent="0">
              <a:buNone/>
            </a:pPr>
            <a:r>
              <a:rPr lang="da-DK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dirty="0" smtClean="0"/>
          </a:p>
          <a:p>
            <a:pPr lvl="1"/>
            <a:r>
              <a:rPr lang="en-US" b="1" dirty="0" err="1" smtClean="0"/>
              <a:t>Saída</a:t>
            </a:r>
            <a:r>
              <a:rPr lang="en-US" dirty="0" smtClean="0"/>
              <a:t>:</a:t>
            </a:r>
          </a:p>
          <a:p>
            <a:pPr marL="776288" lvl="2" indent="0"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dirty="0">
                <a:latin typeface="Courier New" pitchFamily="49" charset="0"/>
                <a:cs typeface="Courier New" pitchFamily="49" charset="0"/>
              </a:rPr>
              <a:t>x   seno(x)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0.0   0.0000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0.2   0.1987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0.4   0.3894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0.6   0.5646</a:t>
            </a:r>
          </a:p>
          <a:p>
            <a:pPr marL="776288" lvl="2" indent="0">
              <a:buNone/>
            </a:pPr>
            <a:r>
              <a:rPr lang="it-IT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0414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Tabela de senos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Observações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Perceba que os valores da variável contadora podem ser definidos por expressões (</a:t>
            </a:r>
            <a:r>
              <a:rPr lang="pt-BR" b="1" smtClean="0">
                <a:solidFill>
                  <a:srgbClr val="FF0000"/>
                </a:solidFill>
              </a:rPr>
              <a:t>2 * %pi</a:t>
            </a:r>
            <a:r>
              <a:rPr lang="pt-BR" smtClean="0"/>
              <a:t>);</a:t>
            </a:r>
          </a:p>
          <a:p>
            <a:pPr lvl="1"/>
            <a:r>
              <a:rPr lang="pt-BR" smtClean="0"/>
              <a:t>É possível formatar a saída dos valores no </a:t>
            </a:r>
            <a:r>
              <a:rPr lang="pt-BR" i="1" smtClean="0"/>
              <a:t>printf</a:t>
            </a:r>
            <a:r>
              <a:rPr lang="pt-BR" smtClean="0"/>
              <a:t> para obter uma tabela:</a:t>
            </a:r>
          </a:p>
          <a:p>
            <a:pPr lvl="2"/>
            <a:r>
              <a:rPr lang="pt-BR" sz="2000" smtClean="0"/>
              <a:t>Não existe somente o </a:t>
            </a:r>
            <a:r>
              <a:rPr lang="pt-BR" sz="2000" b="1" smtClean="0">
                <a:solidFill>
                  <a:srgbClr val="FF0000"/>
                </a:solidFill>
              </a:rPr>
              <a:t>%g</a:t>
            </a:r>
            <a:r>
              <a:rPr lang="pt-BR" sz="2000" smtClean="0"/>
              <a:t>;</a:t>
            </a:r>
          </a:p>
          <a:p>
            <a:pPr lvl="2"/>
            <a:r>
              <a:rPr lang="pt-BR" sz="2000" smtClean="0"/>
              <a:t>Neste exemplo:</a:t>
            </a:r>
          </a:p>
          <a:p>
            <a:pPr lvl="3"/>
            <a:r>
              <a:rPr lang="pt-BR" sz="2000" b="1" smtClean="0">
                <a:solidFill>
                  <a:srgbClr val="FF0000"/>
                </a:solidFill>
              </a:rPr>
              <a:t>%3.1f</a:t>
            </a:r>
            <a:r>
              <a:rPr lang="pt-BR" sz="2000" smtClean="0"/>
              <a:t> indica um valor </a:t>
            </a:r>
            <a:r>
              <a:rPr lang="pt-BR" sz="2000" i="1" smtClean="0"/>
              <a:t>float</a:t>
            </a:r>
            <a:r>
              <a:rPr lang="pt-BR" sz="2000" smtClean="0"/>
              <a:t> (número fracionário) com um total de 3 caracteres, com 1 casa decimal;</a:t>
            </a:r>
          </a:p>
          <a:p>
            <a:pPr lvl="3"/>
            <a:r>
              <a:rPr lang="pt-BR" sz="2000" b="1" smtClean="0">
                <a:solidFill>
                  <a:srgbClr val="FF0000"/>
                </a:solidFill>
              </a:rPr>
              <a:t>%7.4f </a:t>
            </a:r>
            <a:r>
              <a:rPr lang="pt-BR" sz="2000" smtClean="0"/>
              <a:t>indica um valor </a:t>
            </a:r>
            <a:r>
              <a:rPr lang="pt-BR" sz="2000" i="1" smtClean="0"/>
              <a:t>float</a:t>
            </a:r>
            <a:r>
              <a:rPr lang="pt-BR" sz="2000" smtClean="0"/>
              <a:t> com um total de 7 caracteres, com quatro casas decimais.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49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</a:t>
            </a:r>
            <a:r>
              <a:rPr lang="pt-BR" sz="1800" b="0" i="1" u="none" dirty="0" smtClean="0"/>
              <a:t>(comando </a:t>
            </a:r>
            <a:r>
              <a:rPr lang="pt-BR" sz="1800" i="1" u="none" dirty="0" smtClean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6553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é uma “</a:t>
            </a:r>
            <a:r>
              <a:rPr lang="pt-BR" b="1" dirty="0" smtClean="0"/>
              <a:t>linguagem dinamicamente </a:t>
            </a:r>
            <a:r>
              <a:rPr lang="pt-BR" b="1" dirty="0" err="1" smtClean="0"/>
              <a:t>tipada</a:t>
            </a:r>
            <a:r>
              <a:rPr lang="pt-BR" dirty="0" smtClean="0"/>
              <a:t>”;</a:t>
            </a:r>
          </a:p>
          <a:p>
            <a:r>
              <a:rPr lang="pt-BR" dirty="0" smtClean="0"/>
              <a:t>Isto significa que:</a:t>
            </a:r>
          </a:p>
          <a:p>
            <a:pPr lvl="1"/>
            <a:r>
              <a:rPr lang="pt-BR" dirty="0" smtClean="0"/>
              <a:t>Os tipos são definidos em tempo de execução;</a:t>
            </a:r>
          </a:p>
          <a:p>
            <a:pPr lvl="1"/>
            <a:r>
              <a:rPr lang="pt-BR" dirty="0" smtClean="0"/>
              <a:t>Não é necessário definir explicitamente os tipos das variáveis;</a:t>
            </a:r>
          </a:p>
          <a:p>
            <a:pPr lvl="1"/>
            <a:r>
              <a:rPr lang="pt-BR" dirty="0" smtClean="0"/>
              <a:t>As variáveis podem mudar de tipo ao longo do programa;</a:t>
            </a:r>
            <a:endParaRPr lang="pt-BR" dirty="0"/>
          </a:p>
          <a:p>
            <a:pPr lvl="1"/>
            <a:r>
              <a:rPr lang="pt-BR" dirty="0" smtClean="0"/>
              <a:t>Os tipos são definidos pelo uso, por exemplo, nas atribuições:</a:t>
            </a:r>
          </a:p>
          <a:p>
            <a:pPr lvl="2"/>
            <a:r>
              <a:rPr lang="pt-BR" dirty="0" smtClean="0"/>
              <a:t>--&gt; A = 2;	// Neste caso </a:t>
            </a:r>
            <a:r>
              <a:rPr lang="pt-BR" i="1" dirty="0" smtClean="0"/>
              <a:t>A</a:t>
            </a:r>
            <a:r>
              <a:rPr lang="pt-BR" dirty="0" smtClean="0"/>
              <a:t> será um valor numérico</a:t>
            </a:r>
          </a:p>
          <a:p>
            <a:pPr lvl="2"/>
            <a:r>
              <a:rPr lang="pt-BR" dirty="0" smtClean="0"/>
              <a:t>--&gt; A = 2.5;	// </a:t>
            </a:r>
            <a:r>
              <a:rPr lang="pt-BR" i="1" dirty="0" smtClean="0"/>
              <a:t>A</a:t>
            </a:r>
            <a:r>
              <a:rPr lang="pt-BR" dirty="0" smtClean="0"/>
              <a:t> continua numérico</a:t>
            </a:r>
          </a:p>
          <a:p>
            <a:pPr lvl="2"/>
            <a:r>
              <a:rPr lang="pt-BR" dirty="0" smtClean="0"/>
              <a:t>--&gt; A = “texto”;	// Agora </a:t>
            </a:r>
            <a:r>
              <a:rPr lang="pt-BR" i="1" dirty="0" smtClean="0"/>
              <a:t>A</a:t>
            </a:r>
            <a:r>
              <a:rPr lang="pt-BR" dirty="0" smtClean="0"/>
              <a:t> é do tipo </a:t>
            </a:r>
            <a:r>
              <a:rPr lang="pt-BR" i="1" dirty="0" err="1" smtClean="0"/>
              <a:t>string</a:t>
            </a:r>
            <a:r>
              <a:rPr lang="pt-BR" dirty="0" smtClean="0"/>
              <a:t> (texto)</a:t>
            </a:r>
          </a:p>
          <a:p>
            <a:pPr lvl="1"/>
            <a:r>
              <a:rPr lang="pt-BR" dirty="0" smtClean="0"/>
              <a:t>O tipo também é definido pelo resultado de uma expressão:</a:t>
            </a:r>
          </a:p>
          <a:p>
            <a:pPr lvl="2"/>
            <a:r>
              <a:rPr lang="pt-BR" dirty="0" smtClean="0"/>
              <a:t>--&gt; A = 2 &gt;= 2.5	// </a:t>
            </a:r>
            <a:r>
              <a:rPr lang="pt-BR" i="1" dirty="0" smtClean="0"/>
              <a:t>A</a:t>
            </a:r>
            <a:r>
              <a:rPr lang="pt-BR" dirty="0" smtClean="0"/>
              <a:t> não será um número, mas um booleano (%f)</a:t>
            </a:r>
          </a:p>
          <a:p>
            <a:pPr marL="1050925" lvl="3" indent="0">
              <a:buNone/>
            </a:pPr>
            <a:r>
              <a:rPr lang="pt-BR" sz="1800" dirty="0" smtClean="0"/>
              <a:t>  A = </a:t>
            </a:r>
          </a:p>
          <a:p>
            <a:pPr marL="1050925" lvl="3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 F</a:t>
            </a:r>
          </a:p>
          <a:p>
            <a:pPr marL="1050925" lvl="3" indent="0">
              <a:buNone/>
            </a:pPr>
            <a:r>
              <a:rPr lang="pt-BR" sz="1800" dirty="0" smtClean="0"/>
              <a:t>--&gt;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2320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smtClean="0"/>
              <a:t>Agora vamos mudar novamente o problema do somatório:</a:t>
            </a:r>
          </a:p>
          <a:p>
            <a:endParaRPr lang="pt-BR" smtClean="0"/>
          </a:p>
          <a:p>
            <a:pPr marL="114300" indent="0" algn="ctr">
              <a:buNone/>
            </a:pPr>
            <a:endParaRPr lang="pt-BR" smtClean="0"/>
          </a:p>
          <a:p>
            <a:pPr marL="114300" indent="0" algn="ctr">
              <a:buNone/>
            </a:pPr>
            <a:endParaRPr lang="pt-BR" smtClean="0"/>
          </a:p>
          <a:p>
            <a:endParaRPr lang="pt-BR" smtClean="0"/>
          </a:p>
          <a:p>
            <a:r>
              <a:rPr lang="pt-BR" smtClean="0"/>
              <a:t>Agora houve uma inversão na sequência dos termos, o que fazer?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50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2" name="CaixaDeTexto 11"/>
              <p:cNvSpPr txBox="1"/>
              <p:nvPr/>
            </p:nvSpPr>
            <p:spPr>
              <a:xfrm>
                <a:off x="1780366" y="2276872"/>
                <a:ext cx="3923703" cy="1027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u="none" smtClean="0">
                          <a:latin typeface="Cambria Math"/>
                        </a:rPr>
                        <m:t>𝑆</m:t>
                      </m:r>
                      <m:r>
                        <a:rPr lang="en-US" sz="3200" b="0" i="1" u="none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 u="none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u="none">
                              <a:latin typeface="Cambria Math"/>
                            </a:rPr>
                            <m:t>97</m:t>
                          </m:r>
                        </m:num>
                        <m:den>
                          <m:r>
                            <a:rPr lang="en-US" sz="3200" i="1" u="none">
                              <a:latin typeface="Cambria Math"/>
                            </a:rPr>
                            <m:t>49</m:t>
                          </m:r>
                        </m:den>
                      </m:f>
                      <m:r>
                        <a:rPr lang="en-US" sz="3200" b="0" i="1" u="none" smtClean="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US" sz="3200" b="0" i="0" u="none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3200" u="none" dirty="0"/>
                        <m:t>... </m:t>
                      </m:r>
                      <m:r>
                        <a:rPr lang="en-US" sz="3200" i="1" u="none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3200" i="1" u="none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u="none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u="none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3200" i="1" u="none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3200" i="1" u="none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u="none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 u="none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pt-BR" sz="3200" u="none" dirty="0"/>
              </a:p>
            </p:txBody>
          </p:sp>
        </mc:Choice>
        <mc:Fallback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366" y="2276872"/>
                <a:ext cx="3923703" cy="102752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2823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Somat</a:t>
            </a:r>
            <a:r>
              <a:rPr lang="en-US" dirty="0" err="1" smtClean="0"/>
              <a:t>ório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114300" indent="0"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for d =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49: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-2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:1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s 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 s  +  (2 * d - 1) / d;</a:t>
            </a: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("Valor  de  S  =  %g\n", 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51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repetição /  Laço controlado por contador (comando </a:t>
            </a:r>
            <a:r>
              <a:rPr lang="pt-BR" sz="1800" i="1" u="none" dirty="0"/>
              <a:t>for</a:t>
            </a:r>
            <a:r>
              <a:rPr lang="pt-BR" sz="1800" b="0" i="1" u="none" dirty="0"/>
              <a:t>)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3470470" y="1556792"/>
            <a:ext cx="2397674" cy="556038"/>
          </a:xfrm>
          <a:prstGeom prst="wedgeRoundRectCallout">
            <a:avLst>
              <a:gd name="adj1" fmla="val -83236"/>
              <a:gd name="adj2" fmla="val 977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Realiza um decremento de 2 na variável </a:t>
            </a:r>
            <a:r>
              <a:rPr lang="pt-BR" sz="1200" b="1" i="1" u="none" dirty="0" smtClean="0">
                <a:latin typeface="Arial" charset="0"/>
              </a:rPr>
              <a:t>i</a:t>
            </a:r>
            <a:r>
              <a:rPr lang="pt-BR" sz="1200" b="1" u="none" dirty="0" smtClean="0">
                <a:latin typeface="Arial" charset="0"/>
              </a:rPr>
              <a:t> a cada iteração.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65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Laço controlado logicamente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comando </a:t>
            </a:r>
            <a:r>
              <a:rPr lang="pt-BR" b="1" dirty="0" err="1" smtClean="0"/>
              <a:t>while</a:t>
            </a:r>
            <a:r>
              <a:rPr lang="pt-BR" dirty="0" smtClean="0"/>
              <a:t> é um laço controlado logicamente;</a:t>
            </a:r>
          </a:p>
          <a:p>
            <a:endParaRPr lang="pt-BR" dirty="0"/>
          </a:p>
          <a:p>
            <a:r>
              <a:rPr lang="pt-BR" dirty="0" smtClean="0"/>
              <a:t>O laço </a:t>
            </a:r>
            <a:r>
              <a:rPr lang="pt-BR" b="1" dirty="0" err="1" smtClean="0"/>
              <a:t>while</a:t>
            </a:r>
            <a:r>
              <a:rPr lang="pt-BR" dirty="0" smtClean="0"/>
              <a:t> é definido da seguinte forma:</a:t>
            </a:r>
            <a:endParaRPr lang="pt-BR" sz="1000" dirty="0" smtClean="0"/>
          </a:p>
          <a:p>
            <a:endParaRPr lang="pt-BR" sz="1000" dirty="0"/>
          </a:p>
          <a:p>
            <a:pPr marL="776288" lvl="2" indent="0">
              <a:buNone/>
            </a:pPr>
            <a:r>
              <a:rPr lang="pt-BR" sz="2600" b="1" dirty="0" err="1" smtClean="0">
                <a:solidFill>
                  <a:srgbClr val="FF0000"/>
                </a:solidFill>
              </a:rPr>
              <a:t>while</a:t>
            </a:r>
            <a:r>
              <a:rPr lang="pt-BR" sz="2600" b="1" dirty="0" smtClean="0">
                <a:solidFill>
                  <a:srgbClr val="FF0000"/>
                </a:solidFill>
              </a:rPr>
              <a:t> </a:t>
            </a:r>
            <a:r>
              <a:rPr lang="pt-BR" sz="2600" b="1" dirty="0" smtClean="0">
                <a:solidFill>
                  <a:srgbClr val="00B0F0"/>
                </a:solidFill>
              </a:rPr>
              <a:t>&lt;expressão lógica&gt;</a:t>
            </a:r>
          </a:p>
          <a:p>
            <a:pPr marL="776288" lvl="2" indent="0">
              <a:buNone/>
            </a:pPr>
            <a:r>
              <a:rPr lang="pt-BR" sz="2600" b="1" dirty="0" smtClean="0"/>
              <a:t>	  </a:t>
            </a:r>
            <a:r>
              <a:rPr lang="pt-BR" sz="2600" b="1" dirty="0" smtClean="0">
                <a:solidFill>
                  <a:srgbClr val="00B0F0"/>
                </a:solidFill>
              </a:rPr>
              <a:t>&lt;conjunto de comandos&gt;</a:t>
            </a:r>
          </a:p>
          <a:p>
            <a:pPr marL="776288" lvl="2" indent="0">
              <a:buNone/>
            </a:pPr>
            <a:r>
              <a:rPr lang="pt-BR" sz="2600" b="1" dirty="0" err="1">
                <a:solidFill>
                  <a:srgbClr val="FF0000"/>
                </a:solidFill>
              </a:rPr>
              <a:t>end</a:t>
            </a:r>
            <a:endParaRPr lang="pt-BR" sz="800" b="1" dirty="0">
              <a:solidFill>
                <a:srgbClr val="FF0000"/>
              </a:solidFill>
            </a:endParaRPr>
          </a:p>
          <a:p>
            <a:endParaRPr lang="pt-BR" sz="1000" dirty="0"/>
          </a:p>
          <a:p>
            <a:pPr lvl="1"/>
            <a:r>
              <a:rPr lang="pt-BR" b="1" dirty="0" smtClean="0"/>
              <a:t>&lt;conjunto de comandos&gt;</a:t>
            </a:r>
            <a:r>
              <a:rPr lang="pt-BR" dirty="0" smtClean="0"/>
              <a:t> é o conjunto de instruções a serem executadas, é denominado corpo do laço;</a:t>
            </a:r>
            <a:endParaRPr lang="pt-BR" b="1" dirty="0" smtClean="0"/>
          </a:p>
          <a:p>
            <a:pPr lvl="1"/>
            <a:r>
              <a:rPr lang="pt-BR" b="1" dirty="0" smtClean="0"/>
              <a:t>&lt;expressão lógica&gt;</a:t>
            </a:r>
            <a:r>
              <a:rPr lang="pt-BR" dirty="0" smtClean="0"/>
              <a:t> é a expressão que define quando os comandos deverão ser executados;</a:t>
            </a:r>
          </a:p>
          <a:p>
            <a:pPr lvl="1"/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err="1" smtClean="0"/>
              <a:t>end</a:t>
            </a:r>
            <a:r>
              <a:rPr lang="pt-BR" dirty="0" smtClean="0"/>
              <a:t> são palavras reservadas da linguagem.</a:t>
            </a:r>
            <a:endParaRPr lang="pt-BR" dirty="0"/>
          </a:p>
          <a:p>
            <a:pPr marL="411163" lvl="1" indent="0">
              <a:buNone/>
            </a:pP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26096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substituído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while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exemplo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x = 0 : 0.2 : 2 * %pi</a:t>
            </a:r>
          </a:p>
          <a:p>
            <a:pPr marL="411163" lvl="1" indent="0">
              <a:buNone/>
            </a:pPr>
            <a:r>
              <a:rPr lang="da-DK" dirty="0">
                <a:latin typeface="Courier New" pitchFamily="49" charset="0"/>
                <a:cs typeface="Courier New" pitchFamily="49" charset="0"/>
              </a:rPr>
              <a:t>	printf("\n %3.1f %7.4f", x, sin(x));</a:t>
            </a:r>
          </a:p>
          <a:p>
            <a:pPr marL="411163" lvl="1" indent="0">
              <a:buNone/>
            </a:pP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endParaRPr lang="en-US" dirty="0"/>
          </a:p>
          <a:p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escrito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= 0;</a:t>
            </a:r>
          </a:p>
          <a:p>
            <a:pPr marL="411163" lvl="1" indent="0">
              <a:buNone/>
            </a:pP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&lt;= 2 </a:t>
            </a: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 %pi</a:t>
            </a:r>
          </a:p>
          <a:p>
            <a:pPr marL="411163" lvl="1" indent="0">
              <a:buNone/>
            </a:pPr>
            <a:r>
              <a:rPr lang="da-DK" dirty="0">
                <a:latin typeface="Courier New" pitchFamily="49" charset="0"/>
                <a:cs typeface="Courier New" pitchFamily="49" charset="0"/>
              </a:rPr>
              <a:t>	printf("\n %3.1f %7.4f", x, sin(x</a:t>
            </a:r>
            <a:r>
              <a:rPr lang="da-DK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11163" lvl="1" indent="0">
              <a:buNone/>
            </a:pPr>
            <a:r>
              <a:rPr lang="da-DK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= x + 0.2;</a:t>
            </a:r>
            <a:endParaRPr lang="da-DK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da-D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25308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exemplo</a:t>
            </a:r>
            <a:r>
              <a:rPr lang="en-US" dirty="0" smtClean="0"/>
              <a:t> anterior, o </a:t>
            </a:r>
            <a:r>
              <a:rPr lang="en-US" dirty="0" err="1" smtClean="0"/>
              <a:t>uso</a:t>
            </a:r>
            <a:r>
              <a:rPr lang="en-US" dirty="0" smtClean="0"/>
              <a:t> do </a:t>
            </a:r>
            <a:r>
              <a:rPr lang="en-US" b="1" dirty="0" smtClean="0"/>
              <a:t>for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adequado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Mas, </a:t>
            </a:r>
            <a:r>
              <a:rPr lang="en-US" dirty="0" err="1" smtClean="0"/>
              <a:t>existem</a:t>
            </a:r>
            <a:r>
              <a:rPr lang="en-US" dirty="0" smtClean="0"/>
              <a:t> </a:t>
            </a:r>
            <a:r>
              <a:rPr lang="en-US" dirty="0" err="1" smtClean="0"/>
              <a:t>situações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while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adequado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o </a:t>
            </a:r>
            <a:r>
              <a:rPr lang="en-US" dirty="0" err="1" smtClean="0"/>
              <a:t>comando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 err="1" smtClean="0"/>
              <a:t>seguir</a:t>
            </a:r>
            <a:r>
              <a:rPr lang="en-US" dirty="0" smtClean="0"/>
              <a:t>,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exemplos</a:t>
            </a:r>
            <a:r>
              <a:rPr lang="en-US" dirty="0" smtClean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5985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Validação</a:t>
            </a:r>
            <a:r>
              <a:rPr lang="en-US" dirty="0" smtClean="0"/>
              <a:t> de dados de </a:t>
            </a:r>
            <a:r>
              <a:rPr lang="en-US" dirty="0" err="1" smtClean="0"/>
              <a:t>entrada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input ("Entre com o valor de a: ");</a:t>
            </a:r>
          </a:p>
          <a:p>
            <a:pPr marL="411163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 (a == 0)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(“a não pode ser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0.\n");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a 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= input ("Entre com o valor de a: ");</a:t>
            </a:r>
          </a:p>
          <a:p>
            <a:pPr marL="411163" lvl="1" indent="0">
              <a:buNone/>
            </a:pPr>
            <a:r>
              <a:rPr lang="pt-BR" dirty="0" err="1">
                <a:latin typeface="Courier New" pitchFamily="49" charset="0"/>
                <a:cs typeface="Courier New" pitchFamily="49" charset="0"/>
              </a:rPr>
              <a:t>end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“</a:t>
            </a:r>
            <a:r>
              <a:rPr lang="en-US" dirty="0" err="1" smtClean="0"/>
              <a:t>prever</a:t>
            </a:r>
            <a:r>
              <a:rPr lang="en-US" dirty="0" smtClean="0"/>
              <a:t>” </a:t>
            </a:r>
            <a:r>
              <a:rPr lang="en-US" dirty="0" err="1" smtClean="0"/>
              <a:t>quantas</a:t>
            </a:r>
            <a:r>
              <a:rPr lang="en-US" dirty="0" smtClean="0"/>
              <a:t> </a:t>
            </a:r>
            <a:r>
              <a:rPr lang="en-US" dirty="0" err="1" smtClean="0"/>
              <a:t>vezes</a:t>
            </a:r>
            <a:r>
              <a:rPr lang="en-US" dirty="0" smtClean="0"/>
              <a:t> o </a:t>
            </a:r>
            <a:r>
              <a:rPr lang="en-US" dirty="0" err="1" smtClean="0"/>
              <a:t>usuário</a:t>
            </a:r>
            <a:r>
              <a:rPr lang="en-US" dirty="0" smtClean="0"/>
              <a:t> </a:t>
            </a:r>
            <a:r>
              <a:rPr lang="en-US" dirty="0" err="1" smtClean="0"/>
              <a:t>entrará</a:t>
            </a:r>
            <a:r>
              <a:rPr lang="en-US" dirty="0" smtClean="0"/>
              <a:t> com um valor </a:t>
            </a:r>
            <a:r>
              <a:rPr lang="en-US" dirty="0" err="1" smtClean="0"/>
              <a:t>incorreto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Não</a:t>
            </a:r>
            <a:r>
              <a:rPr lang="en-US" dirty="0" smtClean="0"/>
              <a:t> é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err="1" smtClean="0"/>
              <a:t>utilizar</a:t>
            </a:r>
            <a:r>
              <a:rPr lang="en-US" dirty="0" smtClean="0"/>
              <a:t> o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215850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Implementando</a:t>
            </a:r>
            <a:r>
              <a:rPr lang="en-US" dirty="0" smtClean="0"/>
              <a:t> o </a:t>
            </a:r>
            <a:r>
              <a:rPr lang="en-US" dirty="0" smtClean="0">
                <a:hlinkClick r:id="rId3" action="ppaction://hlinksldjump"/>
              </a:rPr>
              <a:t>Algoritmo de Euclides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obter</a:t>
            </a:r>
            <a:r>
              <a:rPr lang="en-US" dirty="0" smtClean="0"/>
              <a:t> o MDC: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input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(“x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");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input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(“y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");</a:t>
            </a:r>
          </a:p>
          <a:p>
            <a:pPr marL="411163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&lt;&gt;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 = modulo(y, x);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 = y;</a:t>
            </a: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marL="411163" lvl="1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("mdc(%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d,%d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 = %d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x)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250901" y="2204864"/>
            <a:ext cx="2397674" cy="1080120"/>
          </a:xfrm>
          <a:prstGeom prst="wedgeRoundRectCallout">
            <a:avLst>
              <a:gd name="adj1" fmla="val -83236"/>
              <a:gd name="adj2" fmla="val 977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Mais uma vez, não é possível “prever” os valores da variável contadora para a utilização do comando for.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07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Equivalência entre </a:t>
            </a:r>
            <a:r>
              <a:rPr lang="pt-BR" b="1" dirty="0" err="1" smtClean="0"/>
              <a:t>while</a:t>
            </a:r>
            <a:r>
              <a:rPr lang="pt-BR" dirty="0" smtClean="0"/>
              <a:t> e </a:t>
            </a:r>
            <a:r>
              <a:rPr lang="pt-BR" b="1" dirty="0" smtClean="0"/>
              <a:t>for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Observações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Use o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,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b="1" dirty="0" err="1" smtClean="0"/>
              <a:t>seguro</a:t>
            </a:r>
            <a:r>
              <a:rPr lang="en-US" dirty="0" smtClean="0"/>
              <a:t> e </a:t>
            </a:r>
            <a:r>
              <a:rPr lang="en-US" b="1" dirty="0" err="1" smtClean="0"/>
              <a:t>eficiente</a:t>
            </a:r>
            <a:r>
              <a:rPr lang="en-US" dirty="0" smtClean="0"/>
              <a:t>;</a:t>
            </a:r>
          </a:p>
          <a:p>
            <a:pPr lvl="1"/>
            <a:endParaRPr lang="en-US" dirty="0"/>
          </a:p>
          <a:p>
            <a:pPr lvl="1"/>
            <a:r>
              <a:rPr lang="pt-BR" dirty="0" smtClean="0"/>
              <a:t>Cuidado ao utilizar o </a:t>
            </a:r>
            <a:r>
              <a:rPr lang="pt-BR" b="1" dirty="0" err="1" smtClean="0"/>
              <a:t>while</a:t>
            </a:r>
            <a:r>
              <a:rPr lang="pt-BR" dirty="0" smtClean="0"/>
              <a:t>, pois será possível que o loop nunca termine (</a:t>
            </a:r>
            <a:r>
              <a:rPr lang="pt-BR" b="1" dirty="0" smtClean="0"/>
              <a:t>loop infinito</a:t>
            </a:r>
            <a:r>
              <a:rPr lang="pt-BR" dirty="0" smtClean="0"/>
              <a:t>), exemplos:</a:t>
            </a:r>
            <a:endParaRPr lang="en-US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179512" y="4014937"/>
            <a:ext cx="40318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while x &lt;= 10</a:t>
            </a:r>
          </a:p>
          <a:p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sz="2000" u="none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 = %g", x</a:t>
            </a:r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u="none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u="non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500567" y="3861048"/>
            <a:ext cx="40318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while x &lt;= 10</a:t>
            </a:r>
          </a:p>
          <a:p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sz="2000" u="none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 = %g", x)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u="none" dirty="0" smtClean="0">
                <a:latin typeface="Courier New" pitchFamily="49" charset="0"/>
                <a:cs typeface="Courier New" pitchFamily="49" charset="0"/>
              </a:rPr>
              <a:t>   x </a:t>
            </a:r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= x - 0.2;</a:t>
            </a:r>
          </a:p>
          <a:p>
            <a:r>
              <a:rPr lang="en-US" sz="2000" u="none" dirty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u="none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>
            <a:off x="363288" y="5661248"/>
            <a:ext cx="2397674" cy="745048"/>
          </a:xfrm>
          <a:prstGeom prst="wedgeRoundRectCallout">
            <a:avLst>
              <a:gd name="adj1" fmla="val -15482"/>
              <a:gd name="adj2" fmla="val -13019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valor de x nunca será alterado. Com isso, nunca deixará o loop.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4788024" y="5661248"/>
            <a:ext cx="2397674" cy="936104"/>
          </a:xfrm>
          <a:prstGeom prst="wedgeRoundRectCallout">
            <a:avLst>
              <a:gd name="adj1" fmla="val 8861"/>
              <a:gd name="adj2" fmla="val -10837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O valor de x é iniciado com 0 e depois é decrementado dentro do loop. Com isso, nunca deixará o loop.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80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Outro exemplo de </a:t>
            </a:r>
            <a:r>
              <a:rPr lang="pt-BR" b="1" dirty="0" err="1" smtClean="0"/>
              <a:t>while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repetir</a:t>
            </a:r>
            <a:r>
              <a:rPr lang="en-US" dirty="0" smtClean="0"/>
              <a:t> a </a:t>
            </a:r>
            <a:r>
              <a:rPr lang="en-US" dirty="0" err="1" smtClean="0"/>
              <a:t>execução</a:t>
            </a:r>
            <a:r>
              <a:rPr lang="en-US" dirty="0" smtClean="0"/>
              <a:t> do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enquanto</a:t>
            </a:r>
            <a:r>
              <a:rPr lang="en-US" dirty="0" smtClean="0"/>
              <a:t> o </a:t>
            </a:r>
            <a:r>
              <a:rPr lang="en-US" dirty="0" err="1" smtClean="0"/>
              <a:t>usuário</a:t>
            </a:r>
            <a:r>
              <a:rPr lang="en-US" dirty="0" smtClean="0"/>
              <a:t>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desejar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pt-BR" sz="1900" b="1" dirty="0">
                <a:latin typeface="Courier New" pitchFamily="49" charset="0"/>
                <a:cs typeface="Courier New" pitchFamily="49" charset="0"/>
              </a:rPr>
              <a:t>continua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 %t;</a:t>
            </a:r>
          </a:p>
          <a:p>
            <a:pPr marL="114300" indent="0">
              <a:buNone/>
            </a:pP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b="1" dirty="0">
                <a:latin typeface="Courier New" pitchFamily="49" charset="0"/>
                <a:cs typeface="Courier New" pitchFamily="49" charset="0"/>
              </a:rPr>
              <a:t>continua</a:t>
            </a: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Comandos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do seu programa</a:t>
            </a:r>
          </a:p>
          <a:p>
            <a:pPr marL="114300" indent="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:</a:t>
            </a:r>
          </a:p>
          <a:p>
            <a:pPr marL="114300" indent="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 :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Decisão sobre a continuação do programa</a:t>
            </a: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err="1" smtClean="0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input(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Continuar? (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s/n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114300" indent="0">
              <a:buNone/>
            </a:pPr>
            <a:r>
              <a:rPr lang="pt-BR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b="1" dirty="0" smtClean="0">
                <a:latin typeface="Courier New" pitchFamily="49" charset="0"/>
                <a:cs typeface="Courier New" pitchFamily="49" charset="0"/>
              </a:rPr>
              <a:t>continua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== 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s" | </a:t>
            </a: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== "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S";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sz="1900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90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 ("Término </a:t>
            </a:r>
            <a:r>
              <a:rPr lang="pt-BR" sz="1900" dirty="0" smtClean="0">
                <a:latin typeface="Courier New" pitchFamily="49" charset="0"/>
                <a:cs typeface="Courier New" pitchFamily="49" charset="0"/>
              </a:rPr>
              <a:t>do programa.\</a:t>
            </a:r>
            <a:r>
              <a:rPr lang="pt-BR" sz="1900" dirty="0">
                <a:latin typeface="Courier New" pitchFamily="49" charset="0"/>
                <a:cs typeface="Courier New" pitchFamily="49" charset="0"/>
              </a:rPr>
              <a:t>n");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Laço controlado logicamente (comando </a:t>
            </a:r>
            <a:r>
              <a:rPr lang="pt-BR" sz="1800" i="1" u="none" dirty="0" err="1" smtClean="0"/>
              <a:t>while</a:t>
            </a:r>
            <a:r>
              <a:rPr lang="pt-BR" sz="1800" b="0" i="1" u="none" dirty="0" smtClean="0"/>
              <a:t>)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25023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Laços aninhados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Considere</a:t>
            </a:r>
            <a:r>
              <a:rPr lang="en-US" dirty="0" smtClean="0"/>
              <a:t> o </a:t>
            </a:r>
            <a:r>
              <a:rPr lang="en-US" dirty="0" err="1" smtClean="0"/>
              <a:t>programa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j = 1:4</a:t>
            </a:r>
          </a:p>
          <a:p>
            <a:pPr marL="411163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"x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11163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Como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teremos</a:t>
            </a:r>
            <a:r>
              <a:rPr lang="en-US" dirty="0" smtClean="0"/>
              <a:t>:</a:t>
            </a:r>
          </a:p>
          <a:p>
            <a:pPr marL="411163" lvl="1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xxxx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E se agora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desejar</a:t>
            </a:r>
            <a:r>
              <a:rPr lang="en-US" dirty="0" smtClean="0"/>
              <a:t> </a:t>
            </a:r>
            <a:r>
              <a:rPr lang="en-US" dirty="0" err="1" smtClean="0"/>
              <a:t>imprimir</a:t>
            </a:r>
            <a:r>
              <a:rPr lang="en-US" dirty="0" smtClean="0"/>
              <a:t> 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arbitrário</a:t>
            </a:r>
            <a:r>
              <a:rPr lang="en-US" dirty="0" smtClean="0"/>
              <a:t> de </a:t>
            </a:r>
            <a:r>
              <a:rPr lang="en-US" dirty="0" err="1" smtClean="0"/>
              <a:t>linhas</a:t>
            </a:r>
            <a:r>
              <a:rPr lang="en-US" dirty="0" smtClean="0"/>
              <a:t> com 4 </a:t>
            </a:r>
            <a:r>
              <a:rPr lang="en-US" dirty="0" err="1" smtClean="0"/>
              <a:t>caracteres</a:t>
            </a:r>
            <a:r>
              <a:rPr lang="en-US" dirty="0" smtClean="0"/>
              <a:t> “x”?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44052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não diferencia tipos numéricos, como: Inteiro, Real</a:t>
            </a:r>
            <a:r>
              <a:rPr lang="pt-BR" dirty="0"/>
              <a:t> </a:t>
            </a:r>
            <a:r>
              <a:rPr lang="pt-BR" dirty="0" smtClean="0"/>
              <a:t>ou Complexo;</a:t>
            </a:r>
          </a:p>
          <a:p>
            <a:endParaRPr lang="pt-BR" dirty="0" smtClean="0"/>
          </a:p>
          <a:p>
            <a:r>
              <a:rPr lang="pt-BR" dirty="0" smtClean="0"/>
              <a:t>O valor armazenado e o uso de funções específicas é que caracterizará o “tipo numérico”;</a:t>
            </a:r>
          </a:p>
          <a:p>
            <a:endParaRPr lang="pt-BR" dirty="0"/>
          </a:p>
          <a:p>
            <a:r>
              <a:rPr lang="pt-BR" dirty="0" smtClean="0"/>
              <a:t>A seguir algumas funções para manipulação de números.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4409679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14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Laços aninhados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Dentro de um bloco de comandos pode haver qualquer outro comando;</a:t>
            </a:r>
          </a:p>
          <a:p>
            <a:r>
              <a:rPr lang="pt-BR" dirty="0" smtClean="0"/>
              <a:t>Assim, dentro de um for pode haver outro for;</a:t>
            </a:r>
          </a:p>
          <a:p>
            <a:r>
              <a:rPr lang="pt-BR" dirty="0" smtClean="0"/>
              <a:t>Resolvendo o problema:</a:t>
            </a:r>
          </a:p>
          <a:p>
            <a:pPr marL="411163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lin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 input</a:t>
            </a:r>
            <a:r>
              <a:rPr lang="pt-BR" dirty="0">
                <a:latin typeface="Courier New" pitchFamily="49" charset="0"/>
                <a:cs typeface="Courier New" pitchFamily="49" charset="0"/>
              </a:rPr>
              <a:t>("Numero 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de linhas: ");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for i = 1 :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lin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for j = 1 : 4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("x");</a:t>
            </a: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pPr marL="411163" lvl="1" indent="0"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("\n");     //  mudança  da  linha</a:t>
            </a:r>
          </a:p>
          <a:p>
            <a:pPr marL="411163" lvl="1" indent="0">
              <a:buNone/>
            </a:pP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/>
              <a:t>Exercício</a:t>
            </a:r>
            <a:r>
              <a:rPr lang="pt-BR" dirty="0" smtClean="0"/>
              <a:t>: E se agora eu desejar também um número arbitrário de colunas?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31205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Tabuada de Multiplicação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Exercício</a:t>
            </a:r>
            <a:r>
              <a:rPr lang="pt-BR" smtClean="0"/>
              <a:t>: Faça um programa que imprima a tabela da tabuada de multiplicação: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</a:t>
            </a:r>
            <a:r>
              <a:rPr lang="pt-BR" sz="1800" b="0" i="1" u="none" dirty="0"/>
              <a:t>Laços aninhados</a:t>
            </a:r>
            <a:endParaRPr lang="en-US" sz="1800" b="0" i="1" u="none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4506839"/>
              </p:ext>
            </p:extLst>
          </p:nvPr>
        </p:nvGraphicFramePr>
        <p:xfrm>
          <a:off x="1259632" y="2492896"/>
          <a:ext cx="6096002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587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Tabuada de Multiplicação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Solução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pPr marL="114300" indent="0">
              <a:buNone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indent="0">
              <a:buNone/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nTabuada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de Multiplicação:\n\n");</a:t>
            </a:r>
          </a:p>
          <a:p>
            <a:pPr marL="114300" indent="0">
              <a:buNone/>
            </a:pPr>
            <a:r>
              <a:rPr lang="pt-BR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   |  1   2   3   4   5   6   7   8   9  10\n");</a:t>
            </a:r>
          </a:p>
          <a:p>
            <a:pPr marL="114300" indent="0">
              <a:buNone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("-------------------------------------------\n");</a:t>
            </a:r>
          </a:p>
          <a:p>
            <a:pPr marL="114300" indent="0">
              <a:buNone/>
            </a:pPr>
            <a:r>
              <a:rPr lang="pt-BR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linha = 1 : 10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("%2.0f |", linha);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for coluna = 1 : 10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("%3.0f ", linha * coluna);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 marL="114300" indent="0">
              <a:buNone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end</a:t>
            </a:r>
            <a:endParaRPr lang="pt-BR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</a:t>
            </a:r>
            <a:r>
              <a:rPr lang="pt-BR" sz="1800" b="0" i="1" u="none" dirty="0"/>
              <a:t>Laços aninhados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5470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Tabuada de Multiplicação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Saída</a:t>
            </a:r>
            <a:r>
              <a:rPr lang="pt-BR" dirty="0" smtClean="0"/>
              <a:t>:</a:t>
            </a:r>
          </a:p>
          <a:p>
            <a:pPr marL="114300" indent="0"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Tabuada de Multiplicação:</a:t>
            </a:r>
          </a:p>
          <a:p>
            <a:pPr marL="114300" indent="0"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|  1   2   3   4   5   6   7   8   9  10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-------------------------------------------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1 |  1   2   3   4   5   6   7   8   9  10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2 |  2   4   6   8  10  12  14  16  18  20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3 |  3   6   9  12  15  18  21  24  27  30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4 |  4   8  12  16  20  24  28  32  36  40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5 |  5  10  15  20  25  30  35  40  45  50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6 |  6  12  18  24  30  36  42  48  54  60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7 |  7  14  21  28  35  42  49  56  63  70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8 |  8  16  24  32  40  48  56  64  72  80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9 |  9  18  27  36  45  54  63  72  81  90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10 | 10  20  30  40  50  60  70  80  90 100 </a:t>
            </a:r>
          </a:p>
          <a:p>
            <a:pPr marL="114300" indent="0"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63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repetição  /  </a:t>
            </a:r>
            <a:r>
              <a:rPr lang="pt-BR" sz="1800" b="0" i="1" u="none" dirty="0"/>
              <a:t>Laços aninhados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329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 smtClean="0"/>
              <a:t>Tipos </a:t>
            </a:r>
            <a:r>
              <a:rPr lang="pt-BR" sz="1200" dirty="0"/>
              <a:t>de dados;</a:t>
            </a:r>
          </a:p>
          <a:p>
            <a:r>
              <a:rPr lang="pt-BR" sz="1200" dirty="0"/>
              <a:t>Uso de contadores;</a:t>
            </a:r>
          </a:p>
          <a:p>
            <a:r>
              <a:rPr lang="pt-BR" sz="1200" dirty="0"/>
              <a:t>Comandos de repetição/iteração;</a:t>
            </a:r>
          </a:p>
          <a:p>
            <a:r>
              <a:rPr lang="pt-BR" sz="1200" b="1" dirty="0" smtClean="0">
                <a:solidFill>
                  <a:srgbClr val="FF0000"/>
                </a:solidFill>
              </a:rPr>
              <a:t>Exercícios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64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231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Pagando a Conta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aluno foi ao supermercado e gastou X reais com as compras da semana.</a:t>
            </a:r>
          </a:p>
          <a:p>
            <a:endParaRPr lang="pt-BR" dirty="0" smtClean="0"/>
          </a:p>
          <a:p>
            <a:r>
              <a:rPr lang="pt-BR" dirty="0" smtClean="0"/>
              <a:t>Escrevera um programa que tenha como entrada o valor X da compra. O programa deve determinar quantas notas de 50, de 10 e de 1 real são suficientes para o pagamento da compra.</a:t>
            </a:r>
          </a:p>
          <a:p>
            <a:endParaRPr lang="pt-BR" dirty="0" smtClean="0"/>
          </a:p>
          <a:p>
            <a:r>
              <a:rPr lang="pt-BR" b="1" dirty="0" err="1" smtClean="0"/>
              <a:t>Obs</a:t>
            </a:r>
            <a:r>
              <a:rPr lang="pt-BR" b="1" dirty="0"/>
              <a:t>:</a:t>
            </a:r>
            <a:r>
              <a:rPr lang="pt-BR" dirty="0" smtClean="0"/>
              <a:t> O programa só deverá imprimir a quantidade de notas que forem maiores do que zero.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Exercícios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Pagando a Conta</a:t>
            </a:r>
            <a:endParaRPr lang="pt-B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input("VALOR 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DA COMPRA: ");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N50 = 0; N10 = 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&gt;= 50)</a:t>
            </a: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- 50;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N50 = N50 + 1;</a:t>
            </a:r>
          </a:p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e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nd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&gt;= 10)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>
                <a:latin typeface="Courier New" pitchFamily="49" charset="0"/>
                <a:cs typeface="Courier New" pitchFamily="49" charset="0"/>
              </a:rPr>
              <a:t> - 10;</a:t>
            </a:r>
          </a:p>
          <a:p>
            <a:pPr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  N10 = N10 + 1;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("O VALOR DA COMPRA SERÁ PAGO COM:\n");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(N50 &gt; 0)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("%g NOTA(S) DE CINQUENTA\n", N50);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(N10 &gt; 0)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("%g NOTA(S) DE DEZ\n", N10);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&gt; 0)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("%g NOTA(S) DE UM\n",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 smtClean="0"/>
              <a:pPr/>
              <a:t>67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Pagando a Conta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Decimal para Binário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Escreva um programa que tenha como entrada um valor na base 10;</a:t>
            </a:r>
          </a:p>
          <a:p>
            <a:endParaRPr lang="pt-BR" dirty="0"/>
          </a:p>
          <a:p>
            <a:r>
              <a:rPr lang="pt-BR" dirty="0" smtClean="0"/>
              <a:t>O programa gerará o valor correspondente na base 2, ou seja, o equivalente do número decimal em binário.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EBB30-F651-4933-9EA3-39E49DC7323F}" type="slidenum">
              <a:rPr lang="pt-BR" smtClean="0"/>
              <a:pPr/>
              <a:t>68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Exercícios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numero = input("DIGITE UM DECIMAL: ");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("O EQUIVALENTE EM BINÁRIO É:\n");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("OBS: LEIA O BINÁRIO DA “);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(“DIREITA PARA A ESQUERDA\n\n");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quociente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(numero / 2);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(quociente &lt;&gt; 0)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digito = modulo(numero, 2);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("%g", digito);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numero = quociente; </a:t>
            </a:r>
          </a:p>
          <a:p>
            <a:pPr>
              <a:buNone/>
            </a:pPr>
            <a:r>
              <a:rPr lang="pt-BR" sz="2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quociente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(numero / 2);</a:t>
            </a:r>
          </a:p>
          <a:p>
            <a:pPr>
              <a:buNone/>
            </a:pPr>
            <a:r>
              <a:rPr lang="pt-BR" sz="24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digito = modulo(numero, 2);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("%g", digito);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69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Decimal para Binário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funções para manipulação de números </a:t>
            </a:r>
            <a:r>
              <a:rPr lang="pt-BR" b="1" dirty="0" smtClean="0"/>
              <a:t>inteiros</a:t>
            </a:r>
            <a:r>
              <a:rPr lang="pt-BR" dirty="0" smtClean="0"/>
              <a:t>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1543221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809221"/>
              </p:ext>
            </p:extLst>
          </p:nvPr>
        </p:nvGraphicFramePr>
        <p:xfrm>
          <a:off x="280704" y="2060848"/>
          <a:ext cx="7920879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4651337"/>
                <a:gridCol w="233343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Função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na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direção de 0 (zero).</a:t>
                      </a:r>
                    </a:p>
                    <a:p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Em outras palavras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: parte inteira do valor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i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(2) = 2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(2.3)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(2.8)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(-2.8) = -2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na direção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mais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 infinito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Em outras palavras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: menor valor inteiro maior ou igual ao número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(2) = 2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(2.3) =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(2.8) =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ceil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(-2.8) = -2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 na direção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menos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infinito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Em outras palavras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: maior valor inteiro menor ou igual ao número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= 2</a:t>
                      </a:r>
                      <a:endParaRPr lang="pt-BR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(2.3)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(2.8)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floor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(-2.8) = -3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round(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Arredondamento para o inteiro mais próximo.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round(2) = 2</a:t>
                      </a:r>
                    </a:p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round(2.3) =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round(2.8) =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round(-2.8) = -3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420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Lista 3 </a:t>
            </a:r>
            <a:r>
              <a:rPr lang="pt-BR" sz="4800" dirty="0"/>
              <a:t>do prof. David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Resolução dos exercícios da lista conforme distribuição predefinida.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70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37902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Próxima aula prática</a:t>
            </a:r>
            <a:r>
              <a:rPr lang="pt-BR" sz="1800" dirty="0" smtClean="0"/>
              <a:t>: resolução de exercícios com o </a:t>
            </a:r>
            <a:r>
              <a:rPr lang="pt-BR" sz="1800" dirty="0" err="1" smtClean="0"/>
              <a:t>Scilab</a:t>
            </a:r>
            <a:r>
              <a:rPr lang="pt-BR" sz="18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1800" b="1" dirty="0" smtClean="0"/>
              <a:t>Próxima aula teórica</a:t>
            </a:r>
            <a:r>
              <a:rPr lang="pt-BR" sz="1800" dirty="0" smtClean="0"/>
              <a:t>: </a:t>
            </a:r>
            <a:r>
              <a:rPr lang="pt-BR" sz="1800" dirty="0"/>
              <a:t>Variáveis Homogêneas - Vetores.</a:t>
            </a:r>
            <a:r>
              <a:rPr lang="pt-BR" sz="1800" dirty="0" smtClean="0"/>
              <a:t>.</a:t>
            </a:r>
            <a:endParaRPr lang="pt-BR" sz="1800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71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Algumas funções para manipulação de números </a:t>
            </a:r>
            <a:r>
              <a:rPr lang="pt-BR" b="1" dirty="0" smtClean="0"/>
              <a:t>complexos</a:t>
            </a:r>
            <a:r>
              <a:rPr lang="pt-BR" dirty="0" smtClean="0"/>
              <a:t>:</a:t>
            </a:r>
          </a:p>
          <a:p>
            <a:pPr lvl="1"/>
            <a:r>
              <a:rPr lang="pt-BR" sz="1900" dirty="0" smtClean="0"/>
              <a:t>Lembre-se:</a:t>
            </a:r>
          </a:p>
          <a:p>
            <a:pPr lvl="2"/>
            <a:r>
              <a:rPr lang="pt-BR" sz="1700" dirty="0" smtClean="0"/>
              <a:t>A unidade imaginária é representada por %i (constante igual a </a:t>
            </a:r>
            <a:r>
              <a:rPr lang="pt-BR" sz="1700" dirty="0" err="1" smtClean="0"/>
              <a:t>sqrt</a:t>
            </a:r>
            <a:r>
              <a:rPr lang="pt-BR" sz="1700" dirty="0" smtClean="0"/>
              <a:t>(-1));</a:t>
            </a:r>
          </a:p>
          <a:p>
            <a:pPr lvl="2"/>
            <a:r>
              <a:rPr lang="pt-BR" sz="1700" dirty="0" smtClean="0"/>
              <a:t>A declaração de um número complexo é feita com o uso desta constante, como por exemplo: A = 3 + 4 * %i, ou B = 5 – 6 * %i;</a:t>
            </a:r>
          </a:p>
          <a:p>
            <a:pPr lvl="2"/>
            <a:r>
              <a:rPr lang="pt-BR" sz="1700" dirty="0" smtClean="0"/>
              <a:t>As operações matemáticas também funcionam, exemplo: C = A – B;</a:t>
            </a:r>
          </a:p>
          <a:p>
            <a:pPr lvl="3"/>
            <a:r>
              <a:rPr lang="pt-BR" sz="1500" dirty="0" smtClean="0"/>
              <a:t>C será igual a -2 + 10 * %i.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1229510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18149503"/>
              </p:ext>
            </p:extLst>
          </p:nvPr>
        </p:nvGraphicFramePr>
        <p:xfrm>
          <a:off x="280704" y="3901648"/>
          <a:ext cx="7920879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4344483"/>
                <a:gridCol w="264029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Função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Descrição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Exemplos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real(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Parte real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real(A) = 3</a:t>
                      </a:r>
                    </a:p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real(B) = 5</a:t>
                      </a:r>
                    </a:p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real(C) = -2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Parte imaginária de </a:t>
                      </a:r>
                      <a:r>
                        <a:rPr lang="pt-BR" sz="1600" i="1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(A) = 4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(B) = -6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imag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(C) = 10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1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pt-BR" sz="1600" b="1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b="1" i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t-B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Conjugado de </a:t>
                      </a:r>
                      <a:r>
                        <a:rPr lang="pt-BR" sz="160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pt-BR" sz="1600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(A) = 3 – 4 * %i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(B) = 5 + 6 * %i</a:t>
                      </a:r>
                    </a:p>
                    <a:p>
                      <a:r>
                        <a:rPr lang="pt-BR" sz="1600" dirty="0" err="1" smtClean="0">
                          <a:solidFill>
                            <a:schemeClr val="tx1"/>
                          </a:solidFill>
                        </a:rPr>
                        <a:t>conj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(C) = -2 – 10 * %i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48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Números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b="1" dirty="0" smtClean="0"/>
              <a:t>Exemplo</a:t>
            </a:r>
            <a:r>
              <a:rPr lang="pt-BR" dirty="0" smtClean="0"/>
              <a:t>: Escreva um programa que, dado um número de conta corrente com três dígitos, retorne o seu dígito verificador, que é calculado da seguinte maneira:</a:t>
            </a:r>
          </a:p>
          <a:p>
            <a:pPr lvl="1">
              <a:buNone/>
            </a:pPr>
            <a:r>
              <a:rPr lang="pt-BR" sz="2100" dirty="0"/>
              <a:t>Número da conta: 235</a:t>
            </a:r>
          </a:p>
          <a:p>
            <a:pPr lvl="1">
              <a:buNone/>
            </a:pPr>
            <a:r>
              <a:rPr lang="pt-BR" sz="2100" dirty="0"/>
              <a:t>1) Somar o número da conta com seu inverso: 235 + 532 = 767</a:t>
            </a:r>
          </a:p>
          <a:p>
            <a:pPr lvl="1">
              <a:buNone/>
            </a:pPr>
            <a:r>
              <a:rPr lang="pt-BR" sz="2100" dirty="0"/>
              <a:t>2) multiplicar cada dígito pela sua ordem posicional e somar estes resultados:</a:t>
            </a:r>
          </a:p>
          <a:p>
            <a:pPr lvl="1">
              <a:buNone/>
            </a:pPr>
            <a:endParaRPr lang="pt-BR" sz="21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21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21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pt-BR" sz="21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sz="2100" dirty="0"/>
              <a:t>3) o dígito verificador da conta é o último dígito (40 → 0</a:t>
            </a:r>
            <a:r>
              <a:rPr lang="pt-BR" sz="2100" dirty="0" smtClean="0"/>
              <a:t>)</a:t>
            </a:r>
            <a:endParaRPr lang="pt-BR" sz="21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Tipos de dados</a:t>
            </a:r>
            <a:endParaRPr lang="en-US" sz="1800" b="0" i="1" u="none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98459553"/>
              </p:ext>
            </p:extLst>
          </p:nvPr>
        </p:nvGraphicFramePr>
        <p:xfrm>
          <a:off x="6444208" y="121568"/>
          <a:ext cx="189587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871"/>
              </a:tblGrid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tx1"/>
                          </a:solidFill>
                        </a:rPr>
                        <a:t>Tipos Primitivos do </a:t>
                      </a:r>
                      <a:r>
                        <a:rPr lang="pt-BR" sz="1200" dirty="0" err="1" smtClean="0">
                          <a:solidFill>
                            <a:schemeClr val="tx1"/>
                          </a:solidFill>
                        </a:rPr>
                        <a:t>Scilab</a:t>
                      </a:r>
                      <a:endParaRPr lang="pt-B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Número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/>
                        <a:t>Booleano</a:t>
                      </a:r>
                      <a:r>
                        <a:rPr lang="pt-BR" sz="1200" baseline="0" dirty="0" smtClean="0"/>
                        <a:t> (lógico)</a:t>
                      </a:r>
                      <a:endParaRPr lang="pt-BR" sz="1200" dirty="0"/>
                    </a:p>
                  </a:txBody>
                  <a:tcPr/>
                </a:tc>
              </a:tr>
              <a:tr h="1427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err="1" smtClean="0"/>
                        <a:t>String</a:t>
                      </a:r>
                      <a:r>
                        <a:rPr lang="pt-BR" sz="1200" dirty="0" smtClean="0"/>
                        <a:t> (texto)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Imagem 10" descr="digVerific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3877" y="4221088"/>
            <a:ext cx="4606647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1641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16994</TotalTime>
  <Words>5319</Words>
  <Application>Microsoft Office PowerPoint</Application>
  <PresentationFormat>Apresentação na tela (4:3)</PresentationFormat>
  <Paragraphs>1163</Paragraphs>
  <Slides>71</Slides>
  <Notes>71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71</vt:i4>
      </vt:variant>
    </vt:vector>
  </HeadingPairs>
  <TitlesOfParts>
    <vt:vector size="72" baseType="lpstr">
      <vt:lpstr>Adjacência</vt:lpstr>
      <vt:lpstr>Semana 06: Tipos de Dados. Uso de Contadores. Comandos de  Repetição/Iteração.</vt:lpstr>
      <vt:lpstr>Agenda</vt:lpstr>
      <vt:lpstr>Tipos de Dados</vt:lpstr>
      <vt:lpstr>Introdução</vt:lpstr>
      <vt:lpstr>Introdução</vt:lpstr>
      <vt:lpstr>Números</vt:lpstr>
      <vt:lpstr>Números</vt:lpstr>
      <vt:lpstr>Números</vt:lpstr>
      <vt:lpstr>Números</vt:lpstr>
      <vt:lpstr>Números</vt:lpstr>
      <vt:lpstr>Booleano</vt:lpstr>
      <vt:lpstr>String</vt:lpstr>
      <vt:lpstr>String</vt:lpstr>
      <vt:lpstr>String</vt:lpstr>
      <vt:lpstr>String</vt:lpstr>
      <vt:lpstr>String</vt:lpstr>
      <vt:lpstr>String</vt:lpstr>
      <vt:lpstr>String</vt:lpstr>
      <vt:lpstr>Uso de Contadores</vt:lpstr>
      <vt:lpstr>Repetição</vt:lpstr>
      <vt:lpstr>Controle das Repetições</vt:lpstr>
      <vt:lpstr>Fluxograma</vt:lpstr>
      <vt:lpstr>Algoritmo de Euclides</vt:lpstr>
      <vt:lpstr>Slide 24</vt:lpstr>
      <vt:lpstr>Slide 25</vt:lpstr>
      <vt:lpstr>Algoritmo de Euclides</vt:lpstr>
      <vt:lpstr>Observações no Fluxograma</vt:lpstr>
      <vt:lpstr>Observações no Fluxograma</vt:lpstr>
      <vt:lpstr>Exemplo de  Loop  Infinito</vt:lpstr>
      <vt:lpstr>Exercício: Média das Temperaturas</vt:lpstr>
      <vt:lpstr>Exercício: Média das Temperaturas</vt:lpstr>
      <vt:lpstr>Média das Temperaturas</vt:lpstr>
      <vt:lpstr>Comandos de Repetição</vt:lpstr>
      <vt:lpstr>Introdução</vt:lpstr>
      <vt:lpstr>Introdução</vt:lpstr>
      <vt:lpstr>Laço controlado por contador</vt:lpstr>
      <vt:lpstr>Fatorial</vt:lpstr>
      <vt:lpstr>Fatorial</vt:lpstr>
      <vt:lpstr>Somatório 1</vt:lpstr>
      <vt:lpstr>Somatório 1</vt:lpstr>
      <vt:lpstr>Somatório 1</vt:lpstr>
      <vt:lpstr>Somatório 2</vt:lpstr>
      <vt:lpstr>Somatório 2</vt:lpstr>
      <vt:lpstr>Somatório 2</vt:lpstr>
      <vt:lpstr>Nova sintaxe para o for</vt:lpstr>
      <vt:lpstr>Variável contadora</vt:lpstr>
      <vt:lpstr>Tabela de senos</vt:lpstr>
      <vt:lpstr>Tabela de senos</vt:lpstr>
      <vt:lpstr>Tabela de senos</vt:lpstr>
      <vt:lpstr>Somatório 3</vt:lpstr>
      <vt:lpstr>Somatório 3</vt:lpstr>
      <vt:lpstr>Laço controlado logicamente</vt:lpstr>
      <vt:lpstr>Equivalência entre while e for</vt:lpstr>
      <vt:lpstr>Equivalência entre while e for</vt:lpstr>
      <vt:lpstr>Equivalência entre while e for</vt:lpstr>
      <vt:lpstr>Equivalência entre while e for</vt:lpstr>
      <vt:lpstr>Equivalência entre while e for</vt:lpstr>
      <vt:lpstr>Outro exemplo de while</vt:lpstr>
      <vt:lpstr>Laços aninhados</vt:lpstr>
      <vt:lpstr>Laços aninhados</vt:lpstr>
      <vt:lpstr>Tabuada de Multiplicação</vt:lpstr>
      <vt:lpstr>Tabuada de Multiplicação</vt:lpstr>
      <vt:lpstr>Tabuada de Multiplicação</vt:lpstr>
      <vt:lpstr>Exercícios</vt:lpstr>
      <vt:lpstr>Pagando a Conta</vt:lpstr>
      <vt:lpstr>Pagando a Conta</vt:lpstr>
      <vt:lpstr>Pagando a Conta</vt:lpstr>
      <vt:lpstr>Decimal para Binário</vt:lpstr>
      <vt:lpstr>Decimal para Binário</vt:lpstr>
      <vt:lpstr>Lista 3 do prof. David</vt:lpstr>
      <vt:lpstr>FIM! Dúvidas?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Red</cp:lastModifiedBy>
  <cp:revision>1023</cp:revision>
  <cp:lastPrinted>2012-04-17T15:27:14Z</cp:lastPrinted>
  <dcterms:created xsi:type="dcterms:W3CDTF">2007-02-26T14:09:57Z</dcterms:created>
  <dcterms:modified xsi:type="dcterms:W3CDTF">2013-01-17T15:47:10Z</dcterms:modified>
</cp:coreProperties>
</file>