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handoutMasterIdLst>
    <p:handoutMasterId r:id="rId42"/>
  </p:handoutMasterIdLst>
  <p:sldIdLst>
    <p:sldId id="423" r:id="rId2"/>
    <p:sldId id="424" r:id="rId3"/>
    <p:sldId id="425" r:id="rId4"/>
    <p:sldId id="458" r:id="rId5"/>
    <p:sldId id="331" r:id="rId6"/>
    <p:sldId id="457" r:id="rId7"/>
    <p:sldId id="459" r:id="rId8"/>
    <p:sldId id="461" r:id="rId9"/>
    <p:sldId id="460" r:id="rId10"/>
    <p:sldId id="462" r:id="rId11"/>
    <p:sldId id="464" r:id="rId12"/>
    <p:sldId id="465" r:id="rId13"/>
    <p:sldId id="466" r:id="rId14"/>
    <p:sldId id="467" r:id="rId15"/>
    <p:sldId id="468" r:id="rId16"/>
    <p:sldId id="470" r:id="rId17"/>
    <p:sldId id="472" r:id="rId18"/>
    <p:sldId id="471" r:id="rId19"/>
    <p:sldId id="473" r:id="rId20"/>
    <p:sldId id="476" r:id="rId21"/>
    <p:sldId id="474" r:id="rId22"/>
    <p:sldId id="475" r:id="rId23"/>
    <p:sldId id="477" r:id="rId24"/>
    <p:sldId id="478" r:id="rId25"/>
    <p:sldId id="479" r:id="rId26"/>
    <p:sldId id="494" r:id="rId27"/>
    <p:sldId id="480" r:id="rId28"/>
    <p:sldId id="481" r:id="rId29"/>
    <p:sldId id="486" r:id="rId30"/>
    <p:sldId id="487" r:id="rId31"/>
    <p:sldId id="493" r:id="rId32"/>
    <p:sldId id="488" r:id="rId33"/>
    <p:sldId id="489" r:id="rId34"/>
    <p:sldId id="490" r:id="rId35"/>
    <p:sldId id="491" r:id="rId36"/>
    <p:sldId id="492" r:id="rId37"/>
    <p:sldId id="495" r:id="rId38"/>
    <p:sldId id="496" r:id="rId39"/>
    <p:sldId id="453" r:id="rId4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99"/>
    <a:srgbClr val="FFCCCC"/>
    <a:srgbClr val="FFFF99"/>
    <a:srgbClr val="FFFF00"/>
    <a:srgbClr val="FFCC66"/>
    <a:srgbClr val="66FF66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86444" autoAdjust="0"/>
  </p:normalViewPr>
  <p:slideViewPr>
    <p:cSldViewPr>
      <p:cViewPr varScale="1">
        <p:scale>
          <a:sx n="91" d="100"/>
          <a:sy n="91" d="100"/>
        </p:scale>
        <p:origin x="-9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48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739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4794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8535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769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3505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6102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0229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6387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1832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10268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393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661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42608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3167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84701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22045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1960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8228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1960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48190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26200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5160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53000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61918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35183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48630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25675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63951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0906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1422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14227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1422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2092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5112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4778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2147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501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08/12/2012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 userDrawn="1"/>
        </p:nvSpPr>
        <p:spPr>
          <a:xfrm>
            <a:off x="8468821" y="6416759"/>
            <a:ext cx="65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BCC701</a:t>
            </a:r>
          </a:p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2012/01</a:t>
            </a:r>
            <a:endParaRPr lang="pt-BR" sz="900" b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cumento_do_Microsoft_Office_Word1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Semana 03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Comandos de desvio de fluxo.</a:t>
            </a:r>
            <a:br>
              <a:rPr lang="pt-BR" sz="3200" b="1" dirty="0" smtClean="0"/>
            </a:br>
            <a:r>
              <a:rPr lang="pt-BR" sz="3200" b="1" dirty="0" smtClean="0"/>
              <a:t>Expressões lógicas.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187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 dirty="0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 dirty="0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 dirty="0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b="1" u="none" dirty="0">
              <a:latin typeface="Calibri" pitchFamily="34" charset="0"/>
            </a:endParaRPr>
          </a:p>
          <a:p>
            <a:pPr eaLnBrk="1" hangingPunct="1"/>
            <a:r>
              <a:rPr lang="pt-BR" sz="1800" b="1" u="none" dirty="0" smtClean="0">
                <a:latin typeface="Calibri" pitchFamily="34" charset="0"/>
              </a:rPr>
              <a:t>2012/02</a:t>
            </a:r>
            <a:endParaRPr lang="pt-BR" sz="1800" b="1" u="none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Novo exemplo para a equação de segundo grau: </a:t>
            </a:r>
          </a:p>
          <a:p>
            <a:pPr marL="411163" lvl="1" indent="0">
              <a:buNone/>
            </a:pPr>
            <a:r>
              <a:rPr lang="pt-BR" sz="1800" dirty="0"/>
              <a:t>a = </a:t>
            </a:r>
            <a:r>
              <a:rPr lang="pt-BR" sz="1800" u="sng" dirty="0"/>
              <a:t>input</a:t>
            </a:r>
            <a:r>
              <a:rPr lang="pt-BR" sz="1800" dirty="0"/>
              <a:t>("Defina um valor para a: "); </a:t>
            </a:r>
            <a:endParaRPr lang="pt-BR" sz="1800" dirty="0" smtClean="0"/>
          </a:p>
          <a:p>
            <a:pPr marL="411163" lvl="1" indent="0">
              <a:buNone/>
            </a:pPr>
            <a:r>
              <a:rPr lang="pt-BR" sz="18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b="1" dirty="0" smtClean="0"/>
              <a:t>a == 0 </a:t>
            </a:r>
            <a:r>
              <a:rPr lang="pt-BR" sz="1800" b="1" u="sng" dirty="0" err="1">
                <a:solidFill>
                  <a:srgbClr val="FF0000"/>
                </a:solidFill>
              </a:rPr>
              <a:t>then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u="sng" dirty="0" err="1" smtClean="0"/>
              <a:t>printf</a:t>
            </a:r>
            <a:r>
              <a:rPr lang="pt-BR" sz="1800" dirty="0" smtClean="0"/>
              <a:t>(</a:t>
            </a:r>
            <a:r>
              <a:rPr lang="pt-BR" sz="1800" dirty="0"/>
              <a:t>"</a:t>
            </a:r>
            <a:r>
              <a:rPr lang="pt-BR" sz="1800" dirty="0" smtClean="0"/>
              <a:t>O coeficiente a deve ser diferente de 0.\n");</a:t>
            </a:r>
          </a:p>
          <a:p>
            <a:pPr marL="411163" lvl="1" indent="0">
              <a:buNone/>
            </a:pPr>
            <a:r>
              <a:rPr lang="pt-BR" sz="1800" dirty="0" smtClean="0"/>
              <a:t>	a </a:t>
            </a:r>
            <a:r>
              <a:rPr lang="pt-BR" sz="1800" dirty="0"/>
              <a:t>= </a:t>
            </a:r>
            <a:r>
              <a:rPr lang="pt-BR" sz="1800" u="sng" dirty="0"/>
              <a:t>input</a:t>
            </a:r>
            <a:r>
              <a:rPr lang="pt-BR" sz="1800" dirty="0"/>
              <a:t>("Defina um valor para a: </a:t>
            </a:r>
            <a:r>
              <a:rPr lang="pt-BR" sz="1800" dirty="0" smtClean="0"/>
              <a:t>");</a:t>
            </a:r>
          </a:p>
          <a:p>
            <a:pPr marL="411163" lvl="1" indent="0">
              <a:buNone/>
            </a:pPr>
            <a:r>
              <a:rPr lang="pt-BR" sz="1800" b="1" u="sng" dirty="0" err="1">
                <a:solidFill>
                  <a:srgbClr val="FF0000"/>
                </a:solidFill>
              </a:rPr>
              <a:t>end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b = </a:t>
            </a:r>
            <a:r>
              <a:rPr lang="pt-BR" sz="1800" u="sng" dirty="0"/>
              <a:t>input</a:t>
            </a:r>
            <a:r>
              <a:rPr lang="pt-BR" sz="1800" dirty="0"/>
              <a:t>("Defina um valor para b: "); </a:t>
            </a:r>
          </a:p>
          <a:p>
            <a:pPr marL="411163" lvl="1" indent="0">
              <a:buNone/>
            </a:pPr>
            <a:r>
              <a:rPr lang="pt-BR" sz="1800" dirty="0"/>
              <a:t>c = </a:t>
            </a:r>
            <a:r>
              <a:rPr lang="pt-BR" sz="1800" u="sng" dirty="0"/>
              <a:t>input</a:t>
            </a:r>
            <a:r>
              <a:rPr lang="pt-BR" sz="1800" dirty="0"/>
              <a:t>("Defina um valor para c: "); </a:t>
            </a:r>
          </a:p>
          <a:p>
            <a:pPr marL="411163" lvl="1" indent="0">
              <a:buNone/>
            </a:pPr>
            <a:r>
              <a:rPr lang="pt-BR" sz="1800" dirty="0" smtClean="0"/>
              <a:t>delta </a:t>
            </a:r>
            <a:r>
              <a:rPr lang="pt-BR" sz="1800" dirty="0"/>
              <a:t>= (b*b)-4*a*c; </a:t>
            </a:r>
          </a:p>
          <a:p>
            <a:pPr marL="411163" lvl="1" indent="0">
              <a:buNone/>
            </a:pPr>
            <a:r>
              <a:rPr lang="pt-BR" sz="1800" dirty="0"/>
              <a:t>x1 = (-b +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/>
              <a:t>x2 = (-b -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u="sng" dirty="0" err="1" smtClean="0"/>
              <a:t>printf</a:t>
            </a:r>
            <a:r>
              <a:rPr lang="pt-BR" sz="1800" dirty="0"/>
              <a:t>("A raiz x1 é %g.\n", x1); </a:t>
            </a:r>
          </a:p>
          <a:p>
            <a:pPr marL="411163" lvl="1" indent="0">
              <a:buNone/>
            </a:pPr>
            <a:r>
              <a:rPr lang="pt-BR" sz="1800" u="sng" dirty="0" err="1"/>
              <a:t>printf</a:t>
            </a:r>
            <a:r>
              <a:rPr lang="pt-BR" sz="1800" dirty="0"/>
              <a:t>("A raiz x2 é %g.", x2</a:t>
            </a:r>
            <a:r>
              <a:rPr lang="pt-BR" sz="1800" dirty="0" smtClean="0"/>
              <a:t>);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221303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Resultado: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200" y="2037556"/>
            <a:ext cx="635000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845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Problema</a:t>
            </a:r>
            <a:r>
              <a:rPr lang="pt-BR" dirty="0" smtClean="0"/>
              <a:t>: E se o usuário digitar </a:t>
            </a:r>
            <a:r>
              <a:rPr lang="pt-BR" b="1" dirty="0" smtClean="0"/>
              <a:t>0</a:t>
            </a:r>
            <a:r>
              <a:rPr lang="pt-BR" dirty="0" smtClean="0"/>
              <a:t> novamente?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8098" y="2060848"/>
            <a:ext cx="587820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009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800" dirty="0" smtClean="0"/>
              <a:t>a = </a:t>
            </a:r>
            <a:r>
              <a:rPr lang="pt-BR" sz="1800" u="sng" dirty="0" smtClean="0"/>
              <a:t>input</a:t>
            </a:r>
            <a:r>
              <a:rPr lang="pt-BR" sz="1800" dirty="0" smtClean="0"/>
              <a:t>("Defina um valor para a: "); </a:t>
            </a:r>
          </a:p>
          <a:p>
            <a:pPr marL="411163" lvl="1" indent="0">
              <a:buNone/>
            </a:pPr>
            <a:r>
              <a:rPr lang="pt-BR" sz="18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b="1" dirty="0" smtClean="0"/>
              <a:t>(a == 0) 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then</a:t>
            </a:r>
            <a:r>
              <a:rPr lang="pt-BR" sz="1800" b="1" dirty="0" smtClean="0">
                <a:solidFill>
                  <a:srgbClr val="00B050"/>
                </a:solidFill>
              </a:rPr>
              <a:t> // O parêntese é bom para facilitar a leitura</a:t>
            </a:r>
          </a:p>
          <a:p>
            <a:pPr marL="411163" lvl="1" indent="0">
              <a:buNone/>
            </a:pPr>
            <a:r>
              <a:rPr lang="pt-BR" sz="1800" dirty="0" smtClean="0"/>
              <a:t>	</a:t>
            </a:r>
            <a:r>
              <a:rPr lang="pt-BR" sz="1800" u="sng" dirty="0" err="1" smtClean="0"/>
              <a:t>printf</a:t>
            </a:r>
            <a:r>
              <a:rPr lang="pt-BR" sz="1800" dirty="0" smtClean="0"/>
              <a:t>("O coeficiente a deve ser diferente de 0.\n");</a:t>
            </a:r>
          </a:p>
          <a:p>
            <a:pPr marL="411163" lvl="1" indent="0">
              <a:buNone/>
            </a:pPr>
            <a:r>
              <a:rPr lang="pt-BR" sz="1800" b="1" u="sng" dirty="0" err="1">
                <a:solidFill>
                  <a:srgbClr val="FF0000"/>
                </a:solidFill>
              </a:rPr>
              <a:t>else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 smtClean="0"/>
              <a:t>	b </a:t>
            </a:r>
            <a:r>
              <a:rPr lang="pt-BR" sz="1800" dirty="0"/>
              <a:t>= </a:t>
            </a:r>
            <a:r>
              <a:rPr lang="pt-BR" sz="1800" u="sng" dirty="0"/>
              <a:t>input</a:t>
            </a:r>
            <a:r>
              <a:rPr lang="pt-BR" sz="1800" dirty="0"/>
              <a:t>("Defina um valor para b: "); </a:t>
            </a:r>
          </a:p>
          <a:p>
            <a:pPr marL="411163" lvl="1" indent="0">
              <a:buNone/>
            </a:pPr>
            <a:r>
              <a:rPr lang="pt-BR" sz="1800" dirty="0" smtClean="0"/>
              <a:t>	c </a:t>
            </a:r>
            <a:r>
              <a:rPr lang="pt-BR" sz="1800" dirty="0"/>
              <a:t>= </a:t>
            </a:r>
            <a:r>
              <a:rPr lang="pt-BR" sz="1800" u="sng" dirty="0"/>
              <a:t>input</a:t>
            </a:r>
            <a:r>
              <a:rPr lang="pt-BR" sz="1800" dirty="0"/>
              <a:t>("Defina um valor para c: "); </a:t>
            </a:r>
          </a:p>
          <a:p>
            <a:pPr marL="411163" lvl="1" indent="0">
              <a:buNone/>
            </a:pPr>
            <a:r>
              <a:rPr lang="pt-BR" sz="1800" dirty="0" smtClean="0"/>
              <a:t>	delta </a:t>
            </a:r>
            <a:r>
              <a:rPr lang="pt-BR" sz="1800" dirty="0"/>
              <a:t>= (b*b)-4*a*c; </a:t>
            </a:r>
          </a:p>
          <a:p>
            <a:pPr marL="411163" lvl="1" indent="0">
              <a:buNone/>
            </a:pPr>
            <a:r>
              <a:rPr lang="pt-BR" sz="1800" dirty="0" smtClean="0"/>
              <a:t>	x1 </a:t>
            </a:r>
            <a:r>
              <a:rPr lang="pt-BR" sz="1800" dirty="0"/>
              <a:t>= (-b +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 smtClean="0"/>
              <a:t>	x2 </a:t>
            </a:r>
            <a:r>
              <a:rPr lang="pt-BR" sz="1800" dirty="0"/>
              <a:t>= (-b -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 smtClean="0"/>
              <a:t>	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x1 é %g.\n", x1); </a:t>
            </a:r>
          </a:p>
          <a:p>
            <a:pPr marL="411163" lvl="1" indent="0">
              <a:buNone/>
            </a:pPr>
            <a:r>
              <a:rPr lang="pt-BR" sz="1800" dirty="0" smtClean="0"/>
              <a:t>	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x2 é %g.", x2);</a:t>
            </a:r>
          </a:p>
          <a:p>
            <a:pPr marL="411163" lvl="1" indent="0">
              <a:buNone/>
            </a:pPr>
            <a:r>
              <a:rPr lang="pt-BR" sz="1800" b="1" u="sng" dirty="0" err="1" smtClean="0">
                <a:solidFill>
                  <a:srgbClr val="FF0000"/>
                </a:solidFill>
              </a:rPr>
              <a:t>end</a:t>
            </a:r>
            <a:endParaRPr lang="pt-BR" sz="1800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373975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Resultado 1: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Resultado 2: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5448" b="20558"/>
          <a:stretch/>
        </p:blipFill>
        <p:spPr bwMode="auto">
          <a:xfrm>
            <a:off x="1092200" y="2204864"/>
            <a:ext cx="6350000" cy="110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892" b="19987"/>
          <a:stretch/>
        </p:blipFill>
        <p:spPr bwMode="auto">
          <a:xfrm>
            <a:off x="1092200" y="4149080"/>
            <a:ext cx="6350000" cy="169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683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Mais um problema</a:t>
            </a:r>
            <a:r>
              <a:rPr lang="pt-BR" dirty="0" smtClean="0"/>
              <a:t>: E quando o delta for menor que </a:t>
            </a:r>
            <a:r>
              <a:rPr lang="pt-BR" b="1" dirty="0" smtClean="0"/>
              <a:t>0</a:t>
            </a:r>
            <a:r>
              <a:rPr lang="pt-BR" dirty="0" smtClean="0"/>
              <a:t> (zero)?</a:t>
            </a:r>
          </a:p>
          <a:p>
            <a:pPr lvl="1"/>
            <a:r>
              <a:rPr lang="pt-BR" dirty="0" smtClean="0"/>
              <a:t>Executando nosso programa o resultado seria: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Estes valores para </a:t>
            </a:r>
            <a:r>
              <a:rPr lang="pt-BR" b="1" dirty="0" smtClean="0"/>
              <a:t>x1</a:t>
            </a:r>
            <a:r>
              <a:rPr lang="pt-BR" dirty="0" smtClean="0"/>
              <a:t> e </a:t>
            </a:r>
            <a:r>
              <a:rPr lang="pt-BR" b="1" dirty="0" smtClean="0"/>
              <a:t>x2</a:t>
            </a:r>
            <a:r>
              <a:rPr lang="pt-BR" dirty="0" smtClean="0"/>
              <a:t> estão corretos?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105" b="15193"/>
          <a:stretch/>
        </p:blipFill>
        <p:spPr bwMode="auto">
          <a:xfrm>
            <a:off x="1092200" y="2438812"/>
            <a:ext cx="6350000" cy="171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7312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800" dirty="0" smtClean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  <a:endParaRPr lang="pt-BR" sz="1800" dirty="0" smtClean="0"/>
          </a:p>
          <a:p>
            <a:pPr marL="411163" lvl="1" indent="0">
              <a:buNone/>
            </a:pPr>
            <a:r>
              <a:rPr lang="pt-BR" sz="1800" dirty="0"/>
              <a:t>	delta = (b*b)-4*a*c;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x1 </a:t>
            </a:r>
            <a:r>
              <a:rPr lang="pt-BR" sz="1800" dirty="0"/>
              <a:t>= (-b +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x2 </a:t>
            </a:r>
            <a:r>
              <a:rPr lang="pt-BR" sz="1800" dirty="0"/>
              <a:t>= (-b -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if</a:t>
            </a: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b="1" dirty="0"/>
              <a:t>(delta </a:t>
            </a:r>
            <a:r>
              <a:rPr lang="pt-BR" sz="1800" b="1" dirty="0" smtClean="0"/>
              <a:t>&gt;= </a:t>
            </a:r>
            <a:r>
              <a:rPr lang="pt-BR" sz="1800" b="1" dirty="0"/>
              <a:t>0) </a:t>
            </a:r>
            <a:r>
              <a:rPr lang="pt-BR" sz="1800" b="1" u="sng" dirty="0" err="1">
                <a:solidFill>
                  <a:srgbClr val="FF0000"/>
                </a:solidFill>
              </a:rPr>
              <a:t>then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         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x1 e</a:t>
            </a:r>
            <a:r>
              <a:rPr lang="pt-BR" sz="1800" dirty="0" smtClean="0"/>
              <a:t> </a:t>
            </a:r>
            <a:r>
              <a:rPr lang="pt-BR" sz="1800" dirty="0"/>
              <a:t>%g.\n", x1);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         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x2 </a:t>
            </a:r>
            <a:r>
              <a:rPr lang="pt-BR" sz="1800" dirty="0" smtClean="0"/>
              <a:t>e </a:t>
            </a:r>
            <a:r>
              <a:rPr lang="pt-BR" sz="1800" dirty="0"/>
              <a:t>%g.", x2);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else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x1 e %</a:t>
            </a:r>
            <a:r>
              <a:rPr lang="pt-BR" sz="1800" dirty="0" smtClean="0"/>
              <a:t>g + %g*i.\</a:t>
            </a:r>
            <a:r>
              <a:rPr lang="pt-BR" sz="1800" dirty="0"/>
              <a:t>n", </a:t>
            </a:r>
            <a:r>
              <a:rPr lang="pt-BR" sz="1800" b="1" dirty="0" smtClean="0">
                <a:solidFill>
                  <a:srgbClr val="FF0000"/>
                </a:solidFill>
              </a:rPr>
              <a:t>real(x1), </a:t>
            </a:r>
            <a:r>
              <a:rPr lang="pt-BR" sz="1800" b="1" dirty="0" err="1" smtClean="0">
                <a:solidFill>
                  <a:srgbClr val="FF0000"/>
                </a:solidFill>
              </a:rPr>
              <a:t>imag</a:t>
            </a:r>
            <a:r>
              <a:rPr lang="pt-BR" sz="1800" b="1" dirty="0" smtClean="0">
                <a:solidFill>
                  <a:srgbClr val="FF0000"/>
                </a:solidFill>
              </a:rPr>
              <a:t>(x1)</a:t>
            </a:r>
            <a:r>
              <a:rPr lang="pt-BR" sz="1800" dirty="0" smtClean="0"/>
              <a:t>); 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x2 e %</a:t>
            </a:r>
            <a:r>
              <a:rPr lang="pt-BR" sz="1800" dirty="0" smtClean="0"/>
              <a:t>g</a:t>
            </a:r>
            <a:r>
              <a:rPr lang="pt-BR" sz="1800" dirty="0"/>
              <a:t> </a:t>
            </a:r>
            <a:r>
              <a:rPr lang="pt-BR" sz="1800" dirty="0" smtClean="0"/>
              <a:t>+ %g*i.", </a:t>
            </a:r>
            <a:r>
              <a:rPr lang="pt-BR" sz="1800" b="1" dirty="0" smtClean="0">
                <a:solidFill>
                  <a:srgbClr val="FF0000"/>
                </a:solidFill>
              </a:rPr>
              <a:t>real(x2), </a:t>
            </a:r>
            <a:r>
              <a:rPr lang="pt-BR" sz="1800" b="1" dirty="0" err="1" smtClean="0">
                <a:solidFill>
                  <a:srgbClr val="FF0000"/>
                </a:solidFill>
              </a:rPr>
              <a:t>imag</a:t>
            </a:r>
            <a:r>
              <a:rPr lang="pt-BR" sz="1800" b="1" dirty="0" smtClean="0">
                <a:solidFill>
                  <a:srgbClr val="FF0000"/>
                </a:solidFill>
              </a:rPr>
              <a:t>(x2)</a:t>
            </a:r>
            <a:r>
              <a:rPr lang="pt-BR" sz="1800" dirty="0" smtClean="0"/>
              <a:t>);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end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31113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800" dirty="0" smtClean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  <a:endParaRPr lang="pt-BR" sz="1800" dirty="0" smtClean="0"/>
          </a:p>
          <a:p>
            <a:pPr marL="411163" lvl="1" indent="0">
              <a:buNone/>
            </a:pPr>
            <a:r>
              <a:rPr lang="pt-BR" sz="1800" dirty="0"/>
              <a:t>	delta = (b*b)-4*a*c;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x1 </a:t>
            </a:r>
            <a:r>
              <a:rPr lang="pt-BR" sz="1800" dirty="0"/>
              <a:t>= (-b +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x2 </a:t>
            </a:r>
            <a:r>
              <a:rPr lang="pt-BR" sz="1800" dirty="0"/>
              <a:t>= (-b -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if</a:t>
            </a: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b="1" dirty="0"/>
              <a:t>(delta </a:t>
            </a:r>
            <a:r>
              <a:rPr lang="pt-BR" sz="1800" b="1" dirty="0" smtClean="0"/>
              <a:t>&gt;= </a:t>
            </a:r>
            <a:r>
              <a:rPr lang="pt-BR" sz="1800" b="1" dirty="0"/>
              <a:t>0) </a:t>
            </a:r>
            <a:r>
              <a:rPr lang="pt-BR" sz="1800" b="1" u="sng" dirty="0" err="1">
                <a:solidFill>
                  <a:srgbClr val="FF0000"/>
                </a:solidFill>
              </a:rPr>
              <a:t>then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         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x1 e</a:t>
            </a:r>
            <a:r>
              <a:rPr lang="pt-BR" sz="1800" dirty="0" smtClean="0"/>
              <a:t> </a:t>
            </a:r>
            <a:r>
              <a:rPr lang="pt-BR" sz="1800" dirty="0"/>
              <a:t>%g.\n", x1);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         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x2 </a:t>
            </a:r>
            <a:r>
              <a:rPr lang="pt-BR" sz="1800" dirty="0" smtClean="0"/>
              <a:t>e </a:t>
            </a:r>
            <a:r>
              <a:rPr lang="pt-BR" sz="1800" dirty="0"/>
              <a:t>%g.", x2);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else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x1 e %</a:t>
            </a:r>
            <a:r>
              <a:rPr lang="pt-BR" sz="1800" dirty="0" smtClean="0"/>
              <a:t>g + %g*i.\</a:t>
            </a:r>
            <a:r>
              <a:rPr lang="pt-BR" sz="1800" dirty="0"/>
              <a:t>n", </a:t>
            </a:r>
            <a:r>
              <a:rPr lang="pt-BR" sz="1800" b="1" dirty="0" smtClean="0">
                <a:solidFill>
                  <a:srgbClr val="FF0000"/>
                </a:solidFill>
              </a:rPr>
              <a:t>real(x1), </a:t>
            </a:r>
            <a:r>
              <a:rPr lang="pt-BR" sz="1800" b="1" dirty="0" err="1" smtClean="0">
                <a:solidFill>
                  <a:srgbClr val="FF0000"/>
                </a:solidFill>
              </a:rPr>
              <a:t>imag</a:t>
            </a:r>
            <a:r>
              <a:rPr lang="pt-BR" sz="1800" b="1" dirty="0" smtClean="0">
                <a:solidFill>
                  <a:srgbClr val="FF0000"/>
                </a:solidFill>
              </a:rPr>
              <a:t>(x1)</a:t>
            </a:r>
            <a:r>
              <a:rPr lang="pt-BR" sz="1800" dirty="0" smtClean="0"/>
              <a:t>); 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x2 e %</a:t>
            </a:r>
            <a:r>
              <a:rPr lang="pt-BR" sz="1800" dirty="0" smtClean="0"/>
              <a:t>g</a:t>
            </a:r>
            <a:r>
              <a:rPr lang="pt-BR" sz="1800" dirty="0"/>
              <a:t> </a:t>
            </a:r>
            <a:r>
              <a:rPr lang="pt-BR" sz="1800" dirty="0" smtClean="0"/>
              <a:t>+ %g*i.", </a:t>
            </a:r>
            <a:r>
              <a:rPr lang="pt-BR" sz="1800" b="1" dirty="0" smtClean="0">
                <a:solidFill>
                  <a:srgbClr val="FF0000"/>
                </a:solidFill>
              </a:rPr>
              <a:t>real(x2), </a:t>
            </a:r>
            <a:r>
              <a:rPr lang="pt-BR" sz="1800" b="1" dirty="0" err="1" smtClean="0">
                <a:solidFill>
                  <a:srgbClr val="FF0000"/>
                </a:solidFill>
              </a:rPr>
              <a:t>imag</a:t>
            </a:r>
            <a:r>
              <a:rPr lang="pt-BR" sz="1800" b="1" dirty="0" smtClean="0">
                <a:solidFill>
                  <a:srgbClr val="FF0000"/>
                </a:solidFill>
              </a:rPr>
              <a:t>(x2)</a:t>
            </a:r>
            <a:r>
              <a:rPr lang="pt-BR" sz="1800" dirty="0" smtClean="0"/>
              <a:t>);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end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5004048" y="1561356"/>
            <a:ext cx="3384376" cy="2803748"/>
          </a:xfrm>
          <a:prstGeom prst="wedgeRoundRectCallout">
            <a:avLst>
              <a:gd name="adj1" fmla="val -22945"/>
              <a:gd name="adj2" fmla="val 70699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</a:t>
            </a:r>
            <a:r>
              <a:rPr lang="pt-BR" sz="1200" b="1" u="none" dirty="0" err="1" smtClean="0">
                <a:latin typeface="Arial" charset="0"/>
              </a:rPr>
              <a:t>Scilab</a:t>
            </a:r>
            <a:r>
              <a:rPr lang="pt-BR" sz="1200" b="1" u="none" dirty="0" smtClean="0">
                <a:latin typeface="Arial" charset="0"/>
              </a:rPr>
              <a:t> possibilita manipular números complexos de forma simples.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real(x1)  =&gt; retorna a parte real.</a:t>
            </a:r>
          </a:p>
          <a:p>
            <a:pPr>
              <a:spcAft>
                <a:spcPts val="1000"/>
              </a:spcAft>
            </a:pPr>
            <a:r>
              <a:rPr lang="pt-BR" sz="1200" b="1" u="none" dirty="0" err="1" smtClean="0">
                <a:latin typeface="Arial" charset="0"/>
              </a:rPr>
              <a:t>imag</a:t>
            </a:r>
            <a:r>
              <a:rPr lang="pt-BR" sz="1200" b="1" u="none" dirty="0" smtClean="0">
                <a:latin typeface="Arial" charset="0"/>
              </a:rPr>
              <a:t>(x1) =&gt; retorna a parte imaginária.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Exemplos de números complexos: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z1 = 3 + 4 * %i;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z2 = 1 - %i;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z3 = z1 + z2;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z4 </a:t>
            </a:r>
            <a:r>
              <a:rPr lang="pt-BR" sz="1200" b="1" u="none" dirty="0">
                <a:latin typeface="Arial" charset="0"/>
              </a:rPr>
              <a:t>= z1 </a:t>
            </a:r>
            <a:r>
              <a:rPr lang="pt-BR" sz="1200" b="1" u="none" dirty="0" smtClean="0">
                <a:latin typeface="Arial" charset="0"/>
              </a:rPr>
              <a:t>* </a:t>
            </a:r>
            <a:r>
              <a:rPr lang="pt-BR" sz="1200" b="1" u="none" dirty="0">
                <a:latin typeface="Arial" charset="0"/>
              </a:rPr>
              <a:t>z2</a:t>
            </a:r>
            <a:r>
              <a:rPr lang="pt-BR" sz="1200" b="1" u="none" dirty="0" smtClean="0">
                <a:latin typeface="Arial" charset="0"/>
              </a:rPr>
              <a:t>;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0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Resultado 1: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Resultado 2: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892" b="19987"/>
          <a:stretch/>
        </p:blipFill>
        <p:spPr bwMode="auto">
          <a:xfrm>
            <a:off x="1092200" y="2060848"/>
            <a:ext cx="6350000" cy="169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590" b="17088"/>
          <a:stretch/>
        </p:blipFill>
        <p:spPr bwMode="auto">
          <a:xfrm>
            <a:off x="1092200" y="4437112"/>
            <a:ext cx="6350000" cy="157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4427984" y="5708310"/>
            <a:ext cx="2808312" cy="1033057"/>
          </a:xfrm>
          <a:prstGeom prst="wedgeRoundRectCallout">
            <a:avLst>
              <a:gd name="adj1" fmla="val -94006"/>
              <a:gd name="adj2" fmla="val -4848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Ainda poderíamos melhorar a formatação, verificando se a parte imaginária é menor do que zero.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Façamos isso como exercício.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0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Sintaxe</a:t>
            </a:r>
            <a:r>
              <a:rPr lang="pt-BR" dirty="0" smtClean="0"/>
              <a:t>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&lt;condição&gt; </a:t>
            </a: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“então”&gt;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endParaRPr lang="pt-BR" sz="2200" b="1" dirty="0">
              <a:ea typeface="Calibri"/>
              <a:cs typeface="Times New Roman"/>
            </a:endParaRPr>
          </a:p>
          <a:p>
            <a:pPr lvl="1">
              <a:spcBef>
                <a:spcPts val="1800"/>
              </a:spcBef>
            </a:pPr>
            <a:r>
              <a:rPr lang="pt-BR" dirty="0" smtClean="0"/>
              <a:t>O </a:t>
            </a:r>
            <a:r>
              <a:rPr lang="pt-BR" b="1" i="1" u="sng" dirty="0" err="1" smtClean="0"/>
              <a:t>else</a:t>
            </a:r>
            <a:r>
              <a:rPr lang="pt-BR" dirty="0" smtClean="0"/>
              <a:t> não é obrigatório, mas quando for necessário, resulta em: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&lt;condição&gt; </a:t>
            </a: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“então”&gt;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“senão”&gt;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endParaRPr lang="pt-BR" sz="2200" b="1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pt-BR" sz="18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if</a:t>
            </a:r>
            <a:r>
              <a:rPr lang="pt-BR" sz="1800" dirty="0" smtClean="0">
                <a:ea typeface="Calibri"/>
                <a:cs typeface="Times New Roman"/>
              </a:rPr>
              <a:t>, </a:t>
            </a:r>
            <a:r>
              <a:rPr lang="pt-BR" sz="1800" b="1" dirty="0" err="1">
                <a:solidFill>
                  <a:srgbClr val="FF0000"/>
                </a:solidFill>
                <a:ea typeface="Calibri"/>
                <a:cs typeface="Times New Roman"/>
              </a:rPr>
              <a:t>then</a:t>
            </a:r>
            <a:r>
              <a:rPr lang="pt-BR" sz="1800" dirty="0" smtClean="0">
                <a:ea typeface="Calibri"/>
                <a:cs typeface="Times New Roman"/>
              </a:rPr>
              <a:t>, </a:t>
            </a:r>
            <a:r>
              <a:rPr lang="pt-BR" sz="1800" b="1" dirty="0" err="1">
                <a:solidFill>
                  <a:srgbClr val="FF0000"/>
                </a:solidFill>
                <a:ea typeface="Calibri"/>
                <a:cs typeface="Times New Roman"/>
              </a:rPr>
              <a:t>else</a:t>
            </a:r>
            <a:r>
              <a:rPr lang="pt-BR" sz="1800" dirty="0" smtClean="0">
                <a:ea typeface="Calibri"/>
                <a:cs typeface="Times New Roman"/>
              </a:rPr>
              <a:t> e </a:t>
            </a:r>
            <a:r>
              <a:rPr lang="pt-BR" sz="18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end</a:t>
            </a:r>
            <a:r>
              <a:rPr lang="pt-BR" sz="1800" dirty="0" smtClean="0">
                <a:ea typeface="Calibri"/>
                <a:cs typeface="Times New Roman"/>
              </a:rPr>
              <a:t>, são palavras reservadas do </a:t>
            </a:r>
            <a:r>
              <a:rPr lang="pt-BR" sz="1800" dirty="0" err="1" smtClean="0">
                <a:ea typeface="Calibri"/>
                <a:cs typeface="Times New Roman"/>
              </a:rPr>
              <a:t>Scilab</a:t>
            </a:r>
            <a:r>
              <a:rPr lang="pt-BR" sz="1800" dirty="0" smtClean="0">
                <a:ea typeface="Calibri"/>
                <a:cs typeface="Times New Roman"/>
              </a:rPr>
              <a:t>, não podem ser utilizadas para dar nome a variáveis.</a:t>
            </a:r>
            <a:endParaRPr lang="pt-BR" sz="1800" dirty="0">
              <a:ea typeface="Calibri"/>
              <a:cs typeface="Times New Roman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5220072" y="2564904"/>
            <a:ext cx="2808312" cy="720079"/>
          </a:xfrm>
          <a:prstGeom prst="wedgeRoundRectCallout">
            <a:avLst>
              <a:gd name="adj1" fmla="val -80741"/>
              <a:gd name="adj2" fmla="val -3408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&lt;bloco “então”&gt; será executado apenas quando &lt;condição&gt; resultar em verdadeiro (%t).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3" name="AutoShape 38"/>
          <p:cNvSpPr>
            <a:spLocks noChangeArrowheads="1"/>
          </p:cNvSpPr>
          <p:nvPr/>
        </p:nvSpPr>
        <p:spPr bwMode="auto">
          <a:xfrm>
            <a:off x="5220072" y="4869160"/>
            <a:ext cx="2808312" cy="720079"/>
          </a:xfrm>
          <a:prstGeom prst="wedgeRoundRectCallout">
            <a:avLst>
              <a:gd name="adj1" fmla="val -80741"/>
              <a:gd name="adj2" fmla="val -5865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&lt;bloco “senão”&gt; será executado apenas quando &lt;condição&gt; resultar em falso (%f).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5" name="AutoShape 38"/>
          <p:cNvSpPr>
            <a:spLocks noChangeArrowheads="1"/>
          </p:cNvSpPr>
          <p:nvPr/>
        </p:nvSpPr>
        <p:spPr bwMode="auto">
          <a:xfrm>
            <a:off x="4810918" y="1268760"/>
            <a:ext cx="3361481" cy="936104"/>
          </a:xfrm>
          <a:prstGeom prst="wedgeRoundRectCallout">
            <a:avLst>
              <a:gd name="adj1" fmla="val -88999"/>
              <a:gd name="adj2" fmla="val 34595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 &lt;condição&gt; deve ser uma expressão lógica, ou seja, deve ser uma expressão que resulta em um valor verdadeiro (%t) ou falso (%f).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72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Introdução;</a:t>
            </a:r>
          </a:p>
          <a:p>
            <a:r>
              <a:rPr lang="pt-BR" dirty="0" smtClean="0"/>
              <a:t>Comandos de desvio de fluxo;</a:t>
            </a:r>
          </a:p>
          <a:p>
            <a:r>
              <a:rPr lang="pt-BR" dirty="0" smtClean="0"/>
              <a:t>Expressões lógicas;</a:t>
            </a:r>
          </a:p>
          <a:p>
            <a:r>
              <a:rPr lang="pt-BR" dirty="0" smtClean="0"/>
              <a:t>Exercícios.</a:t>
            </a: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Exemplo</a:t>
            </a:r>
            <a:r>
              <a:rPr lang="pt-BR" dirty="0" smtClean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if</a:t>
            </a: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b="1" dirty="0"/>
              <a:t>(delta &gt;= 0) </a:t>
            </a:r>
            <a:r>
              <a:rPr lang="pt-BR" sz="1800" b="1" u="sng" dirty="0" err="1">
                <a:solidFill>
                  <a:srgbClr val="FF0000"/>
                </a:solidFill>
              </a:rPr>
              <a:t>then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x1 e %g.\n", x1);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x2 e %g.", x2);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else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x1 e %g + %g*i.\n", </a:t>
            </a:r>
            <a:r>
              <a:rPr lang="pt-BR" sz="1800" b="1" dirty="0">
                <a:solidFill>
                  <a:srgbClr val="FF0000"/>
                </a:solidFill>
              </a:rPr>
              <a:t>real(x1), </a:t>
            </a:r>
            <a:r>
              <a:rPr lang="pt-BR" sz="1800" b="1" dirty="0" err="1">
                <a:solidFill>
                  <a:srgbClr val="FF0000"/>
                </a:solidFill>
              </a:rPr>
              <a:t>imag</a:t>
            </a:r>
            <a:r>
              <a:rPr lang="pt-BR" sz="1800" b="1" dirty="0">
                <a:solidFill>
                  <a:srgbClr val="FF0000"/>
                </a:solidFill>
              </a:rPr>
              <a:t>(x1)</a:t>
            </a:r>
            <a:r>
              <a:rPr lang="pt-BR" sz="1800" dirty="0"/>
              <a:t>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x2 e %g + %g*i.", </a:t>
            </a:r>
            <a:r>
              <a:rPr lang="pt-BR" sz="1800" b="1" dirty="0">
                <a:solidFill>
                  <a:srgbClr val="FF0000"/>
                </a:solidFill>
              </a:rPr>
              <a:t>real(x2), </a:t>
            </a:r>
            <a:r>
              <a:rPr lang="pt-BR" sz="1800" b="1" dirty="0" err="1">
                <a:solidFill>
                  <a:srgbClr val="FF0000"/>
                </a:solidFill>
              </a:rPr>
              <a:t>imag</a:t>
            </a:r>
            <a:r>
              <a:rPr lang="pt-BR" sz="1800" b="1" dirty="0">
                <a:solidFill>
                  <a:srgbClr val="FF0000"/>
                </a:solidFill>
              </a:rPr>
              <a:t>(x2)</a:t>
            </a:r>
            <a:r>
              <a:rPr lang="pt-BR" sz="1800" dirty="0"/>
              <a:t>);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end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3491880" y="1631422"/>
            <a:ext cx="2808312" cy="720079"/>
          </a:xfrm>
          <a:prstGeom prst="wedgeRoundRectCallout">
            <a:avLst>
              <a:gd name="adj1" fmla="val -97323"/>
              <a:gd name="adj2" fmla="val 9525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&lt;condição&gt; resultará em verdadeiro (%t) quando o valor de delta for maior ou igual a 0.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3" name="AutoShape 38"/>
          <p:cNvSpPr>
            <a:spLocks noChangeArrowheads="1"/>
          </p:cNvSpPr>
          <p:nvPr/>
        </p:nvSpPr>
        <p:spPr bwMode="auto">
          <a:xfrm>
            <a:off x="5652120" y="3028353"/>
            <a:ext cx="2808312" cy="504056"/>
          </a:xfrm>
          <a:prstGeom prst="wedgeRoundRectCallout">
            <a:avLst>
              <a:gd name="adj1" fmla="val -79836"/>
              <a:gd name="adj2" fmla="val -183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Estes dois comandos representam o &lt;bloco “então”&gt;.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auto">
          <a:xfrm>
            <a:off x="4572000" y="5445224"/>
            <a:ext cx="2808312" cy="504056"/>
          </a:xfrm>
          <a:prstGeom prst="wedgeRoundRectCallout">
            <a:avLst>
              <a:gd name="adj1" fmla="val -37025"/>
              <a:gd name="adj2" fmla="val -19500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Estes dois comandos representam o &lt;bloco “senão”&gt;.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Observe que em nosso exemplo ainda existe uma situação que pode ser considerada: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Quando </a:t>
            </a:r>
            <a:r>
              <a:rPr lang="pt-BR" b="1" dirty="0" smtClean="0"/>
              <a:t>delta</a:t>
            </a:r>
            <a:r>
              <a:rPr lang="pt-BR" dirty="0" smtClean="0"/>
              <a:t> é igual a </a:t>
            </a:r>
            <a:r>
              <a:rPr lang="pt-BR" b="1" dirty="0" smtClean="0"/>
              <a:t>zero</a:t>
            </a:r>
            <a:r>
              <a:rPr lang="pt-BR" dirty="0" smtClean="0"/>
              <a:t>, as duas raízes são iguais, ou seja, existe apenas uma raiz;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Podemos melhorar a saída do programa, considerando esta situação.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351747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600" dirty="0" smtClean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  <a:endParaRPr lang="pt-BR" sz="1600" dirty="0" smtClean="0"/>
          </a:p>
          <a:p>
            <a:pPr marL="411163" lvl="1" indent="0">
              <a:buNone/>
            </a:pPr>
            <a:r>
              <a:rPr lang="pt-BR" sz="1600" b="1" dirty="0" smtClean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</a:t>
            </a:r>
            <a:r>
              <a:rPr lang="pt-BR" sz="1600" b="1" dirty="0" smtClean="0"/>
              <a:t>== </a:t>
            </a:r>
            <a:r>
              <a:rPr lang="pt-BR" sz="1600" b="1" dirty="0"/>
              <a:t>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 </a:t>
            </a:r>
            <a:r>
              <a:rPr lang="pt-BR" sz="1600" u="sng" dirty="0" err="1"/>
              <a:t>printf</a:t>
            </a:r>
            <a:r>
              <a:rPr lang="pt-BR" sz="1600" dirty="0" smtClean="0"/>
              <a:t>(“Existe apenas uma raiz: </a:t>
            </a:r>
            <a:r>
              <a:rPr lang="pt-BR" sz="1600" dirty="0"/>
              <a:t>%</a:t>
            </a:r>
            <a:r>
              <a:rPr lang="pt-BR" sz="1600" dirty="0" smtClean="0"/>
              <a:t>g.", </a:t>
            </a:r>
            <a:r>
              <a:rPr lang="pt-BR" sz="1600" dirty="0"/>
              <a:t>x1); 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>
                <a:solidFill>
                  <a:srgbClr val="FF0000"/>
                </a:solidFill>
              </a:rPr>
              <a:t>else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&gt;</a:t>
            </a:r>
            <a:r>
              <a:rPr lang="pt-BR" sz="1600" b="1" dirty="0" smtClean="0"/>
              <a:t> </a:t>
            </a:r>
            <a:r>
              <a:rPr lang="pt-BR" sz="1600" b="1" dirty="0"/>
              <a:t>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x1 e</a:t>
            </a:r>
            <a:r>
              <a:rPr lang="pt-BR" sz="1600" dirty="0" smtClean="0"/>
              <a:t> </a:t>
            </a:r>
            <a:r>
              <a:rPr lang="pt-BR" sz="1600" dirty="0"/>
              <a:t>%g.\n", x1); 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x2 </a:t>
            </a:r>
            <a:r>
              <a:rPr lang="pt-BR" sz="1600" dirty="0" smtClean="0"/>
              <a:t>e </a:t>
            </a:r>
            <a:r>
              <a:rPr lang="pt-BR" sz="1600" dirty="0"/>
              <a:t>%g.", x2);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else</a:t>
            </a:r>
            <a:endParaRPr lang="pt-BR" sz="16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</a:t>
            </a:r>
            <a:r>
              <a:rPr lang="pt-BR" sz="1600" dirty="0" smtClean="0">
                <a:solidFill>
                  <a:srgbClr val="FF0000"/>
                </a:solidFill>
              </a:rPr>
              <a:t>          </a:t>
            </a:r>
            <a:r>
              <a:rPr lang="pt-BR" sz="1600" u="sng" dirty="0" err="1"/>
              <a:t>printf</a:t>
            </a:r>
            <a:r>
              <a:rPr lang="pt-BR" sz="1600" dirty="0"/>
              <a:t>("A raiz x1 e %</a:t>
            </a:r>
            <a:r>
              <a:rPr lang="pt-BR" sz="1600" dirty="0" smtClean="0"/>
              <a:t>g + %g*i.\</a:t>
            </a:r>
            <a:r>
              <a:rPr lang="pt-BR" sz="1600" dirty="0"/>
              <a:t>n", </a:t>
            </a:r>
            <a:r>
              <a:rPr lang="pt-BR" sz="1600" dirty="0" smtClean="0"/>
              <a:t>real(x1), </a:t>
            </a:r>
            <a:r>
              <a:rPr lang="pt-BR" sz="1600" dirty="0" err="1" smtClean="0"/>
              <a:t>imag</a:t>
            </a:r>
            <a:r>
              <a:rPr lang="pt-BR" sz="1600" dirty="0" smtClean="0"/>
              <a:t>(x1)); </a:t>
            </a:r>
            <a:endParaRPr lang="pt-BR" sz="1600" dirty="0"/>
          </a:p>
          <a:p>
            <a:pPr marL="411163" lvl="1" indent="0">
              <a:buNone/>
            </a:pPr>
            <a:r>
              <a:rPr lang="pt-BR" sz="1600" dirty="0"/>
              <a:t>	         </a:t>
            </a:r>
            <a:r>
              <a:rPr lang="pt-BR" sz="1600" dirty="0" smtClean="0"/>
              <a:t>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x2 e %</a:t>
            </a:r>
            <a:r>
              <a:rPr lang="pt-BR" sz="1600" dirty="0" smtClean="0"/>
              <a:t>g</a:t>
            </a:r>
            <a:r>
              <a:rPr lang="pt-BR" sz="1600" dirty="0"/>
              <a:t> </a:t>
            </a:r>
            <a:r>
              <a:rPr lang="pt-BR" sz="1600" dirty="0" smtClean="0"/>
              <a:t>+ %g*i.", real(x2), </a:t>
            </a:r>
            <a:r>
              <a:rPr lang="pt-BR" sz="1600" dirty="0" err="1" smtClean="0"/>
              <a:t>imag</a:t>
            </a:r>
            <a:r>
              <a:rPr lang="pt-BR" sz="1600" dirty="0" smtClean="0"/>
              <a:t>(x2));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/>
              <a:t>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end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end</a:t>
            </a:r>
            <a:endParaRPr lang="pt-BR" sz="16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3683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if’s</a:t>
            </a:r>
            <a:r>
              <a:rPr lang="pt-BR" dirty="0" smtClean="0"/>
              <a:t> aninhados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600" dirty="0" smtClean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  <a:endParaRPr lang="pt-BR" sz="1600" dirty="0" smtClean="0"/>
          </a:p>
          <a:p>
            <a:pPr marL="411163" lvl="1" indent="0">
              <a:buNone/>
            </a:pPr>
            <a:r>
              <a:rPr lang="pt-BR" sz="1600" b="1" dirty="0" smtClean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</a:t>
            </a:r>
            <a:r>
              <a:rPr lang="pt-BR" sz="1600" b="1" dirty="0" smtClean="0"/>
              <a:t>== </a:t>
            </a:r>
            <a:r>
              <a:rPr lang="pt-BR" sz="1600" b="1" dirty="0"/>
              <a:t>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 </a:t>
            </a:r>
            <a:r>
              <a:rPr lang="pt-BR" sz="1600" u="sng" dirty="0" err="1"/>
              <a:t>printf</a:t>
            </a:r>
            <a:r>
              <a:rPr lang="pt-BR" sz="1600" dirty="0" smtClean="0"/>
              <a:t>(“Existe apenas uma raiz: </a:t>
            </a:r>
            <a:r>
              <a:rPr lang="pt-BR" sz="1600" dirty="0"/>
              <a:t>%</a:t>
            </a:r>
            <a:r>
              <a:rPr lang="pt-BR" sz="1600" dirty="0" smtClean="0"/>
              <a:t>g.", </a:t>
            </a:r>
            <a:r>
              <a:rPr lang="pt-BR" sz="1600" dirty="0"/>
              <a:t>x1); 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>
                <a:solidFill>
                  <a:srgbClr val="FF0000"/>
                </a:solidFill>
              </a:rPr>
              <a:t>else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&gt;</a:t>
            </a:r>
            <a:r>
              <a:rPr lang="pt-BR" sz="1600" b="1" dirty="0" smtClean="0"/>
              <a:t> </a:t>
            </a:r>
            <a:r>
              <a:rPr lang="pt-BR" sz="1600" b="1" dirty="0"/>
              <a:t>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x1 e</a:t>
            </a:r>
            <a:r>
              <a:rPr lang="pt-BR" sz="1600" dirty="0" smtClean="0"/>
              <a:t> </a:t>
            </a:r>
            <a:r>
              <a:rPr lang="pt-BR" sz="1600" dirty="0"/>
              <a:t>%g.\n", x1); 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x2 </a:t>
            </a:r>
            <a:r>
              <a:rPr lang="pt-BR" sz="1600" dirty="0" smtClean="0"/>
              <a:t>e </a:t>
            </a:r>
            <a:r>
              <a:rPr lang="pt-BR" sz="1600" dirty="0"/>
              <a:t>%g.", x2);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else</a:t>
            </a:r>
            <a:endParaRPr lang="pt-BR" sz="16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</a:t>
            </a:r>
            <a:r>
              <a:rPr lang="pt-BR" sz="1600" dirty="0" smtClean="0">
                <a:solidFill>
                  <a:srgbClr val="FF0000"/>
                </a:solidFill>
              </a:rPr>
              <a:t>          </a:t>
            </a:r>
            <a:r>
              <a:rPr lang="pt-BR" sz="1600" u="sng" dirty="0" err="1"/>
              <a:t>printf</a:t>
            </a:r>
            <a:r>
              <a:rPr lang="pt-BR" sz="1600" dirty="0"/>
              <a:t>("A raiz x1 e %</a:t>
            </a:r>
            <a:r>
              <a:rPr lang="pt-BR" sz="1600" dirty="0" smtClean="0"/>
              <a:t>g + %g*i.\</a:t>
            </a:r>
            <a:r>
              <a:rPr lang="pt-BR" sz="1600" dirty="0"/>
              <a:t>n", </a:t>
            </a:r>
            <a:r>
              <a:rPr lang="pt-BR" sz="1600" dirty="0" smtClean="0"/>
              <a:t>real(x1), </a:t>
            </a:r>
            <a:r>
              <a:rPr lang="pt-BR" sz="1600" dirty="0" err="1" smtClean="0"/>
              <a:t>imag</a:t>
            </a:r>
            <a:r>
              <a:rPr lang="pt-BR" sz="1600" dirty="0" smtClean="0"/>
              <a:t>(x1)); </a:t>
            </a:r>
            <a:endParaRPr lang="pt-BR" sz="1600" dirty="0"/>
          </a:p>
          <a:p>
            <a:pPr marL="411163" lvl="1" indent="0">
              <a:buNone/>
            </a:pPr>
            <a:r>
              <a:rPr lang="pt-BR" sz="1600" dirty="0"/>
              <a:t>	         </a:t>
            </a:r>
            <a:r>
              <a:rPr lang="pt-BR" sz="1600" dirty="0" smtClean="0"/>
              <a:t>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x2 e %</a:t>
            </a:r>
            <a:r>
              <a:rPr lang="pt-BR" sz="1600" dirty="0" smtClean="0"/>
              <a:t>g</a:t>
            </a:r>
            <a:r>
              <a:rPr lang="pt-BR" sz="1600" dirty="0"/>
              <a:t> </a:t>
            </a:r>
            <a:r>
              <a:rPr lang="pt-BR" sz="1600" dirty="0" smtClean="0"/>
              <a:t>+ %g*i.", real(x2), </a:t>
            </a:r>
            <a:r>
              <a:rPr lang="pt-BR" sz="1600" dirty="0" err="1" smtClean="0"/>
              <a:t>imag</a:t>
            </a:r>
            <a:r>
              <a:rPr lang="pt-BR" sz="1600" dirty="0" smtClean="0"/>
              <a:t>(x2));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/>
              <a:t>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end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end</a:t>
            </a:r>
            <a:endParaRPr lang="pt-BR" sz="16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cxnSp>
        <p:nvCxnSpPr>
          <p:cNvPr id="8" name="Conector de seta reta 7"/>
          <p:cNvCxnSpPr/>
          <p:nvPr/>
        </p:nvCxnSpPr>
        <p:spPr>
          <a:xfrm flipH="1">
            <a:off x="1835696" y="2060848"/>
            <a:ext cx="3168352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1979712" y="2060848"/>
            <a:ext cx="3024336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38"/>
          <p:cNvSpPr>
            <a:spLocks noChangeArrowheads="1"/>
          </p:cNvSpPr>
          <p:nvPr/>
        </p:nvSpPr>
        <p:spPr bwMode="auto">
          <a:xfrm>
            <a:off x="5682291" y="1496126"/>
            <a:ext cx="2160240" cy="1129444"/>
          </a:xfrm>
          <a:prstGeom prst="wedgeRoundRectCallout">
            <a:avLst>
              <a:gd name="adj1" fmla="val -79836"/>
              <a:gd name="adj2" fmla="val -183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Quando existe este tipo de disposição do comando </a:t>
            </a:r>
            <a:r>
              <a:rPr lang="pt-BR" sz="1200" b="1" u="none" dirty="0" err="1" smtClean="0">
                <a:solidFill>
                  <a:srgbClr val="FF0000"/>
                </a:solidFill>
                <a:latin typeface="Arial" charset="0"/>
              </a:rPr>
              <a:t>if</a:t>
            </a:r>
            <a:r>
              <a:rPr lang="pt-BR" sz="1200" b="1" u="none" dirty="0" smtClean="0">
                <a:latin typeface="Arial" charset="0"/>
              </a:rPr>
              <a:t>, ocorre o que denominamos de </a:t>
            </a:r>
            <a:r>
              <a:rPr lang="pt-BR" sz="1300" b="1" u="none" dirty="0" err="1" smtClean="0">
                <a:solidFill>
                  <a:srgbClr val="FF0000"/>
                </a:solidFill>
                <a:latin typeface="Arial" charset="0"/>
              </a:rPr>
              <a:t>if’s</a:t>
            </a:r>
            <a:r>
              <a:rPr lang="pt-BR" sz="1300" b="1" u="none" dirty="0" smtClean="0">
                <a:solidFill>
                  <a:srgbClr val="FF0000"/>
                </a:solidFill>
                <a:latin typeface="Arial" charset="0"/>
              </a:rPr>
              <a:t> aninhados</a:t>
            </a:r>
            <a:r>
              <a:rPr lang="pt-BR" sz="1200" b="1" u="none" dirty="0" smtClean="0">
                <a:latin typeface="Arial" charset="0"/>
              </a:rPr>
              <a:t>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75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if’s</a:t>
            </a:r>
            <a:r>
              <a:rPr lang="pt-BR" dirty="0"/>
              <a:t> aninhados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Sintaxe para </a:t>
            </a:r>
            <a:r>
              <a:rPr lang="pt-BR" b="1" dirty="0" err="1" smtClean="0"/>
              <a:t>if’s</a:t>
            </a:r>
            <a:r>
              <a:rPr lang="pt-BR" b="1" dirty="0" smtClean="0"/>
              <a:t> aninhados (1)</a:t>
            </a:r>
            <a:r>
              <a:rPr lang="pt-BR" dirty="0" smtClean="0"/>
              <a:t>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condição1&gt; </a:t>
            </a: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então1”&gt;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condição2&gt;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“então2”&gt;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condição3&gt;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“então3”&gt;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smtClean="0">
                <a:ea typeface="Calibri"/>
                <a:cs typeface="Times New Roman"/>
              </a:rPr>
              <a:t>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</a:t>
            </a:r>
            <a:r>
              <a:rPr lang="pt-BR" b="1" dirty="0" err="1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condiçãoN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</a:t>
            </a:r>
            <a:r>
              <a:rPr lang="pt-BR" b="1" dirty="0" err="1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entãoN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“senão”&gt;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endParaRPr lang="pt-BR" b="1" dirty="0">
              <a:ea typeface="Calibri"/>
              <a:cs typeface="Times New Roman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5028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if’s</a:t>
            </a:r>
            <a:r>
              <a:rPr lang="pt-BR" dirty="0"/>
              <a:t> aninhados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Exemplo</a:t>
            </a:r>
            <a:r>
              <a:rPr lang="pt-BR" dirty="0" smtClean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b="1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>
                <a:solidFill>
                  <a:srgbClr val="FF0000"/>
                </a:solidFill>
              </a:rPr>
              <a:t>if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== 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 </a:t>
            </a:r>
            <a:r>
              <a:rPr lang="pt-BR" sz="1600" u="sng" dirty="0" err="1"/>
              <a:t>printf</a:t>
            </a:r>
            <a:r>
              <a:rPr lang="pt-BR" sz="1600" dirty="0"/>
              <a:t>(“Existe apenas uma raiz: %g.", x1); 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elseif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&gt; 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</a:t>
            </a:r>
            <a:r>
              <a:rPr lang="pt-BR" sz="1600" dirty="0" smtClean="0">
                <a:solidFill>
                  <a:srgbClr val="FF0000"/>
                </a:solidFill>
              </a:rPr>
              <a:t>  </a:t>
            </a:r>
            <a:r>
              <a:rPr lang="pt-BR" sz="1600" u="sng" dirty="0" err="1"/>
              <a:t>printf</a:t>
            </a:r>
            <a:r>
              <a:rPr lang="pt-BR" sz="1600" dirty="0"/>
              <a:t>("A raiz x1 e %g.\n", x1); 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</a:t>
            </a:r>
            <a:r>
              <a:rPr lang="pt-BR" sz="1600" dirty="0" smtClean="0">
                <a:solidFill>
                  <a:srgbClr val="FF0000"/>
                </a:solidFill>
              </a:rPr>
              <a:t>  </a:t>
            </a:r>
            <a:r>
              <a:rPr lang="pt-BR" sz="1600" u="sng" dirty="0" err="1"/>
              <a:t>printf</a:t>
            </a:r>
            <a:r>
              <a:rPr lang="pt-BR" sz="1600" dirty="0"/>
              <a:t>("A raiz x2 e %g.", x2);</a:t>
            </a:r>
          </a:p>
          <a:p>
            <a:pPr marL="411163" lvl="1" indent="0">
              <a:buNone/>
            </a:pPr>
            <a:r>
              <a:rPr lang="pt-BR" sz="1600" dirty="0" smtClean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else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</a:t>
            </a:r>
            <a:r>
              <a:rPr lang="pt-BR" sz="1600" u="sng" dirty="0" err="1"/>
              <a:t>printf</a:t>
            </a:r>
            <a:r>
              <a:rPr lang="pt-BR" sz="1600" dirty="0"/>
              <a:t>("A raiz x1 e %g + %g*i.\n", real(x1), </a:t>
            </a:r>
            <a:r>
              <a:rPr lang="pt-BR" sz="1600" dirty="0" err="1"/>
              <a:t>imag</a:t>
            </a:r>
            <a:r>
              <a:rPr lang="pt-BR" sz="1600" dirty="0"/>
              <a:t>(x1)); 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/>
              <a:t>         </a:t>
            </a:r>
            <a:r>
              <a:rPr lang="pt-BR" sz="1600" u="sng" dirty="0" err="1"/>
              <a:t>printf</a:t>
            </a:r>
            <a:r>
              <a:rPr lang="pt-BR" sz="1600" dirty="0"/>
              <a:t>("A raiz x2 e %g + %g*i.", real(x2), </a:t>
            </a:r>
            <a:r>
              <a:rPr lang="pt-BR" sz="1600" dirty="0" err="1"/>
              <a:t>imag</a:t>
            </a:r>
            <a:r>
              <a:rPr lang="pt-BR" sz="1600" dirty="0"/>
              <a:t>(x2));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>
                <a:solidFill>
                  <a:srgbClr val="FF0000"/>
                </a:solidFill>
              </a:rPr>
              <a:t>end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lvl="1"/>
            <a:r>
              <a:rPr lang="pt-BR" dirty="0" smtClean="0"/>
              <a:t>Melhora a formatação e a leitura do código, principalmente para um grande número de </a:t>
            </a:r>
            <a:r>
              <a:rPr lang="pt-BR" dirty="0" err="1" smtClean="0"/>
              <a:t>if’s</a:t>
            </a:r>
            <a:r>
              <a:rPr lang="pt-BR" dirty="0" smtClean="0"/>
              <a:t> aninhados.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2137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if’s</a:t>
            </a:r>
            <a:r>
              <a:rPr lang="pt-BR" dirty="0"/>
              <a:t> </a:t>
            </a:r>
            <a:r>
              <a:rPr lang="pt-BR" dirty="0" smtClean="0"/>
              <a:t>aninhados - Comparação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27984" y="1268760"/>
            <a:ext cx="3754760" cy="5256584"/>
          </a:xfrm>
        </p:spPr>
        <p:txBody>
          <a:bodyPr/>
          <a:lstStyle/>
          <a:p>
            <a:r>
              <a:rPr lang="pt-BR" b="1" dirty="0" err="1" smtClean="0"/>
              <a:t>If</a:t>
            </a:r>
            <a:r>
              <a:rPr lang="pt-BR" b="1" dirty="0" smtClean="0"/>
              <a:t> ... </a:t>
            </a:r>
            <a:r>
              <a:rPr lang="pt-BR" b="1" dirty="0" err="1" smtClean="0"/>
              <a:t>then</a:t>
            </a:r>
            <a:r>
              <a:rPr lang="pt-BR" b="1" dirty="0" smtClean="0"/>
              <a:t> ... </a:t>
            </a:r>
            <a:r>
              <a:rPr lang="pt-BR" b="1" dirty="0" err="1" smtClean="0"/>
              <a:t>elseif</a:t>
            </a:r>
            <a:r>
              <a:rPr lang="pt-BR" b="1" dirty="0" smtClean="0"/>
              <a:t>  ... </a:t>
            </a:r>
            <a:r>
              <a:rPr lang="pt-BR" b="1" dirty="0" err="1" smtClean="0"/>
              <a:t>end</a:t>
            </a:r>
            <a:endParaRPr lang="pt-BR" dirty="0" smtClean="0"/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condição1&gt; </a:t>
            </a: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então1”&gt;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condição2&gt;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“então2”&gt;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condição3&gt;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“então3”&gt;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smtClean="0">
                <a:ea typeface="Calibri"/>
                <a:cs typeface="Times New Roman"/>
              </a:rPr>
              <a:t>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</a:t>
            </a:r>
            <a:r>
              <a:rPr lang="pt-BR" b="1" dirty="0" err="1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condiçãoN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</a:t>
            </a:r>
            <a:r>
              <a:rPr lang="pt-BR" b="1" dirty="0" err="1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entãoN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“senão”&gt;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endParaRPr lang="pt-BR" b="1" dirty="0">
              <a:ea typeface="Calibri"/>
              <a:cs typeface="Times New Roman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 bwMode="auto">
          <a:xfrm>
            <a:off x="179512" y="1268760"/>
            <a:ext cx="4320480" cy="528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pt-B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... </a:t>
            </a:r>
            <a:r>
              <a:rPr kumimoji="0" lang="pt-BR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0" lang="pt-B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... </a:t>
            </a:r>
            <a:r>
              <a:rPr kumimoji="0" lang="pt-BR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else</a:t>
            </a:r>
            <a:r>
              <a:rPr kumimoji="0" lang="pt-B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... </a:t>
            </a:r>
            <a:r>
              <a:rPr kumimoji="0" lang="pt-BR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  <a:endParaRPr lang="pt-BR" sz="2200" u="none" dirty="0" smtClean="0">
              <a:latin typeface="+mn-lt"/>
            </a:endParaRPr>
          </a:p>
          <a:p>
            <a:pPr marL="3429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r>
              <a:rPr kumimoji="0" lang="pt-B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Calibri"/>
                <a:cs typeface="Times New Roman"/>
              </a:rPr>
              <a:t>if</a:t>
            </a: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Calibri"/>
                <a:cs typeface="Times New Roman"/>
              </a:rPr>
              <a:t> &lt;condição1&gt; </a:t>
            </a:r>
            <a:r>
              <a:rPr kumimoji="0" lang="pt-B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Calibri"/>
                <a:cs typeface="Times New Roman"/>
              </a:rPr>
              <a:t>then</a:t>
            </a:r>
            <a:endParaRPr kumimoji="0" lang="pt-BR" sz="1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/>
              <a:ea typeface="Calibri"/>
              <a:cs typeface="Times New Roman"/>
            </a:endParaRPr>
          </a:p>
          <a:p>
            <a:pPr marL="3429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</a:t>
            </a: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Calibri"/>
                <a:cs typeface="Times New Roman"/>
              </a:rPr>
              <a:t>&lt;bloco 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“então1</a:t>
            </a: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Calibri"/>
                <a:cs typeface="Times New Roman"/>
              </a:rPr>
              <a:t>”&gt;</a:t>
            </a:r>
            <a:endParaRPr lang="pt-BR" sz="1800" b="1" u="none" dirty="0" smtClean="0">
              <a:latin typeface="+mn-lt"/>
              <a:ea typeface="Calibri"/>
              <a:cs typeface="Times New Roman"/>
            </a:endParaRPr>
          </a:p>
          <a:p>
            <a:pPr marL="3429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r>
              <a:rPr kumimoji="0" lang="pt-B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Calibri"/>
                <a:cs typeface="Times New Roman"/>
              </a:rPr>
              <a:t>else</a:t>
            </a:r>
            <a:endParaRPr lang="pt-BR" sz="1800" b="1" u="none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&lt;condição2&gt;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sz="1800" b="1" u="none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&lt;bloco “então2”&gt;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e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lse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&lt;condição3&gt;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sz="1800" b="1" u="none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     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&lt;bloco “então3”&gt;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</a:t>
            </a:r>
            <a:endParaRPr lang="pt-BR" sz="1800" b="1" u="none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   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</a:t>
            </a:r>
            <a:r>
              <a:rPr lang="pt-BR" sz="1800" b="1" u="none" dirty="0" err="1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condiçãoN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&gt;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sz="1800" b="1" u="none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       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&lt;bloco “</a:t>
            </a:r>
            <a:r>
              <a:rPr lang="pt-BR" sz="1800" b="1" u="none" dirty="0" err="1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entãoN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”&gt;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   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</a:t>
            </a:r>
            <a:endParaRPr lang="pt-BR" sz="1800" b="1" u="none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       </a:t>
            </a:r>
            <a:r>
              <a:rPr lang="pt-BR" sz="1800" b="1" u="none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&lt;bloco “senão”&gt;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    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endParaRPr lang="pt-BR" sz="1800" b="1" u="none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sz="1800" b="1" u="none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r>
              <a:rPr lang="pt-BR" sz="1800" b="1" u="none" dirty="0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  </a:t>
            </a:r>
            <a:endParaRPr lang="pt-BR" sz="1800" b="1" u="none" dirty="0" smtClean="0">
              <a:solidFill>
                <a:srgbClr val="0070C0"/>
              </a:solidFill>
              <a:latin typeface="Courier New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8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Expressões Lógicas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desvio de fluxo;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Expressões lógicas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513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parte importante do comando </a:t>
            </a:r>
            <a:r>
              <a:rPr lang="pt-BR" b="1" dirty="0" err="1" smtClean="0"/>
              <a:t>if</a:t>
            </a:r>
            <a:r>
              <a:rPr lang="pt-BR" dirty="0"/>
              <a:t> </a:t>
            </a:r>
            <a:r>
              <a:rPr lang="pt-BR" dirty="0" smtClean="0"/>
              <a:t>é a </a:t>
            </a:r>
            <a:r>
              <a:rPr lang="pt-BR" b="1" dirty="0" smtClean="0"/>
              <a:t>&lt;condição&gt;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Como vimos, a </a:t>
            </a:r>
            <a:r>
              <a:rPr lang="pt-BR" b="1" dirty="0"/>
              <a:t>&lt;condição&gt;</a:t>
            </a:r>
            <a:r>
              <a:rPr lang="pt-BR" dirty="0"/>
              <a:t> deve ser uma </a:t>
            </a:r>
            <a:r>
              <a:rPr lang="pt-BR" b="1" dirty="0"/>
              <a:t>expressão lógica</a:t>
            </a:r>
            <a:r>
              <a:rPr lang="pt-BR" dirty="0"/>
              <a:t>, ou seja, deve ser uma expressão que resulta em um valor </a:t>
            </a:r>
            <a:r>
              <a:rPr lang="pt-BR" dirty="0" smtClean="0"/>
              <a:t>verdadeiro ou falso;</a:t>
            </a:r>
          </a:p>
          <a:p>
            <a:pPr lvl="1"/>
            <a:r>
              <a:rPr lang="pt-BR" b="1" dirty="0" smtClean="0"/>
              <a:t>Verdadeiro</a:t>
            </a:r>
            <a:r>
              <a:rPr lang="pt-BR" dirty="0" smtClean="0"/>
              <a:t> e </a:t>
            </a:r>
            <a:r>
              <a:rPr lang="pt-BR" b="1" dirty="0" smtClean="0"/>
              <a:t>falso</a:t>
            </a:r>
            <a:r>
              <a:rPr lang="pt-BR" dirty="0" smtClean="0"/>
              <a:t> são valores lógicos, representados no </a:t>
            </a:r>
            <a:r>
              <a:rPr lang="pt-BR" dirty="0" err="1" smtClean="0"/>
              <a:t>Scilab</a:t>
            </a:r>
            <a:r>
              <a:rPr lang="pt-BR" dirty="0" smtClean="0"/>
              <a:t> como %t (ou %T) e %f (</a:t>
            </a:r>
            <a:r>
              <a:rPr lang="pt-BR" dirty="0" err="1" smtClean="0"/>
              <a:t>ou%F</a:t>
            </a:r>
            <a:r>
              <a:rPr lang="pt-BR" dirty="0" smtClean="0"/>
              <a:t>), respectivamente;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Tais expressões são criadas a partir do uso de </a:t>
            </a:r>
            <a:r>
              <a:rPr lang="pt-BR" b="1" dirty="0" smtClean="0"/>
              <a:t>operadores relacionais </a:t>
            </a:r>
            <a:r>
              <a:rPr lang="pt-BR" dirty="0" smtClean="0"/>
              <a:t>e </a:t>
            </a:r>
            <a:r>
              <a:rPr lang="pt-BR" b="1" dirty="0" smtClean="0"/>
              <a:t>operadores lógicos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7800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relacionais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Já manipulamos operadores relacionais nos exemplos anteriores;</a:t>
            </a:r>
          </a:p>
          <a:p>
            <a:endParaRPr lang="pt-BR" dirty="0" smtClean="0"/>
          </a:p>
          <a:p>
            <a:r>
              <a:rPr lang="pt-BR" dirty="0" smtClean="0"/>
              <a:t>Eles são usados para comparar valores de duas expressões:</a:t>
            </a:r>
          </a:p>
          <a:p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&lt;expressão 1&gt; </a:t>
            </a:r>
            <a:r>
              <a:rPr lang="pt-BR" b="1" dirty="0" smtClean="0">
                <a:solidFill>
                  <a:srgbClr val="FF0000"/>
                </a:solidFill>
              </a:rPr>
              <a:t>&lt;operador relacional&gt; </a:t>
            </a:r>
            <a:r>
              <a:rPr lang="pt-BR" b="1" dirty="0" smtClean="0"/>
              <a:t>&lt;expressão 2&gt;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29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3101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Introdução</a:t>
            </a:r>
            <a:r>
              <a:rPr lang="pt-BR" sz="1200" b="1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 smtClean="0"/>
              <a:t>Comandos </a:t>
            </a:r>
            <a:r>
              <a:rPr lang="pt-BR" sz="1200" dirty="0"/>
              <a:t>de desvio de fluxo;</a:t>
            </a:r>
          </a:p>
          <a:p>
            <a:r>
              <a:rPr lang="pt-BR" sz="1200" dirty="0"/>
              <a:t>Expressões </a:t>
            </a:r>
            <a:r>
              <a:rPr lang="pt-BR" sz="1200" dirty="0" smtClean="0"/>
              <a:t>lógicas;</a:t>
            </a:r>
            <a:endParaRPr lang="pt-BR" sz="1200" dirty="0"/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relacionais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Operadores relacionais definidos no </a:t>
            </a:r>
            <a:r>
              <a:rPr lang="pt-BR" dirty="0" err="1" smtClean="0"/>
              <a:t>Scilab</a:t>
            </a:r>
            <a:r>
              <a:rPr lang="pt-BR" dirty="0" smtClean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9205270"/>
              </p:ext>
            </p:extLst>
          </p:nvPr>
        </p:nvGraphicFramePr>
        <p:xfrm>
          <a:off x="1219200" y="2132856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0797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Operador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&gt;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Maior que.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&gt;=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Maior</a:t>
                      </a:r>
                      <a:r>
                        <a:rPr lang="pt-BR" baseline="0" dirty="0" smtClean="0"/>
                        <a:t> ou igual a.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&lt;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Menor que.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&lt;=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Menor</a:t>
                      </a:r>
                      <a:r>
                        <a:rPr lang="pt-BR" baseline="0" dirty="0" smtClean="0"/>
                        <a:t> ou igual a.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==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Igual a.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&lt;&gt; ou ~=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Diferente de.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20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relacionais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5 &lt; 3, resulta %f;</a:t>
            </a:r>
          </a:p>
          <a:p>
            <a:pPr lvl="1"/>
            <a:r>
              <a:rPr lang="pt-BR" dirty="0" smtClean="0"/>
              <a:t>5 &lt; 3 * 2, resulta %t;</a:t>
            </a:r>
          </a:p>
          <a:p>
            <a:pPr lvl="1"/>
            <a:r>
              <a:rPr lang="pt-BR" dirty="0" smtClean="0"/>
              <a:t>5 + 1 &gt; 3 * 2, resulta %f; </a:t>
            </a:r>
          </a:p>
          <a:p>
            <a:pPr lvl="1"/>
            <a:r>
              <a:rPr lang="pt-BR" dirty="0" smtClean="0"/>
              <a:t>5 </a:t>
            </a:r>
            <a:r>
              <a:rPr lang="pt-BR" dirty="0"/>
              <a:t>+ 1 </a:t>
            </a:r>
            <a:r>
              <a:rPr lang="pt-BR" dirty="0" smtClean="0"/>
              <a:t>&gt;= </a:t>
            </a:r>
            <a:r>
              <a:rPr lang="pt-BR" dirty="0"/>
              <a:t>3 * 2, resulta </a:t>
            </a:r>
            <a:r>
              <a:rPr lang="pt-BR" dirty="0" smtClean="0"/>
              <a:t>%t;</a:t>
            </a:r>
          </a:p>
          <a:p>
            <a:pPr lvl="1"/>
            <a:r>
              <a:rPr lang="pt-BR" dirty="0"/>
              <a:t>5 </a:t>
            </a:r>
            <a:r>
              <a:rPr lang="pt-BR" dirty="0" smtClean="0"/>
              <a:t>~= </a:t>
            </a:r>
            <a:r>
              <a:rPr lang="pt-BR" dirty="0"/>
              <a:t>3 * 2, resulta %t</a:t>
            </a:r>
            <a:r>
              <a:rPr lang="pt-BR" dirty="0" smtClean="0"/>
              <a:t>;</a:t>
            </a:r>
          </a:p>
          <a:p>
            <a:pPr lvl="1"/>
            <a:r>
              <a:rPr lang="pt-BR" dirty="0"/>
              <a:t>5 ~= 3 * </a:t>
            </a:r>
            <a:r>
              <a:rPr lang="pt-BR" dirty="0" smtClean="0"/>
              <a:t>2 &lt; 10, resulta em </a:t>
            </a:r>
            <a:r>
              <a:rPr lang="pt-BR" dirty="0" smtClean="0">
                <a:solidFill>
                  <a:srgbClr val="FF0000"/>
                </a:solidFill>
              </a:rPr>
              <a:t>ERRO</a:t>
            </a:r>
            <a:r>
              <a:rPr lang="pt-BR" dirty="0" smtClean="0"/>
              <a:t>;</a:t>
            </a:r>
          </a:p>
          <a:p>
            <a:pPr lvl="2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sentido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relacionais</a:t>
            </a:r>
            <a:r>
              <a:rPr lang="en-US" dirty="0" smtClean="0"/>
              <a:t> </a:t>
            </a:r>
            <a:r>
              <a:rPr lang="en-US" dirty="0" err="1" smtClean="0"/>
              <a:t>neste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expressão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Veremos</a:t>
            </a:r>
            <a:r>
              <a:rPr lang="en-US" dirty="0" smtClean="0"/>
              <a:t> </a:t>
            </a:r>
            <a:r>
              <a:rPr lang="en-US" dirty="0" err="1" smtClean="0"/>
              <a:t>adiante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expressões</a:t>
            </a:r>
            <a:r>
              <a:rPr lang="en-US" dirty="0" smtClean="0"/>
              <a:t> </a:t>
            </a:r>
            <a:r>
              <a:rPr lang="en-US" dirty="0" err="1" smtClean="0"/>
              <a:t>relacionais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combinadas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lógicos</a:t>
            </a:r>
            <a:r>
              <a:rPr lang="en-US" dirty="0" smtClean="0"/>
              <a:t>;</a:t>
            </a:r>
          </a:p>
          <a:p>
            <a:r>
              <a:rPr lang="pt-BR" dirty="0" smtClean="0"/>
              <a:t>Observe que primeiro as </a:t>
            </a:r>
            <a:r>
              <a:rPr lang="pt-BR" dirty="0" err="1" smtClean="0"/>
              <a:t>express</a:t>
            </a:r>
            <a:r>
              <a:rPr lang="en-US" dirty="0" err="1" smtClean="0"/>
              <a:t>ões</a:t>
            </a:r>
            <a:r>
              <a:rPr lang="en-US" dirty="0" smtClean="0"/>
              <a:t> </a:t>
            </a:r>
            <a:r>
              <a:rPr lang="en-US" dirty="0" err="1" smtClean="0"/>
              <a:t>aritmeticas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avaliadas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depois</a:t>
            </a:r>
            <a:r>
              <a:rPr lang="en-US" dirty="0" smtClean="0"/>
              <a:t> o </a:t>
            </a:r>
            <a:r>
              <a:rPr lang="en-US" dirty="0" err="1" smtClean="0"/>
              <a:t>operador</a:t>
            </a:r>
            <a:r>
              <a:rPr lang="en-US" dirty="0" smtClean="0"/>
              <a:t> </a:t>
            </a:r>
            <a:r>
              <a:rPr lang="en-US" dirty="0" err="1" smtClean="0"/>
              <a:t>relacional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dirty="0" err="1" smtClean="0"/>
              <a:t>avaliado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relacionais</a:t>
            </a:r>
            <a:r>
              <a:rPr lang="en-US" dirty="0" smtClean="0"/>
              <a:t> </a:t>
            </a:r>
            <a:r>
              <a:rPr lang="en-US" dirty="0" err="1" smtClean="0"/>
              <a:t>têm</a:t>
            </a:r>
            <a:r>
              <a:rPr lang="en-US" dirty="0" smtClean="0"/>
              <a:t> </a:t>
            </a:r>
            <a:r>
              <a:rPr lang="en-US" dirty="0" err="1" smtClean="0"/>
              <a:t>precedência</a:t>
            </a:r>
            <a:r>
              <a:rPr lang="en-US" dirty="0" smtClean="0"/>
              <a:t> </a:t>
            </a:r>
            <a:r>
              <a:rPr lang="en-US" b="1" dirty="0" err="1" smtClean="0"/>
              <a:t>menor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aritméticos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71129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Lógicos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As expressões lógicas podem ser combinadas através de </a:t>
            </a:r>
            <a:r>
              <a:rPr lang="pt-BR" sz="2000" b="1" dirty="0" smtClean="0"/>
              <a:t>operadores lógicos</a:t>
            </a:r>
            <a:r>
              <a:rPr lang="pt-BR" sz="2000" dirty="0" smtClean="0"/>
              <a:t>;</a:t>
            </a:r>
          </a:p>
          <a:p>
            <a:endParaRPr lang="pt-BR" sz="2000" dirty="0" smtClean="0"/>
          </a:p>
          <a:p>
            <a:r>
              <a:rPr lang="pt-BR" sz="2000" dirty="0" smtClean="0"/>
              <a:t>Eles são usados para construir expressões mais complexas, que combinam condições múltiplas:</a:t>
            </a:r>
          </a:p>
          <a:p>
            <a:pPr marL="114300" indent="0" algn="ctr">
              <a:buNone/>
            </a:pPr>
            <a:r>
              <a:rPr lang="pt-BR" sz="2000" b="1" dirty="0" smtClean="0"/>
              <a:t>&lt;expressão lógica 1&gt; </a:t>
            </a:r>
            <a:r>
              <a:rPr lang="pt-BR" sz="2000" b="1" dirty="0" smtClean="0">
                <a:solidFill>
                  <a:srgbClr val="FF0000"/>
                </a:solidFill>
              </a:rPr>
              <a:t>&lt;operador lógico&gt; </a:t>
            </a:r>
            <a:r>
              <a:rPr lang="pt-BR" sz="2000" b="1" dirty="0" smtClean="0"/>
              <a:t>&lt;expressão lógica 2&gt;</a:t>
            </a:r>
          </a:p>
          <a:p>
            <a:pPr marL="114300" indent="0" algn="ctr">
              <a:buNone/>
            </a:pPr>
            <a:endParaRPr lang="pt-BR" sz="2000" b="1" dirty="0"/>
          </a:p>
          <a:p>
            <a:r>
              <a:rPr lang="pt-BR" sz="2000" dirty="0"/>
              <a:t>Ou para negar uma </a:t>
            </a:r>
            <a:r>
              <a:rPr lang="pt-BR" sz="2000" dirty="0" smtClean="0"/>
              <a:t>condição:</a:t>
            </a:r>
          </a:p>
          <a:p>
            <a:pPr marL="114300" indent="0" algn="ctr">
              <a:buNone/>
            </a:pPr>
            <a:r>
              <a:rPr lang="pt-BR" sz="2000" b="1" dirty="0">
                <a:solidFill>
                  <a:srgbClr val="FF0000"/>
                </a:solidFill>
              </a:rPr>
              <a:t>&lt;operador </a:t>
            </a:r>
            <a:r>
              <a:rPr lang="pt-BR" sz="2000" b="1" dirty="0" smtClean="0">
                <a:solidFill>
                  <a:srgbClr val="FF0000"/>
                </a:solidFill>
              </a:rPr>
              <a:t>de negação&gt; </a:t>
            </a:r>
            <a:r>
              <a:rPr lang="pt-BR" sz="2000" b="1" dirty="0"/>
              <a:t>&lt;expressão </a:t>
            </a:r>
            <a:r>
              <a:rPr lang="pt-BR" sz="2000" b="1" dirty="0" smtClean="0"/>
              <a:t>lógica&gt;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7181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dirty="0"/>
              <a:t>Lógicos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Operadores lógicos definidos no </a:t>
            </a:r>
            <a:r>
              <a:rPr lang="pt-BR" dirty="0" err="1" smtClean="0"/>
              <a:t>Scilab</a:t>
            </a:r>
            <a:r>
              <a:rPr lang="pt-BR" dirty="0" smtClean="0"/>
              <a:t>:</a:t>
            </a:r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pPr marL="411163" lvl="1" indent="0">
              <a:buNone/>
            </a:pPr>
            <a:endParaRPr lang="pt-BR" dirty="0" smtClean="0"/>
          </a:p>
          <a:p>
            <a:pPr lvl="1"/>
            <a:r>
              <a:rPr lang="pt-BR" dirty="0" smtClean="0"/>
              <a:t>E (Conjunção): </a:t>
            </a:r>
          </a:p>
          <a:p>
            <a:pPr lvl="2"/>
            <a:r>
              <a:rPr lang="pt-BR" dirty="0" smtClean="0"/>
              <a:t>Resulta verdadeiro se as duas expressões forem verdadeiras;</a:t>
            </a:r>
          </a:p>
          <a:p>
            <a:pPr lvl="1"/>
            <a:r>
              <a:rPr lang="pt-BR" dirty="0" smtClean="0"/>
              <a:t>OU (disjunção não exclusiva): </a:t>
            </a:r>
            <a:endParaRPr lang="pt-BR" dirty="0"/>
          </a:p>
          <a:p>
            <a:pPr lvl="2"/>
            <a:r>
              <a:rPr lang="pt-BR" dirty="0"/>
              <a:t>Resulta verdadeiro se </a:t>
            </a:r>
            <a:r>
              <a:rPr lang="pt-BR" b="1" dirty="0" smtClean="0"/>
              <a:t>pelo menos</a:t>
            </a:r>
            <a:r>
              <a:rPr lang="pt-BR" dirty="0" smtClean="0"/>
              <a:t> uma das </a:t>
            </a:r>
            <a:r>
              <a:rPr lang="pt-BR" dirty="0"/>
              <a:t>duas expressões forem verdadeiras;</a:t>
            </a:r>
          </a:p>
          <a:p>
            <a:pPr lvl="1"/>
            <a:r>
              <a:rPr lang="pt-BR" dirty="0" smtClean="0"/>
              <a:t>Não (negação):</a:t>
            </a:r>
          </a:p>
          <a:p>
            <a:pPr lvl="2"/>
            <a:r>
              <a:rPr lang="pt-BR" dirty="0" smtClean="0"/>
              <a:t>Inverte o valor lógico da expressão, se ela for verdadeira o resultado é falso, se ela for falsa o resultado é verdadeiro.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9780032"/>
              </p:ext>
            </p:extLst>
          </p:nvPr>
        </p:nvGraphicFramePr>
        <p:xfrm>
          <a:off x="1219200" y="208965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0797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Operador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&amp;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 (conjunção).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|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OU (disjunção não exclusiva).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~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Não (negação).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371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dirty="0"/>
              <a:t>Lógicos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sz="2000" dirty="0" smtClean="0"/>
              <a:t>Os operadores lógicos podem ser definidos por </a:t>
            </a:r>
            <a:r>
              <a:rPr lang="pt-BR" sz="2000" b="1" dirty="0" smtClean="0"/>
              <a:t>tabelas verdade: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7668611"/>
              </p:ext>
            </p:extLst>
          </p:nvPr>
        </p:nvGraphicFramePr>
        <p:xfrm>
          <a:off x="1219200" y="206084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 &amp; B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 |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~A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8101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dirty="0"/>
              <a:t>Lógicos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Primeiro os operadores aritméticos e relacionais são avaliados, para depois serem avaliados os operadores lógicos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 smtClean="0"/>
              <a:t>A ordem de precedência dos operadores lógicos é: </a:t>
            </a:r>
            <a:r>
              <a:rPr lang="pt-BR" dirty="0"/>
              <a:t>negação </a:t>
            </a:r>
            <a:r>
              <a:rPr lang="pt-BR" dirty="0" smtClean="0"/>
              <a:t>(~), E </a:t>
            </a:r>
            <a:r>
              <a:rPr lang="pt-BR" dirty="0"/>
              <a:t>(&amp;) e OU </a:t>
            </a:r>
            <a:r>
              <a:rPr lang="pt-BR" dirty="0" smtClean="0"/>
              <a:t>(|), ou seja </a:t>
            </a:r>
            <a:r>
              <a:rPr lang="pt-BR" i="1" dirty="0" smtClean="0"/>
              <a:t>~ </a:t>
            </a:r>
            <a:r>
              <a:rPr lang="pt-BR" i="1" dirty="0"/>
              <a:t>X &amp; </a:t>
            </a:r>
            <a:r>
              <a:rPr lang="pt-BR" i="1" dirty="0" smtClean="0"/>
              <a:t>Y | Z</a:t>
            </a:r>
            <a:r>
              <a:rPr lang="pt-BR" dirty="0" smtClean="0"/>
              <a:t>, </a:t>
            </a:r>
            <a:r>
              <a:rPr lang="pt-BR" dirty="0"/>
              <a:t>corresponde a </a:t>
            </a:r>
            <a:r>
              <a:rPr lang="pt-BR" dirty="0" smtClean="0"/>
              <a:t>(</a:t>
            </a:r>
            <a:r>
              <a:rPr lang="pt-BR" i="1" dirty="0" smtClean="0"/>
              <a:t>((~</a:t>
            </a:r>
            <a:r>
              <a:rPr lang="pt-BR" i="1" dirty="0"/>
              <a:t>X) &amp; </a:t>
            </a:r>
            <a:r>
              <a:rPr lang="pt-BR" i="1" dirty="0" smtClean="0"/>
              <a:t>Y) | Z)</a:t>
            </a:r>
            <a:r>
              <a:rPr lang="pt-BR" dirty="0" smtClean="0"/>
              <a:t>;</a:t>
            </a:r>
            <a:endParaRPr lang="pt-BR" dirty="0"/>
          </a:p>
          <a:p>
            <a:endParaRPr lang="pt-BR" b="1" dirty="0" smtClean="0"/>
          </a:p>
          <a:p>
            <a:r>
              <a:rPr lang="pt-BR" b="1" dirty="0" smtClean="0"/>
              <a:t>Exemplos (1)</a:t>
            </a:r>
            <a:r>
              <a:rPr lang="pt-BR" dirty="0" smtClean="0"/>
              <a:t>: </a:t>
            </a:r>
          </a:p>
          <a:p>
            <a:pPr lvl="1"/>
            <a:r>
              <a:rPr lang="pt-BR" dirty="0" smtClean="0"/>
              <a:t>Sejam as seguintes atribuições: A = 5; B = 1; C = 2; D = 8; E = 3;</a:t>
            </a:r>
          </a:p>
          <a:p>
            <a:pPr lvl="2"/>
            <a:r>
              <a:rPr lang="pt-BR" dirty="0" smtClean="0"/>
              <a:t>A &gt; B | D &gt; E, resulta em verdadeiro;</a:t>
            </a:r>
          </a:p>
          <a:p>
            <a:pPr lvl="2"/>
            <a:r>
              <a:rPr lang="pt-BR" dirty="0" smtClean="0"/>
              <a:t>~A &gt; B, resulta em falso;</a:t>
            </a:r>
          </a:p>
          <a:p>
            <a:pPr lvl="2"/>
            <a:r>
              <a:rPr lang="pt-BR" dirty="0" smtClean="0"/>
              <a:t>A + 3 == 8 &amp; A &gt; B, resulta em verdadeiro;</a:t>
            </a:r>
            <a:endParaRPr lang="pt-BR" sz="1700" b="1" dirty="0" smtClean="0"/>
          </a:p>
          <a:p>
            <a:pPr lvl="1"/>
            <a:r>
              <a:rPr lang="pt-BR" sz="1900" b="1" dirty="0" smtClean="0"/>
              <a:t>Atenção</a:t>
            </a:r>
            <a:r>
              <a:rPr lang="pt-BR" sz="1900" dirty="0" smtClean="0"/>
              <a:t>: um erro comum de programação costuma ocorrer pela confusão entre o operador de atribuição (representado por </a:t>
            </a:r>
            <a:r>
              <a:rPr lang="pt-BR" sz="1900" b="1" dirty="0" smtClean="0">
                <a:solidFill>
                  <a:srgbClr val="FF0000"/>
                </a:solidFill>
              </a:rPr>
              <a:t>=</a:t>
            </a:r>
            <a:r>
              <a:rPr lang="pt-BR" sz="1900" dirty="0" smtClean="0"/>
              <a:t>) e o operador de igualdade (“igual a”, representado por </a:t>
            </a:r>
            <a:r>
              <a:rPr lang="pt-BR" sz="1900" b="1" dirty="0" smtClean="0">
                <a:solidFill>
                  <a:srgbClr val="FF0000"/>
                </a:solidFill>
              </a:rPr>
              <a:t>==</a:t>
            </a:r>
            <a:r>
              <a:rPr lang="pt-BR" sz="1900" dirty="0" smtClean="0"/>
              <a:t>);</a:t>
            </a:r>
            <a:endParaRPr lang="pt-BR" sz="19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246155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dirty="0"/>
              <a:t>Lógicos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Exemplos (2)</a:t>
            </a:r>
            <a:r>
              <a:rPr lang="pt-BR" dirty="0" smtClean="0"/>
              <a:t>: </a:t>
            </a:r>
          </a:p>
          <a:p>
            <a:pPr lvl="1"/>
            <a:r>
              <a:rPr lang="pt-BR" dirty="0" smtClean="0"/>
              <a:t>Em um parque de diversões apenas pessoas entre 18 e 50 anos podem andar na montanha russa, considerando a existência de uma variável chamada </a:t>
            </a:r>
            <a:r>
              <a:rPr lang="pt-BR" b="1" dirty="0" smtClean="0"/>
              <a:t>idade</a:t>
            </a:r>
            <a:r>
              <a:rPr lang="pt-BR" dirty="0" smtClean="0"/>
              <a:t>, a expressão lógica para permitir a entrada no brinquedo seria:</a:t>
            </a:r>
          </a:p>
          <a:p>
            <a:pPr lvl="2"/>
            <a:r>
              <a:rPr lang="pt-BR" b="1" dirty="0" smtClean="0"/>
              <a:t>(idade &gt;= 18) &amp; (idade &lt;= 50)</a:t>
            </a:r>
            <a:r>
              <a:rPr lang="pt-BR" dirty="0" smtClean="0"/>
              <a:t>;</a:t>
            </a:r>
          </a:p>
          <a:p>
            <a:pPr lvl="2"/>
            <a:r>
              <a:rPr lang="pt-BR" b="1" dirty="0" smtClean="0">
                <a:solidFill>
                  <a:srgbClr val="00B050"/>
                </a:solidFill>
              </a:rPr>
              <a:t>Mais uma vez, o uso dos parênteses </a:t>
            </a:r>
            <a:r>
              <a:rPr lang="pt-BR" b="1" dirty="0">
                <a:solidFill>
                  <a:srgbClr val="00B050"/>
                </a:solidFill>
              </a:rPr>
              <a:t>é bom para facilitar a </a:t>
            </a:r>
            <a:r>
              <a:rPr lang="pt-BR" b="1" dirty="0" smtClean="0">
                <a:solidFill>
                  <a:srgbClr val="00B050"/>
                </a:solidFill>
              </a:rPr>
              <a:t>leitura;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b="1" dirty="0" smtClean="0"/>
              <a:t>Atenção</a:t>
            </a:r>
            <a:r>
              <a:rPr lang="pt-BR" dirty="0" smtClean="0"/>
              <a:t>: a expressão: </a:t>
            </a:r>
            <a:r>
              <a:rPr lang="pt-BR" b="1" dirty="0" smtClean="0"/>
              <a:t>idade &gt;= 18 &amp; &lt;= 50</a:t>
            </a:r>
            <a:r>
              <a:rPr lang="pt-BR" dirty="0" smtClean="0"/>
              <a:t>, está incorreta pela sintaxe do </a:t>
            </a:r>
            <a:r>
              <a:rPr lang="pt-BR" dirty="0" err="1" smtClean="0"/>
              <a:t>Scilab</a:t>
            </a:r>
            <a:r>
              <a:rPr lang="pt-BR" dirty="0" smtClean="0"/>
              <a:t>;</a:t>
            </a:r>
            <a:endParaRPr lang="pt-BR" dirty="0"/>
          </a:p>
          <a:p>
            <a:pPr lvl="2"/>
            <a:r>
              <a:rPr lang="pt-BR" dirty="0" smtClean="0"/>
              <a:t>A expressão </a:t>
            </a:r>
            <a:r>
              <a:rPr lang="pt-BR" b="1" dirty="0" smtClean="0"/>
              <a:t>18 &lt;= idade &lt;= 50 </a:t>
            </a:r>
            <a:r>
              <a:rPr lang="pt-BR" dirty="0" smtClean="0"/>
              <a:t>também está incorreta.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7018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376" y="404664"/>
            <a:ext cx="7620000" cy="562074"/>
          </a:xfrm>
        </p:spPr>
        <p:txBody>
          <a:bodyPr/>
          <a:lstStyle/>
          <a:p>
            <a:r>
              <a:rPr lang="pt-BR" sz="3200" b="1" dirty="0" smtClean="0"/>
              <a:t>Exemplo: Intervalo Numérico</a:t>
            </a:r>
            <a:endParaRPr lang="pt-BR" sz="3200" b="1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0" y="980728"/>
            <a:ext cx="8388424" cy="2448272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5 &lt; variável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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10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x = input(“DIGITE UM VALOR QUALQUER: ”);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   (x &gt; 5) &amp; (x &lt;= 10)   ) then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“PERTENCE AO INTERVALO”);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( “N   Ã   O   PERTENCE AO INTERVALO”);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  <p:pic>
        <p:nvPicPr>
          <p:cNvPr id="9" name="Imagem 8" descr="Tabela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4372694"/>
            <a:ext cx="8227474" cy="2368674"/>
          </a:xfrm>
          <a:prstGeom prst="rect">
            <a:avLst/>
          </a:prstGeom>
        </p:spPr>
      </p:pic>
      <p:cxnSp>
        <p:nvCxnSpPr>
          <p:cNvPr id="11" name="Conector reto 10"/>
          <p:cNvCxnSpPr/>
          <p:nvPr/>
        </p:nvCxnSpPr>
        <p:spPr>
          <a:xfrm>
            <a:off x="395536" y="4077072"/>
            <a:ext cx="2304256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2699792" y="3933056"/>
            <a:ext cx="216024" cy="21602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5220072" y="3933056"/>
            <a:ext cx="216024" cy="216024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Conector reto 15"/>
          <p:cNvCxnSpPr/>
          <p:nvPr/>
        </p:nvCxnSpPr>
        <p:spPr>
          <a:xfrm>
            <a:off x="5436096" y="4077072"/>
            <a:ext cx="2304256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2915816" y="4077072"/>
            <a:ext cx="23042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2627784" y="33569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none" dirty="0" smtClean="0">
                <a:latin typeface="Arial" pitchFamily="34" charset="0"/>
                <a:cs typeface="Arial" pitchFamily="34" charset="0"/>
              </a:rPr>
              <a:t>5</a:t>
            </a:r>
            <a:endParaRPr lang="pt-BR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004048" y="333782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none" dirty="0" smtClean="0">
                <a:latin typeface="Arial" pitchFamily="34" charset="0"/>
                <a:cs typeface="Arial" pitchFamily="34" charset="0"/>
              </a:rPr>
              <a:t>10</a:t>
            </a:r>
            <a:endParaRPr lang="pt-BR" sz="2800" b="1" u="non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8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376" y="404664"/>
            <a:ext cx="7620000" cy="562074"/>
          </a:xfrm>
        </p:spPr>
        <p:txBody>
          <a:bodyPr/>
          <a:lstStyle/>
          <a:p>
            <a:r>
              <a:rPr lang="pt-BR" sz="3200" b="1" dirty="0" smtClean="0"/>
              <a:t>Exemplo: Intervalo Numérico</a:t>
            </a:r>
            <a:endParaRPr lang="pt-BR" sz="3200" b="1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0" y="980728"/>
            <a:ext cx="8388424" cy="2448272"/>
          </a:xfrm>
        </p:spPr>
        <p:txBody>
          <a:bodyPr/>
          <a:lstStyle/>
          <a:p>
            <a:pPr algn="ctr"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variável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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5   |   variável &gt; 10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x = input(“DIGITE UM VALOR QUALQUER: ”);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   (x &lt;= 5) | (x &gt; 10)   ) then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“PERTENCE AO INTERVALO”);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( “N   Ã   O   PERTENCE AO INTERVALO”);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  <p:sp>
        <p:nvSpPr>
          <p:cNvPr id="14" name="Elipse 13"/>
          <p:cNvSpPr/>
          <p:nvPr/>
        </p:nvSpPr>
        <p:spPr>
          <a:xfrm>
            <a:off x="5220072" y="3933056"/>
            <a:ext cx="216024" cy="21602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2699792" y="3933056"/>
            <a:ext cx="216024" cy="216024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Conector reto 15"/>
          <p:cNvCxnSpPr/>
          <p:nvPr/>
        </p:nvCxnSpPr>
        <p:spPr>
          <a:xfrm>
            <a:off x="2915816" y="4077072"/>
            <a:ext cx="2304256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395536" y="4077072"/>
            <a:ext cx="23042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2627784" y="33569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none" dirty="0" smtClean="0">
                <a:latin typeface="Arial" pitchFamily="34" charset="0"/>
                <a:cs typeface="Arial" pitchFamily="34" charset="0"/>
              </a:rPr>
              <a:t>5</a:t>
            </a:r>
            <a:endParaRPr lang="pt-BR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004048" y="333782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none" dirty="0" smtClean="0">
                <a:latin typeface="Arial" pitchFamily="34" charset="0"/>
                <a:cs typeface="Arial" pitchFamily="34" charset="0"/>
              </a:rPr>
              <a:t>10</a:t>
            </a:r>
            <a:endParaRPr lang="pt-BR" sz="2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5436096" y="4077072"/>
            <a:ext cx="23042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m 20" descr="Tabela-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4365104"/>
            <a:ext cx="8319168" cy="228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18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1200" dirty="0"/>
              <a:t>Comandos</a:t>
            </a:r>
            <a:r>
              <a:rPr lang="pt-BR" sz="1200" b="1" dirty="0">
                <a:solidFill>
                  <a:srgbClr val="FF0000"/>
                </a:solidFill>
              </a:rPr>
              <a:t> </a:t>
            </a:r>
            <a:r>
              <a:rPr lang="pt-BR" sz="1200" dirty="0"/>
              <a:t>de desvio de fluxo;</a:t>
            </a:r>
          </a:p>
          <a:p>
            <a:r>
              <a:rPr lang="pt-BR" sz="1200" dirty="0"/>
              <a:t>Expressões lógicas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b="1" dirty="0">
                <a:solidFill>
                  <a:srgbClr val="FF0000"/>
                </a:solidFill>
              </a:rPr>
              <a:t>Exercícios</a:t>
            </a:r>
            <a:r>
              <a:rPr lang="pt-BR" sz="1200" dirty="0"/>
              <a:t>.</a:t>
            </a:r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02F1C0-8017-4015-9214-BE7CD6DF150F}" type="slidenum">
              <a:rPr lang="pt-BR"/>
              <a:pPr/>
              <a:t>39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Programação estruturada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Relembrando o conceito de programação estruturada:</a:t>
            </a:r>
          </a:p>
          <a:p>
            <a:endParaRPr lang="pt-BR" dirty="0" smtClean="0"/>
          </a:p>
          <a:p>
            <a:pPr lvl="1"/>
            <a:r>
              <a:rPr lang="pt-BR" b="1" dirty="0"/>
              <a:t>Programação estruturada </a:t>
            </a:r>
            <a:r>
              <a:rPr lang="pt-BR" dirty="0"/>
              <a:t>é uma forma de programação de computadores que preconiza que todos os programas possíveis podem ser reduzidos a apenas </a:t>
            </a:r>
            <a:r>
              <a:rPr lang="pt-BR" b="1" dirty="0"/>
              <a:t>três estruturas</a:t>
            </a:r>
            <a:r>
              <a:rPr lang="pt-BR" dirty="0"/>
              <a:t>: </a:t>
            </a:r>
            <a:r>
              <a:rPr lang="pt-BR" b="1" dirty="0"/>
              <a:t>sequência</a:t>
            </a:r>
            <a:r>
              <a:rPr lang="pt-BR" dirty="0"/>
              <a:t>, </a:t>
            </a:r>
            <a:r>
              <a:rPr lang="pt-BR" b="1" dirty="0"/>
              <a:t>decisão</a:t>
            </a:r>
            <a:r>
              <a:rPr lang="pt-BR" dirty="0"/>
              <a:t> e </a:t>
            </a:r>
            <a:r>
              <a:rPr lang="pt-BR" b="1" dirty="0"/>
              <a:t>iteração</a:t>
            </a:r>
            <a:r>
              <a:rPr lang="pt-BR" dirty="0"/>
              <a:t>.</a:t>
            </a:r>
            <a:endParaRPr lang="pt-BR" b="1" dirty="0"/>
          </a:p>
          <a:p>
            <a:pPr lvl="1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36301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Sequência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sz="2400" dirty="0" smtClean="0"/>
              <a:t>Nas aulas anteriores os programas continham apenas a primeira estrutura;</a:t>
            </a:r>
          </a:p>
          <a:p>
            <a:endParaRPr lang="pt-BR" sz="2400" dirty="0" smtClean="0"/>
          </a:p>
          <a:p>
            <a:r>
              <a:rPr lang="pt-BR" sz="2400" dirty="0" smtClean="0"/>
              <a:t>Eles eram formados </a:t>
            </a:r>
            <a:r>
              <a:rPr lang="pt-BR" sz="2400" dirty="0"/>
              <a:t>por uma </a:t>
            </a:r>
            <a:r>
              <a:rPr lang="pt-BR" sz="2400" b="1" dirty="0" smtClean="0"/>
              <a:t>sequência </a:t>
            </a:r>
            <a:r>
              <a:rPr lang="pt-BR" sz="2400" b="1" dirty="0"/>
              <a:t>de instruções</a:t>
            </a:r>
            <a:r>
              <a:rPr lang="pt-BR" sz="2400" dirty="0"/>
              <a:t>, ou comandos, </a:t>
            </a:r>
            <a:r>
              <a:rPr lang="pt-BR" sz="2400" b="1" dirty="0"/>
              <a:t>executados</a:t>
            </a:r>
            <a:r>
              <a:rPr lang="pt-BR" sz="2400" dirty="0"/>
              <a:t> </a:t>
            </a:r>
            <a:r>
              <a:rPr lang="pt-BR" sz="2400" b="1" dirty="0" smtClean="0"/>
              <a:t>sequencialmente</a:t>
            </a:r>
            <a:r>
              <a:rPr lang="pt-BR" sz="2400" dirty="0" smtClean="0"/>
              <a:t>, conforme o fluxograma ao lado.</a:t>
            </a:r>
            <a:endParaRPr lang="pt-BR" sz="2400" dirty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5</a:t>
            </a:fld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graphicFrame>
        <p:nvGraphicFramePr>
          <p:cNvPr id="6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76437727"/>
              </p:ext>
            </p:extLst>
          </p:nvPr>
        </p:nvGraphicFramePr>
        <p:xfrm>
          <a:off x="2431107" y="1655464"/>
          <a:ext cx="6029325" cy="4941888"/>
        </p:xfrm>
        <a:graphic>
          <a:graphicData uri="http://schemas.openxmlformats.org/presentationml/2006/ole">
            <p:oleObj spid="_x0000_s35011" name="Documento" r:id="rId4" imgW="6119223" imgH="5024700" progId="Word.Document.12">
              <p:embed/>
            </p:oleObj>
          </a:graphicData>
        </a:graphic>
      </p:graphicFrame>
      <p:sp>
        <p:nvSpPr>
          <p:cNvPr id="7" name="AutoShape 35"/>
          <p:cNvSpPr>
            <a:spLocks noChangeArrowheads="1"/>
          </p:cNvSpPr>
          <p:nvPr/>
        </p:nvSpPr>
        <p:spPr bwMode="auto">
          <a:xfrm>
            <a:off x="6102994" y="1947564"/>
            <a:ext cx="1795463" cy="569913"/>
          </a:xfrm>
          <a:prstGeom prst="wedgeRoundRectCallout">
            <a:avLst>
              <a:gd name="adj1" fmla="val -65241"/>
              <a:gd name="adj2" fmla="val -48778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Esta elipse indica o início do programa.</a:t>
            </a:r>
          </a:p>
        </p:txBody>
      </p:sp>
      <p:sp>
        <p:nvSpPr>
          <p:cNvPr id="9" name="AutoShape 37"/>
          <p:cNvSpPr>
            <a:spLocks noChangeArrowheads="1"/>
          </p:cNvSpPr>
          <p:nvPr/>
        </p:nvSpPr>
        <p:spPr bwMode="auto">
          <a:xfrm>
            <a:off x="6301432" y="3068960"/>
            <a:ext cx="1543050" cy="1000125"/>
          </a:xfrm>
          <a:prstGeom prst="wedgeRoundRectCallout">
            <a:avLst>
              <a:gd name="adj1" fmla="val -71469"/>
              <a:gd name="adj2" fmla="val 2390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>
                <a:latin typeface="Arial" charset="0"/>
              </a:rPr>
              <a:t>Cada instrução do programa é representada em um retângulo.</a:t>
            </a:r>
          </a:p>
        </p:txBody>
      </p:sp>
      <p:sp>
        <p:nvSpPr>
          <p:cNvPr id="10" name="AutoShape 38"/>
          <p:cNvSpPr>
            <a:spLocks noChangeArrowheads="1"/>
          </p:cNvSpPr>
          <p:nvPr/>
        </p:nvSpPr>
        <p:spPr bwMode="auto">
          <a:xfrm>
            <a:off x="6174432" y="5259089"/>
            <a:ext cx="1797050" cy="571500"/>
          </a:xfrm>
          <a:prstGeom prst="wedgeRoundRectCallout">
            <a:avLst>
              <a:gd name="adj1" fmla="val -70296"/>
              <a:gd name="adj2" fmla="val 36431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Esta elipse indica o fim do programa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Decisão: Desvio </a:t>
            </a:r>
            <a:r>
              <a:rPr lang="pt-BR" dirty="0"/>
              <a:t>de fluxo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segunda estrutura é utilizada quando é necessário realizar um </a:t>
            </a:r>
            <a:r>
              <a:rPr lang="pt-BR" b="1" dirty="0" smtClean="0"/>
              <a:t>desvio de fluxo</a:t>
            </a:r>
            <a:r>
              <a:rPr lang="pt-BR" dirty="0" smtClean="0"/>
              <a:t>, realizado com base em uma </a:t>
            </a:r>
            <a:r>
              <a:rPr lang="pt-BR" b="1" dirty="0" smtClean="0"/>
              <a:t>decisão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b="1" dirty="0"/>
              <a:t>Decisão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Se algo for verdadeiro:</a:t>
            </a:r>
          </a:p>
          <a:p>
            <a:pPr lvl="2"/>
            <a:r>
              <a:rPr lang="pt-BR" dirty="0"/>
              <a:t>Faça a tarefa A;</a:t>
            </a:r>
          </a:p>
          <a:p>
            <a:pPr lvl="1"/>
            <a:r>
              <a:rPr lang="pt-BR" dirty="0"/>
              <a:t>Caso contrário:</a:t>
            </a:r>
          </a:p>
          <a:p>
            <a:pPr lvl="2"/>
            <a:r>
              <a:rPr lang="pt-BR" dirty="0"/>
              <a:t>Faça a tarefa B;</a:t>
            </a:r>
          </a:p>
          <a:p>
            <a:pPr marL="114300" indent="0">
              <a:buNone/>
            </a:pPr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 smtClean="0"/>
              <a:t>desvio de fluxo </a:t>
            </a:r>
            <a:r>
              <a:rPr lang="pt-BR" dirty="0" smtClean="0"/>
              <a:t>é caracterizado pela “escolha” (decisão) entre executar a </a:t>
            </a:r>
            <a:r>
              <a:rPr lang="pt-BR" i="1" dirty="0" smtClean="0"/>
              <a:t>tarefa A</a:t>
            </a:r>
            <a:r>
              <a:rPr lang="pt-BR" dirty="0" smtClean="0"/>
              <a:t> </a:t>
            </a:r>
            <a:r>
              <a:rPr lang="pt-BR" b="1" dirty="0" smtClean="0"/>
              <a:t>ou</a:t>
            </a:r>
            <a:r>
              <a:rPr lang="pt-BR" dirty="0" smtClean="0"/>
              <a:t> executar a </a:t>
            </a:r>
            <a:r>
              <a:rPr lang="pt-BR" i="1" dirty="0" smtClean="0"/>
              <a:t>tarefa B.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8247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Decisão: Desvio </a:t>
            </a:r>
            <a:r>
              <a:rPr lang="pt-BR" dirty="0"/>
              <a:t>de fluxo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Fluxograma para a decisão;</a:t>
            </a:r>
            <a:endParaRPr lang="pt-BR" dirty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pic>
        <p:nvPicPr>
          <p:cNvPr id="9" name="Picture 4" descr="http://wiki.sj.ifsc.edu.br/wiki/images/5/58/Seentaosen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564904"/>
            <a:ext cx="5269972" cy="307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38"/>
          <p:cNvSpPr>
            <a:spLocks noChangeArrowheads="1"/>
          </p:cNvSpPr>
          <p:nvPr/>
        </p:nvSpPr>
        <p:spPr bwMode="auto">
          <a:xfrm>
            <a:off x="6444208" y="1988840"/>
            <a:ext cx="1944216" cy="931540"/>
          </a:xfrm>
          <a:prstGeom prst="wedgeRoundRectCallout">
            <a:avLst>
              <a:gd name="adj1" fmla="val 11682"/>
              <a:gd name="adj2" fmla="val 183016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Esta é a tarefa A, ela será executada apenas quando “algo” for verdadeiro.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179512" y="4112343"/>
            <a:ext cx="1944216" cy="931540"/>
          </a:xfrm>
          <a:prstGeom prst="wedgeRoundRectCallout">
            <a:avLst>
              <a:gd name="adj1" fmla="val 69601"/>
              <a:gd name="adj2" fmla="val -26029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Esta é a tarefa B, ela será executada apenas quando “algo” for falso.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213296" y="6021288"/>
            <a:ext cx="2880320" cy="701845"/>
          </a:xfrm>
          <a:prstGeom prst="wedgeRoundRectCallout">
            <a:avLst>
              <a:gd name="adj1" fmla="val 17343"/>
              <a:gd name="adj2" fmla="val 3759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Observe que sempre será executada apenas uma das tarefas, ou seja, a tarefa A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ou</a:t>
            </a:r>
            <a:r>
              <a:rPr lang="pt-BR" sz="1200" b="1" u="none" dirty="0" smtClean="0">
                <a:latin typeface="Arial" charset="0"/>
              </a:rPr>
              <a:t> a tarefa B.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10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Comandos de desvio de fluxo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Comandos de desvio de fluxo</a:t>
            </a:r>
            <a:r>
              <a:rPr lang="pt-BR" sz="1200" dirty="0"/>
              <a:t>;</a:t>
            </a:r>
          </a:p>
          <a:p>
            <a:r>
              <a:rPr lang="pt-BR" sz="1200" dirty="0"/>
              <a:t>Expressões lógicas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3472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Comando condicional </a:t>
            </a:r>
            <a:r>
              <a:rPr lang="pt-BR" b="1" dirty="0" err="1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Vamos retornar ao exemplo da equação de segundo grau: </a:t>
            </a:r>
          </a:p>
          <a:p>
            <a:pPr lvl="1"/>
            <a:r>
              <a:rPr lang="pt-BR" b="1" dirty="0" smtClean="0"/>
              <a:t>ax</a:t>
            </a:r>
            <a:r>
              <a:rPr lang="pt-BR" b="1" baseline="30000" dirty="0" smtClean="0"/>
              <a:t>2</a:t>
            </a:r>
            <a:r>
              <a:rPr lang="pt-BR" b="1" dirty="0" smtClean="0"/>
              <a:t> </a:t>
            </a:r>
            <a:r>
              <a:rPr lang="pt-BR" b="1" dirty="0"/>
              <a:t>+ </a:t>
            </a:r>
            <a:r>
              <a:rPr lang="pt-BR" b="1" dirty="0" err="1"/>
              <a:t>bx</a:t>
            </a:r>
            <a:r>
              <a:rPr lang="pt-BR" b="1" dirty="0"/>
              <a:t> + c = 0</a:t>
            </a:r>
            <a:r>
              <a:rPr lang="pt-BR" dirty="0"/>
              <a:t>;</a:t>
            </a:r>
          </a:p>
          <a:p>
            <a:endParaRPr lang="pt-BR" dirty="0" smtClean="0"/>
          </a:p>
          <a:p>
            <a:r>
              <a:rPr lang="pt-BR" dirty="0" smtClean="0"/>
              <a:t>Para que esta equação seja de fato de segundo grau, o valor de </a:t>
            </a:r>
            <a:r>
              <a:rPr lang="pt-BR" b="1" dirty="0" smtClean="0"/>
              <a:t>a</a:t>
            </a:r>
            <a:r>
              <a:rPr lang="pt-BR" dirty="0" smtClean="0"/>
              <a:t> não pode ser </a:t>
            </a:r>
            <a:r>
              <a:rPr lang="pt-BR" b="1" dirty="0" smtClean="0"/>
              <a:t>0</a:t>
            </a:r>
            <a:r>
              <a:rPr lang="pt-BR" dirty="0" smtClean="0"/>
              <a:t> (</a:t>
            </a:r>
            <a:r>
              <a:rPr lang="pt-BR" b="1" dirty="0" smtClean="0"/>
              <a:t>zero</a:t>
            </a:r>
            <a:r>
              <a:rPr lang="pt-BR" dirty="0" smtClean="0"/>
              <a:t>), pois acarretaria em um erro;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Assim, vamos aprimorar nosso exemplo, para fazer uma verificação do valor de </a:t>
            </a:r>
            <a:r>
              <a:rPr lang="pt-BR" b="1" dirty="0" smtClean="0"/>
              <a:t>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894" b="24611"/>
          <a:stretch/>
        </p:blipFill>
        <p:spPr bwMode="auto">
          <a:xfrm>
            <a:off x="1416236" y="3636380"/>
            <a:ext cx="5701928" cy="216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649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14609</TotalTime>
  <Words>2103</Words>
  <Application>Microsoft Office PowerPoint</Application>
  <PresentationFormat>Apresentação na tela (4:3)</PresentationFormat>
  <Paragraphs>546</Paragraphs>
  <Slides>39</Slides>
  <Notes>39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1" baseType="lpstr">
      <vt:lpstr>Adjacência</vt:lpstr>
      <vt:lpstr>Documento</vt:lpstr>
      <vt:lpstr>Semana 03 Comandos de desvio de fluxo. Expressões lógicas.</vt:lpstr>
      <vt:lpstr>Agenda</vt:lpstr>
      <vt:lpstr>Introdução</vt:lpstr>
      <vt:lpstr>Programação estruturada</vt:lpstr>
      <vt:lpstr>Sequência</vt:lpstr>
      <vt:lpstr>Decisão: Desvio de fluxo</vt:lpstr>
      <vt:lpstr>Decisão: Desvio de fluxo</vt:lpstr>
      <vt:lpstr>Comandos de desvio de fluxo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if’s aninhados</vt:lpstr>
      <vt:lpstr>if’s aninhados</vt:lpstr>
      <vt:lpstr>if’s aninhados</vt:lpstr>
      <vt:lpstr>if’s aninhados - Comparação</vt:lpstr>
      <vt:lpstr>Expressões Lógicas</vt:lpstr>
      <vt:lpstr>Introdução</vt:lpstr>
      <vt:lpstr>Operadores relacionais</vt:lpstr>
      <vt:lpstr>Operadores relacionais</vt:lpstr>
      <vt:lpstr>Operadores relacionais</vt:lpstr>
      <vt:lpstr>Operadores Lógicos</vt:lpstr>
      <vt:lpstr>Operadores Lógicos</vt:lpstr>
      <vt:lpstr>Operadores Lógicos</vt:lpstr>
      <vt:lpstr>Operadores Lógicos</vt:lpstr>
      <vt:lpstr>Operadores Lógicos</vt:lpstr>
      <vt:lpstr>Exemplo: Intervalo Numérico</vt:lpstr>
      <vt:lpstr>Exemplo: Intervalo Numérico</vt:lpstr>
      <vt:lpstr>Exercícios</vt:lpstr>
    </vt:vector>
  </TitlesOfParts>
  <Company>UFMG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Red</cp:lastModifiedBy>
  <cp:revision>774</cp:revision>
  <cp:lastPrinted>2012-03-21T12:27:49Z</cp:lastPrinted>
  <dcterms:created xsi:type="dcterms:W3CDTF">2007-02-26T14:09:57Z</dcterms:created>
  <dcterms:modified xsi:type="dcterms:W3CDTF">2012-12-08T19:38:04Z</dcterms:modified>
</cp:coreProperties>
</file>