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423" r:id="rId2"/>
    <p:sldId id="514" r:id="rId3"/>
    <p:sldId id="622" r:id="rId4"/>
    <p:sldId id="623" r:id="rId5"/>
    <p:sldId id="624" r:id="rId6"/>
    <p:sldId id="625" r:id="rId7"/>
    <p:sldId id="626" r:id="rId8"/>
    <p:sldId id="627" r:id="rId9"/>
    <p:sldId id="628" r:id="rId10"/>
    <p:sldId id="629" r:id="rId11"/>
    <p:sldId id="630" r:id="rId12"/>
    <p:sldId id="632" r:id="rId13"/>
    <p:sldId id="633" r:id="rId14"/>
    <p:sldId id="634" r:id="rId15"/>
    <p:sldId id="635" r:id="rId1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6AF00"/>
    <a:srgbClr val="FF0000"/>
    <a:srgbClr val="FF3399"/>
    <a:srgbClr val="FFCCCC"/>
    <a:srgbClr val="FFFF99"/>
    <a:srgbClr val="FFFF00"/>
    <a:srgbClr val="FFCC66"/>
    <a:srgbClr val="66FF66"/>
    <a:srgbClr val="66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0" autoAdjust="0"/>
    <p:restoredTop sz="86409" autoAdjust="0"/>
  </p:normalViewPr>
  <p:slideViewPr>
    <p:cSldViewPr>
      <p:cViewPr varScale="1">
        <p:scale>
          <a:sx n="80" d="100"/>
          <a:sy n="80" d="100"/>
        </p:scale>
        <p:origin x="-126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7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110" y="-77"/>
      </p:cViewPr>
      <p:guideLst>
        <p:guide orient="horz" pos="3024"/>
        <p:guide pos="23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>
            <a:lvl1pPr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b" anchorCtr="0" compatLnSpc="1">
            <a:prstTxWarp prst="textNoShape">
              <a:avLst/>
            </a:prstTxWarp>
          </a:bodyPr>
          <a:lstStyle>
            <a:lvl1pPr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fld id="{AD0D1E3F-2D69-4C77-9184-5C88A15AB4F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75915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>
            <a:lvl1pPr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Clique para editar os estilos do texto mestre</a:t>
            </a:r>
          </a:p>
          <a:p>
            <a:pPr lvl="1"/>
            <a:r>
              <a:rPr lang="en-US" noProof="0" smtClean="0"/>
              <a:t>Segundo nível</a:t>
            </a:r>
          </a:p>
          <a:p>
            <a:pPr lvl="2"/>
            <a:r>
              <a:rPr lang="en-US" noProof="0" smtClean="0"/>
              <a:t>Terceiro nível</a:t>
            </a:r>
          </a:p>
          <a:p>
            <a:pPr lvl="3"/>
            <a:r>
              <a:rPr lang="en-US" noProof="0" smtClean="0"/>
              <a:t>Quarto nível</a:t>
            </a:r>
          </a:p>
          <a:p>
            <a:pPr lvl="4"/>
            <a:r>
              <a:rPr lang="en-US" noProof="0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b" anchorCtr="0" compatLnSpc="1">
            <a:prstTxWarp prst="textNoShape">
              <a:avLst/>
            </a:prstTxWarp>
          </a:bodyPr>
          <a:lstStyle>
            <a:lvl1pPr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fld id="{A6363B64-E2C1-41BC-B8FB-45168F17075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4315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7393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1471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14712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14712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14712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14712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1471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1471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1471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1471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1471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1471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1471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14712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1471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F5393-3723-4DF4-9CA7-DEBEEE0CC4AB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78535-4D03-40C1-96DB-7E371F82C057}" type="datetime1">
              <a:rPr lang="pt-BR"/>
              <a:pPr>
                <a:defRPr/>
              </a:pPr>
              <a:t>8/10/2012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045408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68D72-25CB-4CA8-AA0A-EA3C6BBB7F9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AA42-99BB-43DA-9F53-3F925184BBCE}" type="datetime1">
              <a:rPr lang="pt-BR"/>
              <a:pPr>
                <a:defRPr/>
              </a:pPr>
              <a:t>8/10/2012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32193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E3DF7-4A51-413B-A966-DC4AF450B92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42009-AA2D-408D-B038-4C52BEBC5B9D}" type="datetime1">
              <a:rPr lang="pt-BR"/>
              <a:pPr>
                <a:defRPr/>
              </a:pPr>
              <a:t>8/10/2012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60309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327EB-2CBB-429B-84D4-DB33DF4C2DC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40AB0-43E2-4501-92A5-8BA75CB909EA}" type="datetime1">
              <a:rPr lang="pt-BR"/>
              <a:pPr>
                <a:defRPr/>
              </a:pPr>
              <a:t>8/10/2012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80912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4246A-B6AC-483E-84FA-E99812746EB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035EA-8713-4F58-AE5C-2F3A40392ECF}" type="datetime1">
              <a:rPr lang="pt-BR"/>
              <a:pPr>
                <a:defRPr/>
              </a:pPr>
              <a:t>8/10/2012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52876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576C6-5070-474E-BD02-FAF0AC8E7FB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5D673-3E30-4767-B612-7F33DA000CA2}" type="datetime1">
              <a:rPr lang="pt-BR"/>
              <a:pPr>
                <a:defRPr/>
              </a:pPr>
              <a:t>8/10/2012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130330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A087F-9D04-4C4D-8566-69EF8D7C5AE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3B9DB-9F99-4B25-B1E6-79ABFE70E729}" type="datetime1">
              <a:rPr lang="pt-BR"/>
              <a:pPr>
                <a:defRPr/>
              </a:pPr>
              <a:t>8/10/2012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395120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392FC-256F-41F8-AFEE-2A63167AB0C3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FAA2B-64A8-4CE8-9A08-897B3805C552}" type="datetime1">
              <a:rPr lang="pt-BR"/>
              <a:pPr>
                <a:defRPr/>
              </a:pPr>
              <a:t>8/10/2012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154713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FAFE6-59D7-4982-B1D5-76EFF33A6CF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48351-AEDC-45FB-9FC3-C40843F18606}" type="datetime1">
              <a:rPr lang="pt-BR"/>
              <a:pPr>
                <a:defRPr/>
              </a:pPr>
              <a:t>8/10/2012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564117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C8363-FB83-4690-8669-7DE845DB84CD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2C83A-5670-4826-9B1E-F0FFDEEA2054}" type="datetime1">
              <a:rPr lang="pt-BR"/>
              <a:pPr>
                <a:defRPr/>
              </a:pPr>
              <a:t>8/10/2012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12461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16673-7803-47D1-A151-2DB82B51650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F5854-D20B-49A4-9D89-0057D6CA7637}" type="datetime1">
              <a:rPr lang="pt-BR"/>
              <a:pPr>
                <a:defRPr/>
              </a:pPr>
              <a:t>8/10/2012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352084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 u="none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5A49463-9B96-4673-B371-5C683AB965B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BF04865-3574-413C-B67E-72BD5BB6776A}" type="datetime1">
              <a:rPr lang="pt-BR"/>
              <a:pPr>
                <a:defRPr/>
              </a:pPr>
              <a:t>8/10/2012</a:t>
            </a:fld>
            <a:endParaRPr lang="pt-BR"/>
          </a:p>
        </p:txBody>
      </p:sp>
      <p:sp>
        <p:nvSpPr>
          <p:cNvPr id="11" name="Rectangle 7"/>
          <p:cNvSpPr txBox="1">
            <a:spLocks noChangeArrowheads="1"/>
          </p:cNvSpPr>
          <p:nvPr userDrawn="1"/>
        </p:nvSpPr>
        <p:spPr>
          <a:xfrm>
            <a:off x="8715375" y="6572250"/>
            <a:ext cx="428625" cy="285750"/>
          </a:xfrm>
          <a:prstGeom prst="rect">
            <a:avLst/>
          </a:prstGeom>
          <a:ln/>
        </p:spPr>
        <p:txBody>
          <a:bodyPr/>
          <a:lstStyle>
            <a:lvl1pPr algn="ctr">
              <a:defRPr sz="1000" u="none" baseline="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034" name="Imagem 1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188" y="25400"/>
            <a:ext cx="63182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aixaDeTexto 11"/>
          <p:cNvSpPr txBox="1"/>
          <p:nvPr userDrawn="1"/>
        </p:nvSpPr>
        <p:spPr>
          <a:xfrm>
            <a:off x="8468821" y="6416759"/>
            <a:ext cx="658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00" b="1" u="none" dirty="0" smtClean="0">
                <a:solidFill>
                  <a:schemeClr val="bg1"/>
                </a:solidFill>
              </a:rPr>
              <a:t>BCC701</a:t>
            </a:r>
          </a:p>
          <a:p>
            <a:pPr algn="ctr"/>
            <a:r>
              <a:rPr lang="pt-BR" sz="900" b="1" u="none" dirty="0" smtClean="0">
                <a:solidFill>
                  <a:schemeClr val="bg1"/>
                </a:solidFill>
              </a:rPr>
              <a:t>2012/01</a:t>
            </a:r>
            <a:endParaRPr lang="pt-BR" sz="900" b="1" u="none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3200" b="1" dirty="0" smtClean="0"/>
              <a:t>Funções.</a:t>
            </a:r>
            <a:endParaRPr lang="pt-BR" sz="3200" b="1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125" cy="1066800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Material Didático Unificado.</a:t>
            </a:r>
            <a:endParaRPr lang="pt-BR" dirty="0"/>
          </a:p>
        </p:txBody>
      </p:sp>
      <p:sp>
        <p:nvSpPr>
          <p:cNvPr id="2052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BB53C7B-8A92-4DF8-A150-34605C2FF04B}" type="slidenum">
              <a:rPr lang="pt-BR"/>
              <a:pPr/>
              <a:t>1</a:t>
            </a:fld>
            <a:endParaRPr lang="pt-BR"/>
          </a:p>
        </p:txBody>
      </p:sp>
      <p:pic>
        <p:nvPicPr>
          <p:cNvPr id="2053" name="Picture 2" descr="http://tecnologia.culturamix.com/blog/wp-content/uploads/2011/05/Tudo-Sobre-Programa%C3%A7%C3%A3o-de-Computadores-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163" y="44450"/>
            <a:ext cx="2389187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CaixaDeTexto 8"/>
          <p:cNvSpPr txBox="1">
            <a:spLocks noChangeArrowheads="1"/>
          </p:cNvSpPr>
          <p:nvPr/>
        </p:nvSpPr>
        <p:spPr bwMode="auto">
          <a:xfrm>
            <a:off x="323850" y="404813"/>
            <a:ext cx="4252913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pt-BR" sz="1800" b="1" u="none">
                <a:latin typeface="Calibri" pitchFamily="34" charset="0"/>
              </a:rPr>
              <a:t>BCC701 – Programação de Computadores I</a:t>
            </a:r>
          </a:p>
          <a:p>
            <a:pPr eaLnBrk="1" hangingPunct="1"/>
            <a:r>
              <a:rPr lang="pt-BR" sz="1800" u="none">
                <a:latin typeface="Calibri" pitchFamily="34" charset="0"/>
              </a:rPr>
              <a:t>Universidade Federal de Ouro Preto</a:t>
            </a:r>
          </a:p>
          <a:p>
            <a:pPr eaLnBrk="1" hangingPunct="1"/>
            <a:r>
              <a:rPr lang="pt-BR" sz="1800" u="none">
                <a:latin typeface="Calibri" pitchFamily="34" charset="0"/>
              </a:rPr>
              <a:t>Departamento de Ciência da Computação</a:t>
            </a:r>
          </a:p>
          <a:p>
            <a:pPr eaLnBrk="1" hangingPunct="1"/>
            <a:endParaRPr lang="pt-BR" sz="1800" u="none">
              <a:latin typeface="Calibri" pitchFamily="34" charset="0"/>
            </a:endParaRPr>
          </a:p>
          <a:p>
            <a:pPr eaLnBrk="1" hangingPunct="1"/>
            <a:r>
              <a:rPr lang="pt-BR" sz="1800" b="1" u="none">
                <a:latin typeface="Calibri" pitchFamily="34" charset="0"/>
              </a:rPr>
              <a:t>www.decom.ufop.br/bcc701</a:t>
            </a:r>
          </a:p>
          <a:p>
            <a:pPr eaLnBrk="1" hangingPunct="1"/>
            <a:r>
              <a:rPr lang="pt-BR" sz="1800" b="1" u="none">
                <a:latin typeface="Calibri" pitchFamily="34" charset="0"/>
              </a:rPr>
              <a:t>2012/01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251520" y="274638"/>
            <a:ext cx="8172400" cy="490066"/>
          </a:xfrm>
        </p:spPr>
        <p:txBody>
          <a:bodyPr/>
          <a:lstStyle/>
          <a:p>
            <a:r>
              <a:rPr lang="pt-BR" sz="3200" dirty="0" smtClean="0"/>
              <a:t>Sintaxe de Função: Vários Parâmetros</a:t>
            </a:r>
            <a:endParaRPr lang="pt-BR" sz="32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0" y="692696"/>
            <a:ext cx="8388424" cy="6165304"/>
          </a:xfrm>
        </p:spPr>
        <p:txBody>
          <a:bodyPr>
            <a:normAutofit/>
          </a:bodyPr>
          <a:lstStyle/>
          <a:p>
            <a:pPr>
              <a:buNone/>
            </a:pPr>
            <a:endParaRPr lang="pt-BR" sz="2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2800" b="1" dirty="0" err="1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pt-BR" sz="2800" b="1" dirty="0" smtClean="0">
                <a:latin typeface="Courier New" pitchFamily="49" charset="0"/>
                <a:cs typeface="Courier New" pitchFamily="49" charset="0"/>
              </a:rPr>
              <a:t> [x1, x2] = eq2g(a, b, c)</a:t>
            </a:r>
          </a:p>
          <a:p>
            <a:pPr>
              <a:buNone/>
            </a:pPr>
            <a:r>
              <a:rPr lang="pt-BR" sz="2800" b="1" dirty="0" smtClean="0">
                <a:latin typeface="Courier New" pitchFamily="49" charset="0"/>
                <a:cs typeface="Courier New" pitchFamily="49" charset="0"/>
              </a:rPr>
              <a:t>   delta = </a:t>
            </a:r>
            <a:r>
              <a:rPr lang="pt-BR" sz="2800" b="1" dirty="0" err="1" smtClean="0">
                <a:latin typeface="Courier New" pitchFamily="49" charset="0"/>
                <a:cs typeface="Courier New" pitchFamily="49" charset="0"/>
              </a:rPr>
              <a:t>b^</a:t>
            </a:r>
            <a:r>
              <a:rPr lang="pt-BR" sz="2800" b="1" dirty="0" smtClean="0">
                <a:latin typeface="Courier New" pitchFamily="49" charset="0"/>
                <a:cs typeface="Courier New" pitchFamily="49" charset="0"/>
              </a:rPr>
              <a:t>2 – 4 * a * c;</a:t>
            </a:r>
          </a:p>
          <a:p>
            <a:pPr>
              <a:buNone/>
            </a:pPr>
            <a:r>
              <a:rPr lang="pt-BR" sz="2800" b="1" dirty="0" smtClean="0">
                <a:latin typeface="Courier New" pitchFamily="49" charset="0"/>
                <a:cs typeface="Courier New" pitchFamily="49" charset="0"/>
              </a:rPr>
              <a:t>   x1 = (-b + </a:t>
            </a:r>
            <a:r>
              <a:rPr lang="pt-BR" sz="2800" b="1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pt-BR" sz="2800" b="1" dirty="0" smtClean="0">
                <a:latin typeface="Courier New" pitchFamily="49" charset="0"/>
                <a:cs typeface="Courier New" pitchFamily="49" charset="0"/>
              </a:rPr>
              <a:t>(delta)) / (2 * a);</a:t>
            </a:r>
          </a:p>
          <a:p>
            <a:pPr>
              <a:buNone/>
            </a:pPr>
            <a:r>
              <a:rPr lang="pt-BR" sz="2800" b="1" dirty="0" smtClean="0">
                <a:latin typeface="Courier New" pitchFamily="49" charset="0"/>
                <a:cs typeface="Courier New" pitchFamily="49" charset="0"/>
              </a:rPr>
              <a:t>   x2 = (-b - </a:t>
            </a:r>
            <a:r>
              <a:rPr lang="pt-BR" sz="2800" b="1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pt-BR" sz="2800" b="1" dirty="0" smtClean="0">
                <a:latin typeface="Courier New" pitchFamily="49" charset="0"/>
                <a:cs typeface="Courier New" pitchFamily="49" charset="0"/>
              </a:rPr>
              <a:t>(delta)) / (2 * a)</a:t>
            </a:r>
          </a:p>
          <a:p>
            <a:pPr>
              <a:buNone/>
            </a:pPr>
            <a:r>
              <a:rPr lang="pt-BR" sz="2800" b="1" dirty="0" err="1" smtClean="0">
                <a:latin typeface="Courier New" pitchFamily="49" charset="0"/>
                <a:cs typeface="Courier New" pitchFamily="49" charset="0"/>
              </a:rPr>
              <a:t>endfunction</a:t>
            </a:r>
            <a:endParaRPr lang="pt-BR" sz="2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r>
              <a:rPr lang="pt-BR" sz="2800" b="1" dirty="0" smtClean="0"/>
              <a:t>// Programa Principal;</a:t>
            </a:r>
          </a:p>
          <a:p>
            <a:pPr>
              <a:buNone/>
            </a:pPr>
            <a:r>
              <a:rPr lang="pt-BR" sz="2800" b="1" dirty="0" smtClean="0"/>
              <a:t>x = 2; y = 4; z = 6;</a:t>
            </a:r>
          </a:p>
          <a:p>
            <a:pPr>
              <a:buNone/>
            </a:pPr>
            <a:r>
              <a:rPr lang="pt-BR" sz="2800" b="1" dirty="0" smtClean="0"/>
              <a:t>[raiz_1, raiz_2] = eq2g(x, y, z);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10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</a:t>
            </a:r>
            <a:endParaRPr lang="en-US" sz="1800" b="0" i="1" u="none" dirty="0"/>
          </a:p>
        </p:txBody>
      </p:sp>
    </p:spTree>
    <p:extLst>
      <p:ext uri="{BB962C8B-B14F-4D97-AF65-F5344CB8AC3E}">
        <p14:creationId xmlns="" xmlns:p14="http://schemas.microsoft.com/office/powerpoint/2010/main" val="199697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251520" y="274638"/>
            <a:ext cx="8172400" cy="490066"/>
          </a:xfrm>
        </p:spPr>
        <p:txBody>
          <a:bodyPr/>
          <a:lstStyle/>
          <a:p>
            <a:r>
              <a:rPr lang="pt-BR" sz="3200" dirty="0" smtClean="0"/>
              <a:t>Observações: Funções</a:t>
            </a:r>
            <a:endParaRPr lang="pt-BR" sz="32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0" y="692696"/>
            <a:ext cx="8388424" cy="6165304"/>
          </a:xfrm>
        </p:spPr>
        <p:txBody>
          <a:bodyPr>
            <a:normAutofit/>
          </a:bodyPr>
          <a:lstStyle/>
          <a:p>
            <a:pPr>
              <a:buNone/>
            </a:pPr>
            <a:endParaRPr lang="pt-BR" sz="2800" dirty="0" smtClean="0">
              <a:cs typeface="Courier New" pitchFamily="49" charset="0"/>
            </a:endParaRPr>
          </a:p>
          <a:p>
            <a:r>
              <a:rPr lang="pt-BR" sz="2800" dirty="0" smtClean="0">
                <a:cs typeface="Courier New" pitchFamily="49" charset="0"/>
              </a:rPr>
              <a:t>Uma função cria um espaço novo para as variáveis, que podem ter nomes iguais aos de variáveis já definidas no programa principal.</a:t>
            </a:r>
          </a:p>
          <a:p>
            <a:r>
              <a:rPr lang="pt-BR" sz="2800" dirty="0" smtClean="0">
                <a:cs typeface="Courier New" pitchFamily="49" charset="0"/>
              </a:rPr>
              <a:t>As variáveis definidas por uma função são denominadas </a:t>
            </a:r>
            <a:r>
              <a:rPr lang="pt-BR" sz="2800" u="sng" dirty="0" smtClean="0">
                <a:cs typeface="Courier New" pitchFamily="49" charset="0"/>
              </a:rPr>
              <a:t>variáveis locais</a:t>
            </a:r>
            <a:r>
              <a:rPr lang="pt-BR" sz="2800" dirty="0" smtClean="0">
                <a:cs typeface="Courier New" pitchFamily="49" charset="0"/>
              </a:rPr>
              <a:t>.</a:t>
            </a:r>
          </a:p>
          <a:p>
            <a:r>
              <a:rPr lang="pt-BR" sz="2800" dirty="0" smtClean="0">
                <a:cs typeface="Courier New" pitchFamily="49" charset="0"/>
              </a:rPr>
              <a:t>As variáveis definidas no programa principal são denominadas </a:t>
            </a:r>
            <a:r>
              <a:rPr lang="pt-BR" sz="2800" u="sng" dirty="0" smtClean="0">
                <a:cs typeface="Courier New" pitchFamily="49" charset="0"/>
              </a:rPr>
              <a:t>variáveis globais</a:t>
            </a:r>
            <a:r>
              <a:rPr lang="pt-BR" sz="2800" dirty="0" smtClean="0">
                <a:cs typeface="Courier New" pitchFamily="49" charset="0"/>
              </a:rPr>
              <a:t>.</a:t>
            </a:r>
          </a:p>
          <a:p>
            <a:r>
              <a:rPr lang="pt-BR" sz="2800" dirty="0" smtClean="0">
                <a:cs typeface="Courier New" pitchFamily="49" charset="0"/>
              </a:rPr>
              <a:t>Mais sobre funções: Introdução à Organização e à Programação de Computadores – Prof. Oswaldo Carvalho.</a:t>
            </a:r>
            <a:endParaRPr lang="pt-BR" sz="2800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11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</a:t>
            </a:r>
            <a:endParaRPr lang="en-US" sz="1800" b="0" i="1" u="none" dirty="0"/>
          </a:p>
        </p:txBody>
      </p:sp>
    </p:spTree>
    <p:extLst>
      <p:ext uri="{BB962C8B-B14F-4D97-AF65-F5344CB8AC3E}">
        <p14:creationId xmlns="" xmlns:p14="http://schemas.microsoft.com/office/powerpoint/2010/main" val="199697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251520" y="274638"/>
            <a:ext cx="8172400" cy="490066"/>
          </a:xfrm>
        </p:spPr>
        <p:txBody>
          <a:bodyPr/>
          <a:lstStyle/>
          <a:p>
            <a:r>
              <a:rPr lang="pt-BR" sz="3200" dirty="0" smtClean="0"/>
              <a:t>Exemplo 1</a:t>
            </a:r>
            <a:endParaRPr lang="pt-BR" sz="32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0" y="692696"/>
            <a:ext cx="8388424" cy="61653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pt-BR" sz="3200" dirty="0" smtClean="0">
              <a:cs typeface="Courier New" pitchFamily="49" charset="0"/>
            </a:endParaRPr>
          </a:p>
          <a:p>
            <a:pPr>
              <a:buNone/>
            </a:pPr>
            <a:r>
              <a:rPr lang="pt-BR" sz="3200" dirty="0" smtClean="0">
                <a:cs typeface="Courier New" pitchFamily="49" charset="0"/>
              </a:rPr>
              <a:t>          Codifique um programa que faça a leitura de </a:t>
            </a:r>
            <a:r>
              <a:rPr lang="pt-BR" sz="3200" i="1" dirty="0" smtClean="0">
                <a:cs typeface="Courier New" pitchFamily="49" charset="0"/>
              </a:rPr>
              <a:t>n</a:t>
            </a:r>
            <a:r>
              <a:rPr lang="pt-BR" sz="3200" dirty="0" smtClean="0">
                <a:cs typeface="Courier New" pitchFamily="49" charset="0"/>
              </a:rPr>
              <a:t> valores através do teclado.</a:t>
            </a:r>
          </a:p>
          <a:p>
            <a:pPr>
              <a:buNone/>
            </a:pPr>
            <a:r>
              <a:rPr lang="pt-BR" sz="3200" dirty="0" smtClean="0">
                <a:cs typeface="Courier New" pitchFamily="49" charset="0"/>
              </a:rPr>
              <a:t>          Cada valor lido no teclado deve ser aplicado á função f(x) = x – </a:t>
            </a:r>
            <a:r>
              <a:rPr lang="pt-BR" sz="3200" dirty="0" err="1" smtClean="0">
                <a:cs typeface="Courier New" pitchFamily="49" charset="0"/>
              </a:rPr>
              <a:t>sqrt</a:t>
            </a:r>
            <a:r>
              <a:rPr lang="pt-BR" sz="3200" dirty="0" smtClean="0">
                <a:cs typeface="Courier New" pitchFamily="49" charset="0"/>
              </a:rPr>
              <a:t>(x). O resultado da aplicação da função deve ser acumulado em um somatório.</a:t>
            </a:r>
          </a:p>
          <a:p>
            <a:pPr>
              <a:buNone/>
            </a:pPr>
            <a:r>
              <a:rPr lang="pt-BR" sz="3200" dirty="0" smtClean="0">
                <a:cs typeface="Courier New" pitchFamily="49" charset="0"/>
              </a:rPr>
              <a:t>          O cálculo de f(x) deve ser codificado em uma função definida pelo usuário.</a:t>
            </a:r>
          </a:p>
          <a:p>
            <a:pPr>
              <a:buNone/>
            </a:pPr>
            <a:r>
              <a:rPr lang="pt-BR" sz="3200" dirty="0" smtClean="0">
                <a:cs typeface="Courier New" pitchFamily="49" charset="0"/>
              </a:rPr>
              <a:t>          Ao final o programa imprime o valor do somatório calculado.</a:t>
            </a:r>
          </a:p>
          <a:p>
            <a:pPr>
              <a:buNone/>
            </a:pPr>
            <a:r>
              <a:rPr lang="pt-BR" sz="3200" dirty="0" smtClean="0">
                <a:cs typeface="Courier New" pitchFamily="49" charset="0"/>
              </a:rPr>
              <a:t>          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12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</a:t>
            </a:r>
            <a:endParaRPr lang="en-US" sz="1800" b="0" i="1" u="none" dirty="0"/>
          </a:p>
        </p:txBody>
      </p:sp>
    </p:spTree>
    <p:extLst>
      <p:ext uri="{BB962C8B-B14F-4D97-AF65-F5344CB8AC3E}">
        <p14:creationId xmlns="" xmlns:p14="http://schemas.microsoft.com/office/powerpoint/2010/main" val="199697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251520" y="274638"/>
            <a:ext cx="8172400" cy="490066"/>
          </a:xfrm>
        </p:spPr>
        <p:txBody>
          <a:bodyPr/>
          <a:lstStyle/>
          <a:p>
            <a:r>
              <a:rPr lang="pt-BR" sz="3200" dirty="0" smtClean="0"/>
              <a:t>Exemplo 1</a:t>
            </a:r>
            <a:endParaRPr lang="pt-BR" sz="32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0" y="692696"/>
            <a:ext cx="8388424" cy="61653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f =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minhaF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(x)</a:t>
            </a: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    f = x -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(x);</a:t>
            </a:r>
          </a:p>
          <a:p>
            <a:pPr>
              <a:buNone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endfunction</a:t>
            </a:r>
            <a:endParaRPr lang="pt-B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pt-B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n = input("QUANTIDADE DE LEITURAS: "); </a:t>
            </a: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soma = 0; </a:t>
            </a: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for i = 1:n</a:t>
            </a: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    x = input("DIGITE UM VALOR: ");</a:t>
            </a: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    soma = soma +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minhaF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(x);</a:t>
            </a:r>
          </a:p>
          <a:p>
            <a:pPr>
              <a:buNone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("\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nSOMATÓRIO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CALCULADO: %7.3f",</a:t>
            </a: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      soma);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13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</a:t>
            </a:r>
            <a:endParaRPr lang="en-US" sz="1800" b="0" i="1" u="none" dirty="0"/>
          </a:p>
        </p:txBody>
      </p:sp>
    </p:spTree>
    <p:extLst>
      <p:ext uri="{BB962C8B-B14F-4D97-AF65-F5344CB8AC3E}">
        <p14:creationId xmlns="" xmlns:p14="http://schemas.microsoft.com/office/powerpoint/2010/main" val="199697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251520" y="274638"/>
            <a:ext cx="8172400" cy="490066"/>
          </a:xfrm>
        </p:spPr>
        <p:txBody>
          <a:bodyPr/>
          <a:lstStyle/>
          <a:p>
            <a:r>
              <a:rPr lang="pt-BR" sz="3200" dirty="0" smtClean="0"/>
              <a:t>Exemplo 2</a:t>
            </a:r>
            <a:endParaRPr lang="pt-BR" sz="32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0" y="764704"/>
            <a:ext cx="8388424" cy="37444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3200" dirty="0" smtClean="0">
                <a:cs typeface="Courier New" pitchFamily="49" charset="0"/>
              </a:rPr>
              <a:t>          Codifique um programa que calcule a série a seguir, onde </a:t>
            </a:r>
            <a:r>
              <a:rPr lang="pt-BR" sz="3200" i="1" dirty="0" smtClean="0">
                <a:cs typeface="Courier New" pitchFamily="49" charset="0"/>
              </a:rPr>
              <a:t>n</a:t>
            </a:r>
            <a:r>
              <a:rPr lang="pt-BR" sz="3200" dirty="0" smtClean="0">
                <a:cs typeface="Courier New" pitchFamily="49" charset="0"/>
              </a:rPr>
              <a:t> é o número de parcelas.</a:t>
            </a:r>
          </a:p>
          <a:p>
            <a:pPr>
              <a:buNone/>
            </a:pPr>
            <a:r>
              <a:rPr lang="pt-BR" sz="3200" dirty="0" smtClean="0">
                <a:cs typeface="Courier New" pitchFamily="49" charset="0"/>
              </a:rPr>
              <a:t>          Cada parcela contém um numerador e um denominador. O Cálculo de ambos deve ser feito por funções definidas pelo usuário.</a:t>
            </a:r>
          </a:p>
          <a:p>
            <a:pPr>
              <a:buNone/>
            </a:pPr>
            <a:r>
              <a:rPr lang="pt-BR" sz="3200" dirty="0" smtClean="0">
                <a:cs typeface="Courier New" pitchFamily="49" charset="0"/>
              </a:rPr>
              <a:t>          Ao final o programa imprime o valor da série.</a:t>
            </a:r>
          </a:p>
          <a:p>
            <a:pPr>
              <a:buNone/>
            </a:pPr>
            <a:endParaRPr lang="pt-BR" sz="3200" dirty="0" smtClean="0">
              <a:cs typeface="Courier New" pitchFamily="49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14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</a:t>
            </a:r>
            <a:endParaRPr lang="en-US" sz="1800" b="0" i="1" u="none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4805511"/>
            <a:ext cx="357187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99697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251520" y="274638"/>
            <a:ext cx="8172400" cy="490066"/>
          </a:xfrm>
        </p:spPr>
        <p:txBody>
          <a:bodyPr/>
          <a:lstStyle/>
          <a:p>
            <a:r>
              <a:rPr lang="pt-BR" sz="3200" dirty="0" smtClean="0"/>
              <a:t>Exemplo 2</a:t>
            </a:r>
            <a:endParaRPr lang="pt-BR" sz="32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0" y="692696"/>
            <a:ext cx="8388424" cy="61653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resposta = numerador(x)</a:t>
            </a: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  resposta = x -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sin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(x);</a:t>
            </a:r>
          </a:p>
          <a:p>
            <a:pPr>
              <a:buNone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endfunction</a:t>
            </a:r>
            <a:endParaRPr lang="pt-B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000" b="1" dirty="0" smtClean="0">
                <a:latin typeface="Courier New" pitchFamily="49" charset="0"/>
                <a:cs typeface="Courier New" pitchFamily="49" charset="0"/>
              </a:rPr>
              <a:t>// -------------------------------------------------------------------------------------------------------</a:t>
            </a:r>
          </a:p>
          <a:p>
            <a:pPr>
              <a:buNone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resposta = denominador(x)</a:t>
            </a: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  resposta =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x^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3 -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cos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(2 * x);</a:t>
            </a:r>
          </a:p>
          <a:p>
            <a:pPr>
              <a:buNone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endfunction</a:t>
            </a:r>
            <a:endParaRPr lang="pt-B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100" b="1" dirty="0" smtClean="0">
                <a:latin typeface="Courier New" pitchFamily="49" charset="0"/>
                <a:cs typeface="Courier New" pitchFamily="49" charset="0"/>
              </a:rPr>
              <a:t>// ---------------------------------------------------------------------------------------------</a:t>
            </a: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n = input("QUANTIDADE DE PARCELAS: ");</a:t>
            </a: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soma = 0;</a:t>
            </a: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for i = 1:n </a:t>
            </a: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  soma = soma + numerador(i) / ...</a:t>
            </a: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                denominador(i);</a:t>
            </a:r>
          </a:p>
          <a:p>
            <a:pPr>
              <a:buNone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("\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nSOMATÓRIO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CALCULADO: %7.3f", soma);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15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</a:t>
            </a:r>
            <a:endParaRPr lang="en-US" sz="1800" b="0" i="1" u="none" dirty="0"/>
          </a:p>
        </p:txBody>
      </p:sp>
    </p:spTree>
    <p:extLst>
      <p:ext uri="{BB962C8B-B14F-4D97-AF65-F5344CB8AC3E}">
        <p14:creationId xmlns="" xmlns:p14="http://schemas.microsoft.com/office/powerpoint/2010/main" val="199697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395536" y="404664"/>
            <a:ext cx="8028384" cy="634082"/>
          </a:xfrm>
        </p:spPr>
        <p:txBody>
          <a:bodyPr/>
          <a:lstStyle/>
          <a:p>
            <a:r>
              <a:rPr lang="pt-BR" sz="3200" dirty="0" smtClean="0"/>
              <a:t>Propósitos do Uso de Funções</a:t>
            </a:r>
            <a:endParaRPr lang="pt-BR" sz="32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0" y="1124744"/>
            <a:ext cx="8460432" cy="5472608"/>
          </a:xfrm>
        </p:spPr>
        <p:txBody>
          <a:bodyPr>
            <a:normAutofit/>
          </a:bodyPr>
          <a:lstStyle/>
          <a:p>
            <a:r>
              <a:rPr lang="pt-BR" sz="3200" dirty="0" err="1" smtClean="0"/>
              <a:t>Modularizar</a:t>
            </a:r>
            <a:r>
              <a:rPr lang="pt-BR" sz="3200" dirty="0" smtClean="0"/>
              <a:t> um programa em partes menores;</a:t>
            </a:r>
          </a:p>
          <a:p>
            <a:r>
              <a:rPr lang="pt-BR" sz="3200" dirty="0" smtClean="0"/>
              <a:t>Executar uma tarefa que é frequentemente solicitada;</a:t>
            </a:r>
          </a:p>
          <a:p>
            <a:r>
              <a:rPr lang="pt-BR" sz="3200" dirty="0" smtClean="0"/>
              <a:t>Aumentar a legibilidade e </a:t>
            </a:r>
            <a:r>
              <a:rPr lang="pt-BR" sz="3200" dirty="0" err="1" smtClean="0"/>
              <a:t>manutenibilidade</a:t>
            </a:r>
            <a:r>
              <a:rPr lang="pt-BR" sz="3200" dirty="0" smtClean="0"/>
              <a:t> do programa;</a:t>
            </a:r>
          </a:p>
          <a:p>
            <a:r>
              <a:rPr lang="pt-BR" sz="3200" dirty="0" smtClean="0"/>
              <a:t>Implementar as chamadas UDF (</a:t>
            </a:r>
            <a:r>
              <a:rPr lang="pt-BR" sz="3200" b="1" dirty="0" err="1" smtClean="0"/>
              <a:t>U</a:t>
            </a:r>
            <a:r>
              <a:rPr lang="pt-BR" sz="3200" dirty="0" err="1" smtClean="0"/>
              <a:t>ser</a:t>
            </a:r>
            <a:r>
              <a:rPr lang="pt-BR" sz="3200" dirty="0" smtClean="0"/>
              <a:t> </a:t>
            </a:r>
            <a:r>
              <a:rPr lang="pt-BR" sz="3200" b="1" dirty="0" err="1" smtClean="0"/>
              <a:t>D</a:t>
            </a:r>
            <a:r>
              <a:rPr lang="pt-BR" sz="3200" dirty="0" err="1" smtClean="0"/>
              <a:t>efined</a:t>
            </a:r>
            <a:r>
              <a:rPr lang="pt-BR" sz="3200" dirty="0" smtClean="0"/>
              <a:t> </a:t>
            </a:r>
            <a:r>
              <a:rPr lang="pt-BR" sz="3200" b="1" dirty="0" err="1" smtClean="0"/>
              <a:t>F</a:t>
            </a:r>
            <a:r>
              <a:rPr lang="pt-BR" sz="3200" dirty="0" err="1" smtClean="0"/>
              <a:t>unctions</a:t>
            </a:r>
            <a:r>
              <a:rPr lang="pt-BR" sz="3200" dirty="0" smtClean="0"/>
              <a:t>), para complementar as necessidades do programador na execução de tarefas não suportadas pelo ambiente de programação.</a:t>
            </a:r>
          </a:p>
          <a:p>
            <a:endParaRPr lang="pt-BR" sz="3200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2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</a:t>
            </a:r>
            <a:endParaRPr lang="en-US" sz="1800" b="0" i="1" u="none" dirty="0"/>
          </a:p>
        </p:txBody>
      </p:sp>
    </p:spTree>
    <p:extLst>
      <p:ext uri="{BB962C8B-B14F-4D97-AF65-F5344CB8AC3E}">
        <p14:creationId xmlns="" xmlns:p14="http://schemas.microsoft.com/office/powerpoint/2010/main" val="199697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251520" y="404664"/>
            <a:ext cx="8172400" cy="634082"/>
          </a:xfrm>
        </p:spPr>
        <p:txBody>
          <a:bodyPr/>
          <a:lstStyle/>
          <a:p>
            <a:r>
              <a:rPr lang="pt-BR" sz="3200" dirty="0" smtClean="0"/>
              <a:t>Exemplo de Uso de Funções</a:t>
            </a:r>
            <a:endParaRPr lang="pt-BR" sz="32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0" y="1124744"/>
            <a:ext cx="8460432" cy="2304256"/>
          </a:xfrm>
        </p:spPr>
        <p:txBody>
          <a:bodyPr>
            <a:normAutofit/>
          </a:bodyPr>
          <a:lstStyle/>
          <a:p>
            <a:r>
              <a:rPr lang="pt-BR" sz="3200" dirty="0" smtClean="0"/>
              <a:t>Cálculo do número de combinações de </a:t>
            </a:r>
            <a:r>
              <a:rPr lang="pt-BR" sz="3200" b="1" i="1" dirty="0" smtClean="0"/>
              <a:t>n</a:t>
            </a:r>
            <a:r>
              <a:rPr lang="pt-BR" sz="3200" dirty="0" smtClean="0"/>
              <a:t> tomados </a:t>
            </a:r>
            <a:r>
              <a:rPr lang="pt-BR" sz="3200" b="1" i="1" dirty="0" smtClean="0"/>
              <a:t>k</a:t>
            </a:r>
            <a:r>
              <a:rPr lang="pt-BR" sz="3200" dirty="0" smtClean="0"/>
              <a:t> a </a:t>
            </a:r>
            <a:r>
              <a:rPr lang="pt-BR" sz="3200" b="1" i="1" dirty="0" smtClean="0"/>
              <a:t>k</a:t>
            </a:r>
            <a:r>
              <a:rPr lang="pt-BR" sz="3200" dirty="0" smtClean="0"/>
              <a:t>;</a:t>
            </a:r>
          </a:p>
          <a:p>
            <a:r>
              <a:rPr lang="pt-BR" sz="3200" dirty="0" smtClean="0"/>
              <a:t>Observe que o cálculo do fatorial é repetido três vezes.</a:t>
            </a:r>
          </a:p>
          <a:p>
            <a:endParaRPr lang="pt-BR" sz="3200" dirty="0" smtClean="0"/>
          </a:p>
          <a:p>
            <a:endParaRPr lang="pt-BR" sz="3200" dirty="0" smtClean="0"/>
          </a:p>
          <a:p>
            <a:endParaRPr lang="pt-BR" sz="3200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3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</a:t>
            </a:r>
            <a:endParaRPr lang="en-US" sz="1800" b="0" i="1" u="non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3861048"/>
            <a:ext cx="5095875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99697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251520" y="404664"/>
            <a:ext cx="8172400" cy="634082"/>
          </a:xfrm>
        </p:spPr>
        <p:txBody>
          <a:bodyPr/>
          <a:lstStyle/>
          <a:p>
            <a:r>
              <a:rPr lang="pt-BR" sz="2200" dirty="0" smtClean="0"/>
              <a:t>Exemplo de Uso de Funções</a:t>
            </a:r>
            <a:endParaRPr lang="pt-BR" sz="22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0" y="1124744"/>
            <a:ext cx="8460432" cy="5400600"/>
          </a:xfrm>
        </p:spPr>
        <p:txBody>
          <a:bodyPr>
            <a:normAutofit/>
          </a:bodyPr>
          <a:lstStyle/>
          <a:p>
            <a:r>
              <a:rPr lang="pt-BR" sz="3200" dirty="0" smtClean="0"/>
              <a:t>Para calcular o fatorial de um número inteiro </a:t>
            </a:r>
            <a:r>
              <a:rPr lang="pt-BR" sz="3200" b="1" i="1" dirty="0" smtClean="0"/>
              <a:t>n</a:t>
            </a:r>
            <a:r>
              <a:rPr lang="pt-BR" sz="3200" dirty="0" smtClean="0"/>
              <a:t> pode-se usar o seguinte trecho de programa:</a:t>
            </a:r>
          </a:p>
          <a:p>
            <a:pPr>
              <a:buNone/>
            </a:pPr>
            <a:r>
              <a:rPr lang="pt-BR" sz="3200" b="1" dirty="0" err="1" smtClean="0">
                <a:latin typeface="Courier New" pitchFamily="49" charset="0"/>
                <a:cs typeface="Courier New" pitchFamily="49" charset="0"/>
              </a:rPr>
              <a:t>fat</a:t>
            </a: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>
              <a:buNone/>
            </a:pP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for i = 1:n</a:t>
            </a:r>
          </a:p>
          <a:p>
            <a:pPr>
              <a:buNone/>
            </a:pP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pt-BR" sz="3200" b="1" dirty="0" err="1" smtClean="0">
                <a:latin typeface="Courier New" pitchFamily="49" charset="0"/>
                <a:cs typeface="Courier New" pitchFamily="49" charset="0"/>
              </a:rPr>
              <a:t>fat</a:t>
            </a: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3200" b="1" dirty="0" err="1" smtClean="0">
                <a:latin typeface="Courier New" pitchFamily="49" charset="0"/>
                <a:cs typeface="Courier New" pitchFamily="49" charset="0"/>
              </a:rPr>
              <a:t>fat</a:t>
            </a: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 * i;</a:t>
            </a:r>
          </a:p>
          <a:p>
            <a:pPr>
              <a:buNone/>
            </a:pPr>
            <a:r>
              <a:rPr lang="pt-BR" sz="3200" b="1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sz="3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3200" dirty="0" smtClean="0"/>
              <a:t>Entretanto é necessário adaptar este código para obter o cálculo do número de combinações: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4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</a:t>
            </a:r>
            <a:endParaRPr lang="en-US" sz="1800" b="0" i="1" u="none" dirty="0"/>
          </a:p>
        </p:txBody>
      </p:sp>
    </p:spTree>
    <p:extLst>
      <p:ext uri="{BB962C8B-B14F-4D97-AF65-F5344CB8AC3E}">
        <p14:creationId xmlns="" xmlns:p14="http://schemas.microsoft.com/office/powerpoint/2010/main" val="199697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251520" y="274638"/>
            <a:ext cx="8172400" cy="490066"/>
          </a:xfrm>
        </p:spPr>
        <p:txBody>
          <a:bodyPr/>
          <a:lstStyle/>
          <a:p>
            <a:r>
              <a:rPr lang="pt-BR" sz="2000" dirty="0" smtClean="0"/>
              <a:t>Exemplo de Uso de Funções</a:t>
            </a:r>
            <a:endParaRPr lang="pt-BR" sz="20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0" y="692696"/>
            <a:ext cx="8388424" cy="61653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n = input(“n=”); k = input(“k=”);</a:t>
            </a:r>
          </a:p>
          <a:p>
            <a:pPr>
              <a:buNone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fat_n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for i = 2:n</a:t>
            </a: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fat_n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fat_n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* i</a:t>
            </a:r>
          </a:p>
          <a:p>
            <a:pPr>
              <a:buNone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fat_n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-k = 1;</a:t>
            </a: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for i = 2: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n – k)</a:t>
            </a: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fat_n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-k =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fat_n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-k * i</a:t>
            </a:r>
          </a:p>
          <a:p>
            <a:pPr>
              <a:buNone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fat_k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for i = 2:k</a:t>
            </a: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fat_k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fat_k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* i</a:t>
            </a:r>
          </a:p>
          <a:p>
            <a:pPr>
              <a:buNone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nComb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fat_n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/ (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fat_n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-k *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fat_k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5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</a:t>
            </a:r>
            <a:endParaRPr lang="en-US" sz="1800" b="0" i="1" u="none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107504" y="1196752"/>
            <a:ext cx="4896544" cy="165618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107504" y="2924944"/>
            <a:ext cx="4896544" cy="165618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107504" y="4653136"/>
            <a:ext cx="4896544" cy="165618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9697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251520" y="274638"/>
            <a:ext cx="8172400" cy="490066"/>
          </a:xfrm>
        </p:spPr>
        <p:txBody>
          <a:bodyPr/>
          <a:lstStyle/>
          <a:p>
            <a:r>
              <a:rPr lang="pt-BR" sz="2000" dirty="0" smtClean="0"/>
              <a:t>Exemplo de Uso de Funções</a:t>
            </a:r>
            <a:endParaRPr lang="pt-BR" sz="20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0" y="692696"/>
            <a:ext cx="8388424" cy="6165304"/>
          </a:xfrm>
        </p:spPr>
        <p:txBody>
          <a:bodyPr>
            <a:normAutofit/>
          </a:bodyPr>
          <a:lstStyle/>
          <a:p>
            <a:r>
              <a:rPr lang="pt-BR" sz="3200" dirty="0" smtClean="0"/>
              <a:t>Agora o programa anterior será dividido em duas partes: o programa principal e a função;</a:t>
            </a:r>
          </a:p>
          <a:p>
            <a:r>
              <a:rPr lang="pt-BR" sz="3200" dirty="0" smtClean="0"/>
              <a:t>O programa principal será codificado da seguinte forma:</a:t>
            </a:r>
          </a:p>
          <a:p>
            <a:pPr>
              <a:buNone/>
            </a:pPr>
            <a:endParaRPr lang="pt-BR" sz="3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2800" b="1" dirty="0" smtClean="0">
                <a:latin typeface="Courier New" pitchFamily="49" charset="0"/>
                <a:cs typeface="Courier New" pitchFamily="49" charset="0"/>
              </a:rPr>
              <a:t>n = input(“n=”); k = input(“k=”);</a:t>
            </a:r>
          </a:p>
          <a:p>
            <a:pPr>
              <a:buNone/>
            </a:pPr>
            <a:r>
              <a:rPr lang="pt-BR" sz="2800" b="1" dirty="0" err="1" smtClean="0">
                <a:latin typeface="Courier New" pitchFamily="49" charset="0"/>
                <a:cs typeface="Courier New" pitchFamily="49" charset="0"/>
              </a:rPr>
              <a:t>nComb</a:t>
            </a:r>
            <a:r>
              <a:rPr lang="pt-BR" sz="2800" b="1" dirty="0" smtClean="0">
                <a:latin typeface="Courier New" pitchFamily="49" charset="0"/>
                <a:cs typeface="Courier New" pitchFamily="49" charset="0"/>
              </a:rPr>
              <a:t> = fatorial(n) / ...</a:t>
            </a:r>
          </a:p>
          <a:p>
            <a:pPr>
              <a:buNone/>
            </a:pPr>
            <a:r>
              <a:rPr lang="pt-BR" sz="2800" b="1" dirty="0" smtClean="0">
                <a:latin typeface="Courier New" pitchFamily="49" charset="0"/>
                <a:cs typeface="Courier New" pitchFamily="49" charset="0"/>
              </a:rPr>
              <a:t>        fatorial(n – k) * fatorial(k);</a:t>
            </a:r>
            <a:endParaRPr lang="pt-BR" sz="2800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6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</a:t>
            </a:r>
            <a:endParaRPr lang="en-US" sz="1800" b="0" i="1" u="none" dirty="0"/>
          </a:p>
        </p:txBody>
      </p:sp>
    </p:spTree>
    <p:extLst>
      <p:ext uri="{BB962C8B-B14F-4D97-AF65-F5344CB8AC3E}">
        <p14:creationId xmlns="" xmlns:p14="http://schemas.microsoft.com/office/powerpoint/2010/main" val="199697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251520" y="274638"/>
            <a:ext cx="8172400" cy="490066"/>
          </a:xfrm>
        </p:spPr>
        <p:txBody>
          <a:bodyPr/>
          <a:lstStyle/>
          <a:p>
            <a:r>
              <a:rPr lang="pt-BR" sz="2000" dirty="0" smtClean="0"/>
              <a:t>Exemplo de Uso de Funções</a:t>
            </a:r>
            <a:endParaRPr lang="pt-BR" sz="20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0" y="692696"/>
            <a:ext cx="8388424" cy="61653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3200" dirty="0" smtClean="0"/>
              <a:t>A função será codificada da seguinte forma:</a:t>
            </a:r>
          </a:p>
          <a:p>
            <a:pPr>
              <a:buNone/>
            </a:pPr>
            <a:endParaRPr lang="pt-BR" sz="3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pt-BR" sz="3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3200" b="1" dirty="0" err="1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3200" b="1" dirty="0" err="1" smtClean="0">
                <a:latin typeface="Courier New" pitchFamily="49" charset="0"/>
                <a:cs typeface="Courier New" pitchFamily="49" charset="0"/>
              </a:rPr>
              <a:t>fat</a:t>
            </a: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 = fatorial(n)</a:t>
            </a:r>
          </a:p>
          <a:p>
            <a:pPr>
              <a:buNone/>
            </a:pP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3200" b="1" dirty="0" err="1" smtClean="0">
                <a:latin typeface="Courier New" pitchFamily="49" charset="0"/>
                <a:cs typeface="Courier New" pitchFamily="49" charset="0"/>
              </a:rPr>
              <a:t>fat</a:t>
            </a: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= 1;</a:t>
            </a:r>
          </a:p>
          <a:p>
            <a:pPr>
              <a:buNone/>
            </a:pP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   for </a:t>
            </a: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i = 1:n</a:t>
            </a:r>
          </a:p>
          <a:p>
            <a:pPr>
              <a:buNone/>
            </a:pP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pt-BR" sz="3200" b="1" dirty="0" err="1" smtClean="0">
                <a:latin typeface="Courier New" pitchFamily="49" charset="0"/>
                <a:cs typeface="Courier New" pitchFamily="49" charset="0"/>
              </a:rPr>
              <a:t>fat</a:t>
            </a: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pt-BR" sz="3200" b="1" dirty="0" err="1" smtClean="0">
                <a:latin typeface="Courier New" pitchFamily="49" charset="0"/>
                <a:cs typeface="Courier New" pitchFamily="49" charset="0"/>
              </a:rPr>
              <a:t>fat</a:t>
            </a: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 * i</a:t>
            </a: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3200" b="1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sz="3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3200" b="1" dirty="0" err="1" smtClean="0">
                <a:latin typeface="Courier New" pitchFamily="49" charset="0"/>
                <a:cs typeface="Courier New" pitchFamily="49" charset="0"/>
              </a:rPr>
              <a:t>endfunction</a:t>
            </a:r>
            <a:endParaRPr lang="pt-BR" sz="3200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7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</a:t>
            </a:r>
            <a:endParaRPr lang="en-US" sz="1800" b="0" i="1" u="none" dirty="0"/>
          </a:p>
        </p:txBody>
      </p:sp>
    </p:spTree>
    <p:extLst>
      <p:ext uri="{BB962C8B-B14F-4D97-AF65-F5344CB8AC3E}">
        <p14:creationId xmlns="" xmlns:p14="http://schemas.microsoft.com/office/powerpoint/2010/main" val="199697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251520" y="274638"/>
            <a:ext cx="8172400" cy="490066"/>
          </a:xfrm>
        </p:spPr>
        <p:txBody>
          <a:bodyPr/>
          <a:lstStyle/>
          <a:p>
            <a:r>
              <a:rPr lang="pt-BR" sz="2000" dirty="0" smtClean="0"/>
              <a:t>Observações: Funções</a:t>
            </a:r>
            <a:endParaRPr lang="pt-BR" sz="20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0" y="692696"/>
            <a:ext cx="8388424" cy="6165304"/>
          </a:xfrm>
        </p:spPr>
        <p:txBody>
          <a:bodyPr>
            <a:normAutofit/>
          </a:bodyPr>
          <a:lstStyle/>
          <a:p>
            <a:r>
              <a:rPr lang="pt-BR" sz="3200" dirty="0" smtClean="0"/>
              <a:t> Um programa é designado principal quando ele faz chamadas as funções.</a:t>
            </a:r>
          </a:p>
          <a:p>
            <a:r>
              <a:rPr lang="pt-BR" sz="3200" dirty="0" smtClean="0"/>
              <a:t>A execução de um programa com funções se inicia pelo programa principal.</a:t>
            </a:r>
          </a:p>
          <a:p>
            <a:r>
              <a:rPr lang="pt-BR" sz="3200" dirty="0" smtClean="0"/>
              <a:t>A execução de uma chamada transfere o controle de execução para a função.</a:t>
            </a:r>
          </a:p>
          <a:p>
            <a:r>
              <a:rPr lang="pt-BR" sz="3200" dirty="0" smtClean="0"/>
              <a:t>Ao término da execução da função, o controle é devolvido ao ponto de chamada,em uma operação chamada de retorno da função.</a:t>
            </a:r>
          </a:p>
          <a:p>
            <a:endParaRPr lang="pt-BR" sz="3200" dirty="0" smtClean="0"/>
          </a:p>
          <a:p>
            <a:endParaRPr lang="pt-BR" sz="3200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8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</a:t>
            </a:r>
            <a:endParaRPr lang="en-US" sz="1800" b="0" i="1" u="none" dirty="0"/>
          </a:p>
        </p:txBody>
      </p:sp>
    </p:spTree>
    <p:extLst>
      <p:ext uri="{BB962C8B-B14F-4D97-AF65-F5344CB8AC3E}">
        <p14:creationId xmlns="" xmlns:p14="http://schemas.microsoft.com/office/powerpoint/2010/main" val="199697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explicativo retangular 10"/>
          <p:cNvSpPr/>
          <p:nvPr/>
        </p:nvSpPr>
        <p:spPr>
          <a:xfrm>
            <a:off x="4860032" y="548680"/>
            <a:ext cx="3312368" cy="1080120"/>
          </a:xfrm>
          <a:prstGeom prst="wedgeRectCallout">
            <a:avLst>
              <a:gd name="adj1" fmla="val -116802"/>
              <a:gd name="adj2" fmla="val 83147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251520" y="274638"/>
            <a:ext cx="8172400" cy="490066"/>
          </a:xfrm>
        </p:spPr>
        <p:txBody>
          <a:bodyPr/>
          <a:lstStyle/>
          <a:p>
            <a:r>
              <a:rPr lang="pt-BR" sz="3200" dirty="0" smtClean="0"/>
              <a:t>Sintaxe de Função</a:t>
            </a:r>
            <a:endParaRPr lang="pt-BR" sz="32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0" y="692696"/>
            <a:ext cx="8388424" cy="6165304"/>
          </a:xfrm>
        </p:spPr>
        <p:txBody>
          <a:bodyPr>
            <a:normAutofit/>
          </a:bodyPr>
          <a:lstStyle/>
          <a:p>
            <a:pPr>
              <a:buNone/>
            </a:pPr>
            <a:endParaRPr lang="pt-BR" sz="3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pt-BR" sz="3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3200" b="1" dirty="0" err="1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3200" b="1" dirty="0" err="1" smtClean="0">
                <a:latin typeface="Courier New" pitchFamily="49" charset="0"/>
                <a:cs typeface="Courier New" pitchFamily="49" charset="0"/>
              </a:rPr>
              <a:t>fat</a:t>
            </a: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 = fatorial(n)</a:t>
            </a:r>
          </a:p>
          <a:p>
            <a:pPr>
              <a:buNone/>
            </a:pPr>
            <a:r>
              <a:rPr lang="pt-BR" sz="3200" b="1" smtClean="0">
                <a:latin typeface="Courier New" pitchFamily="49" charset="0"/>
                <a:cs typeface="Courier New" pitchFamily="49" charset="0"/>
              </a:rPr>
              <a:t>   fat</a:t>
            </a: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= 1;</a:t>
            </a:r>
          </a:p>
          <a:p>
            <a:pPr>
              <a:buNone/>
            </a:pP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   for </a:t>
            </a: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i = 1:n</a:t>
            </a:r>
          </a:p>
          <a:p>
            <a:pPr>
              <a:buNone/>
            </a:pP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3200" b="1" dirty="0" err="1" smtClean="0">
                <a:latin typeface="Courier New" pitchFamily="49" charset="0"/>
                <a:cs typeface="Courier New" pitchFamily="49" charset="0"/>
              </a:rPr>
              <a:t>fat</a:t>
            </a: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pt-BR" sz="3200" b="1" dirty="0" err="1" smtClean="0">
                <a:latin typeface="Courier New" pitchFamily="49" charset="0"/>
                <a:cs typeface="Courier New" pitchFamily="49" charset="0"/>
              </a:rPr>
              <a:t>fat</a:t>
            </a: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 * i</a:t>
            </a: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3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3200" b="1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sz="3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3200" b="1" dirty="0" err="1" smtClean="0">
                <a:latin typeface="Courier New" pitchFamily="49" charset="0"/>
                <a:cs typeface="Courier New" pitchFamily="49" charset="0"/>
              </a:rPr>
              <a:t>endfunction</a:t>
            </a:r>
            <a:endParaRPr lang="pt-BR" sz="3200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9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</a:t>
            </a:r>
            <a:endParaRPr lang="en-US" sz="1800" b="0" i="1" u="none" dirty="0"/>
          </a:p>
        </p:txBody>
      </p:sp>
      <p:sp>
        <p:nvSpPr>
          <p:cNvPr id="9" name="Elipse 8"/>
          <p:cNvSpPr/>
          <p:nvPr/>
        </p:nvSpPr>
        <p:spPr>
          <a:xfrm>
            <a:off x="107504" y="1700808"/>
            <a:ext cx="2160240" cy="8640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179512" y="4653136"/>
            <a:ext cx="2880320" cy="8640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o explicativo retangular 11"/>
          <p:cNvSpPr/>
          <p:nvPr/>
        </p:nvSpPr>
        <p:spPr>
          <a:xfrm>
            <a:off x="899592" y="5661248"/>
            <a:ext cx="4752528" cy="1008112"/>
          </a:xfrm>
          <a:prstGeom prst="wedgeRectCallout">
            <a:avLst>
              <a:gd name="adj1" fmla="val 61148"/>
              <a:gd name="adj2" fmla="val -379619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4860032" y="620688"/>
            <a:ext cx="324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u="none" dirty="0" smtClean="0"/>
              <a:t>Parâmetro de Saída: calculado pela função</a:t>
            </a:r>
            <a:endParaRPr lang="pt-BR" b="1" u="none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971600" y="5589240"/>
            <a:ext cx="4608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u="none" dirty="0" smtClean="0"/>
              <a:t>Parâmetro de Entrada: fornecido na chamada da função</a:t>
            </a:r>
            <a:endParaRPr lang="pt-BR" b="1" u="none" dirty="0"/>
          </a:p>
        </p:txBody>
      </p:sp>
    </p:spTree>
    <p:extLst>
      <p:ext uri="{BB962C8B-B14F-4D97-AF65-F5344CB8AC3E}">
        <p14:creationId xmlns="" xmlns:p14="http://schemas.microsoft.com/office/powerpoint/2010/main" val="199697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36308</TotalTime>
  <Words>905</Words>
  <Application>Microsoft Office PowerPoint</Application>
  <PresentationFormat>Apresentação na tela (4:3)</PresentationFormat>
  <Paragraphs>173</Paragraphs>
  <Slides>15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Adjacência</vt:lpstr>
      <vt:lpstr>Funções.</vt:lpstr>
      <vt:lpstr>Propósitos do Uso de Funções</vt:lpstr>
      <vt:lpstr>Exemplo de Uso de Funções</vt:lpstr>
      <vt:lpstr>Exemplo de Uso de Funções</vt:lpstr>
      <vt:lpstr>Exemplo de Uso de Funções</vt:lpstr>
      <vt:lpstr>Exemplo de Uso de Funções</vt:lpstr>
      <vt:lpstr>Exemplo de Uso de Funções</vt:lpstr>
      <vt:lpstr>Observações: Funções</vt:lpstr>
      <vt:lpstr>Sintaxe de Função</vt:lpstr>
      <vt:lpstr>Sintaxe de Função: Vários Parâmetros</vt:lpstr>
      <vt:lpstr>Observações: Funções</vt:lpstr>
      <vt:lpstr>Exemplo 1</vt:lpstr>
      <vt:lpstr>Exemplo 1</vt:lpstr>
      <vt:lpstr>Exemplo 2</vt:lpstr>
      <vt:lpstr>Exemplo 2</vt:lpstr>
    </vt:vector>
  </TitlesOfParts>
  <Company>UFMG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DCC 001 Programação de Computadores 1o Semestre de 2007</dc:title>
  <dc:creator>Osvaldo Carvalho</dc:creator>
  <cp:lastModifiedBy>Red</cp:lastModifiedBy>
  <cp:revision>1475</cp:revision>
  <cp:lastPrinted>2012-04-17T15:27:14Z</cp:lastPrinted>
  <dcterms:created xsi:type="dcterms:W3CDTF">2007-02-26T14:09:57Z</dcterms:created>
  <dcterms:modified xsi:type="dcterms:W3CDTF">2012-10-09T00:50:25Z</dcterms:modified>
</cp:coreProperties>
</file>