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3"/>
  </p:notesMasterIdLst>
  <p:handoutMasterIdLst>
    <p:handoutMasterId r:id="rId94"/>
  </p:handoutMasterIdLst>
  <p:sldIdLst>
    <p:sldId id="423" r:id="rId2"/>
    <p:sldId id="424" r:id="rId3"/>
    <p:sldId id="425" r:id="rId4"/>
    <p:sldId id="514" r:id="rId5"/>
    <p:sldId id="536" r:id="rId6"/>
    <p:sldId id="559" r:id="rId7"/>
    <p:sldId id="580" r:id="rId8"/>
    <p:sldId id="581" r:id="rId9"/>
    <p:sldId id="582" r:id="rId10"/>
    <p:sldId id="583" r:id="rId11"/>
    <p:sldId id="584" r:id="rId12"/>
    <p:sldId id="585" r:id="rId13"/>
    <p:sldId id="587" r:id="rId14"/>
    <p:sldId id="588" r:id="rId15"/>
    <p:sldId id="656" r:id="rId16"/>
    <p:sldId id="657" r:id="rId17"/>
    <p:sldId id="547" r:id="rId18"/>
    <p:sldId id="548" r:id="rId19"/>
    <p:sldId id="622" r:id="rId20"/>
    <p:sldId id="550" r:id="rId21"/>
    <p:sldId id="551" r:id="rId22"/>
    <p:sldId id="552" r:id="rId23"/>
    <p:sldId id="589" r:id="rId24"/>
    <p:sldId id="590" r:id="rId25"/>
    <p:sldId id="553" r:id="rId26"/>
    <p:sldId id="554" r:id="rId27"/>
    <p:sldId id="591" r:id="rId28"/>
    <p:sldId id="592" r:id="rId29"/>
    <p:sldId id="595" r:id="rId30"/>
    <p:sldId id="594" r:id="rId31"/>
    <p:sldId id="538" r:id="rId32"/>
    <p:sldId id="539" r:id="rId33"/>
    <p:sldId id="623" r:id="rId34"/>
    <p:sldId id="597" r:id="rId35"/>
    <p:sldId id="598" r:id="rId36"/>
    <p:sldId id="599" r:id="rId37"/>
    <p:sldId id="600" r:id="rId38"/>
    <p:sldId id="593" r:id="rId39"/>
    <p:sldId id="607" r:id="rId40"/>
    <p:sldId id="606" r:id="rId41"/>
    <p:sldId id="603" r:id="rId42"/>
    <p:sldId id="604" r:id="rId43"/>
    <p:sldId id="610" r:id="rId44"/>
    <p:sldId id="614" r:id="rId45"/>
    <p:sldId id="615" r:id="rId46"/>
    <p:sldId id="616" r:id="rId47"/>
    <p:sldId id="611" r:id="rId48"/>
    <p:sldId id="605" r:id="rId49"/>
    <p:sldId id="608" r:id="rId50"/>
    <p:sldId id="625" r:id="rId51"/>
    <p:sldId id="626" r:id="rId52"/>
    <p:sldId id="627" r:id="rId53"/>
    <p:sldId id="564" r:id="rId54"/>
    <p:sldId id="566" r:id="rId55"/>
    <p:sldId id="561" r:id="rId56"/>
    <p:sldId id="628" r:id="rId57"/>
    <p:sldId id="624" r:id="rId58"/>
    <p:sldId id="618" r:id="rId59"/>
    <p:sldId id="617" r:id="rId60"/>
    <p:sldId id="601" r:id="rId61"/>
    <p:sldId id="649" r:id="rId62"/>
    <p:sldId id="629" r:id="rId63"/>
    <p:sldId id="630" r:id="rId64"/>
    <p:sldId id="631" r:id="rId65"/>
    <p:sldId id="632" r:id="rId66"/>
    <p:sldId id="633" r:id="rId67"/>
    <p:sldId id="634" r:id="rId68"/>
    <p:sldId id="635" r:id="rId69"/>
    <p:sldId id="637" r:id="rId70"/>
    <p:sldId id="638" r:id="rId71"/>
    <p:sldId id="639" r:id="rId72"/>
    <p:sldId id="640" r:id="rId73"/>
    <p:sldId id="641" r:id="rId74"/>
    <p:sldId id="642" r:id="rId75"/>
    <p:sldId id="643" r:id="rId76"/>
    <p:sldId id="644" r:id="rId77"/>
    <p:sldId id="645" r:id="rId78"/>
    <p:sldId id="646" r:id="rId79"/>
    <p:sldId id="650" r:id="rId80"/>
    <p:sldId id="647" r:id="rId81"/>
    <p:sldId id="651" r:id="rId82"/>
    <p:sldId id="648" r:id="rId83"/>
    <p:sldId id="655" r:id="rId84"/>
    <p:sldId id="654" r:id="rId85"/>
    <p:sldId id="653" r:id="rId86"/>
    <p:sldId id="619" r:id="rId87"/>
    <p:sldId id="620" r:id="rId88"/>
    <p:sldId id="621" r:id="rId89"/>
    <p:sldId id="533" r:id="rId90"/>
    <p:sldId id="565" r:id="rId91"/>
    <p:sldId id="456" r:id="rId9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u="sng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F00"/>
    <a:srgbClr val="FF0000"/>
    <a:srgbClr val="FF3399"/>
    <a:srgbClr val="FFCCCC"/>
    <a:srgbClr val="FFFF99"/>
    <a:srgbClr val="FFFF00"/>
    <a:srgbClr val="FFCC66"/>
    <a:srgbClr val="66FF66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86391" autoAdjust="0"/>
  </p:normalViewPr>
  <p:slideViewPr>
    <p:cSldViewPr>
      <p:cViewPr varScale="1">
        <p:scale>
          <a:sx n="74" d="100"/>
          <a:sy n="74" d="100"/>
        </p:scale>
        <p:origin x="-1603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8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110" y="-77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presProps" Target="pres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notesMaster" Target="notesMasters/notesMaster1.xml"/><Relationship Id="rId9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D0D1E3F-2D69-4C77-9184-5C88A15AB4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15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 para editar os estilos do texto mestre</a:t>
            </a:r>
          </a:p>
          <a:p>
            <a:pPr lvl="1"/>
            <a:r>
              <a:rPr lang="en-US" noProof="0" smtClean="0"/>
              <a:t>Segundo nível</a:t>
            </a:r>
          </a:p>
          <a:p>
            <a:pPr lvl="2"/>
            <a:r>
              <a:rPr lang="en-US" noProof="0" smtClean="0"/>
              <a:t>Terceiro nível</a:t>
            </a:r>
          </a:p>
          <a:p>
            <a:pPr lvl="3"/>
            <a:r>
              <a:rPr lang="en-US" noProof="0" smtClean="0"/>
              <a:t>Quarto nível</a:t>
            </a:r>
          </a:p>
          <a:p>
            <a:pPr lvl="4"/>
            <a:r>
              <a:rPr lang="en-US" noProof="0" smtClean="0"/>
              <a:t>Quinto nível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6" tIns="48598" rIns="97196" bIns="48598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 u="none">
                <a:latin typeface="Arial" charset="0"/>
              </a:defRPr>
            </a:lvl1pPr>
          </a:lstStyle>
          <a:p>
            <a:pPr>
              <a:defRPr/>
            </a:pPr>
            <a:fld id="{A6363B64-E2C1-41BC-B8FB-45168F1707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1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aulasdematem.blogspot.com.br/2008/06/aplicaes-de-matrizes-e-determinantes.html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mscabral.pro.br/sitemauro/praticas/Matriz.htm" TargetMode="External"/><Relationship Id="rId4" Type="http://schemas.openxmlformats.org/officeDocument/2006/relationships/hyperlink" Target="http://www.brasilescola.com/matematica/aplicacao-das-matrizes-nos-vestibulares.htm" TargetMode="Externa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c.ita.br/~adade/Matlab/Web/opera.htm" TargetMode="External"/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del.ufms.br/tutoriais/matlab/capitulo2.htm" TargetMode="Externa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docs/5.3.0/pt_BR/gsort.html" TargetMode="External"/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393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Alguns exemplos:</a:t>
            </a:r>
          </a:p>
          <a:p>
            <a:pPr marL="171450" indent="-171450">
              <a:buFontTx/>
              <a:buChar char="-"/>
            </a:pPr>
            <a:r>
              <a:rPr lang="pt-BR" dirty="0" smtClean="0">
                <a:hlinkClick r:id="rId3"/>
              </a:rPr>
              <a:t>http://aulasdematem.blogspot.com.br/2008/06/aplicaes-de-matrizes-e-determinantes.html</a:t>
            </a:r>
            <a:endParaRPr lang="pt-BR" dirty="0" smtClean="0"/>
          </a:p>
          <a:p>
            <a:pPr marL="171450" indent="-171450">
              <a:buFontTx/>
              <a:buChar char="-"/>
            </a:pPr>
            <a:r>
              <a:rPr lang="pt-BR" dirty="0" smtClean="0">
                <a:hlinkClick r:id="rId4"/>
              </a:rPr>
              <a:t>http://www.brasilescola.com/matematica/aplicacao-das-matrizes-nos-vestibulares.htm</a:t>
            </a:r>
            <a:endParaRPr lang="pt-BR" dirty="0" smtClean="0"/>
          </a:p>
          <a:p>
            <a:pPr marL="171450" indent="-171450">
              <a:buFontTx/>
              <a:buChar char="-"/>
            </a:pPr>
            <a:r>
              <a:rPr lang="pt-BR" dirty="0" smtClean="0">
                <a:hlinkClick r:id="rId5"/>
              </a:rPr>
              <a:t>http://www.mscabral.pro.br/sitemauro/praticas/Matriz.htm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614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>
                <a:hlinkClick r:id="rId3"/>
              </a:rPr>
              <a:t>http://www.mec.ita.br/~adade/Matlab/Web/opera.htm#iv. Divisão / e \</a:t>
            </a:r>
            <a:endParaRPr lang="pt-BR" dirty="0" smtClean="0"/>
          </a:p>
          <a:p>
            <a:r>
              <a:rPr lang="pt-BR" dirty="0" smtClean="0">
                <a:hlinkClick r:id="rId4"/>
              </a:rPr>
              <a:t>http://www.del.ufms.br/tutoriais/matlab/capitulo2.htm</a:t>
            </a:r>
            <a:endParaRPr lang="pt-BR" dirty="0" smtClean="0"/>
          </a:p>
          <a:p>
            <a:endParaRPr lang="pt-BR" dirty="0" smtClean="0"/>
          </a:p>
          <a:p>
            <a:r>
              <a:rPr lang="pt-BR" sz="1200" i="1" dirty="0" smtClean="0"/>
              <a:t>divisor de zero</a:t>
            </a:r>
            <a:r>
              <a:rPr lang="pt-BR" sz="1200" dirty="0" smtClean="0"/>
              <a:t> =</a:t>
            </a:r>
            <a:r>
              <a:rPr lang="pt-BR" sz="1200" baseline="0" dirty="0" smtClean="0"/>
              <a:t> 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um </a:t>
            </a:r>
            <a:r>
              <a:rPr lang="pt-BR" sz="1200" b="1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divisor de zero</a:t>
            </a:r>
            <a:r>
              <a:rPr lang="pt-BR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é um elemento diferente de zero que, multiplicado por um outro elemento também diferente de zero, gera o zero.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86348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>
                <a:hlinkClick r:id="rId3"/>
              </a:rPr>
              <a:t>http://help.scilab.org/docs/5.3.0/pt_BR/gsort.html</a:t>
            </a:r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300023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7904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18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363B64-E2C1-41BC-B8FB-45168F17075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1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F5393-3723-4DF4-9CA7-DEBEEE0CC4AB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78535-4D03-40C1-96DB-7E371F82C057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08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68D72-25CB-4CA8-AA0A-EA3C6BBB7F9F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AA42-99BB-43DA-9F53-3F925184BBCE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19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3DF7-4A51-413B-A966-DC4AF450B92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42009-AA2D-408D-B038-4C52BEBC5B9D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09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327EB-2CBB-429B-84D4-DB33DF4C2DC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40AB0-43E2-4501-92A5-8BA75CB909EA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9129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4246A-B6AC-483E-84FA-E99812746EBC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035EA-8713-4F58-AE5C-2F3A40392ECF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76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5576C6-5070-474E-BD02-FAF0AC8E7FB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5D673-3E30-4767-B612-7F33DA000CA2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330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A087F-9D04-4C4D-8566-69EF8D7C5AE8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B9DB-9F99-4B25-B1E6-79ABFE70E729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512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392FC-256F-41F8-AFEE-2A63167AB0C3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FAA2B-64A8-4CE8-9A08-897B3805C552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4713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FAFE6-59D7-4982-B1D5-76EFF33A6CF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48351-AEDC-45FB-9FC3-C40843F18606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11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8363-FB83-4690-8669-7DE845DB84CD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2C83A-5670-4826-9B1E-F0FFDEEA2054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61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16673-7803-47D1-A151-2DB82B516501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F5854-D20B-49A4-9D89-0057D6CA7637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20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 u="none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5A49463-9B96-4673-B371-5C683AB965B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pt-BR"/>
              <a:t>BCC701 - Material didático unificado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CBF04865-3574-413C-B67E-72BD5BB6776A}" type="datetime1">
              <a:rPr lang="pt-BR"/>
              <a:pPr>
                <a:defRPr/>
              </a:pPr>
              <a:t>06/10/2012</a:t>
            </a:fld>
            <a:endParaRPr lang="pt-BR"/>
          </a:p>
        </p:txBody>
      </p:sp>
      <p:sp>
        <p:nvSpPr>
          <p:cNvPr id="11" name="Rectangle 7"/>
          <p:cNvSpPr txBox="1">
            <a:spLocks noChangeArrowheads="1"/>
          </p:cNvSpPr>
          <p:nvPr userDrawn="1"/>
        </p:nvSpPr>
        <p:spPr>
          <a:xfrm>
            <a:off x="8715375" y="6572250"/>
            <a:ext cx="428625" cy="285750"/>
          </a:xfrm>
          <a:prstGeom prst="rect">
            <a:avLst/>
          </a:prstGeom>
          <a:ln/>
        </p:spPr>
        <p:txBody>
          <a:bodyPr/>
          <a:lstStyle>
            <a:lvl1pPr algn="ctr">
              <a:defRPr sz="1000" u="none" baseline="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4" name="Imagem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188" y="25400"/>
            <a:ext cx="631825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aixaDeTexto 11"/>
          <p:cNvSpPr txBox="1"/>
          <p:nvPr userDrawn="1"/>
        </p:nvSpPr>
        <p:spPr>
          <a:xfrm>
            <a:off x="8468821" y="6416759"/>
            <a:ext cx="6580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BCC701</a:t>
            </a:r>
          </a:p>
          <a:p>
            <a:pPr algn="ctr"/>
            <a:r>
              <a:rPr lang="pt-BR" sz="900" b="1" u="none" dirty="0" smtClean="0">
                <a:solidFill>
                  <a:schemeClr val="bg1"/>
                </a:solidFill>
              </a:rPr>
              <a:t>2012/01</a:t>
            </a:r>
            <a:endParaRPr lang="pt-BR" sz="900" b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CB6C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95A39D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C89F5D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7.xml"/><Relationship Id="rId3" Type="http://schemas.openxmlformats.org/officeDocument/2006/relationships/slide" Target="slide19.xml"/><Relationship Id="rId7" Type="http://schemas.openxmlformats.org/officeDocument/2006/relationships/slide" Target="slide25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0.xml"/><Relationship Id="rId9" Type="http://schemas.openxmlformats.org/officeDocument/2006/relationships/slide" Target="slide2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8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4.xml"/><Relationship Id="rId5" Type="http://schemas.openxmlformats.org/officeDocument/2006/relationships/slide" Target="slide31.xml"/><Relationship Id="rId4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44.xml"/><Relationship Id="rId3" Type="http://schemas.openxmlformats.org/officeDocument/2006/relationships/slide" Target="slide33.xml"/><Relationship Id="rId7" Type="http://schemas.openxmlformats.org/officeDocument/2006/relationships/slide" Target="slide42.xml"/><Relationship Id="rId12" Type="http://schemas.openxmlformats.org/officeDocument/2006/relationships/slide" Target="slide53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1.xml"/><Relationship Id="rId11" Type="http://schemas.openxmlformats.org/officeDocument/2006/relationships/slide" Target="slide50.xml"/><Relationship Id="rId5" Type="http://schemas.openxmlformats.org/officeDocument/2006/relationships/slide" Target="slide39.xml"/><Relationship Id="rId10" Type="http://schemas.openxmlformats.org/officeDocument/2006/relationships/slide" Target="slide48.xml"/><Relationship Id="rId4" Type="http://schemas.openxmlformats.org/officeDocument/2006/relationships/slide" Target="slide37.xml"/><Relationship Id="rId9" Type="http://schemas.openxmlformats.org/officeDocument/2006/relationships/slide" Target="slide4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3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hyperlink" Target="http://help.scilab.org/docs/5.3.3/pt_BR/plus.html" TargetMode="External"/><Relationship Id="rId7" Type="http://schemas.openxmlformats.org/officeDocument/2006/relationships/hyperlink" Target="http://help.scilab.org/docs/5.3.3/pt_BR/backslash.html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lp.scilab.org/docs/5.3.3/pt_BR/slash.html" TargetMode="External"/><Relationship Id="rId5" Type="http://schemas.openxmlformats.org/officeDocument/2006/relationships/hyperlink" Target="http://help.scilab.org/docs/5.3.3/pt_BR/star.html" TargetMode="External"/><Relationship Id="rId4" Type="http://schemas.openxmlformats.org/officeDocument/2006/relationships/hyperlink" Target="http://help.scilab.org/docs/5.3.3/pt_BR/minus.html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slide" Target="slide68.xml"/><Relationship Id="rId13" Type="http://schemas.openxmlformats.org/officeDocument/2006/relationships/slide" Target="slide81.xml"/><Relationship Id="rId3" Type="http://schemas.openxmlformats.org/officeDocument/2006/relationships/slide" Target="slide56.xml"/><Relationship Id="rId7" Type="http://schemas.openxmlformats.org/officeDocument/2006/relationships/slide" Target="slide64.xml"/><Relationship Id="rId12" Type="http://schemas.openxmlformats.org/officeDocument/2006/relationships/slide" Target="slide78.xml"/><Relationship Id="rId2" Type="http://schemas.openxmlformats.org/officeDocument/2006/relationships/notesSlide" Target="../notesSlides/notesSlide41.xml"/><Relationship Id="rId16" Type="http://schemas.openxmlformats.org/officeDocument/2006/relationships/slide" Target="slide8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2.xml"/><Relationship Id="rId11" Type="http://schemas.openxmlformats.org/officeDocument/2006/relationships/slide" Target="slide77.xml"/><Relationship Id="rId5" Type="http://schemas.openxmlformats.org/officeDocument/2006/relationships/slide" Target="slide61.xml"/><Relationship Id="rId15" Type="http://schemas.openxmlformats.org/officeDocument/2006/relationships/slide" Target="slide82.xml"/><Relationship Id="rId10" Type="http://schemas.openxmlformats.org/officeDocument/2006/relationships/slide" Target="slide74.xml"/><Relationship Id="rId4" Type="http://schemas.openxmlformats.org/officeDocument/2006/relationships/slide" Target="slide59.xml"/><Relationship Id="rId9" Type="http://schemas.openxmlformats.org/officeDocument/2006/relationships/slide" Target="slide70.xml"/><Relationship Id="rId14" Type="http://schemas.openxmlformats.org/officeDocument/2006/relationships/slide" Target="slide8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55.xml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5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help.scilab.org/" TargetMode="External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5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3200" b="1" dirty="0" smtClean="0"/>
              <a:t>Matrizes.</a:t>
            </a:r>
            <a:endParaRPr lang="pt-BR" sz="3200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125" cy="10668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Material Didático Unificado.</a:t>
            </a:r>
            <a:endParaRPr lang="pt-BR" dirty="0"/>
          </a:p>
        </p:txBody>
      </p:sp>
      <p:sp>
        <p:nvSpPr>
          <p:cNvPr id="205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B53C7B-8A92-4DF8-A150-34605C2FF04B}" type="slidenum">
              <a:rPr lang="pt-BR"/>
              <a:pPr/>
              <a:t>1</a:t>
            </a:fld>
            <a:endParaRPr lang="pt-BR"/>
          </a:p>
        </p:txBody>
      </p:sp>
      <p:pic>
        <p:nvPicPr>
          <p:cNvPr id="2053" name="Picture 2" descr="http://tecnologia.culturamix.com/blog/wp-content/uploads/2011/05/Tudo-Sobre-Programa%C3%A7%C3%A3o-de-Computadores-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9163" y="44450"/>
            <a:ext cx="2389187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CaixaDeTexto 8"/>
          <p:cNvSpPr txBox="1">
            <a:spLocks noChangeArrowheads="1"/>
          </p:cNvSpPr>
          <p:nvPr/>
        </p:nvSpPr>
        <p:spPr bwMode="auto">
          <a:xfrm>
            <a:off x="323850" y="404813"/>
            <a:ext cx="4252913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pt-BR" sz="1800" b="1" u="none">
                <a:latin typeface="Calibri" pitchFamily="34" charset="0"/>
              </a:rPr>
              <a:t>BCC701 – Programação de Computadores I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Universidade Federal de Ouro Preto</a:t>
            </a:r>
          </a:p>
          <a:p>
            <a:pPr eaLnBrk="1" hangingPunct="1"/>
            <a:r>
              <a:rPr lang="pt-BR" sz="1800" u="none">
                <a:latin typeface="Calibri" pitchFamily="34" charset="0"/>
              </a:rPr>
              <a:t>Departamento de Ciência da Computação</a:t>
            </a:r>
          </a:p>
          <a:p>
            <a:pPr eaLnBrk="1" hangingPunct="1"/>
            <a:endParaRPr lang="pt-BR" sz="1800" u="none">
              <a:latin typeface="Calibri" pitchFamily="34" charset="0"/>
            </a:endParaRP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www.decom.ufop.br/bcc701</a:t>
            </a:r>
          </a:p>
          <a:p>
            <a:pPr eaLnBrk="1" hangingPunct="1"/>
            <a:r>
              <a:rPr lang="pt-BR" sz="1800" b="1" u="none">
                <a:latin typeface="Calibri" pitchFamily="34" charset="0"/>
              </a:rPr>
              <a:t>2012/01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tipo de dados </a:t>
            </a:r>
            <a:r>
              <a:rPr lang="pt-BR" b="1" dirty="0" smtClean="0"/>
              <a:t>Matriz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Além das matrizes serem muito úteis para o armazenamento e manipulação de um grande volume de dados, elas também são muito utilizadas em diversas áreas:</a:t>
            </a:r>
          </a:p>
          <a:p>
            <a:pPr lvl="1"/>
            <a:r>
              <a:rPr lang="pt-BR" dirty="0"/>
              <a:t>Para se resolver sistemas de </a:t>
            </a:r>
            <a:r>
              <a:rPr lang="pt-BR" dirty="0" smtClean="0"/>
              <a:t>equações lineares;</a:t>
            </a:r>
          </a:p>
          <a:p>
            <a:pPr lvl="1"/>
            <a:r>
              <a:rPr lang="pt-BR" dirty="0" smtClean="0"/>
              <a:t>Translação</a:t>
            </a:r>
            <a:r>
              <a:rPr lang="pt-BR" dirty="0"/>
              <a:t>, rotação, escala de objetos em computação </a:t>
            </a:r>
            <a:r>
              <a:rPr lang="pt-BR" dirty="0" smtClean="0"/>
              <a:t>gráfica;</a:t>
            </a:r>
          </a:p>
          <a:p>
            <a:pPr lvl="1"/>
            <a:r>
              <a:rPr lang="pt-BR" dirty="0" smtClean="0"/>
              <a:t>Para </a:t>
            </a:r>
            <a:r>
              <a:rPr lang="pt-BR" dirty="0"/>
              <a:t>resolver problemas de circuitos elétricos e linhas de transmissão de energia </a:t>
            </a:r>
            <a:r>
              <a:rPr lang="pt-BR" dirty="0" smtClean="0"/>
              <a:t>elétrica;</a:t>
            </a:r>
          </a:p>
          <a:p>
            <a:pPr lvl="1"/>
            <a:r>
              <a:rPr lang="pt-BR" dirty="0" smtClean="0"/>
              <a:t>Algoritmos para determinar rotas entre dois pontos;</a:t>
            </a:r>
          </a:p>
          <a:p>
            <a:pPr lvl="1"/>
            <a:r>
              <a:rPr lang="pt-BR" dirty="0" smtClean="0"/>
              <a:t>E muito mais;</a:t>
            </a:r>
            <a:endParaRPr lang="pt-BR" dirty="0"/>
          </a:p>
          <a:p>
            <a:endParaRPr lang="pt-BR" dirty="0" smtClean="0"/>
          </a:p>
          <a:p>
            <a:r>
              <a:rPr lang="pt-BR" dirty="0" smtClean="0"/>
              <a:t>É </a:t>
            </a:r>
            <a:r>
              <a:rPr lang="pt-BR" dirty="0"/>
              <a:t>no tratamento de matrizes que o </a:t>
            </a:r>
            <a:r>
              <a:rPr lang="pt-BR" dirty="0" err="1"/>
              <a:t>Scilab</a:t>
            </a:r>
            <a:r>
              <a:rPr lang="pt-BR" dirty="0"/>
              <a:t> mostra grande superioridade sobre linguagens como C, Fortran ou Java</a:t>
            </a:r>
            <a:r>
              <a:rPr lang="pt-BR" dirty="0" smtClean="0"/>
              <a:t>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3084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uso de Matriz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se ter uma pequena ideia do poder das matrizes, vejamos alguns exemplos simples do nosso cotidiano que envolvem a multiplicação de matrizes:</a:t>
            </a:r>
          </a:p>
          <a:p>
            <a:endParaRPr lang="pt-BR" dirty="0"/>
          </a:p>
          <a:p>
            <a:pPr marL="868363" lvl="1" indent="-457200">
              <a:buFont typeface="+mj-lt"/>
              <a:buAutoNum type="arabicPeriod"/>
            </a:pPr>
            <a:r>
              <a:rPr lang="pt-BR" dirty="0" smtClean="0"/>
              <a:t>Uma lanchonete prepara três tipos de salgados utilizando diferentes tipos de ingredientes, conforme as tabelas abaixo. Qual o preço de custo de cada salgado?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37843"/>
              </p:ext>
            </p:extLst>
          </p:nvPr>
        </p:nvGraphicFramePr>
        <p:xfrm>
          <a:off x="522282" y="4375460"/>
          <a:ext cx="388843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64095"/>
                <a:gridCol w="691277"/>
                <a:gridCol w="777686"/>
                <a:gridCol w="777686"/>
                <a:gridCol w="777686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Ovos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Farinha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Açúcar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Carne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Pastéis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Empadas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Quibes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90587"/>
              </p:ext>
            </p:extLst>
          </p:nvPr>
        </p:nvGraphicFramePr>
        <p:xfrm>
          <a:off x="5058786" y="4221088"/>
          <a:ext cx="2815308" cy="1527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07654"/>
                <a:gridCol w="1407654"/>
              </a:tblGrid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Ingredientes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Preço (R$)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Ovos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Farinha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0,30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Açúcar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0,50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Carne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0,80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842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uso de Matriz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b="1" dirty="0" smtClean="0"/>
              <a:t>Solução</a:t>
            </a:r>
            <a:r>
              <a:rPr lang="pt-BR" dirty="0" smtClean="0"/>
              <a:t>: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2"/>
            <a:r>
              <a:rPr lang="pt-BR" sz="2000" dirty="0" smtClean="0"/>
              <a:t>Custos:</a:t>
            </a:r>
          </a:p>
          <a:p>
            <a:pPr lvl="3"/>
            <a:r>
              <a:rPr lang="pt-BR" sz="1800" dirty="0" smtClean="0"/>
              <a:t>Pastéis: 	R$ 5,30;</a:t>
            </a:r>
          </a:p>
          <a:p>
            <a:pPr lvl="3"/>
            <a:r>
              <a:rPr lang="pt-BR" sz="1800" dirty="0" smtClean="0"/>
              <a:t>Empadas: 	R$ 4,60;</a:t>
            </a:r>
          </a:p>
          <a:p>
            <a:pPr lvl="3"/>
            <a:r>
              <a:rPr lang="pt-BR" sz="1800" dirty="0" smtClean="0"/>
              <a:t>Quibes: 	R$ 5,80.</a:t>
            </a:r>
            <a:endParaRPr lang="pt-BR" sz="18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281430"/>
              </p:ext>
            </p:extLst>
          </p:nvPr>
        </p:nvGraphicFramePr>
        <p:xfrm>
          <a:off x="1403648" y="2432630"/>
          <a:ext cx="2671293" cy="91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0581"/>
                <a:gridCol w="686904"/>
                <a:gridCol w="686904"/>
                <a:gridCol w="68690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473217"/>
              </p:ext>
            </p:extLst>
          </p:nvPr>
        </p:nvGraphicFramePr>
        <p:xfrm>
          <a:off x="4547740" y="2278652"/>
          <a:ext cx="799084" cy="122235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99084"/>
              </a:tblGrid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0,20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0,30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0,50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0,80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4146514" y="265899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u="none" dirty="0" smtClean="0"/>
              <a:t>x</a:t>
            </a:r>
            <a:endParaRPr lang="pt-BR" u="none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483844" y="265899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u="none" dirty="0" smtClean="0"/>
              <a:t>=</a:t>
            </a:r>
            <a:endParaRPr lang="pt-BR" u="none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11893"/>
              </p:ext>
            </p:extLst>
          </p:nvPr>
        </p:nvGraphicFramePr>
        <p:xfrm>
          <a:off x="5980904" y="2431447"/>
          <a:ext cx="799084" cy="9167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99084"/>
              </a:tblGrid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5,30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4,60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5,80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02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uso de Matriz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8363" lvl="1" indent="-457200">
              <a:buFont typeface="+mj-lt"/>
              <a:buAutoNum type="arabicPeriod" startAt="2"/>
            </a:pPr>
            <a:r>
              <a:rPr lang="pt-BR" dirty="0" smtClean="0"/>
              <a:t>Uma fábrica de automóveis deseja produzir uma certa quantidade de carros de dois modelos (X e Y) em três diferentes versões, utilizando três tipos de peças. Quantas peças serão necessárias para executar o plano de produção representado nas tabelas abaixo?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02537"/>
              </p:ext>
            </p:extLst>
          </p:nvPr>
        </p:nvGraphicFramePr>
        <p:xfrm>
          <a:off x="827584" y="3433936"/>
          <a:ext cx="2520280" cy="121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3436"/>
                <a:gridCol w="794756"/>
                <a:gridCol w="792088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Carro X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Carro Y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Peça A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Peça B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Peça C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5564"/>
              </p:ext>
            </p:extLst>
          </p:nvPr>
        </p:nvGraphicFramePr>
        <p:xfrm>
          <a:off x="3923926" y="3585153"/>
          <a:ext cx="4032448" cy="9167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</a:tblGrid>
              <a:tr h="305589">
                <a:tc>
                  <a:txBody>
                    <a:bodyPr/>
                    <a:lstStyle/>
                    <a:p>
                      <a:pPr algn="ctr"/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Standard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Luxo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err="1" smtClean="0">
                          <a:solidFill>
                            <a:schemeClr val="tx1"/>
                          </a:solidFill>
                        </a:rPr>
                        <a:t>Super</a:t>
                      </a:r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 Luxo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Carro X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Carro Y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55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uso de Matriz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pt-BR" b="1" dirty="0" smtClean="0"/>
              <a:t>Solução</a:t>
            </a:r>
            <a:r>
              <a:rPr lang="pt-BR" dirty="0" smtClean="0"/>
              <a:t>: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2"/>
            <a:r>
              <a:rPr lang="pt-BR" sz="2000" dirty="0" smtClean="0"/>
              <a:t>Assim, a quantidades de peças será:</a:t>
            </a:r>
          </a:p>
          <a:p>
            <a:pPr lvl="3"/>
            <a:r>
              <a:rPr lang="pt-BR" sz="1800" dirty="0" smtClean="0"/>
              <a:t>Peça A:	</a:t>
            </a:r>
            <a:r>
              <a:rPr lang="pt-BR" sz="1800" dirty="0" smtClean="0"/>
              <a:t>17 </a:t>
            </a:r>
            <a:r>
              <a:rPr lang="pt-BR" sz="1800" dirty="0" smtClean="0"/>
              <a:t>+ 22 + 27 = </a:t>
            </a:r>
            <a:r>
              <a:rPr lang="pt-BR" sz="1800" b="1" dirty="0" smtClean="0"/>
              <a:t>66</a:t>
            </a:r>
            <a:r>
              <a:rPr lang="pt-BR" sz="1800" dirty="0" smtClean="0"/>
              <a:t>;</a:t>
            </a:r>
            <a:endParaRPr lang="pt-BR" sz="1800" dirty="0" smtClean="0"/>
          </a:p>
          <a:p>
            <a:pPr lvl="3"/>
            <a:r>
              <a:rPr lang="pt-BR" sz="1800" dirty="0" smtClean="0"/>
              <a:t>Peça B:	21 + 22 + 34 = </a:t>
            </a:r>
            <a:r>
              <a:rPr lang="pt-BR" sz="1800" b="1" dirty="0" smtClean="0"/>
              <a:t>77</a:t>
            </a:r>
            <a:r>
              <a:rPr lang="pt-BR" sz="1800" dirty="0" smtClean="0"/>
              <a:t>;</a:t>
            </a:r>
          </a:p>
          <a:p>
            <a:pPr lvl="3"/>
            <a:r>
              <a:rPr lang="pt-BR" sz="1800" dirty="0" smtClean="0"/>
              <a:t>Peça C:	18 + 28 + 28 = </a:t>
            </a:r>
            <a:r>
              <a:rPr lang="pt-BR" sz="1800" b="1" dirty="0" smtClean="0"/>
              <a:t>74</a:t>
            </a:r>
            <a:r>
              <a:rPr lang="pt-BR" sz="1800" dirty="0" smtClean="0"/>
              <a:t>;</a:t>
            </a:r>
          </a:p>
          <a:p>
            <a:pPr lvl="3"/>
            <a:endParaRPr lang="pt-BR" sz="1800" dirty="0"/>
          </a:p>
          <a:p>
            <a:pPr lvl="2"/>
            <a:r>
              <a:rPr lang="pt-BR" sz="2000" dirty="0" smtClean="0"/>
              <a:t>Calcule quantas peças cada versão demandará</a:t>
            </a:r>
            <a:r>
              <a:rPr lang="pt-BR" sz="2000" dirty="0"/>
              <a:t> no </a:t>
            </a:r>
            <a:r>
              <a:rPr lang="pt-BR" sz="2000" dirty="0" smtClean="0"/>
              <a:t>total</a:t>
            </a:r>
            <a:r>
              <a:rPr lang="pt-BR" sz="2000" dirty="0"/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sp>
        <p:nvSpPr>
          <p:cNvPr id="2" name="CaixaDeTexto 1"/>
          <p:cNvSpPr txBox="1"/>
          <p:nvPr/>
        </p:nvSpPr>
        <p:spPr>
          <a:xfrm>
            <a:off x="3333344" y="265899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u="none" dirty="0" smtClean="0"/>
              <a:t>x</a:t>
            </a:r>
            <a:endParaRPr lang="pt-BR" u="none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5483844" y="265899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u="none" dirty="0" smtClean="0"/>
              <a:t>=</a:t>
            </a:r>
            <a:endParaRPr lang="pt-BR" u="none" dirty="0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00182"/>
              </p:ext>
            </p:extLst>
          </p:nvPr>
        </p:nvGraphicFramePr>
        <p:xfrm>
          <a:off x="5980904" y="2431447"/>
          <a:ext cx="1667670" cy="91676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5890"/>
                <a:gridCol w="555890"/>
                <a:gridCol w="555890"/>
              </a:tblGrid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pt-BR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786231"/>
              </p:ext>
            </p:extLst>
          </p:nvPr>
        </p:nvGraphicFramePr>
        <p:xfrm>
          <a:off x="1979713" y="2432630"/>
          <a:ext cx="1353630" cy="9144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77953"/>
                <a:gridCol w="675677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5050869"/>
              </p:ext>
            </p:extLst>
          </p:nvPr>
        </p:nvGraphicFramePr>
        <p:xfrm>
          <a:off x="3671898" y="2584241"/>
          <a:ext cx="1764198" cy="61117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88066"/>
                <a:gridCol w="588066"/>
                <a:gridCol w="588066"/>
              </a:tblGrid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05589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pt-BR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56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uso de Matriz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Na resolução de sistemas de equações lineares: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Dado um sistema linear do tipo: </a:t>
            </a:r>
            <a:r>
              <a:rPr lang="pt-BR" b="1" dirty="0" smtClean="0"/>
              <a:t>A * X = B</a:t>
            </a:r>
            <a:r>
              <a:rPr lang="pt-BR" dirty="0" smtClean="0"/>
              <a:t>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A solução é obtida resolvendo: </a:t>
            </a:r>
            <a:r>
              <a:rPr lang="pt-BR" b="1" dirty="0" smtClean="0"/>
              <a:t>X = A</a:t>
            </a:r>
            <a:r>
              <a:rPr lang="pt-BR" b="1" baseline="30000" dirty="0" smtClean="0"/>
              <a:t>-1</a:t>
            </a:r>
            <a:r>
              <a:rPr lang="pt-BR" b="1" dirty="0" smtClean="0"/>
              <a:t> * B</a:t>
            </a:r>
            <a:r>
              <a:rPr lang="pt-BR" dirty="0" smtClean="0"/>
              <a:t>;</a:t>
            </a:r>
          </a:p>
          <a:p>
            <a:pPr lvl="1"/>
            <a:endParaRPr lang="pt-BR" dirty="0"/>
          </a:p>
          <a:p>
            <a:pPr lvl="1"/>
            <a:r>
              <a:rPr lang="pt-BR" dirty="0" smtClean="0"/>
              <a:t>Exemplo: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87624" y="4293096"/>
            <a:ext cx="21707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u="none" dirty="0" smtClean="0">
                <a:latin typeface="+mn-lt"/>
              </a:rPr>
              <a:t>3x + y + 2z = 13</a:t>
            </a:r>
          </a:p>
          <a:p>
            <a:pPr algn="ctr"/>
            <a:r>
              <a:rPr lang="pt-BR" u="none" dirty="0" smtClean="0">
                <a:latin typeface="+mn-lt"/>
              </a:rPr>
              <a:t>x + y -8z = -1</a:t>
            </a:r>
          </a:p>
          <a:p>
            <a:pPr algn="ctr"/>
            <a:r>
              <a:rPr lang="pt-BR" u="none" dirty="0" smtClean="0">
                <a:latin typeface="+mn-lt"/>
              </a:rPr>
              <a:t>-x + 2y + 5z = 13</a:t>
            </a:r>
            <a:endParaRPr lang="pt-BR" u="none" dirty="0">
              <a:latin typeface="+mn-lt"/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3556893" y="4773344"/>
            <a:ext cx="576064" cy="119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399438" y="4340999"/>
                <a:ext cx="3281026" cy="1622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i="1" u="none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i="1" u="none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pt-BR" b="0" i="0" u="none" smtClean="0">
                                  <a:latin typeface="+mn-lt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pt-BR" b="0" i="0" u="none" smtClean="0">
                                  <a:latin typeface="+mn-lt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pt-BR" i="1" u="none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 u="none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b="0" i="1" u="none" smtClean="0">
                                  <a:latin typeface="Cambria Math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pt-BR" u="none" dirty="0" smtClean="0">
                    <a:latin typeface="+mn-lt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i="1" u="none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 u="none" dirty="0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b="0" i="1" u="none" dirty="0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pt-BR" b="0" i="1" u="none" dirty="0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dirty="0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dirty="0" smtClean="0">
                                  <a:latin typeface="Cambria Math"/>
                                </a:rPr>
                                <m:t>13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pt-BR" u="none" dirty="0" smtClean="0">
                  <a:latin typeface="+mn-lt"/>
                </a:endParaRPr>
              </a:p>
              <a:p>
                <a:endParaRPr lang="pt-BR" sz="1000" u="none" dirty="0" smtClean="0">
                  <a:latin typeface="+mn-lt"/>
                </a:endParaRPr>
              </a:p>
              <a:p>
                <a:r>
                  <a:rPr lang="pt-BR" u="none" dirty="0" smtClean="0">
                    <a:latin typeface="+mn-lt"/>
                  </a:rPr>
                  <a:t>          A</a:t>
                </a:r>
                <a:r>
                  <a:rPr lang="pt-BR" u="none" baseline="-25000" dirty="0" smtClean="0">
                    <a:latin typeface="+mn-lt"/>
                  </a:rPr>
                  <a:t>33</a:t>
                </a:r>
                <a:r>
                  <a:rPr lang="pt-BR" u="none" dirty="0" smtClean="0">
                    <a:latin typeface="+mn-lt"/>
                  </a:rPr>
                  <a:t>            X</a:t>
                </a:r>
                <a:r>
                  <a:rPr lang="pt-BR" u="none" baseline="-25000" dirty="0" smtClean="0">
                    <a:latin typeface="+mn-lt"/>
                  </a:rPr>
                  <a:t>31</a:t>
                </a:r>
                <a:r>
                  <a:rPr lang="pt-BR" u="none" dirty="0" smtClean="0">
                    <a:latin typeface="+mn-lt"/>
                  </a:rPr>
                  <a:t>     B</a:t>
                </a:r>
                <a:r>
                  <a:rPr lang="pt-BR" u="none" baseline="-25000" dirty="0" smtClean="0">
                    <a:latin typeface="+mn-lt"/>
                  </a:rPr>
                  <a:t>31</a:t>
                </a:r>
                <a:endParaRPr lang="pt-BR" u="none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438" y="4340999"/>
                <a:ext cx="3281026" cy="1622945"/>
              </a:xfrm>
              <a:prstGeom prst="rect">
                <a:avLst/>
              </a:prstGeom>
              <a:blipFill rotWithShape="1">
                <a:blip r:embed="rId3"/>
                <a:stretch>
                  <a:fillRect b="-563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415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Exemplos de uso de Matriz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dirty="0" smtClean="0"/>
              <a:t>Na resolução de sistemas de equações lineares: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Exemplo:</a:t>
            </a:r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/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--&gt; A </a:t>
            </a:r>
            <a:r>
              <a:rPr lang="pt-BR" dirty="0"/>
              <a:t>= [3, 1, 2; 1, 1, -8; -1, 2, 5</a:t>
            </a:r>
            <a:r>
              <a:rPr lang="pt-BR" dirty="0" smtClean="0"/>
              <a:t>];</a:t>
            </a:r>
          </a:p>
          <a:p>
            <a:pPr marL="411163" lvl="1" indent="0">
              <a:buNone/>
            </a:pPr>
            <a:r>
              <a:rPr lang="pt-BR" dirty="0" smtClean="0"/>
              <a:t>--&gt; B </a:t>
            </a:r>
            <a:r>
              <a:rPr lang="pt-BR" dirty="0"/>
              <a:t>= [13; -1; 13</a:t>
            </a:r>
            <a:r>
              <a:rPr lang="pt-BR" dirty="0" smtClean="0"/>
              <a:t>];</a:t>
            </a:r>
          </a:p>
          <a:p>
            <a:pPr marL="411163" lvl="1" indent="0">
              <a:buNone/>
            </a:pPr>
            <a:r>
              <a:rPr lang="pt-BR" dirty="0" smtClean="0"/>
              <a:t>--&gt; X = </a:t>
            </a:r>
            <a:r>
              <a:rPr lang="pt-BR" dirty="0" err="1" smtClean="0"/>
              <a:t>inv</a:t>
            </a:r>
            <a:r>
              <a:rPr lang="pt-BR" dirty="0" smtClean="0"/>
              <a:t>(A) * B</a:t>
            </a:r>
          </a:p>
          <a:p>
            <a:pPr marL="411163" lvl="1" indent="0">
              <a:buNone/>
            </a:pPr>
            <a:r>
              <a:rPr lang="pt-BR" dirty="0" smtClean="0"/>
              <a:t>X =	2.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5.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1.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sp>
        <p:nvSpPr>
          <p:cNvPr id="4" name="CaixaDeTexto 3"/>
          <p:cNvSpPr txBox="1"/>
          <p:nvPr/>
        </p:nvSpPr>
        <p:spPr>
          <a:xfrm>
            <a:off x="1187624" y="2636912"/>
            <a:ext cx="21707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u="none" dirty="0" smtClean="0">
                <a:latin typeface="+mn-lt"/>
              </a:rPr>
              <a:t>3x + y + 2z = 13</a:t>
            </a:r>
          </a:p>
          <a:p>
            <a:pPr algn="ctr"/>
            <a:r>
              <a:rPr lang="pt-BR" u="none" dirty="0" smtClean="0">
                <a:latin typeface="+mn-lt"/>
              </a:rPr>
              <a:t>x + y -8z = -1</a:t>
            </a:r>
          </a:p>
          <a:p>
            <a:pPr algn="ctr"/>
            <a:r>
              <a:rPr lang="pt-BR" u="none" dirty="0" smtClean="0">
                <a:latin typeface="+mn-lt"/>
              </a:rPr>
              <a:t>-x + 2y + 5z = 13</a:t>
            </a:r>
            <a:endParaRPr lang="pt-BR" u="none" dirty="0">
              <a:latin typeface="+mn-lt"/>
            </a:endParaRPr>
          </a:p>
        </p:txBody>
      </p:sp>
      <p:sp>
        <p:nvSpPr>
          <p:cNvPr id="9" name="Seta para a direita 8"/>
          <p:cNvSpPr/>
          <p:nvPr/>
        </p:nvSpPr>
        <p:spPr>
          <a:xfrm>
            <a:off x="3556893" y="3117160"/>
            <a:ext cx="576064" cy="1199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/>
              <p:cNvSpPr txBox="1"/>
              <p:nvPr/>
            </p:nvSpPr>
            <p:spPr>
              <a:xfrm>
                <a:off x="4399438" y="2684815"/>
                <a:ext cx="3281026" cy="1622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i="1" u="none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pt-BR" i="1" u="none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nor/>
                                  <m:brk m:alnAt="7"/>
                                </m:rPr>
                                <a:rPr lang="pt-BR" b="0" i="0" u="none" smtClean="0">
                                  <a:latin typeface="+mn-lt"/>
                                </a:rPr>
                                <m:t>3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m:rPr>
                                  <m:nor/>
                                </m:rPr>
                                <a:rPr lang="pt-BR" b="0" i="0" u="none" smtClean="0">
                                  <a:latin typeface="+mn-lt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5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pt-BR" i="1" u="none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 u="none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b="0" i="1" u="none" smtClean="0">
                                  <a:latin typeface="Cambria Math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smtClean="0">
                                  <a:latin typeface="Cambria Math"/>
                                </a:rPr>
                                <m:t>𝑧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pt-BR" u="none" dirty="0" smtClean="0">
                    <a:latin typeface="+mn-lt"/>
                  </a:rPr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pt-BR" i="1" u="none" dirty="0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pt-BR" i="1" u="none" dirty="0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pt-BR" b="0" i="1" u="none" dirty="0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pt-BR" b="0" i="1" u="none" dirty="0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dirty="0" smtClean="0">
                                  <a:latin typeface="Cambria Math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pt-BR" b="0" i="1" u="none" dirty="0" smtClean="0">
                                  <a:latin typeface="Cambria Math"/>
                                </a:rPr>
                                <m:t>13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pt-BR" u="none" dirty="0" smtClean="0">
                  <a:latin typeface="+mn-lt"/>
                </a:endParaRPr>
              </a:p>
              <a:p>
                <a:endParaRPr lang="pt-BR" sz="1000" u="none" dirty="0" smtClean="0">
                  <a:latin typeface="+mn-lt"/>
                </a:endParaRPr>
              </a:p>
              <a:p>
                <a:r>
                  <a:rPr lang="pt-BR" u="none" dirty="0" smtClean="0">
                    <a:latin typeface="+mn-lt"/>
                  </a:rPr>
                  <a:t>          A</a:t>
                </a:r>
                <a:r>
                  <a:rPr lang="pt-BR" u="none" baseline="-25000" dirty="0" smtClean="0">
                    <a:latin typeface="+mn-lt"/>
                  </a:rPr>
                  <a:t>33</a:t>
                </a:r>
                <a:r>
                  <a:rPr lang="pt-BR" u="none" dirty="0" smtClean="0">
                    <a:latin typeface="+mn-lt"/>
                  </a:rPr>
                  <a:t>            X</a:t>
                </a:r>
                <a:r>
                  <a:rPr lang="pt-BR" u="none" baseline="-25000" dirty="0" smtClean="0">
                    <a:latin typeface="+mn-lt"/>
                  </a:rPr>
                  <a:t>31</a:t>
                </a:r>
                <a:r>
                  <a:rPr lang="pt-BR" u="none" dirty="0" smtClean="0">
                    <a:latin typeface="+mn-lt"/>
                  </a:rPr>
                  <a:t>     B</a:t>
                </a:r>
                <a:r>
                  <a:rPr lang="pt-BR" u="none" baseline="-25000" dirty="0" smtClean="0">
                    <a:latin typeface="+mn-lt"/>
                  </a:rPr>
                  <a:t>31</a:t>
                </a:r>
                <a:endParaRPr lang="pt-BR" u="none" dirty="0">
                  <a:latin typeface="+mn-lt"/>
                </a:endParaRPr>
              </a:p>
            </p:txBody>
          </p:sp>
        </mc:Choice>
        <mc:Fallback xmlns="">
          <p:sp>
            <p:nvSpPr>
              <p:cNvPr id="11" name="CaixaDe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9438" y="2684815"/>
                <a:ext cx="3281026" cy="1622945"/>
              </a:xfrm>
              <a:prstGeom prst="rect">
                <a:avLst/>
              </a:prstGeom>
              <a:blipFill rotWithShape="1">
                <a:blip r:embed="rId3"/>
                <a:stretch>
                  <a:fillRect b="-524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utoShape 38"/>
          <p:cNvSpPr>
            <a:spLocks noChangeArrowheads="1"/>
          </p:cNvSpPr>
          <p:nvPr/>
        </p:nvSpPr>
        <p:spPr bwMode="auto">
          <a:xfrm>
            <a:off x="4768255" y="5373216"/>
            <a:ext cx="2880320" cy="792088"/>
          </a:xfrm>
          <a:prstGeom prst="wedgeRoundRectCallout">
            <a:avLst>
              <a:gd name="adj1" fmla="val -144741"/>
              <a:gd name="adj2" fmla="val -39057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Assim, chega-se à solução: 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x = 2, y = 5, z = 1.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Declaração de </a:t>
            </a:r>
            <a:r>
              <a:rPr lang="pt-BR" dirty="0"/>
              <a:t>matrizes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Declaração de </a:t>
            </a:r>
            <a:r>
              <a:rPr lang="pt-BR" sz="1200" b="1" dirty="0" smtClean="0">
                <a:solidFill>
                  <a:srgbClr val="FF0000"/>
                </a:solidFill>
              </a:rPr>
              <a:t>matrizes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 smtClean="0"/>
              <a:t>Algumas operações </a:t>
            </a:r>
            <a:r>
              <a:rPr lang="pt-BR" sz="1200" dirty="0"/>
              <a:t>com </a:t>
            </a:r>
            <a:r>
              <a:rPr lang="pt-BR" sz="1200" dirty="0" smtClean="0"/>
              <a:t>matrizes;</a:t>
            </a:r>
            <a:endParaRPr lang="pt-BR" sz="1200" dirty="0"/>
          </a:p>
          <a:p>
            <a:r>
              <a:rPr lang="pt-BR" sz="1200" dirty="0"/>
              <a:t>Algumas funções aplicadas a matrizes;</a:t>
            </a:r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5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Tópicos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3" action="ppaction://hlinksldjump"/>
              </a:rPr>
              <a:t>Definindo todos os elementos</a:t>
            </a:r>
            <a:r>
              <a:rPr lang="pt-BR" dirty="0"/>
              <a:t>;</a:t>
            </a:r>
          </a:p>
          <a:p>
            <a:r>
              <a:rPr lang="pt-BR" dirty="0">
                <a:hlinkClick r:id="rId4" action="ppaction://hlinksldjump"/>
              </a:rPr>
              <a:t>Definindo </a:t>
            </a:r>
            <a:r>
              <a:rPr lang="pt-BR" dirty="0" smtClean="0">
                <a:hlinkClick r:id="rId4" action="ppaction://hlinksldjump"/>
              </a:rPr>
              <a:t>a partir de outras matrizes</a:t>
            </a:r>
            <a:r>
              <a:rPr lang="pt-BR" dirty="0" smtClean="0"/>
              <a:t>;</a:t>
            </a:r>
            <a:endParaRPr lang="pt-BR" dirty="0"/>
          </a:p>
          <a:p>
            <a:r>
              <a:rPr lang="pt-BR" dirty="0" smtClean="0">
                <a:hlinkClick r:id="rId5" action="ppaction://hlinksldjump"/>
              </a:rPr>
              <a:t>Matriz de </a:t>
            </a:r>
            <a:r>
              <a:rPr lang="pt-BR" dirty="0">
                <a:hlinkClick r:id="rId5" action="ppaction://hlinksldjump"/>
              </a:rPr>
              <a:t>1’s</a:t>
            </a:r>
            <a:r>
              <a:rPr lang="pt-BR" dirty="0"/>
              <a:t>;</a:t>
            </a:r>
          </a:p>
          <a:p>
            <a:r>
              <a:rPr lang="pt-BR" dirty="0" smtClean="0">
                <a:hlinkClick r:id="rId6" action="ppaction://hlinksldjump"/>
              </a:rPr>
              <a:t>Matriz de 0’s</a:t>
            </a:r>
            <a:r>
              <a:rPr lang="pt-BR" dirty="0" smtClean="0"/>
              <a:t>;</a:t>
            </a:r>
          </a:p>
          <a:p>
            <a:r>
              <a:rPr lang="pt-BR" dirty="0" smtClean="0">
                <a:hlinkClick r:id="rId7" action="ppaction://hlinksldjump"/>
              </a:rPr>
              <a:t>Matriz identidade</a:t>
            </a:r>
            <a:r>
              <a:rPr lang="pt-BR" dirty="0" smtClean="0"/>
              <a:t>;</a:t>
            </a:r>
          </a:p>
          <a:p>
            <a:r>
              <a:rPr lang="pt-BR" dirty="0" smtClean="0">
                <a:hlinkClick r:id="rId8" action="ppaction://hlinksldjump"/>
              </a:rPr>
              <a:t>Modificando </a:t>
            </a:r>
            <a:r>
              <a:rPr lang="pt-BR" dirty="0">
                <a:hlinkClick r:id="rId8" action="ppaction://hlinksldjump"/>
              </a:rPr>
              <a:t>o formato de uma matriz </a:t>
            </a:r>
            <a:r>
              <a:rPr lang="pt-BR" dirty="0" smtClean="0">
                <a:hlinkClick r:id="rId8" action="ppaction://hlinksldjump"/>
              </a:rPr>
              <a:t>conhecida</a:t>
            </a:r>
            <a:r>
              <a:rPr lang="pt-BR" dirty="0" smtClean="0"/>
              <a:t>;</a:t>
            </a:r>
          </a:p>
          <a:p>
            <a:r>
              <a:rPr lang="pt-BR" dirty="0" smtClean="0">
                <a:hlinkClick r:id="rId9" action="ppaction://hlinksldjump"/>
              </a:rPr>
              <a:t>Preenchendo com valores randômicos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18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</a:t>
            </a:r>
            <a:r>
              <a:rPr lang="pt-BR" sz="1800" b="0" i="1" u="none" dirty="0" smtClean="0"/>
              <a:t>atrizes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15142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Definindo todos 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Utiliza-se colchetes para delimitar todos os elementos;</a:t>
            </a:r>
          </a:p>
          <a:p>
            <a:r>
              <a:rPr lang="pt-BR" dirty="0" smtClean="0"/>
              <a:t>Cada elemento de uma linha é separado por espaço ou vírgula;</a:t>
            </a:r>
          </a:p>
          <a:p>
            <a:r>
              <a:rPr lang="pt-BR" dirty="0" smtClean="0"/>
              <a:t>Cada linha é separada por um ponto-e-vírgula;</a:t>
            </a:r>
          </a:p>
          <a:p>
            <a:r>
              <a:rPr lang="pt-BR" dirty="0" smtClean="0"/>
              <a:t>Exemplo:</a:t>
            </a:r>
          </a:p>
          <a:p>
            <a:pPr marL="411163" lvl="1" indent="0">
              <a:buNone/>
            </a:pPr>
            <a:r>
              <a:rPr lang="pt-BR" dirty="0" smtClean="0"/>
              <a:t>--&gt; M </a:t>
            </a:r>
            <a:r>
              <a:rPr lang="pt-BR" dirty="0"/>
              <a:t>= [</a:t>
            </a:r>
            <a:r>
              <a:rPr lang="pt-BR" dirty="0" smtClean="0"/>
              <a:t>1, 2, </a:t>
            </a:r>
            <a:r>
              <a:rPr lang="pt-BR" dirty="0"/>
              <a:t>3; </a:t>
            </a:r>
            <a:r>
              <a:rPr lang="pt-BR" dirty="0" smtClean="0"/>
              <a:t>4, 5, </a:t>
            </a:r>
            <a:r>
              <a:rPr lang="pt-BR" dirty="0"/>
              <a:t>6; </a:t>
            </a:r>
            <a:r>
              <a:rPr lang="pt-BR" dirty="0" smtClean="0"/>
              <a:t>7, 8, 9] </a:t>
            </a:r>
            <a:endParaRPr lang="pt-BR" dirty="0"/>
          </a:p>
          <a:p>
            <a:pPr marL="411163" lvl="1" indent="0">
              <a:buNone/>
            </a:pPr>
            <a:r>
              <a:rPr lang="pt-BR" dirty="0"/>
              <a:t>M  =</a:t>
            </a:r>
          </a:p>
          <a:p>
            <a:pPr marL="411163" lvl="1" indent="0">
              <a:buNone/>
            </a:pPr>
            <a:r>
              <a:rPr lang="pt-BR" dirty="0" smtClean="0"/>
              <a:t>    </a:t>
            </a:r>
            <a:r>
              <a:rPr lang="pt-BR" dirty="0"/>
              <a:t>1.    2.    3.  </a:t>
            </a:r>
          </a:p>
          <a:p>
            <a:pPr marL="411163" lvl="1" indent="0">
              <a:buNone/>
            </a:pPr>
            <a:r>
              <a:rPr lang="pt-BR" dirty="0"/>
              <a:t>    4.    5.    6.  </a:t>
            </a:r>
          </a:p>
          <a:p>
            <a:pPr marL="411163" lvl="1" indent="0">
              <a:buNone/>
            </a:pPr>
            <a:r>
              <a:rPr lang="pt-BR" dirty="0"/>
              <a:t>    7.    8.    9.</a:t>
            </a:r>
          </a:p>
          <a:p>
            <a:pPr marL="411163" lvl="1" indent="0">
              <a:buNone/>
            </a:pPr>
            <a:r>
              <a:rPr lang="pt-BR" dirty="0" smtClean="0"/>
              <a:t>--&gt;</a:t>
            </a:r>
            <a:endParaRPr lang="pt-BR" dirty="0"/>
          </a:p>
          <a:p>
            <a:pPr marL="411163" lvl="1" indent="0"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19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</a:t>
            </a:r>
            <a:r>
              <a:rPr lang="pt-BR" sz="1800" b="0" i="1" u="none" dirty="0" smtClean="0"/>
              <a:t>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369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Agenda</a:t>
            </a:r>
            <a:endParaRPr lang="pt-BR" dirty="0"/>
          </a:p>
        </p:txBody>
      </p:sp>
      <p:sp>
        <p:nvSpPr>
          <p:cNvPr id="30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 smtClean="0">
                <a:hlinkClick r:id="rId3" action="ppaction://hlinksldjump"/>
              </a:rPr>
              <a:t>Introdução</a:t>
            </a:r>
            <a:r>
              <a:rPr lang="pt-BR" sz="2400" dirty="0" smtClean="0"/>
              <a:t>;</a:t>
            </a:r>
          </a:p>
          <a:p>
            <a:r>
              <a:rPr lang="pt-BR" sz="2400" dirty="0">
                <a:hlinkClick r:id="rId4" action="ppaction://hlinksldjump"/>
              </a:rPr>
              <a:t>Declaração de </a:t>
            </a:r>
            <a:r>
              <a:rPr lang="pt-BR" sz="2400" dirty="0" smtClean="0">
                <a:hlinkClick r:id="rId4" action="ppaction://hlinksldjump"/>
              </a:rPr>
              <a:t>Matrizes</a:t>
            </a:r>
            <a:r>
              <a:rPr lang="pt-BR" sz="2400" dirty="0" smtClean="0"/>
              <a:t>;</a:t>
            </a:r>
            <a:endParaRPr lang="pt-BR" sz="2400" dirty="0"/>
          </a:p>
          <a:p>
            <a:r>
              <a:rPr lang="pt-BR" sz="2400" dirty="0">
                <a:hlinkClick r:id="rId5" action="ppaction://hlinksldjump"/>
              </a:rPr>
              <a:t>Algumas o</a:t>
            </a:r>
            <a:r>
              <a:rPr lang="pt-BR" sz="2400" dirty="0" smtClean="0">
                <a:hlinkClick r:id="rId5" action="ppaction://hlinksldjump"/>
              </a:rPr>
              <a:t>perações </a:t>
            </a:r>
            <a:r>
              <a:rPr lang="pt-BR" sz="2400" dirty="0">
                <a:hlinkClick r:id="rId5" action="ppaction://hlinksldjump"/>
              </a:rPr>
              <a:t>com </a:t>
            </a:r>
            <a:r>
              <a:rPr lang="pt-BR" sz="2400" dirty="0" smtClean="0">
                <a:hlinkClick r:id="rId5" action="ppaction://hlinksldjump"/>
              </a:rPr>
              <a:t>matrizes</a:t>
            </a:r>
            <a:r>
              <a:rPr lang="pt-BR" sz="2400" dirty="0" smtClean="0"/>
              <a:t>;</a:t>
            </a:r>
          </a:p>
          <a:p>
            <a:r>
              <a:rPr lang="pt-BR" sz="2400" dirty="0" smtClean="0">
                <a:hlinkClick r:id="rId6" action="ppaction://hlinksldjump"/>
              </a:rPr>
              <a:t>Algumas funções aplicadas a matrizes</a:t>
            </a:r>
            <a:r>
              <a:rPr lang="pt-BR" sz="2400" dirty="0" smtClean="0"/>
              <a:t>;</a:t>
            </a:r>
            <a:endParaRPr lang="pt-BR" sz="2400" dirty="0"/>
          </a:p>
          <a:p>
            <a:r>
              <a:rPr lang="pt-BR" sz="2400" dirty="0" smtClean="0">
                <a:hlinkClick r:id="rId7" action="ppaction://hlinksldjump"/>
              </a:rPr>
              <a:t>Exercícios</a:t>
            </a:r>
            <a:r>
              <a:rPr lang="pt-BR" sz="2400" dirty="0" smtClean="0"/>
              <a:t>.</a:t>
            </a:r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59BBECA-1713-4FEC-A6E7-A6354FBC9808}" type="slidenum">
              <a:rPr lang="pt-BR"/>
              <a:pPr/>
              <a:t>2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partir de matrizes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dirty="0" smtClean="0"/>
              <a:t>A definição pode ser feita a partir de matrizes já existentes;</a:t>
            </a:r>
          </a:p>
          <a:p>
            <a:r>
              <a:rPr lang="pt-BR" dirty="0" smtClean="0"/>
              <a:t>Exemplos: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--&gt; A </a:t>
            </a:r>
            <a:r>
              <a:rPr lang="pt-BR" dirty="0"/>
              <a:t>= [1 2; 3 4]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A  = 	1</a:t>
            </a:r>
            <a:r>
              <a:rPr lang="pt-BR" dirty="0"/>
              <a:t>.    2.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		3</a:t>
            </a:r>
            <a:r>
              <a:rPr lang="pt-BR" dirty="0"/>
              <a:t>.    4.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--&gt; B </a:t>
            </a:r>
            <a:r>
              <a:rPr lang="pt-BR" dirty="0"/>
              <a:t>= [5 6; 7 8]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B  = 	5</a:t>
            </a:r>
            <a:r>
              <a:rPr lang="pt-BR" dirty="0"/>
              <a:t>.    6.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		7</a:t>
            </a:r>
            <a:r>
              <a:rPr lang="pt-BR" dirty="0"/>
              <a:t>.    8.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--&gt; C </a:t>
            </a:r>
            <a:r>
              <a:rPr lang="pt-BR" dirty="0"/>
              <a:t>= [A </a:t>
            </a:r>
            <a:r>
              <a:rPr lang="pt-BR" dirty="0" smtClean="0"/>
              <a:t>B]</a:t>
            </a:r>
            <a:endParaRPr lang="pt-BR" dirty="0"/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/>
              <a:t> C  </a:t>
            </a:r>
            <a:r>
              <a:rPr lang="pt-BR" dirty="0" smtClean="0"/>
              <a:t>=	1</a:t>
            </a:r>
            <a:r>
              <a:rPr lang="pt-BR" dirty="0"/>
              <a:t>.    2.    5.    6.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		3</a:t>
            </a:r>
            <a:r>
              <a:rPr lang="pt-BR" dirty="0"/>
              <a:t>.    4.    7.    8.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/>
              <a:t> </a:t>
            </a:r>
            <a:r>
              <a:rPr lang="pt-BR" dirty="0" smtClean="0"/>
              <a:t>--&gt;</a:t>
            </a:r>
            <a:r>
              <a:rPr lang="pt-BR" dirty="0"/>
              <a:t>D = [A; </a:t>
            </a:r>
            <a:r>
              <a:rPr lang="pt-BR" dirty="0" smtClean="0"/>
              <a:t>B]</a:t>
            </a:r>
            <a:endParaRPr lang="pt-BR" dirty="0"/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/>
              <a:t> D  </a:t>
            </a:r>
            <a:r>
              <a:rPr lang="pt-BR" dirty="0" smtClean="0"/>
              <a:t>=	1</a:t>
            </a:r>
            <a:r>
              <a:rPr lang="pt-BR" dirty="0"/>
              <a:t>.    2.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		3</a:t>
            </a:r>
            <a:r>
              <a:rPr lang="pt-BR" dirty="0"/>
              <a:t>.    4.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		5</a:t>
            </a:r>
            <a:r>
              <a:rPr lang="pt-BR" dirty="0"/>
              <a:t>.    6.  </a:t>
            </a:r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		7</a:t>
            </a:r>
            <a:r>
              <a:rPr lang="pt-BR" dirty="0"/>
              <a:t>.    8.  </a:t>
            </a:r>
            <a:endParaRPr lang="pt-BR" dirty="0" smtClean="0"/>
          </a:p>
          <a:p>
            <a:pPr marL="776288" lvl="2" indent="0">
              <a:spcBef>
                <a:spcPts val="0"/>
              </a:spcBef>
              <a:buNone/>
            </a:pPr>
            <a:r>
              <a:rPr lang="pt-B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986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de 1’s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Todos os elementos assumirão valor inicial </a:t>
            </a:r>
            <a:r>
              <a:rPr lang="pt-BR" b="1" dirty="0" smtClean="0"/>
              <a:t>1</a:t>
            </a:r>
            <a:r>
              <a:rPr lang="pt-BR" dirty="0" smtClean="0"/>
              <a:t>:</a:t>
            </a:r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Matriz = </a:t>
            </a:r>
            <a:r>
              <a:rPr lang="pt-BR" b="1" dirty="0" err="1" smtClean="0"/>
              <a:t>ones</a:t>
            </a:r>
            <a:r>
              <a:rPr lang="pt-BR" b="1" dirty="0" smtClean="0"/>
              <a:t>(&lt;linhas&gt;, &lt;colunas&gt;)</a:t>
            </a:r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Matriz</a:t>
            </a:r>
            <a:r>
              <a:rPr lang="pt-BR" dirty="0" smtClean="0"/>
              <a:t>: nome da variável do tipo matriz;</a:t>
            </a:r>
          </a:p>
          <a:p>
            <a:pPr lvl="1"/>
            <a:r>
              <a:rPr lang="pt-BR" b="1" dirty="0" err="1" smtClean="0"/>
              <a:t>ones</a:t>
            </a:r>
            <a:r>
              <a:rPr lang="pt-BR" dirty="0"/>
              <a:t>:</a:t>
            </a:r>
            <a:r>
              <a:rPr lang="pt-BR" dirty="0" smtClean="0"/>
              <a:t> função que retorna uma </a:t>
            </a:r>
            <a:r>
              <a:rPr lang="pt-BR" b="1" dirty="0" smtClean="0"/>
              <a:t>matriz</a:t>
            </a:r>
            <a:r>
              <a:rPr lang="pt-BR" dirty="0" smtClean="0"/>
              <a:t> com valores 1;</a:t>
            </a:r>
          </a:p>
          <a:p>
            <a:pPr lvl="1"/>
            <a:r>
              <a:rPr lang="pt-BR" b="1" dirty="0" smtClean="0"/>
              <a:t>&lt;linhas&gt;</a:t>
            </a:r>
            <a:r>
              <a:rPr lang="pt-BR" dirty="0" smtClean="0"/>
              <a:t>: número de linhas;</a:t>
            </a:r>
          </a:p>
          <a:p>
            <a:pPr lvl="1"/>
            <a:r>
              <a:rPr lang="pt-BR" b="1" dirty="0" smtClean="0"/>
              <a:t>&lt;colunas&gt;</a:t>
            </a:r>
            <a:r>
              <a:rPr lang="pt-BR" dirty="0" smtClean="0"/>
              <a:t>: número de colunas</a:t>
            </a:r>
            <a:r>
              <a:rPr lang="pt-BR" dirty="0"/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</a:t>
            </a:r>
            <a:r>
              <a:rPr lang="pt-BR" dirty="0" smtClean="0"/>
              <a:t>atriz de 1’s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--&gt; M1</a:t>
            </a:r>
            <a:r>
              <a:rPr lang="pt-BR" sz="2000" dirty="0" smtClean="0"/>
              <a:t> </a:t>
            </a:r>
            <a:r>
              <a:rPr lang="pt-BR" sz="2000" dirty="0"/>
              <a:t>= </a:t>
            </a:r>
            <a:r>
              <a:rPr lang="pt-BR" sz="2000" dirty="0" err="1" smtClean="0"/>
              <a:t>ones</a:t>
            </a:r>
            <a:r>
              <a:rPr lang="pt-BR" sz="2000" dirty="0" smtClean="0"/>
              <a:t>(2, 5</a:t>
            </a:r>
            <a:r>
              <a:rPr lang="pt-BR" sz="2000" dirty="0"/>
              <a:t>) </a:t>
            </a:r>
            <a:endParaRPr lang="pt-BR" sz="2000" dirty="0" smtClean="0"/>
          </a:p>
          <a:p>
            <a:pPr marL="622300" lvl="2" indent="0">
              <a:buNone/>
            </a:pPr>
            <a:r>
              <a:rPr lang="pt-BR" sz="2000" dirty="0" smtClean="0"/>
              <a:t>   M1 =	1</a:t>
            </a:r>
            <a:r>
              <a:rPr lang="pt-BR" sz="2000" dirty="0"/>
              <a:t>.    </a:t>
            </a:r>
            <a:r>
              <a:rPr lang="pt-BR" sz="2000" dirty="0" smtClean="0"/>
              <a:t>1.    1.    1.    1.</a:t>
            </a:r>
          </a:p>
          <a:p>
            <a:pPr marL="622300" lvl="2" indent="0">
              <a:buNone/>
            </a:pPr>
            <a:r>
              <a:rPr lang="pt-BR" sz="2000" dirty="0" smtClean="0"/>
              <a:t>	</a:t>
            </a:r>
            <a:r>
              <a:rPr lang="pt-BR" sz="2000" dirty="0"/>
              <a:t>	1.    1.    1.    1.    1</a:t>
            </a:r>
            <a:r>
              <a:rPr lang="pt-BR" sz="2000" dirty="0" smtClean="0"/>
              <a:t>.</a:t>
            </a:r>
          </a:p>
          <a:p>
            <a:pPr marL="622300" lvl="2" indent="0">
              <a:buNone/>
            </a:pPr>
            <a:r>
              <a:rPr lang="pt-BR" sz="2000" dirty="0" smtClean="0"/>
              <a:t>--&gt;</a:t>
            </a:r>
            <a:endParaRPr lang="pt-BR" dirty="0" smtClean="0"/>
          </a:p>
          <a:p>
            <a:pPr lvl="1"/>
            <a:r>
              <a:rPr lang="pt-BR" dirty="0"/>
              <a:t>--&gt; </a:t>
            </a:r>
            <a:r>
              <a:rPr lang="pt-BR" dirty="0" smtClean="0"/>
              <a:t>M2 </a:t>
            </a:r>
            <a:r>
              <a:rPr lang="pt-BR" dirty="0"/>
              <a:t>= </a:t>
            </a:r>
            <a:r>
              <a:rPr lang="pt-BR" dirty="0" err="1" smtClean="0"/>
              <a:t>ones</a:t>
            </a:r>
            <a:r>
              <a:rPr lang="pt-BR" dirty="0" smtClean="0"/>
              <a:t>(5, 2) </a:t>
            </a:r>
            <a:endParaRPr lang="pt-BR" dirty="0"/>
          </a:p>
          <a:p>
            <a:pPr marL="622300" lvl="2" indent="0">
              <a:buNone/>
            </a:pPr>
            <a:r>
              <a:rPr lang="pt-BR" sz="2000" dirty="0"/>
              <a:t>   M1 =	1.    1. </a:t>
            </a:r>
            <a:endParaRPr lang="pt-BR" sz="2000" dirty="0" smtClean="0"/>
          </a:p>
          <a:p>
            <a:pPr marL="622300" lvl="2" indent="0">
              <a:buNone/>
            </a:pPr>
            <a:r>
              <a:rPr lang="pt-BR" sz="2000" dirty="0"/>
              <a:t>		1.    1. </a:t>
            </a:r>
          </a:p>
          <a:p>
            <a:pPr marL="622300" lvl="2" indent="0">
              <a:buNone/>
            </a:pPr>
            <a:r>
              <a:rPr lang="pt-BR" sz="2000" dirty="0"/>
              <a:t>		1.    1. </a:t>
            </a:r>
          </a:p>
          <a:p>
            <a:pPr marL="622300" lvl="2" indent="0">
              <a:buNone/>
            </a:pPr>
            <a:r>
              <a:rPr lang="pt-BR" sz="2000" dirty="0"/>
              <a:t>		1.    1. </a:t>
            </a:r>
          </a:p>
          <a:p>
            <a:pPr marL="622300" lvl="2" indent="0">
              <a:buNone/>
            </a:pPr>
            <a:r>
              <a:rPr lang="pt-BR" sz="2000" dirty="0"/>
              <a:t>		1.    1. </a:t>
            </a:r>
          </a:p>
          <a:p>
            <a:pPr marL="622300" lvl="2" indent="0">
              <a:buNone/>
            </a:pPr>
            <a:r>
              <a:rPr lang="pt-BR" sz="2000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47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de 0’s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Todos os elementos assumirão valor inicial </a:t>
            </a:r>
            <a:r>
              <a:rPr lang="pt-BR" b="1" dirty="0" smtClean="0"/>
              <a:t>0</a:t>
            </a:r>
            <a:r>
              <a:rPr lang="pt-BR" dirty="0"/>
              <a:t>:</a:t>
            </a:r>
            <a:endParaRPr lang="pt-BR" dirty="0" smtClean="0"/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Matriz = zeros(&lt;linhas&gt;, &lt;colunas&gt;)</a:t>
            </a:r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Matriz</a:t>
            </a:r>
            <a:r>
              <a:rPr lang="pt-BR" dirty="0" smtClean="0"/>
              <a:t>: nome da variável do tipo matriz;</a:t>
            </a:r>
          </a:p>
          <a:p>
            <a:pPr lvl="1"/>
            <a:r>
              <a:rPr lang="pt-BR" b="1" dirty="0" smtClean="0"/>
              <a:t>zeros</a:t>
            </a:r>
            <a:r>
              <a:rPr lang="pt-BR" dirty="0" smtClean="0"/>
              <a:t>: função que retorna uma </a:t>
            </a:r>
            <a:r>
              <a:rPr lang="pt-BR" b="1" dirty="0" smtClean="0"/>
              <a:t>matriz</a:t>
            </a:r>
            <a:r>
              <a:rPr lang="pt-BR" dirty="0" smtClean="0"/>
              <a:t> com valores 0;</a:t>
            </a:r>
          </a:p>
          <a:p>
            <a:pPr lvl="1"/>
            <a:r>
              <a:rPr lang="pt-BR" b="1" dirty="0" smtClean="0"/>
              <a:t>&lt;linhas&gt;</a:t>
            </a:r>
            <a:r>
              <a:rPr lang="pt-BR" dirty="0" smtClean="0"/>
              <a:t>: número de linhas;</a:t>
            </a:r>
          </a:p>
          <a:p>
            <a:pPr lvl="1"/>
            <a:r>
              <a:rPr lang="pt-BR" b="1" dirty="0" smtClean="0"/>
              <a:t>&lt;colunas&gt;</a:t>
            </a:r>
            <a:r>
              <a:rPr lang="pt-BR" dirty="0" smtClean="0"/>
              <a:t>: número de colunas</a:t>
            </a:r>
            <a:r>
              <a:rPr lang="pt-BR" dirty="0"/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74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de 0’s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Exemplos:</a:t>
            </a:r>
          </a:p>
          <a:p>
            <a:pPr lvl="1"/>
            <a:r>
              <a:rPr lang="pt-BR" dirty="0" smtClean="0"/>
              <a:t>--&gt; M1</a:t>
            </a:r>
            <a:r>
              <a:rPr lang="pt-BR" sz="2000" dirty="0" smtClean="0"/>
              <a:t> </a:t>
            </a:r>
            <a:r>
              <a:rPr lang="pt-BR" sz="2000" dirty="0"/>
              <a:t>= </a:t>
            </a:r>
            <a:r>
              <a:rPr lang="pt-BR" sz="2000" dirty="0" smtClean="0"/>
              <a:t>zeros(2, 5</a:t>
            </a:r>
            <a:r>
              <a:rPr lang="pt-BR" sz="2000" dirty="0"/>
              <a:t>) </a:t>
            </a:r>
            <a:endParaRPr lang="pt-BR" sz="2000" dirty="0" smtClean="0"/>
          </a:p>
          <a:p>
            <a:pPr marL="622300" lvl="2" indent="0">
              <a:buNone/>
            </a:pPr>
            <a:r>
              <a:rPr lang="pt-BR" sz="2000" dirty="0" smtClean="0"/>
              <a:t>   M1 =	0.    </a:t>
            </a:r>
            <a:r>
              <a:rPr lang="pt-BR" sz="2000" dirty="0"/>
              <a:t>0</a:t>
            </a:r>
            <a:r>
              <a:rPr lang="pt-BR" sz="2000" dirty="0" smtClean="0"/>
              <a:t>.    0.    </a:t>
            </a:r>
            <a:r>
              <a:rPr lang="pt-BR" sz="2000" dirty="0"/>
              <a:t>0</a:t>
            </a:r>
            <a:r>
              <a:rPr lang="pt-BR" sz="2000" dirty="0" smtClean="0"/>
              <a:t>.    0.</a:t>
            </a:r>
          </a:p>
          <a:p>
            <a:pPr marL="622300" lvl="2" indent="0">
              <a:buNone/>
            </a:pPr>
            <a:r>
              <a:rPr lang="pt-BR" sz="2000" dirty="0" smtClean="0"/>
              <a:t>	</a:t>
            </a:r>
            <a:r>
              <a:rPr lang="pt-BR" sz="2000" dirty="0"/>
              <a:t>	</a:t>
            </a:r>
            <a:r>
              <a:rPr lang="pt-BR" sz="2000" dirty="0" smtClean="0"/>
              <a:t>0.    0.    0.    0.    0.</a:t>
            </a:r>
          </a:p>
          <a:p>
            <a:pPr marL="622300" lvl="2" indent="0">
              <a:buNone/>
            </a:pPr>
            <a:r>
              <a:rPr lang="pt-BR" sz="2000" dirty="0" smtClean="0"/>
              <a:t>--&gt;</a:t>
            </a:r>
            <a:endParaRPr lang="pt-BR" dirty="0" smtClean="0"/>
          </a:p>
          <a:p>
            <a:pPr lvl="1"/>
            <a:r>
              <a:rPr lang="pt-BR" dirty="0"/>
              <a:t>--&gt; </a:t>
            </a:r>
            <a:r>
              <a:rPr lang="pt-BR" dirty="0" smtClean="0"/>
              <a:t>M2 </a:t>
            </a:r>
            <a:r>
              <a:rPr lang="pt-BR" dirty="0"/>
              <a:t>= zeros </a:t>
            </a:r>
            <a:r>
              <a:rPr lang="pt-BR" dirty="0" smtClean="0"/>
              <a:t>(5, 2) </a:t>
            </a:r>
            <a:endParaRPr lang="pt-BR" dirty="0"/>
          </a:p>
          <a:p>
            <a:pPr marL="622300" lvl="2" indent="0">
              <a:buNone/>
            </a:pPr>
            <a:r>
              <a:rPr lang="pt-BR" sz="2000" dirty="0"/>
              <a:t>   M1 =	</a:t>
            </a:r>
            <a:r>
              <a:rPr lang="pt-BR" sz="2000" dirty="0" smtClean="0"/>
              <a:t>0.    0. </a:t>
            </a:r>
          </a:p>
          <a:p>
            <a:pPr marL="622300" lvl="2" indent="0">
              <a:buNone/>
            </a:pPr>
            <a:r>
              <a:rPr lang="pt-BR" sz="2000" dirty="0"/>
              <a:t>		</a:t>
            </a:r>
            <a:r>
              <a:rPr lang="pt-BR" sz="2000" dirty="0" smtClean="0"/>
              <a:t>0.    0. </a:t>
            </a:r>
            <a:endParaRPr lang="pt-BR" sz="2000" dirty="0"/>
          </a:p>
          <a:p>
            <a:pPr marL="622300" lvl="2" indent="0">
              <a:buNone/>
            </a:pPr>
            <a:r>
              <a:rPr lang="pt-BR" sz="2000" dirty="0"/>
              <a:t>		</a:t>
            </a:r>
            <a:r>
              <a:rPr lang="pt-BR" sz="2000" dirty="0" smtClean="0"/>
              <a:t>0.    0. </a:t>
            </a:r>
            <a:endParaRPr lang="pt-BR" sz="2000" dirty="0"/>
          </a:p>
          <a:p>
            <a:pPr marL="622300" lvl="2" indent="0">
              <a:buNone/>
            </a:pPr>
            <a:r>
              <a:rPr lang="pt-BR" sz="2000" dirty="0"/>
              <a:t>		</a:t>
            </a:r>
            <a:r>
              <a:rPr lang="pt-BR" sz="2000" dirty="0" smtClean="0"/>
              <a:t>0.    0. </a:t>
            </a:r>
            <a:endParaRPr lang="pt-BR" sz="2000" dirty="0"/>
          </a:p>
          <a:p>
            <a:pPr marL="622300" lvl="2" indent="0">
              <a:buNone/>
            </a:pPr>
            <a:r>
              <a:rPr lang="pt-BR" sz="2000" dirty="0"/>
              <a:t>		</a:t>
            </a:r>
            <a:r>
              <a:rPr lang="pt-BR" sz="2000" dirty="0" smtClean="0"/>
              <a:t>0.    0. </a:t>
            </a:r>
            <a:endParaRPr lang="pt-BR" sz="2000" dirty="0"/>
          </a:p>
          <a:p>
            <a:pPr marL="622300" lvl="2" indent="0">
              <a:buNone/>
            </a:pPr>
            <a:r>
              <a:rPr lang="pt-BR" sz="2000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4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identidade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Todos os elementos da diagonal principal assumirão valor inicial </a:t>
            </a:r>
            <a:r>
              <a:rPr lang="pt-BR" b="1" dirty="0" smtClean="0"/>
              <a:t>1</a:t>
            </a:r>
            <a:r>
              <a:rPr lang="pt-BR" dirty="0" smtClean="0"/>
              <a:t>, e os demais elementos assumirão </a:t>
            </a:r>
            <a:r>
              <a:rPr lang="pt-BR" b="1" dirty="0" smtClean="0"/>
              <a:t>0</a:t>
            </a:r>
            <a:r>
              <a:rPr lang="pt-BR" dirty="0" smtClean="0"/>
              <a:t>:</a:t>
            </a:r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Matriz = </a:t>
            </a:r>
            <a:r>
              <a:rPr lang="pt-BR" b="1" dirty="0" err="1" smtClean="0"/>
              <a:t>eye</a:t>
            </a:r>
            <a:r>
              <a:rPr lang="pt-BR" b="1" dirty="0" smtClean="0"/>
              <a:t>(&lt;linhas&gt;, &lt;colunas&gt;)</a:t>
            </a:r>
          </a:p>
          <a:p>
            <a:pPr marL="114300" indent="0" algn="ctr">
              <a:buNone/>
            </a:pPr>
            <a:r>
              <a:rPr lang="pt-BR" b="1" dirty="0" smtClean="0"/>
              <a:t>Matriz </a:t>
            </a:r>
            <a:r>
              <a:rPr lang="pt-BR" b="1" dirty="0"/>
              <a:t>= </a:t>
            </a:r>
            <a:r>
              <a:rPr lang="pt-BR" b="1" dirty="0" err="1"/>
              <a:t>eye</a:t>
            </a:r>
            <a:r>
              <a:rPr lang="pt-BR" b="1" dirty="0" smtClean="0"/>
              <a:t>(&lt;matriz parâmetro&gt;)</a:t>
            </a:r>
          </a:p>
          <a:p>
            <a:pPr lvl="1"/>
            <a:endParaRPr lang="pt-BR" dirty="0" smtClean="0"/>
          </a:p>
          <a:p>
            <a:pPr lvl="1"/>
            <a:r>
              <a:rPr lang="pt-BR" b="1" dirty="0" smtClean="0"/>
              <a:t>Matriz</a:t>
            </a:r>
            <a:r>
              <a:rPr lang="pt-BR" dirty="0" smtClean="0"/>
              <a:t>: nome da variável do tipo matriz;</a:t>
            </a:r>
          </a:p>
          <a:p>
            <a:pPr lvl="1"/>
            <a:r>
              <a:rPr lang="pt-BR" b="1" dirty="0" smtClean="0"/>
              <a:t>&lt;linhas&gt;</a:t>
            </a:r>
            <a:r>
              <a:rPr lang="pt-BR" dirty="0" smtClean="0"/>
              <a:t>: número de linhas;</a:t>
            </a:r>
          </a:p>
          <a:p>
            <a:pPr lvl="1"/>
            <a:r>
              <a:rPr lang="pt-BR" b="1" dirty="0" smtClean="0"/>
              <a:t>&lt;colunas&gt;</a:t>
            </a:r>
            <a:r>
              <a:rPr lang="pt-BR" dirty="0" smtClean="0"/>
              <a:t>: número de colunas;</a:t>
            </a:r>
          </a:p>
          <a:p>
            <a:pPr lvl="1"/>
            <a:r>
              <a:rPr lang="pt-BR" b="1" dirty="0"/>
              <a:t>&lt;matriz parâmetro&gt;</a:t>
            </a:r>
            <a:r>
              <a:rPr lang="pt-BR" dirty="0" smtClean="0"/>
              <a:t>: matriz </a:t>
            </a:r>
            <a:r>
              <a:rPr lang="pt-BR" dirty="0"/>
              <a:t>que definirá as dimensões da </a:t>
            </a:r>
            <a:r>
              <a:rPr lang="pt-BR" dirty="0" smtClean="0"/>
              <a:t>matriz resultante.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097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</a:t>
            </a:r>
            <a:r>
              <a:rPr lang="pt-BR" dirty="0"/>
              <a:t>identidade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sz="2200" dirty="0" smtClean="0"/>
              <a:t>--&gt; Id1 = </a:t>
            </a:r>
            <a:r>
              <a:rPr lang="fr-FR" sz="2200" dirty="0"/>
              <a:t>eye(4,3)</a:t>
            </a:r>
          </a:p>
          <a:p>
            <a:pPr marL="411163" lvl="1" indent="0">
              <a:buNone/>
            </a:pPr>
            <a:r>
              <a:rPr lang="fr-FR" sz="2200" dirty="0"/>
              <a:t> </a:t>
            </a:r>
            <a:r>
              <a:rPr lang="pt-BR" sz="2200" dirty="0" smtClean="0"/>
              <a:t>Id1</a:t>
            </a:r>
            <a:r>
              <a:rPr lang="fr-FR" sz="2200" dirty="0" smtClean="0"/>
              <a:t>  =	1</a:t>
            </a:r>
            <a:r>
              <a:rPr lang="fr-FR" sz="2200" dirty="0"/>
              <a:t>.    0.    0.  </a:t>
            </a:r>
          </a:p>
          <a:p>
            <a:pPr marL="411163" lvl="1" indent="0">
              <a:buNone/>
            </a:pPr>
            <a:r>
              <a:rPr lang="fr-FR" sz="2200" dirty="0" smtClean="0"/>
              <a:t>		0</a:t>
            </a:r>
            <a:r>
              <a:rPr lang="fr-FR" sz="2200" dirty="0"/>
              <a:t>.    1.    0.  </a:t>
            </a:r>
          </a:p>
          <a:p>
            <a:pPr marL="411163" lvl="1" indent="0">
              <a:buNone/>
            </a:pPr>
            <a:r>
              <a:rPr lang="fr-FR" sz="2200" dirty="0" smtClean="0"/>
              <a:t>		0</a:t>
            </a:r>
            <a:r>
              <a:rPr lang="fr-FR" sz="2200" dirty="0"/>
              <a:t>.    0.    1.  </a:t>
            </a:r>
          </a:p>
          <a:p>
            <a:pPr marL="411163" lvl="1" indent="0">
              <a:buNone/>
            </a:pPr>
            <a:r>
              <a:rPr lang="fr-FR" sz="2200" dirty="0" smtClean="0"/>
              <a:t>		0</a:t>
            </a:r>
            <a:r>
              <a:rPr lang="fr-FR" sz="2200" dirty="0"/>
              <a:t>.    0.    0.  </a:t>
            </a:r>
          </a:p>
          <a:p>
            <a:pPr marL="411163" lvl="1" indent="0">
              <a:buNone/>
            </a:pPr>
            <a:r>
              <a:rPr lang="fr-FR" sz="2200" dirty="0" smtClean="0"/>
              <a:t>--&gt; </a:t>
            </a:r>
            <a:r>
              <a:rPr lang="pt-BR" sz="2200" dirty="0" smtClean="0"/>
              <a:t>Id2</a:t>
            </a:r>
            <a:r>
              <a:rPr lang="fr-FR" sz="2200" dirty="0" smtClean="0"/>
              <a:t> = eye(A</a:t>
            </a:r>
            <a:r>
              <a:rPr lang="fr-FR" sz="2200" dirty="0"/>
              <a:t>)</a:t>
            </a:r>
          </a:p>
          <a:p>
            <a:pPr marL="411163" lvl="1" indent="0">
              <a:buNone/>
            </a:pPr>
            <a:r>
              <a:rPr lang="fr-FR" sz="2200" dirty="0"/>
              <a:t> </a:t>
            </a:r>
            <a:r>
              <a:rPr lang="pt-BR" sz="2200" dirty="0" smtClean="0"/>
              <a:t>Id2</a:t>
            </a:r>
            <a:r>
              <a:rPr lang="fr-FR" sz="2200" dirty="0" smtClean="0"/>
              <a:t>  = 	1</a:t>
            </a:r>
            <a:r>
              <a:rPr lang="fr-FR" sz="2200" dirty="0"/>
              <a:t>.    0.  </a:t>
            </a:r>
          </a:p>
          <a:p>
            <a:pPr marL="411163" lvl="1" indent="0">
              <a:buNone/>
            </a:pPr>
            <a:r>
              <a:rPr lang="fr-FR" sz="2200" dirty="0" smtClean="0"/>
              <a:t>		0</a:t>
            </a:r>
            <a:r>
              <a:rPr lang="fr-FR" sz="2200" dirty="0"/>
              <a:t>.    1. </a:t>
            </a:r>
            <a:endParaRPr lang="fr-FR" sz="2200" dirty="0" smtClean="0"/>
          </a:p>
          <a:p>
            <a:pPr marL="411163" lvl="1" indent="0">
              <a:buNone/>
            </a:pPr>
            <a:r>
              <a:rPr lang="fr-FR" dirty="0"/>
              <a:t>--&gt; </a:t>
            </a:r>
            <a:r>
              <a:rPr lang="pt-BR" dirty="0" smtClean="0"/>
              <a:t>Id3</a:t>
            </a:r>
            <a:r>
              <a:rPr lang="fr-FR" dirty="0" smtClean="0"/>
              <a:t> </a:t>
            </a:r>
            <a:r>
              <a:rPr lang="fr-FR" dirty="0"/>
              <a:t>= eye(</a:t>
            </a:r>
            <a:r>
              <a:rPr lang="fr-FR" dirty="0">
                <a:solidFill>
                  <a:srgbClr val="FF0000"/>
                </a:solidFill>
              </a:rPr>
              <a:t>10</a:t>
            </a:r>
            <a:r>
              <a:rPr lang="fr-FR" dirty="0" smtClean="0"/>
              <a:t>)  </a:t>
            </a:r>
            <a:r>
              <a:rPr lang="fr-FR" dirty="0" smtClean="0">
                <a:solidFill>
                  <a:srgbClr val="00B050"/>
                </a:solidFill>
              </a:rPr>
              <a:t>// 10 é uma matriz com um elemento (a</a:t>
            </a:r>
            <a:r>
              <a:rPr lang="fr-FR" baseline="-25000" dirty="0" smtClean="0">
                <a:solidFill>
                  <a:srgbClr val="00B050"/>
                </a:solidFill>
              </a:rPr>
              <a:t>11</a:t>
            </a:r>
            <a:r>
              <a:rPr lang="fr-FR" dirty="0" smtClean="0">
                <a:solidFill>
                  <a:srgbClr val="00B050"/>
                </a:solidFill>
              </a:rPr>
              <a:t> = 10)</a:t>
            </a:r>
            <a:endParaRPr lang="fr-FR" dirty="0">
              <a:solidFill>
                <a:srgbClr val="00B050"/>
              </a:solidFill>
            </a:endParaRPr>
          </a:p>
          <a:p>
            <a:pPr marL="411163" lvl="1" indent="0">
              <a:buNone/>
            </a:pPr>
            <a:r>
              <a:rPr lang="fr-FR" dirty="0"/>
              <a:t> </a:t>
            </a:r>
            <a:r>
              <a:rPr lang="fr-FR" dirty="0" smtClean="0"/>
              <a:t>Id3  =	1</a:t>
            </a:r>
            <a:r>
              <a:rPr lang="fr-FR" dirty="0"/>
              <a:t>. </a:t>
            </a:r>
            <a:endParaRPr lang="fr-FR" dirty="0" smtClean="0"/>
          </a:p>
          <a:p>
            <a:pPr marL="411163" lvl="1" indent="0">
              <a:buNone/>
            </a:pPr>
            <a:r>
              <a:rPr lang="fr-FR" dirty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147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Modificando o formato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Pode-se declarar uma matriz modificando o formato de uma matriz conhecida:</a:t>
            </a:r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Matriz = </a:t>
            </a:r>
            <a:r>
              <a:rPr lang="pt-BR" b="1" dirty="0" err="1" smtClean="0"/>
              <a:t>matrix</a:t>
            </a:r>
            <a:r>
              <a:rPr lang="pt-BR" b="1" dirty="0" smtClean="0"/>
              <a:t>(&lt;matriz parâmetro&gt;, &lt;linhas&gt;, &lt;colunas&gt;)</a:t>
            </a:r>
          </a:p>
          <a:p>
            <a:pPr marL="411163" lvl="1" indent="0">
              <a:buNone/>
            </a:pPr>
            <a:endParaRPr lang="pt-BR" dirty="0" smtClean="0"/>
          </a:p>
          <a:p>
            <a:pPr lvl="1"/>
            <a:r>
              <a:rPr lang="pt-BR" b="1" dirty="0" smtClean="0"/>
              <a:t>Matriz</a:t>
            </a:r>
            <a:r>
              <a:rPr lang="pt-BR" dirty="0" smtClean="0"/>
              <a:t>: nome da variável do tipo matriz;</a:t>
            </a:r>
          </a:p>
          <a:p>
            <a:pPr lvl="1"/>
            <a:r>
              <a:rPr lang="pt-BR" b="1" dirty="0"/>
              <a:t>&lt;matriz parâmetro&gt;</a:t>
            </a:r>
            <a:r>
              <a:rPr lang="pt-BR" dirty="0"/>
              <a:t>: </a:t>
            </a:r>
            <a:r>
              <a:rPr lang="pt-BR" dirty="0" smtClean="0"/>
              <a:t>matriz </a:t>
            </a:r>
            <a:r>
              <a:rPr lang="pt-BR" dirty="0"/>
              <a:t>que definirá </a:t>
            </a:r>
            <a:r>
              <a:rPr lang="pt-BR" dirty="0" smtClean="0"/>
              <a:t>os elementos da </a:t>
            </a:r>
            <a:r>
              <a:rPr lang="pt-BR" dirty="0"/>
              <a:t>matriz resultante; </a:t>
            </a:r>
            <a:endParaRPr lang="pt-BR" dirty="0" smtClean="0"/>
          </a:p>
          <a:p>
            <a:pPr lvl="1"/>
            <a:r>
              <a:rPr lang="pt-BR" b="1" dirty="0" smtClean="0"/>
              <a:t>&lt;linhas&gt;</a:t>
            </a:r>
            <a:r>
              <a:rPr lang="pt-BR" dirty="0" smtClean="0"/>
              <a:t>: número de linhas da matriz resultante;</a:t>
            </a:r>
          </a:p>
          <a:p>
            <a:pPr lvl="1"/>
            <a:r>
              <a:rPr lang="pt-BR" b="1" dirty="0" smtClean="0"/>
              <a:t>&lt;colunas&gt;</a:t>
            </a:r>
            <a:r>
              <a:rPr lang="pt-BR" dirty="0" smtClean="0"/>
              <a:t>: número de colunas da matriz resultante.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4880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Modificando </a:t>
            </a:r>
            <a:r>
              <a:rPr lang="pt-BR" dirty="0" smtClean="0"/>
              <a:t>o formato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sz="2200" dirty="0" smtClean="0"/>
              <a:t>--&gt; </a:t>
            </a:r>
            <a:r>
              <a:rPr lang="fr-FR" sz="2200" dirty="0" smtClean="0"/>
              <a:t>Mpar</a:t>
            </a:r>
            <a:r>
              <a:rPr lang="fr-FR" sz="2200" dirty="0"/>
              <a:t>=[1 2 3;4 5 6]</a:t>
            </a:r>
          </a:p>
          <a:p>
            <a:pPr marL="411163" lvl="1" indent="0">
              <a:buNone/>
            </a:pPr>
            <a:r>
              <a:rPr lang="fr-FR" sz="2200" dirty="0"/>
              <a:t> Mpar  </a:t>
            </a:r>
            <a:r>
              <a:rPr lang="fr-FR" sz="2200" dirty="0" smtClean="0"/>
              <a:t>=	1</a:t>
            </a:r>
            <a:r>
              <a:rPr lang="fr-FR" sz="2200" dirty="0"/>
              <a:t>.    2.    3.  </a:t>
            </a:r>
          </a:p>
          <a:p>
            <a:pPr marL="411163" lvl="1" indent="0">
              <a:buNone/>
            </a:pPr>
            <a:r>
              <a:rPr lang="fr-FR" sz="2200" dirty="0" smtClean="0"/>
              <a:t>		4</a:t>
            </a:r>
            <a:r>
              <a:rPr lang="fr-FR" sz="2200" dirty="0"/>
              <a:t>.    5.    6.  </a:t>
            </a:r>
          </a:p>
          <a:p>
            <a:pPr marL="411163" lvl="1" indent="0">
              <a:buNone/>
            </a:pPr>
            <a:r>
              <a:rPr lang="fr-FR" sz="2200" dirty="0" smtClean="0"/>
              <a:t>--&gt; Mres1 </a:t>
            </a:r>
            <a:r>
              <a:rPr lang="fr-FR" sz="2200" dirty="0"/>
              <a:t>= matrix(Mpar, 1, 6)</a:t>
            </a:r>
          </a:p>
          <a:p>
            <a:pPr marL="411163" lvl="1" indent="0">
              <a:buNone/>
            </a:pPr>
            <a:r>
              <a:rPr lang="fr-FR" sz="2200" dirty="0"/>
              <a:t> Mres1  </a:t>
            </a:r>
            <a:r>
              <a:rPr lang="fr-FR" sz="2200" dirty="0" smtClean="0"/>
              <a:t>= 	1</a:t>
            </a:r>
            <a:r>
              <a:rPr lang="fr-FR" sz="2200" dirty="0"/>
              <a:t>.    4.    2.    5.    3.    6.  </a:t>
            </a:r>
          </a:p>
          <a:p>
            <a:pPr marL="411163" lvl="1" indent="0">
              <a:buNone/>
            </a:pPr>
            <a:r>
              <a:rPr lang="fr-FR" sz="2200" dirty="0" smtClean="0"/>
              <a:t>--&gt; Mres2 </a:t>
            </a:r>
            <a:r>
              <a:rPr lang="fr-FR" sz="2200" dirty="0"/>
              <a:t>= matrix(Mpar, 3, 2)</a:t>
            </a:r>
          </a:p>
          <a:p>
            <a:pPr marL="411163" lvl="1" indent="0">
              <a:buNone/>
            </a:pPr>
            <a:r>
              <a:rPr lang="fr-FR" sz="2200" dirty="0"/>
              <a:t> Mres2  </a:t>
            </a:r>
            <a:r>
              <a:rPr lang="fr-FR" sz="2200" dirty="0" smtClean="0"/>
              <a:t>= 	1</a:t>
            </a:r>
            <a:r>
              <a:rPr lang="fr-FR" sz="2200" dirty="0"/>
              <a:t>.    5.  </a:t>
            </a:r>
          </a:p>
          <a:p>
            <a:pPr marL="411163" lvl="1" indent="0">
              <a:buNone/>
            </a:pPr>
            <a:r>
              <a:rPr lang="fr-FR" sz="2200" dirty="0" smtClean="0"/>
              <a:t>		4</a:t>
            </a:r>
            <a:r>
              <a:rPr lang="fr-FR" sz="2200" dirty="0"/>
              <a:t>.    3.  </a:t>
            </a:r>
          </a:p>
          <a:p>
            <a:pPr marL="411163" lvl="1" indent="0">
              <a:buNone/>
            </a:pPr>
            <a:r>
              <a:rPr lang="fr-FR" sz="2200" dirty="0" smtClean="0"/>
              <a:t>		2</a:t>
            </a:r>
            <a:r>
              <a:rPr lang="fr-FR" sz="2200" dirty="0"/>
              <a:t>.    6. </a:t>
            </a:r>
            <a:endParaRPr lang="fr-FR" sz="2200" dirty="0" smtClean="0"/>
          </a:p>
          <a:p>
            <a:pPr marL="411163" lvl="1" indent="0">
              <a:buNone/>
            </a:pPr>
            <a:r>
              <a:rPr lang="fr-FR" dirty="0" smtClean="0"/>
              <a:t>--&gt;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763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Valores randômicos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mtClean="0"/>
              <a:t>Pode-se declarar uma matriz com valores randômicos (gerados aleatoriamente):</a:t>
            </a:r>
          </a:p>
          <a:p>
            <a:pPr lvl="1"/>
            <a:endParaRPr lang="pt-BR" smtClean="0"/>
          </a:p>
          <a:p>
            <a:pPr marL="114300" indent="0" algn="ctr">
              <a:buNone/>
            </a:pPr>
            <a:r>
              <a:rPr lang="pt-BR" b="1" smtClean="0"/>
              <a:t>Matriz = rand(&lt;linhas&gt;, &lt;colunas&gt;)</a:t>
            </a:r>
          </a:p>
          <a:p>
            <a:pPr marL="411163" lvl="1" indent="0">
              <a:buNone/>
            </a:pPr>
            <a:endParaRPr lang="pt-BR" smtClean="0"/>
          </a:p>
          <a:p>
            <a:pPr lvl="1"/>
            <a:r>
              <a:rPr lang="pt-BR" b="1" smtClean="0"/>
              <a:t>Matriz</a:t>
            </a:r>
            <a:r>
              <a:rPr lang="pt-BR" smtClean="0"/>
              <a:t>: nome da variável do tipo matriz;</a:t>
            </a:r>
          </a:p>
          <a:p>
            <a:pPr lvl="1"/>
            <a:r>
              <a:rPr lang="pt-BR" b="1" smtClean="0"/>
              <a:t>&lt;linhas&gt;</a:t>
            </a:r>
            <a:r>
              <a:rPr lang="pt-BR" smtClean="0"/>
              <a:t>: número de linhas da matriz resultante;</a:t>
            </a:r>
          </a:p>
          <a:p>
            <a:pPr lvl="1"/>
            <a:r>
              <a:rPr lang="pt-BR" b="1" smtClean="0"/>
              <a:t>&lt;colunas&gt;</a:t>
            </a:r>
            <a:r>
              <a:rPr lang="pt-BR" smtClean="0"/>
              <a:t>: número de colunas da matriz resultante;</a:t>
            </a:r>
          </a:p>
          <a:p>
            <a:pPr lvl="1"/>
            <a:endParaRPr lang="pt-BR" smtClean="0"/>
          </a:p>
          <a:p>
            <a:pPr lvl="1"/>
            <a:r>
              <a:rPr lang="pt-BR" smtClean="0"/>
              <a:t>Gera valores entre 0 e 1;</a:t>
            </a:r>
          </a:p>
          <a:p>
            <a:pPr lvl="1"/>
            <a:r>
              <a:rPr lang="pt-BR" smtClean="0"/>
              <a:t>A cada chamada são gerados valores diferentes.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29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Declaração de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4231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b="1" dirty="0">
                <a:solidFill>
                  <a:srgbClr val="FF0000"/>
                </a:solidFill>
              </a:rPr>
              <a:t>Introdução</a:t>
            </a:r>
            <a:r>
              <a:rPr lang="pt-BR" sz="1200" dirty="0"/>
              <a:t>;</a:t>
            </a:r>
          </a:p>
          <a:p>
            <a:r>
              <a:rPr lang="pt-BR" sz="1200" dirty="0"/>
              <a:t>Declaração de </a:t>
            </a:r>
            <a:r>
              <a:rPr lang="pt-BR" sz="1200" dirty="0" smtClean="0"/>
              <a:t>matrizes;</a:t>
            </a:r>
            <a:endParaRPr lang="pt-BR" sz="1200" dirty="0"/>
          </a:p>
          <a:p>
            <a:r>
              <a:rPr lang="pt-BR" sz="1200" dirty="0"/>
              <a:t>Algumas o</a:t>
            </a:r>
            <a:r>
              <a:rPr lang="pt-BR" sz="1200" dirty="0" smtClean="0"/>
              <a:t>perações </a:t>
            </a:r>
            <a:r>
              <a:rPr lang="pt-BR" sz="1200" dirty="0"/>
              <a:t>com </a:t>
            </a:r>
            <a:r>
              <a:rPr lang="pt-BR" sz="1200" dirty="0" smtClean="0"/>
              <a:t>matrizes;</a:t>
            </a:r>
            <a:endParaRPr lang="pt-BR" sz="1200" dirty="0"/>
          </a:p>
          <a:p>
            <a:r>
              <a:rPr lang="pt-BR" sz="1200" dirty="0"/>
              <a:t>Algumas funções aplicadas a </a:t>
            </a:r>
            <a:r>
              <a:rPr lang="pt-BR" sz="1200" dirty="0" smtClean="0"/>
              <a:t>matrizes;</a:t>
            </a:r>
            <a:endParaRPr lang="pt-BR" sz="1200" dirty="0"/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Valores randômicos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800600"/>
          </a:xfrm>
        </p:spPr>
        <p:txBody>
          <a:bodyPr>
            <a:normAutofit/>
          </a:bodyPr>
          <a:lstStyle/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sz="2200" dirty="0" smtClean="0"/>
              <a:t>--&gt; </a:t>
            </a:r>
            <a:r>
              <a:rPr lang="en-US" sz="2200" dirty="0" smtClean="0"/>
              <a:t>Mr1 </a:t>
            </a:r>
            <a:r>
              <a:rPr lang="en-US" sz="2200" dirty="0"/>
              <a:t>= rand(2,3)</a:t>
            </a:r>
          </a:p>
          <a:p>
            <a:pPr marL="411163" lvl="1" indent="0">
              <a:buNone/>
            </a:pPr>
            <a:r>
              <a:rPr lang="en-US" sz="2200" dirty="0"/>
              <a:t> Mr1  </a:t>
            </a:r>
            <a:r>
              <a:rPr lang="en-US" sz="2200" dirty="0" smtClean="0"/>
              <a:t>=	0.2113249    </a:t>
            </a:r>
            <a:r>
              <a:rPr lang="en-US" sz="2200" dirty="0"/>
              <a:t>0.0002211    0.6653811  </a:t>
            </a:r>
          </a:p>
          <a:p>
            <a:pPr marL="411163" lvl="1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		0.7560439    </a:t>
            </a:r>
            <a:r>
              <a:rPr lang="en-US" sz="2200" dirty="0"/>
              <a:t>0.3303271    0.6283918  </a:t>
            </a:r>
          </a:p>
          <a:p>
            <a:pPr marL="411163" lvl="1" indent="0">
              <a:buNone/>
            </a:pPr>
            <a:r>
              <a:rPr lang="en-US" sz="2200" dirty="0"/>
              <a:t> </a:t>
            </a:r>
            <a:r>
              <a:rPr lang="en-US" sz="2200" dirty="0" smtClean="0"/>
              <a:t>--&gt;</a:t>
            </a:r>
            <a:r>
              <a:rPr lang="en-US" sz="2200" dirty="0"/>
              <a:t>Mr2 = rand(2,3)</a:t>
            </a:r>
          </a:p>
          <a:p>
            <a:pPr marL="411163" lvl="1" indent="0">
              <a:buNone/>
            </a:pPr>
            <a:r>
              <a:rPr lang="en-US" sz="2200" dirty="0"/>
              <a:t> Mr2  </a:t>
            </a:r>
            <a:r>
              <a:rPr lang="en-US" sz="2200" dirty="0" smtClean="0"/>
              <a:t>=	0.8497452    </a:t>
            </a:r>
            <a:r>
              <a:rPr lang="en-US" sz="2200" dirty="0"/>
              <a:t>0.8782165    0.5608486  </a:t>
            </a:r>
          </a:p>
          <a:p>
            <a:pPr marL="411163" lvl="1" indent="0">
              <a:buNone/>
            </a:pPr>
            <a:r>
              <a:rPr lang="en-US" sz="2200" dirty="0" smtClean="0"/>
              <a:t>		0.6857310    </a:t>
            </a:r>
            <a:r>
              <a:rPr lang="en-US" sz="2200" dirty="0"/>
              <a:t>0.0683740    0.6623569 </a:t>
            </a:r>
            <a:endParaRPr lang="en-US" sz="2200" dirty="0" smtClean="0"/>
          </a:p>
          <a:p>
            <a:pPr marL="411163" lvl="1" indent="0">
              <a:buNone/>
            </a:pPr>
            <a:r>
              <a:rPr lang="fr-FR" dirty="0" smtClean="0"/>
              <a:t>--&gt; </a:t>
            </a:r>
            <a:r>
              <a:rPr lang="en-US" dirty="0" smtClean="0"/>
              <a:t>Mr3 </a:t>
            </a:r>
            <a:r>
              <a:rPr lang="en-US" dirty="0"/>
              <a:t>=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/>
              <a:t>rand(2,3) </a:t>
            </a:r>
            <a:r>
              <a:rPr lang="en-US" dirty="0">
                <a:solidFill>
                  <a:srgbClr val="FF0000"/>
                </a:solidFill>
              </a:rPr>
              <a:t>* 10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fr-FR" dirty="0">
                <a:solidFill>
                  <a:srgbClr val="00B050"/>
                </a:solidFill>
              </a:rPr>
              <a:t>// </a:t>
            </a:r>
            <a:r>
              <a:rPr lang="fr-FR" dirty="0" smtClean="0">
                <a:solidFill>
                  <a:srgbClr val="00B050"/>
                </a:solidFill>
              </a:rPr>
              <a:t>Matriz com valores inteiros entre 0 e 10</a:t>
            </a:r>
            <a:endParaRPr lang="en-US" dirty="0"/>
          </a:p>
          <a:p>
            <a:pPr marL="411163" lvl="1" indent="0">
              <a:buNone/>
            </a:pPr>
            <a:r>
              <a:rPr lang="en-US" dirty="0"/>
              <a:t> Mr3  </a:t>
            </a:r>
            <a:r>
              <a:rPr lang="en-US" dirty="0" smtClean="0"/>
              <a:t>= 	7</a:t>
            </a:r>
            <a:r>
              <a:rPr lang="en-US" dirty="0"/>
              <a:t>.    5.    2.  </a:t>
            </a:r>
          </a:p>
          <a:p>
            <a:pPr marL="411163" lvl="1" indent="0">
              <a:buNone/>
            </a:pPr>
            <a:r>
              <a:rPr lang="en-US" dirty="0"/>
              <a:t>    </a:t>
            </a:r>
            <a:r>
              <a:rPr lang="en-US" dirty="0" smtClean="0"/>
              <a:t>		1</a:t>
            </a:r>
            <a:r>
              <a:rPr lang="en-US" dirty="0"/>
              <a:t>.    2.    2. </a:t>
            </a:r>
            <a:endParaRPr lang="en-US" sz="2200" dirty="0"/>
          </a:p>
          <a:p>
            <a:pPr marL="411163" lvl="1" indent="0">
              <a:buNone/>
            </a:pPr>
            <a:r>
              <a:rPr lang="fr-FR" dirty="0"/>
              <a:t>--&gt;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Declaração de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16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Algumas Operações com Matrizes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dirty="0"/>
              <a:t>Declaração de </a:t>
            </a:r>
            <a:r>
              <a:rPr lang="pt-BR" sz="1200" dirty="0" smtClean="0"/>
              <a:t>matrizes;</a:t>
            </a:r>
            <a:endParaRPr lang="pt-BR" sz="1200" dirty="0"/>
          </a:p>
          <a:p>
            <a:r>
              <a:rPr lang="pt-BR" sz="1200" b="1" dirty="0" smtClean="0">
                <a:solidFill>
                  <a:srgbClr val="FF0000"/>
                </a:solidFill>
              </a:rPr>
              <a:t>Algumas operações </a:t>
            </a:r>
            <a:r>
              <a:rPr lang="pt-BR" sz="1200" b="1" dirty="0">
                <a:solidFill>
                  <a:srgbClr val="FF0000"/>
                </a:solidFill>
              </a:rPr>
              <a:t>com </a:t>
            </a:r>
            <a:r>
              <a:rPr lang="pt-BR" sz="1200" b="1" dirty="0" smtClean="0">
                <a:solidFill>
                  <a:srgbClr val="FF0000"/>
                </a:solidFill>
              </a:rPr>
              <a:t>matrizes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Algumas funções aplicadas a </a:t>
            </a:r>
            <a:r>
              <a:rPr lang="pt-BR" sz="1200" dirty="0" smtClean="0"/>
              <a:t>matrizes;</a:t>
            </a:r>
          </a:p>
          <a:p>
            <a:r>
              <a:rPr lang="pt-BR" sz="1200" dirty="0" smtClean="0"/>
              <a:t>Exercícios.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88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Tópicos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hlinkClick r:id="rId3" action="ppaction://hlinksldjump"/>
              </a:rPr>
              <a:t>Acesso aos elementos</a:t>
            </a:r>
            <a:r>
              <a:rPr lang="pt-BR" dirty="0"/>
              <a:t>;</a:t>
            </a:r>
          </a:p>
          <a:p>
            <a:r>
              <a:rPr lang="pt-BR" dirty="0">
                <a:hlinkClick r:id="rId4" action="ppaction://hlinksldjump"/>
              </a:rPr>
              <a:t>Transposição de </a:t>
            </a:r>
            <a:r>
              <a:rPr lang="pt-BR" dirty="0" smtClean="0">
                <a:hlinkClick r:id="rId4" action="ppaction://hlinksldjump"/>
              </a:rPr>
              <a:t>matrizes</a:t>
            </a:r>
            <a:r>
              <a:rPr lang="pt-BR" dirty="0" smtClean="0"/>
              <a:t>;</a:t>
            </a:r>
            <a:endParaRPr lang="pt-BR" dirty="0"/>
          </a:p>
          <a:p>
            <a:r>
              <a:rPr lang="pt-BR" dirty="0" smtClean="0"/>
              <a:t>Aritmética matricial:</a:t>
            </a:r>
            <a:endParaRPr lang="pt-BR" dirty="0"/>
          </a:p>
          <a:p>
            <a:pPr lvl="1"/>
            <a:r>
              <a:rPr lang="pt-BR" dirty="0">
                <a:hlinkClick r:id="rId5" action="ppaction://hlinksldjump"/>
              </a:rPr>
              <a:t>Adição e subtração de matrizes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>
                <a:hlinkClick r:id="rId6" action="ppaction://hlinksldjump"/>
              </a:rPr>
              <a:t>Multiplicação por um escalar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hlinkClick r:id="rId7" action="ppaction://hlinksldjump"/>
              </a:rPr>
              <a:t>Multiplicação entre matrizes</a:t>
            </a:r>
            <a:r>
              <a:rPr lang="pt-BR" dirty="0"/>
              <a:t>;</a:t>
            </a:r>
          </a:p>
          <a:p>
            <a:pPr lvl="1"/>
            <a:r>
              <a:rPr lang="pt-BR" dirty="0" smtClean="0">
                <a:hlinkClick r:id="rId8" action="ppaction://hlinksldjump"/>
              </a:rPr>
              <a:t>Divisão por </a:t>
            </a:r>
            <a:r>
              <a:rPr lang="pt-BR" dirty="0">
                <a:hlinkClick r:id="rId8" action="ppaction://hlinksldjump"/>
              </a:rPr>
              <a:t>um escalar</a:t>
            </a:r>
            <a:r>
              <a:rPr lang="pt-BR" dirty="0"/>
              <a:t>;</a:t>
            </a:r>
          </a:p>
          <a:p>
            <a:pPr lvl="1"/>
            <a:r>
              <a:rPr lang="pt-BR" dirty="0">
                <a:hlinkClick r:id="rId9" action="ppaction://hlinksldjump"/>
              </a:rPr>
              <a:t>Divisão </a:t>
            </a:r>
            <a:r>
              <a:rPr lang="pt-BR" dirty="0" smtClean="0">
                <a:hlinkClick r:id="rId9" action="ppaction://hlinksldjump"/>
              </a:rPr>
              <a:t>entre </a:t>
            </a:r>
            <a:r>
              <a:rPr lang="pt-BR" dirty="0">
                <a:hlinkClick r:id="rId9" action="ppaction://hlinksldjump"/>
              </a:rPr>
              <a:t>matrizes</a:t>
            </a:r>
            <a:r>
              <a:rPr lang="pt-BR" dirty="0"/>
              <a:t>;</a:t>
            </a:r>
          </a:p>
          <a:p>
            <a:pPr lvl="1"/>
            <a:r>
              <a:rPr lang="pt-BR" dirty="0" smtClean="0">
                <a:hlinkClick r:id="rId10" action="ppaction://hlinksldjump"/>
              </a:rPr>
              <a:t>Exponenciação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hlinkClick r:id="rId11" action="ppaction://hlinksldjump"/>
              </a:rPr>
              <a:t>Expressões relacionais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>
                <a:hlinkClick r:id="rId12" action="ppaction://hlinksldjump"/>
              </a:rPr>
              <a:t>Mais sobre operações binárias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32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95314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Acesso aos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Para acessar um elemento específico</a:t>
            </a:r>
            <a:r>
              <a:rPr lang="pt-BR" dirty="0" smtClean="0"/>
              <a:t>: </a:t>
            </a:r>
          </a:p>
          <a:p>
            <a:pPr lvl="1"/>
            <a:endParaRPr lang="pt-BR" dirty="0" smtClean="0"/>
          </a:p>
          <a:p>
            <a:pPr marL="114300" indent="0" algn="ctr">
              <a:buNone/>
            </a:pPr>
            <a:r>
              <a:rPr lang="pt-BR" b="1" dirty="0" smtClean="0"/>
              <a:t>Matriz(&lt;índice de linha&gt;, &lt;índice de coluna&gt;)</a:t>
            </a:r>
          </a:p>
          <a:p>
            <a:pPr marL="114300" indent="0" algn="ctr">
              <a:buNone/>
            </a:pPr>
            <a:endParaRPr lang="pt-BR" sz="2000" dirty="0"/>
          </a:p>
          <a:p>
            <a:pPr lvl="1"/>
            <a:r>
              <a:rPr lang="pt-BR" dirty="0" smtClean="0"/>
              <a:t>Exemplo:</a:t>
            </a:r>
          </a:p>
          <a:p>
            <a:pPr marL="776288" lvl="2" indent="0">
              <a:buNone/>
            </a:pPr>
            <a:r>
              <a:rPr lang="pt-BR" dirty="0" smtClean="0"/>
              <a:t>--&gt; M = [1, 2, 3; 4, 5, 6]; </a:t>
            </a:r>
          </a:p>
          <a:p>
            <a:pPr marL="776288" lvl="2" indent="0">
              <a:buNone/>
            </a:pPr>
            <a:r>
              <a:rPr lang="pt-BR" dirty="0" smtClean="0"/>
              <a:t>--&gt; E1 = M(2, 3)</a:t>
            </a:r>
          </a:p>
          <a:p>
            <a:pPr marL="776288" lvl="2" indent="0">
              <a:buNone/>
            </a:pPr>
            <a:r>
              <a:rPr lang="pt-BR" dirty="0" smtClean="0"/>
              <a:t>	E1 = 6.</a:t>
            </a:r>
          </a:p>
          <a:p>
            <a:pPr marL="776288" lvl="2" indent="0">
              <a:buNone/>
            </a:pPr>
            <a:r>
              <a:rPr lang="pt-BR" dirty="0" smtClean="0"/>
              <a:t>--&gt; E2 = M(1, 2)</a:t>
            </a:r>
          </a:p>
          <a:p>
            <a:pPr marL="776288" lvl="2" indent="0">
              <a:buNone/>
            </a:pPr>
            <a:r>
              <a:rPr lang="pt-BR" dirty="0" smtClean="0"/>
              <a:t>	E2 = 2.</a:t>
            </a:r>
          </a:p>
          <a:p>
            <a:pPr marL="776288" lvl="2" indent="0">
              <a:buNone/>
            </a:pPr>
            <a:r>
              <a:rPr lang="pt-BR" dirty="0" smtClean="0"/>
              <a:t>--&gt;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Pode ser usado para modificar o valor: </a:t>
            </a:r>
            <a:r>
              <a:rPr lang="pt-BR" b="1" dirty="0" smtClean="0"/>
              <a:t>M(1, 3) = 300</a:t>
            </a:r>
            <a:r>
              <a:rPr lang="pt-BR" dirty="0" smtClean="0"/>
              <a:t>, modifica o valor da </a:t>
            </a:r>
            <a:r>
              <a:rPr lang="pt-BR" b="1" dirty="0" smtClean="0"/>
              <a:t>linha 1 e coluna 3</a:t>
            </a:r>
            <a:r>
              <a:rPr lang="pt-BR" dirty="0" smtClean="0"/>
              <a:t> de </a:t>
            </a:r>
            <a:r>
              <a:rPr lang="pt-BR" b="1" dirty="0" smtClean="0"/>
              <a:t>3</a:t>
            </a:r>
            <a:r>
              <a:rPr lang="pt-BR" dirty="0" smtClean="0"/>
              <a:t> para </a:t>
            </a:r>
            <a:r>
              <a:rPr lang="pt-BR" b="1" dirty="0" smtClean="0"/>
              <a:t>300</a:t>
            </a:r>
            <a:r>
              <a:rPr lang="pt-BR" dirty="0" smtClean="0"/>
              <a:t>.</a:t>
            </a:r>
          </a:p>
          <a:p>
            <a:pPr lvl="2"/>
            <a:r>
              <a:rPr lang="pt-BR" dirty="0" smtClean="0"/>
              <a:t>OBS.: Utilizando este recurso é possível definir uma matriz definindo o valor de cada um dos seus elementos individualmente.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670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8292" y="4030985"/>
            <a:ext cx="3247101" cy="958427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3219322" y="3745531"/>
            <a:ext cx="1385040" cy="1543557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Acesso aos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b="1" dirty="0" smtClean="0"/>
              <a:t>Para acessar múltiplos elementos</a:t>
            </a:r>
            <a:r>
              <a:rPr lang="pt-BR" sz="2000" dirty="0" smtClean="0"/>
              <a:t>: </a:t>
            </a:r>
          </a:p>
          <a:p>
            <a:pPr lvl="1"/>
            <a:endParaRPr lang="pt-BR" sz="1900" dirty="0" smtClean="0"/>
          </a:p>
          <a:p>
            <a:pPr marL="114300" indent="0" algn="ctr">
              <a:buNone/>
            </a:pPr>
            <a:r>
              <a:rPr lang="pt-BR" sz="2000" b="1" dirty="0" smtClean="0"/>
              <a:t>Matriz(&lt;faixa para linhas</a:t>
            </a:r>
            <a:r>
              <a:rPr lang="pt-BR" sz="2000" b="1" dirty="0"/>
              <a:t>&gt;, &lt;faixa para </a:t>
            </a:r>
            <a:r>
              <a:rPr lang="pt-BR" sz="2000" b="1" dirty="0" smtClean="0"/>
              <a:t>colunas&gt;)</a:t>
            </a:r>
          </a:p>
          <a:p>
            <a:pPr marL="114300" indent="0" algn="ctr">
              <a:buNone/>
            </a:pPr>
            <a:endParaRPr lang="pt-BR" sz="1900" dirty="0"/>
          </a:p>
          <a:p>
            <a:pPr lvl="1"/>
            <a:r>
              <a:rPr lang="pt-BR" sz="1900" dirty="0" smtClean="0"/>
              <a:t>Permite manipular vetores e matrizes;</a:t>
            </a:r>
          </a:p>
          <a:p>
            <a:pPr lvl="1"/>
            <a:r>
              <a:rPr lang="pt-BR" sz="1900" dirty="0" smtClean="0"/>
              <a:t>Exemplo 1:</a:t>
            </a:r>
            <a:endParaRPr lang="pt-BR" sz="1700" dirty="0" smtClean="0"/>
          </a:p>
          <a:p>
            <a:pPr marL="776288" lvl="2" indent="0">
              <a:buNone/>
            </a:pPr>
            <a:r>
              <a:rPr lang="pt-BR" sz="1700" dirty="0"/>
              <a:t>	</a:t>
            </a:r>
            <a:r>
              <a:rPr lang="pt-BR" sz="1700" dirty="0" smtClean="0"/>
              <a:t>x  =	23</a:t>
            </a:r>
            <a:r>
              <a:rPr lang="pt-BR" sz="1700" dirty="0"/>
              <a:t>.    30.    29.    50.    91.   </a:t>
            </a:r>
            <a:r>
              <a:rPr lang="pt-BR" sz="1700" dirty="0" smtClean="0"/>
              <a:t>28</a:t>
            </a:r>
            <a:r>
              <a:rPr lang="pt-BR" sz="1700" dirty="0"/>
              <a:t>.    68.</a:t>
            </a:r>
          </a:p>
          <a:p>
            <a:pPr marL="776288" lvl="2" indent="0">
              <a:buNone/>
            </a:pPr>
            <a:r>
              <a:rPr lang="pt-BR" sz="1700" dirty="0" smtClean="0"/>
              <a:t>		23</a:t>
            </a:r>
            <a:r>
              <a:rPr lang="pt-BR" sz="1700" dirty="0"/>
              <a:t>.    93.    </a:t>
            </a:r>
            <a:r>
              <a:rPr lang="pt-BR" sz="1700" b="1" dirty="0">
                <a:solidFill>
                  <a:srgbClr val="FF0000"/>
                </a:solidFill>
              </a:rPr>
              <a:t>56.    43.    4.</a:t>
            </a:r>
            <a:r>
              <a:rPr lang="pt-BR" sz="1700" dirty="0"/>
              <a:t>     12.    15.</a:t>
            </a:r>
          </a:p>
          <a:p>
            <a:pPr marL="776288" lvl="2" indent="0">
              <a:buNone/>
            </a:pPr>
            <a:r>
              <a:rPr lang="pt-BR" sz="1700" dirty="0" smtClean="0"/>
              <a:t>		21</a:t>
            </a:r>
            <a:r>
              <a:rPr lang="pt-BR" sz="1700" dirty="0"/>
              <a:t>.    21.    </a:t>
            </a:r>
            <a:r>
              <a:rPr lang="pt-BR" sz="1700" b="1" dirty="0">
                <a:solidFill>
                  <a:srgbClr val="FF0000"/>
                </a:solidFill>
              </a:rPr>
              <a:t>48.    26.    48.   </a:t>
            </a:r>
            <a:r>
              <a:rPr lang="pt-BR" sz="1700" dirty="0" smtClean="0"/>
              <a:t>77</a:t>
            </a:r>
            <a:r>
              <a:rPr lang="pt-BR" sz="1700" dirty="0"/>
              <a:t>.    69.</a:t>
            </a:r>
          </a:p>
          <a:p>
            <a:pPr marL="776288" lvl="2" indent="0">
              <a:buNone/>
            </a:pPr>
            <a:r>
              <a:rPr lang="pt-BR" sz="1700" dirty="0" smtClean="0"/>
              <a:t>		88</a:t>
            </a:r>
            <a:r>
              <a:rPr lang="pt-BR" sz="1700" dirty="0"/>
              <a:t>.    31.    </a:t>
            </a:r>
            <a:r>
              <a:rPr lang="pt-BR" sz="1700" b="1" dirty="0">
                <a:solidFill>
                  <a:srgbClr val="FF0000"/>
                </a:solidFill>
              </a:rPr>
              <a:t>33.    63.    26.   </a:t>
            </a:r>
            <a:r>
              <a:rPr lang="pt-BR" sz="1700" dirty="0" smtClean="0"/>
              <a:t>21</a:t>
            </a:r>
            <a:r>
              <a:rPr lang="pt-BR" sz="1700" dirty="0"/>
              <a:t>.    84.</a:t>
            </a:r>
          </a:p>
          <a:p>
            <a:pPr marL="776288" lvl="2" indent="0">
              <a:buNone/>
            </a:pPr>
            <a:r>
              <a:rPr lang="pt-BR" sz="1700" dirty="0" smtClean="0"/>
              <a:t>		65</a:t>
            </a:r>
            <a:r>
              <a:rPr lang="pt-BR" sz="1700" dirty="0"/>
              <a:t>.    36.    59.    40.    41.    11.    40</a:t>
            </a:r>
            <a:r>
              <a:rPr lang="pt-BR" sz="1700" dirty="0" smtClean="0"/>
              <a:t>.</a:t>
            </a:r>
          </a:p>
          <a:p>
            <a:pPr marL="776288" lvl="2" indent="0">
              <a:buNone/>
            </a:pPr>
            <a:r>
              <a:rPr lang="pt-BR" sz="1700" dirty="0" smtClean="0"/>
              <a:t>--&gt; y = x(2:4, 3:5)</a:t>
            </a:r>
          </a:p>
          <a:p>
            <a:pPr marL="776288" lvl="2" indent="0">
              <a:buNone/>
            </a:pPr>
            <a:r>
              <a:rPr lang="pt-BR" sz="1700" dirty="0" smtClean="0"/>
              <a:t>	y =	56</a:t>
            </a:r>
            <a:r>
              <a:rPr lang="pt-BR" sz="1700" dirty="0"/>
              <a:t>.    43.    4</a:t>
            </a:r>
            <a:r>
              <a:rPr lang="pt-BR" sz="1700" dirty="0" smtClean="0"/>
              <a:t>.</a:t>
            </a:r>
            <a:endParaRPr lang="pt-BR" sz="1700" dirty="0"/>
          </a:p>
          <a:p>
            <a:pPr marL="776288" lvl="2" indent="0">
              <a:buNone/>
            </a:pPr>
            <a:r>
              <a:rPr lang="pt-BR" sz="1700" dirty="0"/>
              <a:t>		</a:t>
            </a:r>
            <a:r>
              <a:rPr lang="pt-BR" sz="1700" dirty="0" smtClean="0"/>
              <a:t>48</a:t>
            </a:r>
            <a:r>
              <a:rPr lang="pt-BR" sz="1700" dirty="0"/>
              <a:t>.    26.    48</a:t>
            </a:r>
            <a:r>
              <a:rPr lang="pt-BR" sz="1700" dirty="0" smtClean="0"/>
              <a:t>.</a:t>
            </a:r>
            <a:endParaRPr lang="pt-BR" sz="1700" dirty="0"/>
          </a:p>
          <a:p>
            <a:pPr marL="776288" lvl="2" indent="0">
              <a:buNone/>
            </a:pPr>
            <a:r>
              <a:rPr lang="pt-BR" sz="1700" dirty="0"/>
              <a:t>		</a:t>
            </a:r>
            <a:r>
              <a:rPr lang="pt-BR" sz="1700" dirty="0" smtClean="0"/>
              <a:t>33</a:t>
            </a:r>
            <a:r>
              <a:rPr lang="pt-BR" sz="1700" dirty="0"/>
              <a:t>.    63.    26.</a:t>
            </a:r>
            <a:endParaRPr lang="pt-BR" sz="17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446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8292" y="4066933"/>
            <a:ext cx="3247101" cy="58620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Acesso aos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/>
              <a:t>Para acessar múltiplos elementos</a:t>
            </a:r>
            <a:r>
              <a:rPr lang="pt-BR" sz="2000" dirty="0" smtClean="0"/>
              <a:t>: </a:t>
            </a:r>
          </a:p>
          <a:p>
            <a:pPr lvl="1"/>
            <a:endParaRPr lang="pt-BR" sz="1900" dirty="0" smtClean="0"/>
          </a:p>
          <a:p>
            <a:pPr marL="114300" indent="0" algn="ctr">
              <a:buNone/>
            </a:pPr>
            <a:r>
              <a:rPr lang="pt-BR" sz="2000" b="1" dirty="0" smtClean="0"/>
              <a:t>Matriz(&lt;faixa para linhas</a:t>
            </a:r>
            <a:r>
              <a:rPr lang="pt-BR" sz="2000" b="1" dirty="0"/>
              <a:t>&gt;, &lt;faixa para </a:t>
            </a:r>
            <a:r>
              <a:rPr lang="pt-BR" sz="2000" b="1" dirty="0" smtClean="0"/>
              <a:t>colunas&gt;)</a:t>
            </a:r>
          </a:p>
          <a:p>
            <a:pPr marL="114300" indent="0" algn="ctr">
              <a:buNone/>
            </a:pPr>
            <a:endParaRPr lang="pt-BR" sz="1900" b="1" dirty="0" smtClean="0"/>
          </a:p>
          <a:p>
            <a:pPr lvl="1"/>
            <a:r>
              <a:rPr lang="pt-BR" sz="1900" dirty="0" smtClean="0"/>
              <a:t>Permite manipular vetores e matrizes;</a:t>
            </a:r>
          </a:p>
          <a:p>
            <a:pPr lvl="1"/>
            <a:r>
              <a:rPr lang="pt-BR" sz="1900" dirty="0" smtClean="0"/>
              <a:t>Exemplo 2:</a:t>
            </a:r>
          </a:p>
          <a:p>
            <a:pPr marL="776288" lvl="2" indent="0">
              <a:buNone/>
            </a:pPr>
            <a:r>
              <a:rPr lang="pt-BR" sz="1700" dirty="0"/>
              <a:t>	</a:t>
            </a:r>
            <a:r>
              <a:rPr lang="pt-BR" sz="1700" dirty="0" smtClean="0"/>
              <a:t>x  =	23</a:t>
            </a:r>
            <a:r>
              <a:rPr lang="pt-BR" sz="1700" dirty="0"/>
              <a:t>.    30.    29.    50.    91.   </a:t>
            </a:r>
            <a:r>
              <a:rPr lang="pt-BR" sz="1700" dirty="0" smtClean="0"/>
              <a:t>28</a:t>
            </a:r>
            <a:r>
              <a:rPr lang="pt-BR" sz="1700" dirty="0"/>
              <a:t>.    68.</a:t>
            </a:r>
          </a:p>
          <a:p>
            <a:pPr marL="776288" lvl="2" indent="0">
              <a:buNone/>
            </a:pPr>
            <a:r>
              <a:rPr lang="pt-BR" sz="1700" dirty="0" smtClean="0"/>
              <a:t>		</a:t>
            </a:r>
            <a:r>
              <a:rPr lang="pt-BR" sz="1700" b="1" dirty="0" smtClean="0">
                <a:solidFill>
                  <a:srgbClr val="FF0000"/>
                </a:solidFill>
              </a:rPr>
              <a:t>23</a:t>
            </a:r>
            <a:r>
              <a:rPr lang="pt-BR" sz="1700" b="1" dirty="0">
                <a:solidFill>
                  <a:srgbClr val="FF0000"/>
                </a:solidFill>
              </a:rPr>
              <a:t>.    93.    56.    43.    4.     12.    15.</a:t>
            </a:r>
          </a:p>
          <a:p>
            <a:pPr marL="776288" lvl="2" indent="0">
              <a:buNone/>
            </a:pPr>
            <a:r>
              <a:rPr lang="pt-BR" sz="1700" dirty="0" smtClean="0"/>
              <a:t>		</a:t>
            </a:r>
            <a:r>
              <a:rPr lang="pt-BR" sz="1700" b="1" dirty="0" smtClean="0">
                <a:solidFill>
                  <a:srgbClr val="FF0000"/>
                </a:solidFill>
              </a:rPr>
              <a:t>21</a:t>
            </a:r>
            <a:r>
              <a:rPr lang="pt-BR" sz="1700" b="1" dirty="0">
                <a:solidFill>
                  <a:srgbClr val="FF0000"/>
                </a:solidFill>
              </a:rPr>
              <a:t>.    21.    48.    26.    48.   </a:t>
            </a:r>
            <a:r>
              <a:rPr lang="pt-BR" sz="1700" b="1" dirty="0" smtClean="0">
                <a:solidFill>
                  <a:srgbClr val="FF0000"/>
                </a:solidFill>
              </a:rPr>
              <a:t>77</a:t>
            </a:r>
            <a:r>
              <a:rPr lang="pt-BR" sz="1700" b="1" dirty="0">
                <a:solidFill>
                  <a:srgbClr val="FF0000"/>
                </a:solidFill>
              </a:rPr>
              <a:t>.    69.</a:t>
            </a:r>
          </a:p>
          <a:p>
            <a:pPr marL="776288" lvl="2" indent="0">
              <a:buNone/>
            </a:pPr>
            <a:r>
              <a:rPr lang="pt-BR" sz="1700" dirty="0" smtClean="0"/>
              <a:t>		88</a:t>
            </a:r>
            <a:r>
              <a:rPr lang="pt-BR" sz="1700" dirty="0"/>
              <a:t>.    31.    33.    63.    26.   </a:t>
            </a:r>
            <a:r>
              <a:rPr lang="pt-BR" sz="1700" dirty="0" smtClean="0"/>
              <a:t>21</a:t>
            </a:r>
            <a:r>
              <a:rPr lang="pt-BR" sz="1700" dirty="0"/>
              <a:t>.    84.</a:t>
            </a:r>
          </a:p>
          <a:p>
            <a:pPr marL="776288" lvl="2" indent="0">
              <a:buNone/>
            </a:pPr>
            <a:r>
              <a:rPr lang="pt-BR" sz="1700" dirty="0" smtClean="0"/>
              <a:t>		65</a:t>
            </a:r>
            <a:r>
              <a:rPr lang="pt-BR" sz="1700" dirty="0"/>
              <a:t>.    36.    59.    40.    41.    11.    40</a:t>
            </a:r>
            <a:r>
              <a:rPr lang="pt-BR" sz="1700" dirty="0" smtClean="0"/>
              <a:t>.</a:t>
            </a:r>
          </a:p>
          <a:p>
            <a:pPr marL="776288" lvl="2" indent="0">
              <a:buNone/>
            </a:pPr>
            <a:r>
              <a:rPr lang="pt-BR" sz="1700" dirty="0" smtClean="0"/>
              <a:t>--&gt; y = x(2:2, :)</a:t>
            </a:r>
          </a:p>
          <a:p>
            <a:pPr marL="776288" lvl="2" indent="0">
              <a:buNone/>
            </a:pPr>
            <a:r>
              <a:rPr lang="pt-BR" sz="1700" dirty="0" smtClean="0"/>
              <a:t>	y =	23</a:t>
            </a:r>
            <a:r>
              <a:rPr lang="pt-BR" sz="1700" dirty="0"/>
              <a:t>.    93.    56.    43.    4.     12.    15</a:t>
            </a:r>
            <a:r>
              <a:rPr lang="pt-BR" sz="1700" dirty="0" smtClean="0"/>
              <a:t>.</a:t>
            </a:r>
          </a:p>
          <a:p>
            <a:pPr marL="776288" lvl="2" indent="0">
              <a:buNone/>
            </a:pPr>
            <a:r>
              <a:rPr lang="pt-BR" sz="1700" dirty="0"/>
              <a:t>	</a:t>
            </a:r>
            <a:r>
              <a:rPr lang="pt-BR" sz="1700" dirty="0" smtClean="0"/>
              <a:t>	21.    21.    48.    26.    48.   77.    69.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62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14122" y="3747944"/>
            <a:ext cx="438783" cy="1543562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Acesso aos elementos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b="1" dirty="0" smtClean="0"/>
              <a:t>Para acessar múltiplos elementos</a:t>
            </a:r>
            <a:r>
              <a:rPr lang="pt-BR" sz="2000" dirty="0" smtClean="0"/>
              <a:t>: </a:t>
            </a:r>
          </a:p>
          <a:p>
            <a:pPr lvl="1"/>
            <a:endParaRPr lang="pt-BR" sz="1900" dirty="0" smtClean="0"/>
          </a:p>
          <a:p>
            <a:pPr marL="114300" indent="0" algn="ctr">
              <a:buNone/>
            </a:pPr>
            <a:r>
              <a:rPr lang="pt-BR" sz="2000" b="1" dirty="0" smtClean="0"/>
              <a:t>Matriz(&lt;faixa para linhas</a:t>
            </a:r>
            <a:r>
              <a:rPr lang="pt-BR" sz="2000" b="1" dirty="0"/>
              <a:t>&gt;, &lt;faixa para </a:t>
            </a:r>
            <a:r>
              <a:rPr lang="pt-BR" sz="2000" b="1" dirty="0" smtClean="0"/>
              <a:t>colunas&gt;)</a:t>
            </a:r>
          </a:p>
          <a:p>
            <a:pPr marL="114300" indent="0" algn="ctr">
              <a:buNone/>
            </a:pPr>
            <a:endParaRPr lang="pt-BR" sz="1900" b="1" dirty="0" smtClean="0"/>
          </a:p>
          <a:p>
            <a:pPr lvl="1"/>
            <a:r>
              <a:rPr lang="pt-BR" sz="1900" dirty="0" smtClean="0"/>
              <a:t>Permite manipular vetores e matrizes;</a:t>
            </a:r>
          </a:p>
          <a:p>
            <a:pPr lvl="1"/>
            <a:r>
              <a:rPr lang="pt-BR" sz="1900" dirty="0" smtClean="0"/>
              <a:t>Exemplo 3:</a:t>
            </a:r>
          </a:p>
          <a:p>
            <a:pPr marL="776288" lvl="2" indent="0">
              <a:buNone/>
            </a:pPr>
            <a:r>
              <a:rPr lang="pt-BR" sz="1700" dirty="0"/>
              <a:t>	</a:t>
            </a:r>
            <a:r>
              <a:rPr lang="pt-BR" sz="1700" dirty="0" smtClean="0"/>
              <a:t>x  =	23</a:t>
            </a:r>
            <a:r>
              <a:rPr lang="pt-BR" sz="1700" dirty="0"/>
              <a:t>.    30.    </a:t>
            </a:r>
            <a:r>
              <a:rPr lang="pt-BR" sz="1700" b="1" dirty="0">
                <a:solidFill>
                  <a:srgbClr val="FF0000"/>
                </a:solidFill>
              </a:rPr>
              <a:t>29.</a:t>
            </a:r>
            <a:r>
              <a:rPr lang="pt-BR" sz="1700" dirty="0"/>
              <a:t>    50.    91.   </a:t>
            </a:r>
            <a:r>
              <a:rPr lang="pt-BR" sz="1700" dirty="0" smtClean="0"/>
              <a:t>28</a:t>
            </a:r>
            <a:r>
              <a:rPr lang="pt-BR" sz="1700" dirty="0"/>
              <a:t>.    68.</a:t>
            </a:r>
          </a:p>
          <a:p>
            <a:pPr marL="776288" lvl="2" indent="0">
              <a:buNone/>
            </a:pPr>
            <a:r>
              <a:rPr lang="pt-BR" sz="1700" dirty="0" smtClean="0"/>
              <a:t>		23</a:t>
            </a:r>
            <a:r>
              <a:rPr lang="pt-BR" sz="1700" dirty="0"/>
              <a:t>.    93.    </a:t>
            </a:r>
            <a:r>
              <a:rPr lang="pt-BR" sz="1700" b="1" dirty="0">
                <a:solidFill>
                  <a:srgbClr val="FF0000"/>
                </a:solidFill>
              </a:rPr>
              <a:t>56.</a:t>
            </a:r>
            <a:r>
              <a:rPr lang="pt-BR" sz="1700" dirty="0"/>
              <a:t>    43.    4.     12.    15.</a:t>
            </a:r>
          </a:p>
          <a:p>
            <a:pPr marL="776288" lvl="2" indent="0">
              <a:buNone/>
            </a:pPr>
            <a:r>
              <a:rPr lang="pt-BR" sz="1700" dirty="0" smtClean="0"/>
              <a:t>		21</a:t>
            </a:r>
            <a:r>
              <a:rPr lang="pt-BR" sz="1700" dirty="0"/>
              <a:t>.    21.    </a:t>
            </a:r>
            <a:r>
              <a:rPr lang="pt-BR" sz="1700" b="1" dirty="0">
                <a:solidFill>
                  <a:srgbClr val="FF0000"/>
                </a:solidFill>
              </a:rPr>
              <a:t>48.</a:t>
            </a:r>
            <a:r>
              <a:rPr lang="pt-BR" sz="1700" dirty="0"/>
              <a:t>    26.    48.   </a:t>
            </a:r>
            <a:r>
              <a:rPr lang="pt-BR" sz="1700" dirty="0" smtClean="0"/>
              <a:t>77</a:t>
            </a:r>
            <a:r>
              <a:rPr lang="pt-BR" sz="1700" dirty="0"/>
              <a:t>.    69.</a:t>
            </a:r>
          </a:p>
          <a:p>
            <a:pPr marL="776288" lvl="2" indent="0">
              <a:buNone/>
            </a:pPr>
            <a:r>
              <a:rPr lang="pt-BR" sz="1700" dirty="0" smtClean="0"/>
              <a:t>		88</a:t>
            </a:r>
            <a:r>
              <a:rPr lang="pt-BR" sz="1700" dirty="0"/>
              <a:t>.    31.    </a:t>
            </a:r>
            <a:r>
              <a:rPr lang="pt-BR" sz="1700" b="1" dirty="0">
                <a:solidFill>
                  <a:srgbClr val="FF0000"/>
                </a:solidFill>
              </a:rPr>
              <a:t>33.</a:t>
            </a:r>
            <a:r>
              <a:rPr lang="pt-BR" sz="1700" dirty="0"/>
              <a:t>    63.    26.   </a:t>
            </a:r>
            <a:r>
              <a:rPr lang="pt-BR" sz="1700" dirty="0" smtClean="0"/>
              <a:t>21</a:t>
            </a:r>
            <a:r>
              <a:rPr lang="pt-BR" sz="1700" dirty="0"/>
              <a:t>.    84.</a:t>
            </a:r>
          </a:p>
          <a:p>
            <a:pPr marL="776288" lvl="2" indent="0">
              <a:buNone/>
            </a:pPr>
            <a:r>
              <a:rPr lang="pt-BR" sz="1700" dirty="0" smtClean="0"/>
              <a:t>		65</a:t>
            </a:r>
            <a:r>
              <a:rPr lang="pt-BR" sz="1700" dirty="0"/>
              <a:t>.    36.    </a:t>
            </a:r>
            <a:r>
              <a:rPr lang="pt-BR" sz="1700" b="1" dirty="0">
                <a:solidFill>
                  <a:srgbClr val="FF0000"/>
                </a:solidFill>
              </a:rPr>
              <a:t>59.</a:t>
            </a:r>
            <a:r>
              <a:rPr lang="pt-BR" sz="1700" dirty="0"/>
              <a:t>    40.    41.    11.    40</a:t>
            </a:r>
            <a:r>
              <a:rPr lang="pt-BR" sz="1700" dirty="0" smtClean="0"/>
              <a:t>.</a:t>
            </a:r>
          </a:p>
          <a:p>
            <a:pPr marL="776288" lvl="2" indent="0">
              <a:buNone/>
            </a:pPr>
            <a:r>
              <a:rPr lang="pt-BR" sz="1700" dirty="0" smtClean="0"/>
              <a:t>--&gt; y = x(:, 3)</a:t>
            </a:r>
          </a:p>
          <a:p>
            <a:pPr marL="776288" lvl="2" indent="0">
              <a:buNone/>
            </a:pPr>
            <a:r>
              <a:rPr lang="pt-BR" sz="1700" dirty="0" smtClean="0"/>
              <a:t>	y =	29.    </a:t>
            </a:r>
          </a:p>
          <a:p>
            <a:pPr marL="776288" lvl="2" indent="0">
              <a:buNone/>
            </a:pPr>
            <a:r>
              <a:rPr lang="pt-BR" sz="1700" dirty="0"/>
              <a:t>	</a:t>
            </a:r>
            <a:r>
              <a:rPr lang="pt-BR" sz="1700" dirty="0" smtClean="0"/>
              <a:t>	56.</a:t>
            </a:r>
          </a:p>
          <a:p>
            <a:pPr marL="776288" lvl="2" indent="0">
              <a:buNone/>
            </a:pPr>
            <a:r>
              <a:rPr lang="pt-BR" sz="1700" dirty="0"/>
              <a:t>	</a:t>
            </a:r>
            <a:r>
              <a:rPr lang="pt-BR" sz="1700" dirty="0" smtClean="0"/>
              <a:t>	:</a:t>
            </a:r>
          </a:p>
          <a:p>
            <a:pPr marL="776288" lvl="2" indent="0">
              <a:buNone/>
            </a:pPr>
            <a:r>
              <a:rPr lang="pt-BR" sz="1700" dirty="0"/>
              <a:t>	</a:t>
            </a:r>
            <a:r>
              <a:rPr lang="pt-BR" sz="1700" dirty="0" smtClean="0"/>
              <a:t>	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5250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Transposição de matrizes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b="1" dirty="0"/>
              <a:t>Operador apóstrofo (’)</a:t>
            </a:r>
            <a:r>
              <a:rPr lang="pt-BR" sz="2000" dirty="0"/>
              <a:t>: </a:t>
            </a:r>
            <a:r>
              <a:rPr lang="pt-BR" sz="2000" dirty="0" smtClean="0"/>
              <a:t>Matriz</a:t>
            </a:r>
            <a:r>
              <a:rPr lang="pt-BR" sz="2000" b="1" dirty="0" smtClean="0"/>
              <a:t>’</a:t>
            </a:r>
            <a:endParaRPr lang="pt-BR" sz="2000" b="1" dirty="0"/>
          </a:p>
          <a:p>
            <a:pPr lvl="1"/>
            <a:r>
              <a:rPr lang="pt-BR" sz="1900" dirty="0" smtClean="0"/>
              <a:t>Transforma linhas em colunas e colunas em linhas;</a:t>
            </a:r>
          </a:p>
          <a:p>
            <a:pPr lvl="1"/>
            <a:r>
              <a:rPr lang="pt-BR" sz="1900" dirty="0" smtClean="0"/>
              <a:t>Exemplo:</a:t>
            </a:r>
          </a:p>
          <a:p>
            <a:pPr marL="776288" lvl="2" indent="0">
              <a:buNone/>
            </a:pPr>
            <a:r>
              <a:rPr lang="pt-BR" sz="1700" dirty="0" smtClean="0"/>
              <a:t>	</a:t>
            </a:r>
            <a:r>
              <a:rPr lang="pt-BR" sz="1600" dirty="0" smtClean="0"/>
              <a:t>x  =	</a:t>
            </a:r>
            <a:r>
              <a:rPr lang="pt-BR" sz="1600" b="1" dirty="0" smtClean="0">
                <a:solidFill>
                  <a:srgbClr val="FF0000"/>
                </a:solidFill>
              </a:rPr>
              <a:t>23.    30.    29.    50.    91.   28.    68.</a:t>
            </a:r>
          </a:p>
          <a:p>
            <a:pPr marL="776288" lvl="2" indent="0">
              <a:buNone/>
            </a:pPr>
            <a:r>
              <a:rPr lang="pt-BR" sz="1600" dirty="0" smtClean="0"/>
              <a:t>		23.    93.    56.    43.    4.     12.    15.</a:t>
            </a:r>
          </a:p>
          <a:p>
            <a:pPr marL="776288" lvl="2" indent="0">
              <a:buNone/>
            </a:pPr>
            <a:r>
              <a:rPr lang="pt-BR" sz="1600" dirty="0" smtClean="0"/>
              <a:t>		21.    21.    48.    26.    48.   77.    69.</a:t>
            </a:r>
          </a:p>
          <a:p>
            <a:pPr marL="776288" lvl="2" indent="0">
              <a:buNone/>
            </a:pPr>
            <a:r>
              <a:rPr lang="pt-BR" sz="1600" dirty="0" smtClean="0"/>
              <a:t>		</a:t>
            </a:r>
            <a:r>
              <a:rPr lang="pt-BR" sz="1600" b="1" dirty="0" smtClean="0">
                <a:solidFill>
                  <a:srgbClr val="00B0F0"/>
                </a:solidFill>
              </a:rPr>
              <a:t>88.    31.    33.    63.    26.   21.    84.</a:t>
            </a:r>
          </a:p>
          <a:p>
            <a:pPr marL="776288" lvl="2" indent="0">
              <a:buNone/>
            </a:pPr>
            <a:r>
              <a:rPr lang="pt-BR" sz="1600" dirty="0" smtClean="0"/>
              <a:t>		65.    36.    59.    40.    41.   11.    40.</a:t>
            </a:r>
          </a:p>
          <a:p>
            <a:pPr marL="776288" lvl="2" indent="0">
              <a:buNone/>
            </a:pPr>
            <a:r>
              <a:rPr lang="pt-BR" sz="1600" dirty="0" smtClean="0"/>
              <a:t>--&gt; y = x’</a:t>
            </a:r>
          </a:p>
          <a:p>
            <a:pPr marL="776288" lvl="2" indent="0">
              <a:buNone/>
            </a:pPr>
            <a:r>
              <a:rPr lang="pt-BR" sz="1600" dirty="0" smtClean="0"/>
              <a:t>	y =</a:t>
            </a:r>
            <a:r>
              <a:rPr lang="pt-BR" sz="1600" dirty="0"/>
              <a:t>	</a:t>
            </a:r>
            <a:r>
              <a:rPr lang="pt-BR" sz="1600" b="1" dirty="0">
                <a:solidFill>
                  <a:srgbClr val="FF0000"/>
                </a:solidFill>
              </a:rPr>
              <a:t>23.    </a:t>
            </a:r>
            <a:r>
              <a:rPr lang="pt-BR" sz="1600" dirty="0"/>
              <a:t>23.    21.    </a:t>
            </a:r>
            <a:r>
              <a:rPr lang="pt-BR" sz="1600" b="1" dirty="0">
                <a:solidFill>
                  <a:srgbClr val="00B0F0"/>
                </a:solidFill>
              </a:rPr>
              <a:t>88.    </a:t>
            </a:r>
            <a:r>
              <a:rPr lang="pt-BR" sz="1600" dirty="0"/>
              <a:t>65.  </a:t>
            </a:r>
          </a:p>
          <a:p>
            <a:pPr marL="776288" lvl="2" indent="0">
              <a:buNone/>
            </a:pPr>
            <a:r>
              <a:rPr lang="pt-BR" sz="1600" dirty="0" smtClean="0"/>
              <a:t>		</a:t>
            </a:r>
            <a:r>
              <a:rPr lang="pt-BR" sz="1600" b="1" dirty="0" smtClean="0">
                <a:solidFill>
                  <a:srgbClr val="FF0000"/>
                </a:solidFill>
              </a:rPr>
              <a:t>30</a:t>
            </a:r>
            <a:r>
              <a:rPr lang="pt-BR" sz="1600" b="1" dirty="0">
                <a:solidFill>
                  <a:srgbClr val="FF0000"/>
                </a:solidFill>
              </a:rPr>
              <a:t>.    </a:t>
            </a:r>
            <a:r>
              <a:rPr lang="pt-BR" sz="1600" dirty="0"/>
              <a:t>93.    21.    </a:t>
            </a:r>
            <a:r>
              <a:rPr lang="pt-BR" sz="1600" b="1" dirty="0">
                <a:solidFill>
                  <a:srgbClr val="00B0F0"/>
                </a:solidFill>
              </a:rPr>
              <a:t>31.    </a:t>
            </a:r>
            <a:r>
              <a:rPr lang="pt-BR" sz="1600" dirty="0"/>
              <a:t>36.  </a:t>
            </a:r>
          </a:p>
          <a:p>
            <a:pPr marL="776288" lvl="2" indent="0">
              <a:buNone/>
            </a:pPr>
            <a:r>
              <a:rPr lang="pt-BR" sz="1600" dirty="0" smtClean="0"/>
              <a:t>		</a:t>
            </a:r>
            <a:r>
              <a:rPr lang="pt-BR" sz="1600" b="1" dirty="0" smtClean="0">
                <a:solidFill>
                  <a:srgbClr val="FF0000"/>
                </a:solidFill>
              </a:rPr>
              <a:t>29</a:t>
            </a:r>
            <a:r>
              <a:rPr lang="pt-BR" sz="1600" b="1" dirty="0">
                <a:solidFill>
                  <a:srgbClr val="FF0000"/>
                </a:solidFill>
              </a:rPr>
              <a:t>.    </a:t>
            </a:r>
            <a:r>
              <a:rPr lang="pt-BR" sz="1600" dirty="0"/>
              <a:t>56.    48.    </a:t>
            </a:r>
            <a:r>
              <a:rPr lang="pt-BR" sz="1600" b="1" dirty="0">
                <a:solidFill>
                  <a:srgbClr val="00B0F0"/>
                </a:solidFill>
              </a:rPr>
              <a:t>33.    </a:t>
            </a:r>
            <a:r>
              <a:rPr lang="pt-BR" sz="1600" dirty="0"/>
              <a:t>59.  </a:t>
            </a:r>
          </a:p>
          <a:p>
            <a:pPr marL="776288" lvl="2" indent="0">
              <a:buNone/>
            </a:pPr>
            <a:r>
              <a:rPr lang="pt-BR" sz="1600" dirty="0" smtClean="0"/>
              <a:t>		</a:t>
            </a:r>
            <a:r>
              <a:rPr lang="pt-BR" sz="1600" b="1" dirty="0" smtClean="0">
                <a:solidFill>
                  <a:srgbClr val="FF0000"/>
                </a:solidFill>
              </a:rPr>
              <a:t>50</a:t>
            </a:r>
            <a:r>
              <a:rPr lang="pt-BR" sz="1600" b="1" dirty="0">
                <a:solidFill>
                  <a:srgbClr val="FF0000"/>
                </a:solidFill>
              </a:rPr>
              <a:t>.    </a:t>
            </a:r>
            <a:r>
              <a:rPr lang="pt-BR" sz="1600" dirty="0"/>
              <a:t>43.    26.    </a:t>
            </a:r>
            <a:r>
              <a:rPr lang="pt-BR" sz="1600" b="1" dirty="0">
                <a:solidFill>
                  <a:srgbClr val="00B0F0"/>
                </a:solidFill>
              </a:rPr>
              <a:t>63.    </a:t>
            </a:r>
            <a:r>
              <a:rPr lang="pt-BR" sz="1600" dirty="0"/>
              <a:t>40.  </a:t>
            </a:r>
          </a:p>
          <a:p>
            <a:pPr marL="776288" lvl="2" indent="0">
              <a:buNone/>
            </a:pPr>
            <a:r>
              <a:rPr lang="pt-BR" sz="1600" dirty="0" smtClean="0"/>
              <a:t>		</a:t>
            </a:r>
            <a:r>
              <a:rPr lang="pt-BR" sz="1600" b="1" dirty="0" smtClean="0">
                <a:solidFill>
                  <a:srgbClr val="FF0000"/>
                </a:solidFill>
              </a:rPr>
              <a:t>91</a:t>
            </a:r>
            <a:r>
              <a:rPr lang="pt-BR" sz="1600" b="1" dirty="0">
                <a:solidFill>
                  <a:srgbClr val="FF0000"/>
                </a:solidFill>
              </a:rPr>
              <a:t>.    </a:t>
            </a:r>
            <a:r>
              <a:rPr lang="pt-BR" sz="1600" dirty="0" smtClean="0"/>
              <a:t>4</a:t>
            </a:r>
            <a:r>
              <a:rPr lang="pt-BR" sz="1600" dirty="0"/>
              <a:t>.   </a:t>
            </a:r>
            <a:r>
              <a:rPr lang="pt-BR" sz="1600" dirty="0" smtClean="0"/>
              <a:t>   </a:t>
            </a:r>
            <a:r>
              <a:rPr lang="pt-BR" sz="1600" dirty="0"/>
              <a:t>48.    </a:t>
            </a:r>
            <a:r>
              <a:rPr lang="pt-BR" sz="1600" b="1" dirty="0">
                <a:solidFill>
                  <a:srgbClr val="00B0F0"/>
                </a:solidFill>
              </a:rPr>
              <a:t>26.    </a:t>
            </a:r>
            <a:r>
              <a:rPr lang="pt-BR" sz="1600" dirty="0"/>
              <a:t>41.  </a:t>
            </a:r>
          </a:p>
          <a:p>
            <a:pPr marL="776288" lvl="2" indent="0">
              <a:buNone/>
            </a:pPr>
            <a:r>
              <a:rPr lang="pt-BR" sz="1600" dirty="0" smtClean="0"/>
              <a:t>		</a:t>
            </a:r>
            <a:r>
              <a:rPr lang="pt-BR" sz="1600" b="1" dirty="0" smtClean="0">
                <a:solidFill>
                  <a:srgbClr val="FF0000"/>
                </a:solidFill>
              </a:rPr>
              <a:t>28</a:t>
            </a:r>
            <a:r>
              <a:rPr lang="pt-BR" sz="1600" b="1" dirty="0">
                <a:solidFill>
                  <a:srgbClr val="FF0000"/>
                </a:solidFill>
              </a:rPr>
              <a:t>.    </a:t>
            </a:r>
            <a:r>
              <a:rPr lang="pt-BR" sz="1600" dirty="0"/>
              <a:t>12.    77.    </a:t>
            </a:r>
            <a:r>
              <a:rPr lang="pt-BR" sz="1600" b="1" dirty="0">
                <a:solidFill>
                  <a:srgbClr val="00B0F0"/>
                </a:solidFill>
              </a:rPr>
              <a:t>21.    </a:t>
            </a:r>
            <a:r>
              <a:rPr lang="pt-BR" sz="1600" dirty="0"/>
              <a:t>11.  </a:t>
            </a:r>
          </a:p>
          <a:p>
            <a:pPr marL="776288" lvl="2" indent="0">
              <a:buNone/>
            </a:pPr>
            <a:r>
              <a:rPr lang="pt-BR" sz="1600" dirty="0" smtClean="0"/>
              <a:t>		</a:t>
            </a:r>
            <a:r>
              <a:rPr lang="pt-BR" sz="1600" b="1" dirty="0" smtClean="0">
                <a:solidFill>
                  <a:srgbClr val="FF0000"/>
                </a:solidFill>
              </a:rPr>
              <a:t>68</a:t>
            </a:r>
            <a:r>
              <a:rPr lang="pt-BR" sz="1600" b="1" dirty="0">
                <a:solidFill>
                  <a:srgbClr val="FF0000"/>
                </a:solidFill>
              </a:rPr>
              <a:t>.    </a:t>
            </a:r>
            <a:r>
              <a:rPr lang="pt-BR" sz="1600" dirty="0"/>
              <a:t>15.    69.    </a:t>
            </a:r>
            <a:r>
              <a:rPr lang="pt-BR" sz="1600" b="1" dirty="0">
                <a:solidFill>
                  <a:srgbClr val="00B0F0"/>
                </a:solidFill>
              </a:rPr>
              <a:t>84.    </a:t>
            </a:r>
            <a:r>
              <a:rPr lang="pt-BR" sz="1600" dirty="0"/>
              <a:t>40.</a:t>
            </a:r>
            <a:endParaRPr lang="pt-BR" sz="1600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37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275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Aritmética matricial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Como todas as variáveis </a:t>
            </a:r>
            <a:r>
              <a:rPr lang="pt-BR" dirty="0" err="1" smtClean="0"/>
              <a:t>Scilab</a:t>
            </a:r>
            <a:r>
              <a:rPr lang="pt-BR" dirty="0" smtClean="0"/>
              <a:t> são matrizes, as operações aritméticas usuais (</a:t>
            </a:r>
            <a:r>
              <a:rPr lang="pt-BR" b="1" dirty="0" smtClean="0">
                <a:solidFill>
                  <a:srgbClr val="FF0000"/>
                </a:solidFill>
              </a:rPr>
              <a:t>+</a:t>
            </a:r>
            <a:r>
              <a:rPr lang="pt-BR" dirty="0" smtClean="0"/>
              <a:t>, </a:t>
            </a:r>
            <a:r>
              <a:rPr lang="pt-BR" b="1" dirty="0" smtClean="0">
                <a:solidFill>
                  <a:srgbClr val="FF0000"/>
                </a:solidFill>
              </a:rPr>
              <a:t>-</a:t>
            </a:r>
            <a:r>
              <a:rPr lang="pt-BR" dirty="0" smtClean="0"/>
              <a:t>, </a:t>
            </a:r>
            <a:r>
              <a:rPr lang="pt-BR" b="1" dirty="0" smtClean="0">
                <a:solidFill>
                  <a:srgbClr val="FF0000"/>
                </a:solidFill>
              </a:rPr>
              <a:t>*</a:t>
            </a:r>
            <a:r>
              <a:rPr lang="pt-BR" dirty="0" smtClean="0"/>
              <a:t>, 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dirty="0" smtClean="0"/>
              <a:t>, </a:t>
            </a:r>
            <a:r>
              <a:rPr lang="pt-BR" b="1" dirty="0" smtClean="0">
                <a:solidFill>
                  <a:srgbClr val="FF0000"/>
                </a:solidFill>
              </a:rPr>
              <a:t>^</a:t>
            </a:r>
            <a:r>
              <a:rPr lang="pt-BR" dirty="0" smtClean="0"/>
              <a:t>) são entendidas pelo </a:t>
            </a:r>
            <a:r>
              <a:rPr lang="pt-BR" dirty="0" err="1" smtClean="0"/>
              <a:t>Scilab</a:t>
            </a:r>
            <a:r>
              <a:rPr lang="pt-BR" dirty="0" smtClean="0"/>
              <a:t> como operações matriciais;</a:t>
            </a:r>
          </a:p>
          <a:p>
            <a:pPr lvl="1"/>
            <a:r>
              <a:rPr lang="pt-BR" dirty="0" smtClean="0"/>
              <a:t>Assim, </a:t>
            </a:r>
            <a:r>
              <a:rPr lang="pt-BR" b="1" i="1" dirty="0" smtClean="0">
                <a:solidFill>
                  <a:srgbClr val="FF0000"/>
                </a:solidFill>
              </a:rPr>
              <a:t>a*b</a:t>
            </a:r>
            <a:r>
              <a:rPr lang="pt-BR" dirty="0" smtClean="0"/>
              <a:t> designa o produto matricial da matriz </a:t>
            </a:r>
            <a:r>
              <a:rPr lang="pt-BR" b="1" i="1" dirty="0" smtClean="0"/>
              <a:t>a</a:t>
            </a:r>
            <a:r>
              <a:rPr lang="pt-BR" dirty="0" smtClean="0"/>
              <a:t> pela matriz </a:t>
            </a:r>
            <a:r>
              <a:rPr lang="pt-BR" b="1" i="1" dirty="0" smtClean="0"/>
              <a:t>b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As operações escalares usam os mesmos símbolos aritméticos, porém precedidos por um "</a:t>
            </a:r>
            <a:r>
              <a:rPr lang="pt-BR" b="1" dirty="0" smtClean="0">
                <a:solidFill>
                  <a:srgbClr val="FF0000"/>
                </a:solidFill>
              </a:rPr>
              <a:t>.</a:t>
            </a:r>
            <a:r>
              <a:rPr lang="pt-BR" dirty="0" smtClean="0"/>
              <a:t>" (ponto) como, por exemplo, </a:t>
            </a:r>
            <a:r>
              <a:rPr lang="pt-BR" b="1" dirty="0" smtClean="0">
                <a:solidFill>
                  <a:srgbClr val="FF0000"/>
                </a:solidFill>
              </a:rPr>
              <a:t>.*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.^</a:t>
            </a:r>
            <a:r>
              <a:rPr lang="pt-BR" dirty="0" smtClean="0"/>
              <a:t>;</a:t>
            </a:r>
          </a:p>
          <a:p>
            <a:endParaRPr lang="pt-BR" dirty="0" smtClean="0"/>
          </a:p>
          <a:p>
            <a:r>
              <a:rPr lang="pt-BR" dirty="0" smtClean="0"/>
              <a:t>Exemplos a seguir.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327EB-2CBB-429B-84D4-DB33DF4C2DCC}" type="slidenum">
              <a:rPr lang="pt-BR" smtClean="0"/>
              <a:pPr/>
              <a:t>38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759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Adição e subtração de 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Operadores </a:t>
            </a:r>
            <a:r>
              <a:rPr lang="pt-BR" b="1" dirty="0" smtClean="0">
                <a:solidFill>
                  <a:srgbClr val="FF0000"/>
                </a:solidFill>
              </a:rPr>
              <a:t>+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-</a:t>
            </a:r>
            <a:r>
              <a:rPr lang="pt-BR" dirty="0" smtClean="0"/>
              <a:t> aplicados a duas matrizes de mesmas dimensões ou a uma matriz e um valor escalar;</a:t>
            </a:r>
          </a:p>
          <a:p>
            <a:r>
              <a:rPr lang="pt-BR" dirty="0" smtClean="0"/>
              <a:t>Exemplos com duas matrizes:</a:t>
            </a:r>
          </a:p>
          <a:p>
            <a:pPr marL="411163" lvl="1" indent="0">
              <a:buNone/>
            </a:pPr>
            <a:r>
              <a:rPr lang="pt-BR" sz="1900" dirty="0"/>
              <a:t> x  </a:t>
            </a:r>
            <a:r>
              <a:rPr lang="pt-BR" sz="1900" dirty="0" smtClean="0"/>
              <a:t>=	1</a:t>
            </a:r>
            <a:r>
              <a:rPr lang="pt-BR" sz="1900" dirty="0"/>
              <a:t>.    2.    3.  </a:t>
            </a:r>
          </a:p>
          <a:p>
            <a:pPr marL="411163" lvl="1" indent="0">
              <a:buNone/>
            </a:pPr>
            <a:r>
              <a:rPr lang="pt-BR" sz="1900" dirty="0" smtClean="0"/>
              <a:t>	4</a:t>
            </a:r>
            <a:r>
              <a:rPr lang="pt-BR" sz="1900" dirty="0"/>
              <a:t>.    5.    6</a:t>
            </a:r>
            <a:r>
              <a:rPr lang="pt-BR" sz="1900" dirty="0" smtClean="0"/>
              <a:t>.</a:t>
            </a:r>
          </a:p>
          <a:p>
            <a:pPr marL="411163" lvl="1" indent="0">
              <a:buNone/>
            </a:pPr>
            <a:r>
              <a:rPr lang="es-ES" sz="1900" dirty="0" smtClean="0"/>
              <a:t> </a:t>
            </a:r>
            <a:r>
              <a:rPr lang="es-ES" sz="1900" dirty="0"/>
              <a:t>y  </a:t>
            </a:r>
            <a:r>
              <a:rPr lang="es-ES" sz="1900" dirty="0" smtClean="0"/>
              <a:t>=	10</a:t>
            </a:r>
            <a:r>
              <a:rPr lang="es-ES" sz="1900" dirty="0"/>
              <a:t>.    20.    30.  </a:t>
            </a:r>
          </a:p>
          <a:p>
            <a:pPr marL="411163" lvl="1" indent="0">
              <a:buNone/>
            </a:pPr>
            <a:r>
              <a:rPr lang="es-ES" sz="1900" dirty="0" smtClean="0"/>
              <a:t>	40</a:t>
            </a:r>
            <a:r>
              <a:rPr lang="es-ES" sz="1900" dirty="0"/>
              <a:t>.    50.    60</a:t>
            </a:r>
            <a:r>
              <a:rPr lang="es-ES" sz="1900" dirty="0" smtClean="0"/>
              <a:t>.</a:t>
            </a:r>
          </a:p>
          <a:p>
            <a:pPr marL="411163" lvl="1" indent="0">
              <a:buNone/>
            </a:pPr>
            <a:endParaRPr lang="es-ES" sz="1900" dirty="0" smtClean="0"/>
          </a:p>
          <a:p>
            <a:pPr marL="411163" lvl="1" indent="0">
              <a:buNone/>
            </a:pPr>
            <a:r>
              <a:rPr lang="es-ES" sz="1900" dirty="0" smtClean="0"/>
              <a:t>--&gt; </a:t>
            </a:r>
            <a:r>
              <a:rPr lang="fr-FR" sz="1900" dirty="0"/>
              <a:t>x + y</a:t>
            </a:r>
          </a:p>
          <a:p>
            <a:pPr marL="411163" lvl="1" indent="0">
              <a:buNone/>
            </a:pPr>
            <a:r>
              <a:rPr lang="fr-FR" sz="1900" dirty="0"/>
              <a:t> ans  </a:t>
            </a:r>
            <a:r>
              <a:rPr lang="fr-FR" sz="1900" dirty="0" smtClean="0"/>
              <a:t>= 11</a:t>
            </a:r>
            <a:r>
              <a:rPr lang="fr-FR" sz="1900" dirty="0"/>
              <a:t>.    22.    33.  </a:t>
            </a:r>
          </a:p>
          <a:p>
            <a:pPr marL="411163" lvl="1" indent="0">
              <a:buNone/>
            </a:pPr>
            <a:r>
              <a:rPr lang="fr-FR" sz="1900" dirty="0" smtClean="0"/>
              <a:t>	   44</a:t>
            </a:r>
            <a:r>
              <a:rPr lang="fr-FR" sz="1900" dirty="0"/>
              <a:t>.    55.    66</a:t>
            </a:r>
            <a:r>
              <a:rPr lang="fr-FR" sz="1900" dirty="0" smtClean="0"/>
              <a:t>.</a:t>
            </a:r>
          </a:p>
          <a:p>
            <a:pPr marL="411163" lvl="1" indent="0">
              <a:buNone/>
            </a:pPr>
            <a:r>
              <a:rPr lang="fr-FR" sz="1900" dirty="0" smtClean="0"/>
              <a:t>--&gt; y - x</a:t>
            </a:r>
          </a:p>
          <a:p>
            <a:pPr marL="411163" lvl="1" indent="0">
              <a:buNone/>
            </a:pPr>
            <a:r>
              <a:rPr lang="fr-FR" sz="1900" dirty="0"/>
              <a:t> ans  </a:t>
            </a:r>
            <a:r>
              <a:rPr lang="fr-FR" sz="1900" dirty="0" smtClean="0"/>
              <a:t>= 9</a:t>
            </a:r>
            <a:r>
              <a:rPr lang="fr-FR" sz="1900" dirty="0"/>
              <a:t>.     18.    27.  </a:t>
            </a:r>
          </a:p>
          <a:p>
            <a:pPr marL="411163" lvl="1" indent="0">
              <a:buNone/>
            </a:pPr>
            <a:r>
              <a:rPr lang="fr-FR" sz="1900" dirty="0" smtClean="0"/>
              <a:t>            </a:t>
            </a:r>
            <a:r>
              <a:rPr lang="fr-FR" sz="1900" dirty="0"/>
              <a:t>36.    45.    54. </a:t>
            </a:r>
            <a:endParaRPr lang="pt-BR" sz="19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39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292080" y="2855218"/>
            <a:ext cx="2880320" cy="1293862"/>
          </a:xfrm>
          <a:prstGeom prst="wedgeRoundRectCallout">
            <a:avLst>
              <a:gd name="adj1" fmla="val -109071"/>
              <a:gd name="adj2" fmla="val 14075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Como estas operações são sempre realizadas elemento a elemento, não são necessários os operadores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.+</a:t>
            </a:r>
            <a:r>
              <a:rPr lang="pt-BR" sz="1200" b="1" u="none" dirty="0" smtClean="0">
                <a:latin typeface="Arial" charset="0"/>
              </a:rPr>
              <a:t> e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.-</a:t>
            </a:r>
            <a:r>
              <a:rPr lang="pt-BR" sz="1200" b="1" u="none" dirty="0" smtClean="0">
                <a:latin typeface="Arial" charset="0"/>
              </a:rPr>
              <a:t>. Sendo assim, eles não existem no </a:t>
            </a:r>
            <a:r>
              <a:rPr lang="pt-BR" sz="1200" b="1" u="none" dirty="0" err="1" smtClean="0">
                <a:latin typeface="Arial" charset="0"/>
              </a:rPr>
              <a:t>Scilab</a:t>
            </a:r>
            <a:r>
              <a:rPr lang="pt-BR" sz="1200" b="1" u="none" dirty="0" smtClean="0">
                <a:latin typeface="Arial" charset="0"/>
              </a:rPr>
              <a:t>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019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Conjunto de variáveis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Ao estudar </a:t>
            </a:r>
            <a:r>
              <a:rPr lang="pt-BR" b="1" dirty="0" smtClean="0"/>
              <a:t>vetores</a:t>
            </a:r>
            <a:r>
              <a:rPr lang="pt-BR" dirty="0" smtClean="0"/>
              <a:t> observamos que, em determinadas situações, é necessário utilizar muitas variáveis com um propósito comum. Relembrando exemplos: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Para armazenar três notas de um aluno:</a:t>
            </a:r>
            <a:r>
              <a:rPr lang="pt-BR" dirty="0"/>
              <a:t> </a:t>
            </a:r>
            <a:endParaRPr lang="pt-BR" dirty="0" smtClean="0"/>
          </a:p>
          <a:p>
            <a:pPr lvl="2"/>
            <a:r>
              <a:rPr lang="pt-BR" dirty="0" smtClean="0"/>
              <a:t>Nota1 = input(‘Digite a nota 1: ’);</a:t>
            </a:r>
          </a:p>
          <a:p>
            <a:pPr lvl="2"/>
            <a:r>
              <a:rPr lang="pt-BR" dirty="0" smtClean="0"/>
              <a:t>Nota2</a:t>
            </a:r>
            <a:r>
              <a:rPr lang="pt-BR" dirty="0"/>
              <a:t> = input(‘Digite a nota </a:t>
            </a:r>
            <a:r>
              <a:rPr lang="pt-BR" dirty="0" smtClean="0"/>
              <a:t>2: ’);</a:t>
            </a:r>
          </a:p>
          <a:p>
            <a:pPr lvl="2"/>
            <a:r>
              <a:rPr lang="pt-BR" dirty="0" smtClean="0"/>
              <a:t>Nota3</a:t>
            </a:r>
            <a:r>
              <a:rPr lang="pt-BR" dirty="0"/>
              <a:t> = input(‘Digite a nota </a:t>
            </a:r>
            <a:r>
              <a:rPr lang="pt-BR" dirty="0" smtClean="0"/>
              <a:t>3: ’);</a:t>
            </a:r>
          </a:p>
          <a:p>
            <a:pPr lvl="1"/>
            <a:endParaRPr lang="pt-BR" dirty="0" smtClean="0"/>
          </a:p>
          <a:p>
            <a:pPr lvl="1"/>
            <a:r>
              <a:rPr lang="pt-BR" dirty="0" smtClean="0"/>
              <a:t>Ler e imprimir cinco números:</a:t>
            </a:r>
          </a:p>
          <a:p>
            <a:pPr lvl="2"/>
            <a:r>
              <a:rPr lang="pt-BR" dirty="0" smtClean="0"/>
              <a:t>for i = 1 : 5</a:t>
            </a:r>
          </a:p>
          <a:p>
            <a:pPr marL="1341438" lvl="2" indent="0">
              <a:buNone/>
            </a:pPr>
            <a:r>
              <a:rPr lang="pt-BR" dirty="0" smtClean="0"/>
              <a:t>Num = </a:t>
            </a:r>
            <a:r>
              <a:rPr lang="pt-BR" dirty="0"/>
              <a:t>input(‘Digite um </a:t>
            </a:r>
            <a:r>
              <a:rPr lang="pt-BR" dirty="0" smtClean="0"/>
              <a:t>numero: ’);</a:t>
            </a:r>
          </a:p>
          <a:p>
            <a:pPr marL="1341438" lvl="2" indent="0">
              <a:buNone/>
            </a:pPr>
            <a:r>
              <a:rPr lang="pt-BR" dirty="0" err="1" smtClean="0"/>
              <a:t>printf</a:t>
            </a:r>
            <a:r>
              <a:rPr lang="pt-BR" dirty="0" smtClean="0"/>
              <a:t>(‘Numero digitado: %g’, num);</a:t>
            </a:r>
          </a:p>
          <a:p>
            <a:pPr marL="990600" lvl="2" indent="0">
              <a:buNone/>
            </a:pPr>
            <a:r>
              <a:rPr lang="pt-BR" dirty="0" err="1" smtClean="0"/>
              <a:t>end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 smtClean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199697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Adição e subtração de 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Exemplos de matrizes e valores escalares:</a:t>
            </a:r>
          </a:p>
          <a:p>
            <a:pPr marL="411163" lvl="1" indent="0">
              <a:buNone/>
            </a:pPr>
            <a:r>
              <a:rPr lang="pt-BR" sz="1900" dirty="0"/>
              <a:t> x  </a:t>
            </a:r>
            <a:r>
              <a:rPr lang="pt-BR" sz="1900" dirty="0" smtClean="0"/>
              <a:t>=	1</a:t>
            </a:r>
            <a:r>
              <a:rPr lang="pt-BR" sz="1900" dirty="0"/>
              <a:t>.    2.    3.  </a:t>
            </a:r>
          </a:p>
          <a:p>
            <a:pPr marL="411163" lvl="1" indent="0">
              <a:buNone/>
            </a:pPr>
            <a:r>
              <a:rPr lang="pt-BR" sz="1900" dirty="0" smtClean="0"/>
              <a:t>	4</a:t>
            </a:r>
            <a:r>
              <a:rPr lang="pt-BR" sz="1900" dirty="0"/>
              <a:t>.    5.    6</a:t>
            </a:r>
            <a:r>
              <a:rPr lang="pt-BR" sz="1900" dirty="0" smtClean="0"/>
              <a:t>.</a:t>
            </a:r>
          </a:p>
          <a:p>
            <a:pPr marL="411163" lvl="1" indent="0">
              <a:buNone/>
            </a:pPr>
            <a:r>
              <a:rPr lang="es-ES" sz="1900" dirty="0" smtClean="0"/>
              <a:t> </a:t>
            </a:r>
          </a:p>
          <a:p>
            <a:pPr marL="411163" lvl="1" indent="0">
              <a:buNone/>
            </a:pPr>
            <a:r>
              <a:rPr lang="es-ES" sz="1900" dirty="0" smtClean="0"/>
              <a:t>--&gt; </a:t>
            </a:r>
            <a:r>
              <a:rPr lang="fr-FR" sz="1900" dirty="0"/>
              <a:t>x + </a:t>
            </a:r>
            <a:r>
              <a:rPr lang="fr-FR" sz="1900" dirty="0" smtClean="0"/>
              <a:t>2</a:t>
            </a:r>
            <a:endParaRPr lang="fr-FR" sz="1900" dirty="0"/>
          </a:p>
          <a:p>
            <a:pPr marL="411163" lvl="1" indent="0">
              <a:buNone/>
            </a:pPr>
            <a:r>
              <a:rPr lang="fr-FR" sz="1900" dirty="0"/>
              <a:t> ans  </a:t>
            </a:r>
            <a:r>
              <a:rPr lang="fr-FR" sz="1900" dirty="0" smtClean="0"/>
              <a:t>= 3.    4.    5.  </a:t>
            </a:r>
            <a:endParaRPr lang="fr-FR" sz="1900" dirty="0"/>
          </a:p>
          <a:p>
            <a:pPr marL="411163" lvl="1" indent="0">
              <a:buNone/>
            </a:pPr>
            <a:r>
              <a:rPr lang="fr-FR" sz="1900" dirty="0" smtClean="0"/>
              <a:t>	   6.    7.    8.</a:t>
            </a:r>
          </a:p>
          <a:p>
            <a:pPr marL="411163" lvl="1" indent="0">
              <a:buNone/>
            </a:pPr>
            <a:r>
              <a:rPr lang="fr-FR" sz="1900" dirty="0" smtClean="0"/>
              <a:t>--&gt; 2 - x</a:t>
            </a:r>
          </a:p>
          <a:p>
            <a:pPr marL="411163" lvl="1" indent="0">
              <a:buNone/>
            </a:pPr>
            <a:r>
              <a:rPr lang="fr-FR" sz="1900" dirty="0"/>
              <a:t> ans  </a:t>
            </a:r>
            <a:r>
              <a:rPr lang="fr-FR" sz="1900" dirty="0" smtClean="0"/>
              <a:t>= </a:t>
            </a:r>
            <a:r>
              <a:rPr lang="fr-FR" sz="1900" dirty="0"/>
              <a:t>3.    4.    5.  </a:t>
            </a:r>
          </a:p>
          <a:p>
            <a:pPr marL="411163" lvl="1" indent="0">
              <a:buNone/>
            </a:pPr>
            <a:r>
              <a:rPr lang="fr-FR" sz="1900" dirty="0"/>
              <a:t>	   6.    7.    8.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63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Multiplicação por um escalar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matriz pode ser multiplicada por um valor escalar;</a:t>
            </a:r>
          </a:p>
          <a:p>
            <a:r>
              <a:rPr lang="pt-BR" dirty="0" smtClean="0"/>
              <a:t>Neste caso, os operadores </a:t>
            </a:r>
            <a:r>
              <a:rPr lang="pt-BR" b="1" dirty="0" smtClean="0">
                <a:solidFill>
                  <a:srgbClr val="FF0000"/>
                </a:solidFill>
              </a:rPr>
              <a:t>*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.*</a:t>
            </a:r>
            <a:r>
              <a:rPr lang="pt-BR" dirty="0" smtClean="0"/>
              <a:t> obterão o mesmo resultado;</a:t>
            </a:r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/>
              <a:t>x  =	1.    2.    3.  </a:t>
            </a:r>
          </a:p>
          <a:p>
            <a:pPr marL="411163" lvl="1" indent="0">
              <a:buNone/>
            </a:pPr>
            <a:r>
              <a:rPr lang="pt-BR" dirty="0"/>
              <a:t>	4.    5.    6.</a:t>
            </a:r>
          </a:p>
          <a:p>
            <a:pPr marL="411163" lvl="1" indent="0">
              <a:buNone/>
            </a:pPr>
            <a:r>
              <a:rPr lang="es-ES" dirty="0"/>
              <a:t> </a:t>
            </a:r>
          </a:p>
          <a:p>
            <a:pPr marL="411163" lvl="1" indent="0">
              <a:buNone/>
            </a:pPr>
            <a:r>
              <a:rPr lang="es-ES" dirty="0"/>
              <a:t>--&gt; </a:t>
            </a:r>
            <a:r>
              <a:rPr lang="fr-FR" dirty="0"/>
              <a:t>x </a:t>
            </a:r>
            <a:r>
              <a:rPr lang="fr-FR" dirty="0" smtClean="0"/>
              <a:t>* </a:t>
            </a:r>
            <a:r>
              <a:rPr lang="fr-FR" dirty="0"/>
              <a:t>2</a:t>
            </a:r>
          </a:p>
          <a:p>
            <a:pPr marL="411163" lvl="1" indent="0">
              <a:buNone/>
            </a:pPr>
            <a:r>
              <a:rPr lang="fr-FR" dirty="0"/>
              <a:t> ans  = </a:t>
            </a:r>
            <a:r>
              <a:rPr lang="fr-FR" dirty="0" smtClean="0"/>
              <a:t>2.    </a:t>
            </a:r>
            <a:r>
              <a:rPr lang="fr-FR" dirty="0"/>
              <a:t>4.    </a:t>
            </a:r>
            <a:r>
              <a:rPr lang="fr-FR" dirty="0" smtClean="0"/>
              <a:t>6.  </a:t>
            </a:r>
            <a:endParaRPr lang="fr-FR" dirty="0"/>
          </a:p>
          <a:p>
            <a:pPr marL="411163" lvl="1" indent="0">
              <a:buNone/>
            </a:pPr>
            <a:r>
              <a:rPr lang="fr-FR" dirty="0"/>
              <a:t>	</a:t>
            </a:r>
            <a:r>
              <a:rPr lang="fr-FR" dirty="0" smtClean="0"/>
              <a:t>    8.    10.  12.</a:t>
            </a:r>
            <a:endParaRPr lang="fr-FR" dirty="0"/>
          </a:p>
          <a:p>
            <a:pPr marL="411163" lvl="1" indent="0">
              <a:buNone/>
            </a:pPr>
            <a:r>
              <a:rPr lang="fr-FR" dirty="0"/>
              <a:t>--&gt; </a:t>
            </a:r>
            <a:r>
              <a:rPr lang="fr-FR" dirty="0" smtClean="0"/>
              <a:t>x .* 2</a:t>
            </a:r>
            <a:endParaRPr lang="fr-FR" dirty="0"/>
          </a:p>
          <a:p>
            <a:pPr marL="411163" lvl="1" indent="0">
              <a:buNone/>
            </a:pPr>
            <a:r>
              <a:rPr lang="fr-FR" dirty="0"/>
              <a:t> ans  = 2.    4.    6.  </a:t>
            </a:r>
          </a:p>
          <a:p>
            <a:pPr marL="411163" lvl="1" indent="0">
              <a:buNone/>
            </a:pPr>
            <a:r>
              <a:rPr lang="fr-FR" dirty="0"/>
              <a:t>	    8.    10.  12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292080" y="3068960"/>
            <a:ext cx="2880320" cy="1080120"/>
          </a:xfrm>
          <a:prstGeom prst="wedgeRoundRectCallout">
            <a:avLst>
              <a:gd name="adj1" fmla="val -109071"/>
              <a:gd name="adj2" fmla="val 140751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 inversão dos termos não alteram o produto. Assim,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2 * x </a:t>
            </a:r>
            <a:r>
              <a:rPr lang="pt-BR" sz="1200" b="1" u="none" dirty="0" smtClean="0">
                <a:latin typeface="Arial" charset="0"/>
              </a:rPr>
              <a:t>e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2 .* x</a:t>
            </a:r>
            <a:r>
              <a:rPr lang="pt-BR" sz="1200" b="1" u="none" dirty="0" smtClean="0">
                <a:latin typeface="Arial" charset="0"/>
              </a:rPr>
              <a:t>, também obterão o mesmo resultado.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052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Multiplicação entre 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“</a:t>
            </a:r>
            <a:r>
              <a:rPr lang="pt-BR" b="1" dirty="0" smtClean="0"/>
              <a:t>multiplicação pontuada</a:t>
            </a:r>
            <a:r>
              <a:rPr lang="pt-BR" dirty="0" smtClean="0"/>
              <a:t>”, operador </a:t>
            </a:r>
            <a:r>
              <a:rPr lang="pt-BR" b="1" dirty="0" smtClean="0">
                <a:solidFill>
                  <a:srgbClr val="FF0000"/>
                </a:solidFill>
              </a:rPr>
              <a:t>.*</a:t>
            </a:r>
            <a:r>
              <a:rPr lang="pt-BR" dirty="0" smtClean="0"/>
              <a:t>, realiza a multiplicação elemento por elemento entre duas matrizes;</a:t>
            </a:r>
          </a:p>
          <a:p>
            <a:r>
              <a:rPr lang="pt-BR" dirty="0" smtClean="0"/>
              <a:t>Esta operação exige que as duas matrizes tenham as mesmas dimensões;</a:t>
            </a:r>
          </a:p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emite uma mensagem de erro na tentativa de multiplicar duas matrizes de dimensões incompatíveis;</a:t>
            </a:r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 smtClean="0"/>
              <a:t>X = 	1.	2.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3.	4.</a:t>
            </a:r>
          </a:p>
          <a:p>
            <a:pPr marL="411163" lvl="1" indent="0">
              <a:buNone/>
            </a:pPr>
            <a:r>
              <a:rPr lang="pt-BR" dirty="0" smtClean="0"/>
              <a:t>Y =	10.	20.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30.	40.</a:t>
            </a:r>
          </a:p>
          <a:p>
            <a:pPr marL="411163" lvl="1" indent="0">
              <a:buNone/>
            </a:pPr>
            <a:r>
              <a:rPr lang="pt-BR" dirty="0" smtClean="0"/>
              <a:t>--&gt; X .* Y</a:t>
            </a:r>
          </a:p>
          <a:p>
            <a:pPr marL="411163" lvl="1" indent="0">
              <a:buNone/>
            </a:pPr>
            <a:r>
              <a:rPr lang="pt-BR" dirty="0" err="1" smtClean="0"/>
              <a:t>ans</a:t>
            </a:r>
            <a:r>
              <a:rPr lang="pt-BR" dirty="0" smtClean="0"/>
              <a:t> =	10.	40.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90.	160.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292080" y="4077072"/>
            <a:ext cx="2880320" cy="1368152"/>
          </a:xfrm>
          <a:prstGeom prst="wedgeRoundRectCallout">
            <a:avLst>
              <a:gd name="adj1" fmla="val -97713"/>
              <a:gd name="adj2" fmla="val 119170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11</a:t>
            </a:r>
            <a:r>
              <a:rPr lang="pt-BR" sz="1200" b="1" u="none" dirty="0" smtClean="0">
                <a:latin typeface="Arial" charset="0"/>
              </a:rPr>
              <a:t> = 1 * 10 = 10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12</a:t>
            </a:r>
            <a:r>
              <a:rPr lang="pt-BR" sz="1200" b="1" u="none" dirty="0" smtClean="0">
                <a:latin typeface="Arial" charset="0"/>
              </a:rPr>
              <a:t>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2 </a:t>
            </a:r>
            <a:r>
              <a:rPr lang="pt-BR" sz="1200" b="1" u="none" dirty="0">
                <a:latin typeface="Arial" charset="0"/>
              </a:rPr>
              <a:t>* </a:t>
            </a:r>
            <a:r>
              <a:rPr lang="pt-BR" sz="1200" b="1" u="none" dirty="0" smtClean="0">
                <a:latin typeface="Arial" charset="0"/>
              </a:rPr>
              <a:t>20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40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21</a:t>
            </a:r>
            <a:r>
              <a:rPr lang="pt-BR" sz="1200" b="1" u="none" dirty="0" smtClean="0">
                <a:latin typeface="Arial" charset="0"/>
              </a:rPr>
              <a:t>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3 </a:t>
            </a:r>
            <a:r>
              <a:rPr lang="pt-BR" sz="1200" b="1" u="none" dirty="0">
                <a:latin typeface="Arial" charset="0"/>
              </a:rPr>
              <a:t>* </a:t>
            </a:r>
            <a:r>
              <a:rPr lang="pt-BR" sz="1200" b="1" u="none" dirty="0" smtClean="0">
                <a:latin typeface="Arial" charset="0"/>
              </a:rPr>
              <a:t>30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90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22</a:t>
            </a:r>
            <a:r>
              <a:rPr lang="pt-BR" sz="1200" b="1" u="none" dirty="0" smtClean="0">
                <a:latin typeface="Arial" charset="0"/>
              </a:rPr>
              <a:t>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4 </a:t>
            </a:r>
            <a:r>
              <a:rPr lang="pt-BR" sz="1200" b="1" u="none" dirty="0">
                <a:latin typeface="Arial" charset="0"/>
              </a:rPr>
              <a:t>* </a:t>
            </a:r>
            <a:r>
              <a:rPr lang="pt-BR" sz="1200" b="1" u="none" dirty="0" smtClean="0">
                <a:latin typeface="Arial" charset="0"/>
              </a:rPr>
              <a:t>40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160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045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Multiplicação entre 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Pela álgebra linear, a multiplicação da matriz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mx</a:t>
            </a:r>
            <a:r>
              <a:rPr lang="pt-BR" b="1" baseline="-25000" dirty="0" err="1" smtClean="0">
                <a:solidFill>
                  <a:srgbClr val="FF0000"/>
                </a:solidFill>
              </a:rPr>
              <a:t>n</a:t>
            </a:r>
            <a:r>
              <a:rPr lang="pt-BR" baseline="-25000" dirty="0" smtClean="0"/>
              <a:t> </a:t>
            </a:r>
            <a:r>
              <a:rPr lang="pt-BR" dirty="0" smtClean="0"/>
              <a:t>pela matriz </a:t>
            </a:r>
            <a:r>
              <a:rPr lang="pt-BR" dirty="0" err="1" smtClean="0"/>
              <a:t>Y</a:t>
            </a:r>
            <a:r>
              <a:rPr lang="pt-BR" b="1" baseline="-25000" dirty="0" err="1" smtClean="0">
                <a:solidFill>
                  <a:srgbClr val="FF0000"/>
                </a:solidFill>
              </a:rPr>
              <a:t>n</a:t>
            </a:r>
            <a:r>
              <a:rPr lang="pt-BR" baseline="-25000" dirty="0" err="1" smtClean="0"/>
              <a:t>xp</a:t>
            </a:r>
            <a:r>
              <a:rPr lang="pt-BR" dirty="0" smtClean="0"/>
              <a:t> resultará em uma matriz </a:t>
            </a:r>
            <a:r>
              <a:rPr lang="pt-BR" dirty="0" err="1" smtClean="0"/>
              <a:t>R</a:t>
            </a:r>
            <a:r>
              <a:rPr lang="pt-BR" baseline="-25000" dirty="0" err="1" smtClean="0"/>
              <a:t>mxp</a:t>
            </a:r>
            <a:r>
              <a:rPr lang="pt-BR" dirty="0" smtClean="0"/>
              <a:t>, onde </a:t>
            </a:r>
            <a:r>
              <a:rPr lang="pt-BR" dirty="0" err="1" smtClean="0"/>
              <a:t>R</a:t>
            </a:r>
            <a:r>
              <a:rPr lang="pt-BR" baseline="-25000" dirty="0" err="1" smtClean="0"/>
              <a:t>ij</a:t>
            </a:r>
            <a:r>
              <a:rPr lang="pt-BR" dirty="0" smtClean="0"/>
              <a:t> = ∑</a:t>
            </a:r>
            <a:r>
              <a:rPr lang="pt-BR" baseline="30000" dirty="0" err="1" smtClean="0"/>
              <a:t>n</a:t>
            </a:r>
            <a:r>
              <a:rPr lang="pt-BR" baseline="-25000" dirty="0" err="1" smtClean="0"/>
              <a:t>k</a:t>
            </a:r>
            <a:r>
              <a:rPr lang="pt-BR" baseline="-25000" dirty="0" smtClean="0"/>
              <a:t>=1</a:t>
            </a:r>
            <a:r>
              <a:rPr lang="pt-BR" dirty="0" smtClean="0"/>
              <a:t> </a:t>
            </a:r>
            <a:r>
              <a:rPr lang="pt-BR" dirty="0" err="1" smtClean="0"/>
              <a:t>X</a:t>
            </a:r>
            <a:r>
              <a:rPr lang="pt-BR" baseline="-25000" dirty="0" err="1" smtClean="0"/>
              <a:t>ik</a:t>
            </a:r>
            <a:r>
              <a:rPr lang="pt-BR" dirty="0" smtClean="0"/>
              <a:t>*</a:t>
            </a:r>
            <a:r>
              <a:rPr lang="pt-BR" dirty="0" err="1" smtClean="0"/>
              <a:t>Y</a:t>
            </a:r>
            <a:r>
              <a:rPr lang="pt-BR" baseline="-25000" dirty="0" err="1" smtClean="0"/>
              <a:t>ki</a:t>
            </a:r>
            <a:r>
              <a:rPr lang="pt-BR" dirty="0" smtClean="0"/>
              <a:t>;</a:t>
            </a:r>
          </a:p>
          <a:p>
            <a:r>
              <a:rPr lang="pt-BR" dirty="0" smtClean="0"/>
              <a:t>Esta operação é conhecida por </a:t>
            </a:r>
            <a:r>
              <a:rPr lang="pt-BR" b="1" dirty="0" smtClean="0"/>
              <a:t>produto matricial</a:t>
            </a:r>
            <a:r>
              <a:rPr lang="pt-BR" dirty="0" smtClean="0"/>
              <a:t>;</a:t>
            </a:r>
          </a:p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emite uma mensagem de erro na tentativa de multiplicar duas matrizes de dimensões incompatíveis;</a:t>
            </a:r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 smtClean="0"/>
              <a:t>X = 	1.	2.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3.	4.</a:t>
            </a:r>
          </a:p>
          <a:p>
            <a:pPr marL="411163" lvl="1" indent="0">
              <a:buNone/>
            </a:pPr>
            <a:r>
              <a:rPr lang="pt-BR" dirty="0" smtClean="0"/>
              <a:t>Y =	10.	20.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30.	40.</a:t>
            </a:r>
          </a:p>
          <a:p>
            <a:pPr marL="411163" lvl="1" indent="0">
              <a:buNone/>
            </a:pPr>
            <a:r>
              <a:rPr lang="pt-BR" dirty="0" smtClean="0"/>
              <a:t>--&gt; X * Y</a:t>
            </a:r>
          </a:p>
          <a:p>
            <a:pPr marL="411163" lvl="1" indent="0">
              <a:buNone/>
            </a:pPr>
            <a:r>
              <a:rPr lang="pt-BR" dirty="0" err="1" smtClean="0"/>
              <a:t>ans</a:t>
            </a:r>
            <a:r>
              <a:rPr lang="pt-BR" dirty="0" smtClean="0"/>
              <a:t> =	70.	100.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150.	220.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43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AutoShape 38"/>
          <p:cNvSpPr>
            <a:spLocks noChangeArrowheads="1"/>
          </p:cNvSpPr>
          <p:nvPr/>
        </p:nvSpPr>
        <p:spPr bwMode="auto">
          <a:xfrm>
            <a:off x="5292080" y="3717032"/>
            <a:ext cx="2880320" cy="1368152"/>
          </a:xfrm>
          <a:prstGeom prst="wedgeRoundRectCallout">
            <a:avLst>
              <a:gd name="adj1" fmla="val -98070"/>
              <a:gd name="adj2" fmla="val 125178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11</a:t>
            </a:r>
            <a:r>
              <a:rPr lang="pt-BR" sz="1200" b="1" u="none" dirty="0" smtClean="0">
                <a:latin typeface="Arial" charset="0"/>
              </a:rPr>
              <a:t> = 1 * 10 + 2 * 30 = 70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12</a:t>
            </a:r>
            <a:r>
              <a:rPr lang="pt-BR" sz="1200" b="1" u="none" dirty="0" smtClean="0">
                <a:latin typeface="Arial" charset="0"/>
              </a:rPr>
              <a:t> </a:t>
            </a:r>
            <a:r>
              <a:rPr lang="pt-BR" sz="1200" b="1" u="none" dirty="0">
                <a:latin typeface="Arial" charset="0"/>
              </a:rPr>
              <a:t>= 1 * </a:t>
            </a:r>
            <a:r>
              <a:rPr lang="pt-BR" sz="1200" b="1" u="none" dirty="0" smtClean="0">
                <a:latin typeface="Arial" charset="0"/>
              </a:rPr>
              <a:t>20 </a:t>
            </a:r>
            <a:r>
              <a:rPr lang="pt-BR" sz="1200" b="1" u="none" dirty="0">
                <a:latin typeface="Arial" charset="0"/>
              </a:rPr>
              <a:t>+ 2 * </a:t>
            </a:r>
            <a:r>
              <a:rPr lang="pt-BR" sz="1200" b="1" u="none" dirty="0" smtClean="0">
                <a:latin typeface="Arial" charset="0"/>
              </a:rPr>
              <a:t>40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100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21</a:t>
            </a:r>
            <a:r>
              <a:rPr lang="pt-BR" sz="1200" b="1" u="none" dirty="0" smtClean="0">
                <a:latin typeface="Arial" charset="0"/>
              </a:rPr>
              <a:t>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3 </a:t>
            </a:r>
            <a:r>
              <a:rPr lang="pt-BR" sz="1200" b="1" u="none" dirty="0">
                <a:latin typeface="Arial" charset="0"/>
              </a:rPr>
              <a:t>* 10 + </a:t>
            </a:r>
            <a:r>
              <a:rPr lang="pt-BR" sz="1200" b="1" u="none" dirty="0" smtClean="0">
                <a:latin typeface="Arial" charset="0"/>
              </a:rPr>
              <a:t>4 </a:t>
            </a:r>
            <a:r>
              <a:rPr lang="pt-BR" sz="1200" b="1" u="none" dirty="0">
                <a:latin typeface="Arial" charset="0"/>
              </a:rPr>
              <a:t>* 30 = </a:t>
            </a:r>
            <a:r>
              <a:rPr lang="pt-BR" sz="1200" b="1" u="none" dirty="0" smtClean="0">
                <a:latin typeface="Arial" charset="0"/>
              </a:rPr>
              <a:t>150</a:t>
            </a:r>
          </a:p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R</a:t>
            </a:r>
            <a:r>
              <a:rPr lang="pt-BR" sz="1200" b="1" u="none" baseline="-25000" dirty="0" smtClean="0">
                <a:latin typeface="Arial" charset="0"/>
              </a:rPr>
              <a:t>22</a:t>
            </a:r>
            <a:r>
              <a:rPr lang="pt-BR" sz="1200" b="1" u="none" dirty="0" smtClean="0">
                <a:latin typeface="Arial" charset="0"/>
              </a:rPr>
              <a:t>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3 </a:t>
            </a:r>
            <a:r>
              <a:rPr lang="pt-BR" sz="1200" b="1" u="none" dirty="0">
                <a:latin typeface="Arial" charset="0"/>
              </a:rPr>
              <a:t>* </a:t>
            </a:r>
            <a:r>
              <a:rPr lang="pt-BR" sz="1200" b="1" u="none" dirty="0" smtClean="0">
                <a:latin typeface="Arial" charset="0"/>
              </a:rPr>
              <a:t>20 </a:t>
            </a:r>
            <a:r>
              <a:rPr lang="pt-BR" sz="1200" b="1" u="none" dirty="0">
                <a:latin typeface="Arial" charset="0"/>
              </a:rPr>
              <a:t>+ </a:t>
            </a:r>
            <a:r>
              <a:rPr lang="pt-BR" sz="1200" b="1" u="none" dirty="0" smtClean="0">
                <a:latin typeface="Arial" charset="0"/>
              </a:rPr>
              <a:t>4 </a:t>
            </a:r>
            <a:r>
              <a:rPr lang="pt-BR" sz="1200" b="1" u="none" dirty="0">
                <a:latin typeface="Arial" charset="0"/>
              </a:rPr>
              <a:t>* </a:t>
            </a:r>
            <a:r>
              <a:rPr lang="pt-BR" sz="1200" b="1" u="none" dirty="0" smtClean="0">
                <a:latin typeface="Arial" charset="0"/>
              </a:rPr>
              <a:t>40 </a:t>
            </a:r>
            <a:r>
              <a:rPr lang="pt-BR" sz="1200" b="1" u="none" dirty="0">
                <a:latin typeface="Arial" charset="0"/>
              </a:rPr>
              <a:t>= </a:t>
            </a:r>
            <a:r>
              <a:rPr lang="pt-BR" sz="1200" b="1" u="none" dirty="0" smtClean="0">
                <a:latin typeface="Arial" charset="0"/>
              </a:rPr>
              <a:t>220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149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Divisão por um escalar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matriz pode ser dividida por um valor escalar;</a:t>
            </a:r>
          </a:p>
          <a:p>
            <a:r>
              <a:rPr lang="pt-BR" dirty="0" smtClean="0"/>
              <a:t>Neste caso, os operadores 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./</a:t>
            </a:r>
            <a:r>
              <a:rPr lang="pt-BR" dirty="0" smtClean="0"/>
              <a:t> obterão o mesmo resultado;</a:t>
            </a:r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/>
              <a:t>x  =	</a:t>
            </a:r>
            <a:r>
              <a:rPr lang="pt-BR" dirty="0" smtClean="0"/>
              <a:t>10.    20.    30.  </a:t>
            </a:r>
            <a:endParaRPr lang="pt-BR" dirty="0"/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40.    50.    60.</a:t>
            </a:r>
            <a:endParaRPr lang="pt-BR" dirty="0"/>
          </a:p>
          <a:p>
            <a:pPr marL="411163" lvl="1" indent="0">
              <a:buNone/>
            </a:pPr>
            <a:r>
              <a:rPr lang="es-ES" dirty="0"/>
              <a:t> </a:t>
            </a:r>
          </a:p>
          <a:p>
            <a:pPr marL="411163" lvl="1" indent="0">
              <a:buNone/>
            </a:pPr>
            <a:r>
              <a:rPr lang="es-ES" dirty="0"/>
              <a:t>--&gt; </a:t>
            </a:r>
            <a:r>
              <a:rPr lang="fr-FR" dirty="0"/>
              <a:t>x </a:t>
            </a:r>
            <a:r>
              <a:rPr lang="fr-FR" dirty="0" smtClean="0"/>
              <a:t>/ </a:t>
            </a:r>
            <a:r>
              <a:rPr lang="fr-FR" dirty="0"/>
              <a:t>2</a:t>
            </a:r>
          </a:p>
          <a:p>
            <a:pPr marL="411163" lvl="1" indent="0">
              <a:buNone/>
            </a:pPr>
            <a:r>
              <a:rPr lang="fr-FR" dirty="0"/>
              <a:t> ans  = </a:t>
            </a:r>
            <a:r>
              <a:rPr lang="fr-FR" dirty="0" smtClean="0"/>
              <a:t>5.	10.	15.  </a:t>
            </a:r>
            <a:endParaRPr lang="fr-FR" dirty="0"/>
          </a:p>
          <a:p>
            <a:pPr marL="411163" lvl="1" indent="0">
              <a:buNone/>
            </a:pPr>
            <a:r>
              <a:rPr lang="fr-FR" dirty="0"/>
              <a:t>	</a:t>
            </a:r>
            <a:r>
              <a:rPr lang="fr-FR" dirty="0" smtClean="0"/>
              <a:t>    20.	25.	30.</a:t>
            </a:r>
            <a:endParaRPr lang="fr-FR" dirty="0"/>
          </a:p>
          <a:p>
            <a:pPr marL="411163" lvl="1" indent="0">
              <a:buNone/>
            </a:pPr>
            <a:r>
              <a:rPr lang="fr-FR" dirty="0"/>
              <a:t>--&gt; </a:t>
            </a:r>
            <a:r>
              <a:rPr lang="fr-FR" dirty="0" smtClean="0"/>
              <a:t>x ./ 2</a:t>
            </a:r>
            <a:endParaRPr lang="fr-FR" dirty="0"/>
          </a:p>
          <a:p>
            <a:pPr marL="411163" lvl="1" indent="0">
              <a:buNone/>
            </a:pPr>
            <a:r>
              <a:rPr lang="fr-FR" dirty="0"/>
              <a:t> ans  = 5.	10.	15.  </a:t>
            </a:r>
          </a:p>
          <a:p>
            <a:pPr marL="411163" lvl="1" indent="0">
              <a:buNone/>
            </a:pPr>
            <a:r>
              <a:rPr lang="fr-FR" dirty="0"/>
              <a:t>	    20.	25.	30.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44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129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Divisão entre 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“</a:t>
            </a:r>
            <a:r>
              <a:rPr lang="pt-BR" b="1" dirty="0" smtClean="0"/>
              <a:t>divisão pontuada</a:t>
            </a:r>
            <a:r>
              <a:rPr lang="pt-BR" dirty="0" smtClean="0"/>
              <a:t>”, operadores </a:t>
            </a:r>
            <a:r>
              <a:rPr lang="pt-BR" b="1" dirty="0" smtClean="0">
                <a:solidFill>
                  <a:srgbClr val="FF0000"/>
                </a:solidFill>
              </a:rPr>
              <a:t>./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.\</a:t>
            </a:r>
            <a:r>
              <a:rPr lang="pt-BR" dirty="0" smtClean="0"/>
              <a:t>, realiza a divisão elemento por elemento entre duas matrizes;</a:t>
            </a:r>
          </a:p>
          <a:p>
            <a:r>
              <a:rPr lang="pt-BR" dirty="0" smtClean="0"/>
              <a:t>Esta operação exige que as duas matrizes tenham as mesmas dimensões;</a:t>
            </a:r>
          </a:p>
          <a:p>
            <a:r>
              <a:rPr lang="pt-BR" dirty="0" smtClean="0"/>
              <a:t>O </a:t>
            </a:r>
            <a:r>
              <a:rPr lang="pt-BR" dirty="0" err="1" smtClean="0"/>
              <a:t>Scilab</a:t>
            </a:r>
            <a:r>
              <a:rPr lang="pt-BR" dirty="0" smtClean="0"/>
              <a:t> emite uma mensagem de erro na tentativa de dividir duas matrizes de dimensões incompatíveis;</a:t>
            </a:r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 smtClean="0"/>
              <a:t>X = 	1.	2.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3.	4.</a:t>
            </a:r>
          </a:p>
          <a:p>
            <a:pPr marL="411163" lvl="1" indent="0">
              <a:buNone/>
            </a:pPr>
            <a:r>
              <a:rPr lang="pt-BR" dirty="0" smtClean="0"/>
              <a:t>Y =	10.	20.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30.	40.</a:t>
            </a:r>
          </a:p>
          <a:p>
            <a:pPr marL="411163" lvl="1" indent="0">
              <a:buNone/>
            </a:pPr>
            <a:r>
              <a:rPr lang="pt-BR" dirty="0" smtClean="0"/>
              <a:t>--&gt; X ./ Y				--&gt; X .\ Y</a:t>
            </a:r>
          </a:p>
          <a:p>
            <a:pPr marL="411163" lvl="1" indent="0">
              <a:buNone/>
            </a:pPr>
            <a:r>
              <a:rPr lang="pt-BR" dirty="0" err="1" smtClean="0"/>
              <a:t>ans</a:t>
            </a:r>
            <a:r>
              <a:rPr lang="pt-BR" dirty="0" smtClean="0"/>
              <a:t> =	0.1	0.1		 </a:t>
            </a:r>
            <a:r>
              <a:rPr lang="pt-BR" dirty="0" err="1" smtClean="0"/>
              <a:t>ans</a:t>
            </a:r>
            <a:r>
              <a:rPr lang="pt-BR" dirty="0" smtClean="0"/>
              <a:t> =	10.	10.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0.1	0.1			10.	10.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45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3131840" y="5157192"/>
            <a:ext cx="1656184" cy="684076"/>
          </a:xfrm>
          <a:prstGeom prst="wedgeRoundRectCallout">
            <a:avLst>
              <a:gd name="adj1" fmla="val -48117"/>
              <a:gd name="adj2" fmla="val 78619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Cada elemento de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X</a:t>
            </a:r>
            <a:r>
              <a:rPr lang="pt-BR" sz="1200" b="1" u="none" dirty="0" smtClean="0">
                <a:latin typeface="Arial" charset="0"/>
              </a:rPr>
              <a:t> é dividido pelo elemento de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Y</a:t>
            </a:r>
            <a:r>
              <a:rPr lang="pt-BR" sz="1200" b="1" u="none" dirty="0" smtClean="0">
                <a:latin typeface="Arial" charset="0"/>
              </a:rPr>
              <a:t>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8" name="AutoShape 38"/>
          <p:cNvSpPr>
            <a:spLocks noChangeArrowheads="1"/>
          </p:cNvSpPr>
          <p:nvPr/>
        </p:nvSpPr>
        <p:spPr bwMode="auto">
          <a:xfrm>
            <a:off x="6660232" y="5157192"/>
            <a:ext cx="1656184" cy="684076"/>
          </a:xfrm>
          <a:prstGeom prst="wedgeRoundRectCallout">
            <a:avLst>
              <a:gd name="adj1" fmla="val -48117"/>
              <a:gd name="adj2" fmla="val 78619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Cada elemento de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Y</a:t>
            </a:r>
            <a:r>
              <a:rPr lang="pt-BR" sz="1200" b="1" u="none" dirty="0" smtClean="0">
                <a:latin typeface="Arial" charset="0"/>
              </a:rPr>
              <a:t> é dividido pelo elemento de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X</a:t>
            </a:r>
            <a:r>
              <a:rPr lang="pt-BR" sz="1200" b="1" u="none" dirty="0" smtClean="0">
                <a:latin typeface="Arial" charset="0"/>
              </a:rPr>
              <a:t>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4247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Divisão entre </a:t>
            </a:r>
            <a:r>
              <a:rPr lang="pt-BR" dirty="0" smtClean="0"/>
              <a:t>matrizes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utilização dos operadores </a:t>
            </a:r>
            <a:r>
              <a:rPr lang="pt-BR" b="1" dirty="0" smtClean="0">
                <a:solidFill>
                  <a:srgbClr val="FF0000"/>
                </a:solidFill>
              </a:rPr>
              <a:t>/</a:t>
            </a:r>
            <a:r>
              <a:rPr lang="pt-BR" dirty="0" smtClean="0"/>
              <a:t> e </a:t>
            </a:r>
            <a:r>
              <a:rPr lang="pt-BR" b="1" dirty="0" smtClean="0">
                <a:solidFill>
                  <a:srgbClr val="FF0000"/>
                </a:solidFill>
              </a:rPr>
              <a:t>\</a:t>
            </a:r>
            <a:r>
              <a:rPr lang="pt-BR" dirty="0" smtClean="0"/>
              <a:t>, por sua vez, não correspondem propriamente à operações de divisão;</a:t>
            </a:r>
          </a:p>
          <a:p>
            <a:r>
              <a:rPr lang="pt-BR" dirty="0"/>
              <a:t>Seja </a:t>
            </a:r>
            <a:r>
              <a:rPr lang="pt-BR" b="1" dirty="0"/>
              <a:t>A</a:t>
            </a:r>
            <a:r>
              <a:rPr lang="pt-BR" dirty="0"/>
              <a:t> matriz quadrada e </a:t>
            </a:r>
            <a:r>
              <a:rPr lang="pt-BR" i="1" dirty="0"/>
              <a:t>não </a:t>
            </a:r>
            <a:r>
              <a:rPr lang="pt-BR" i="1" dirty="0" smtClean="0"/>
              <a:t>singular</a:t>
            </a:r>
            <a:r>
              <a:rPr lang="pt-BR" b="1" i="1" baseline="30000" dirty="0" smtClean="0"/>
              <a:t>1</a:t>
            </a:r>
            <a:r>
              <a:rPr lang="pt-BR" dirty="0" smtClean="0"/>
              <a:t> </a:t>
            </a:r>
            <a:r>
              <a:rPr lang="pt-BR" dirty="0"/>
              <a:t>e </a:t>
            </a:r>
            <a:r>
              <a:rPr lang="pt-BR" b="1" dirty="0"/>
              <a:t>B</a:t>
            </a:r>
            <a:r>
              <a:rPr lang="pt-BR" dirty="0"/>
              <a:t> de dimensões compatíveis em cada caso. </a:t>
            </a:r>
            <a:r>
              <a:rPr lang="pt-BR" dirty="0" smtClean="0"/>
              <a:t>Então:</a:t>
            </a:r>
            <a:endParaRPr lang="pt-BR" dirty="0"/>
          </a:p>
          <a:p>
            <a:pPr lvl="1"/>
            <a:r>
              <a:rPr lang="pt-BR" b="1" dirty="0"/>
              <a:t>X = A </a:t>
            </a:r>
            <a:r>
              <a:rPr lang="pt-BR" b="1" dirty="0">
                <a:solidFill>
                  <a:srgbClr val="FF0000"/>
                </a:solidFill>
              </a:rPr>
              <a:t>\</a:t>
            </a:r>
            <a:r>
              <a:rPr lang="pt-BR" b="1" dirty="0"/>
              <a:t> B</a:t>
            </a:r>
            <a:r>
              <a:rPr lang="pt-BR" dirty="0"/>
              <a:t> = A</a:t>
            </a:r>
            <a:r>
              <a:rPr lang="pt-BR" baseline="30000" dirty="0"/>
              <a:t>-1</a:t>
            </a:r>
            <a:r>
              <a:rPr lang="pt-BR" dirty="0"/>
              <a:t> B = </a:t>
            </a:r>
            <a:r>
              <a:rPr lang="pt-BR" dirty="0" err="1"/>
              <a:t>inv</a:t>
            </a:r>
            <a:r>
              <a:rPr lang="pt-BR" dirty="0"/>
              <a:t>(A) * </a:t>
            </a:r>
            <a:r>
              <a:rPr lang="pt-BR" dirty="0" smtClean="0"/>
              <a:t>B 		</a:t>
            </a:r>
            <a:r>
              <a:rPr lang="pt-BR" i="1" dirty="0" smtClean="0"/>
              <a:t>(solução de </a:t>
            </a:r>
            <a:r>
              <a:rPr lang="pt-BR" b="1" i="1" dirty="0" smtClean="0"/>
              <a:t>A * X = B</a:t>
            </a:r>
            <a:r>
              <a:rPr lang="pt-BR" i="1" dirty="0" smtClean="0"/>
              <a:t>)</a:t>
            </a:r>
            <a:r>
              <a:rPr lang="pt-BR" b="1" i="1" baseline="30000" dirty="0" smtClean="0"/>
              <a:t>2</a:t>
            </a:r>
            <a:endParaRPr lang="pt-BR" b="1" i="1" baseline="30000" dirty="0"/>
          </a:p>
          <a:p>
            <a:pPr lvl="1"/>
            <a:r>
              <a:rPr lang="pt-BR" b="1" dirty="0"/>
              <a:t>X = B </a:t>
            </a:r>
            <a:r>
              <a:rPr lang="pt-BR" b="1" dirty="0">
                <a:solidFill>
                  <a:srgbClr val="FF0000"/>
                </a:solidFill>
              </a:rPr>
              <a:t>/</a:t>
            </a:r>
            <a:r>
              <a:rPr lang="pt-BR" b="1" dirty="0"/>
              <a:t> A</a:t>
            </a:r>
            <a:r>
              <a:rPr lang="pt-BR" dirty="0"/>
              <a:t> = B A</a:t>
            </a:r>
            <a:r>
              <a:rPr lang="pt-BR" baseline="30000" dirty="0"/>
              <a:t>-1 </a:t>
            </a:r>
            <a:r>
              <a:rPr lang="pt-BR" dirty="0"/>
              <a:t>= B * </a:t>
            </a:r>
            <a:r>
              <a:rPr lang="pt-BR" dirty="0" err="1"/>
              <a:t>inv</a:t>
            </a:r>
            <a:r>
              <a:rPr lang="pt-BR" dirty="0"/>
              <a:t>(A</a:t>
            </a:r>
            <a:r>
              <a:rPr lang="pt-BR" dirty="0" smtClean="0"/>
              <a:t>)		</a:t>
            </a:r>
            <a:r>
              <a:rPr lang="pt-BR" i="1" dirty="0"/>
              <a:t>(solução de </a:t>
            </a:r>
            <a:r>
              <a:rPr lang="pt-BR" b="1" i="1" dirty="0" smtClean="0"/>
              <a:t>X </a:t>
            </a:r>
            <a:r>
              <a:rPr lang="pt-BR" b="1" i="1" dirty="0"/>
              <a:t>* </a:t>
            </a:r>
            <a:r>
              <a:rPr lang="pt-BR" b="1" i="1" dirty="0" smtClean="0"/>
              <a:t>A </a:t>
            </a:r>
            <a:r>
              <a:rPr lang="pt-BR" b="1" i="1" dirty="0"/>
              <a:t>= B</a:t>
            </a:r>
            <a:r>
              <a:rPr lang="pt-BR" i="1" dirty="0" smtClean="0"/>
              <a:t>)</a:t>
            </a:r>
            <a:endParaRPr lang="pt-BR" dirty="0"/>
          </a:p>
          <a:p>
            <a:r>
              <a:rPr lang="pt-BR" dirty="0"/>
              <a:t>Se </a:t>
            </a:r>
            <a:r>
              <a:rPr lang="pt-BR" b="1" dirty="0"/>
              <a:t>A</a:t>
            </a:r>
            <a:r>
              <a:rPr lang="pt-BR" dirty="0"/>
              <a:t> não for quadrada, </a:t>
            </a:r>
            <a:r>
              <a:rPr lang="pt-BR" dirty="0" smtClean="0"/>
              <a:t>X </a:t>
            </a:r>
            <a:r>
              <a:rPr lang="pt-BR" dirty="0"/>
              <a:t>é obtido como solução </a:t>
            </a:r>
            <a:r>
              <a:rPr lang="pt-BR" dirty="0" smtClean="0"/>
              <a:t>de:</a:t>
            </a:r>
            <a:endParaRPr lang="pt-BR" dirty="0"/>
          </a:p>
          <a:p>
            <a:pPr lvl="1"/>
            <a:r>
              <a:rPr lang="pt-BR" b="1" dirty="0"/>
              <a:t>A * X = </a:t>
            </a:r>
            <a:r>
              <a:rPr lang="pt-BR" b="1" dirty="0" smtClean="0"/>
              <a:t>B </a:t>
            </a:r>
            <a:r>
              <a:rPr lang="pt-BR" dirty="0" smtClean="0"/>
              <a:t>ou </a:t>
            </a:r>
            <a:r>
              <a:rPr lang="pt-BR" b="1" dirty="0" smtClean="0"/>
              <a:t>X </a:t>
            </a:r>
            <a:r>
              <a:rPr lang="pt-BR" b="1" dirty="0"/>
              <a:t>* A = </a:t>
            </a:r>
            <a:r>
              <a:rPr lang="pt-BR" b="1" dirty="0" smtClean="0"/>
              <a:t>B</a:t>
            </a:r>
          </a:p>
          <a:p>
            <a:endParaRPr lang="pt-BR" sz="1300" b="1" dirty="0" smtClean="0"/>
          </a:p>
          <a:p>
            <a:pPr marL="114300" indent="0">
              <a:buNone/>
            </a:pPr>
            <a:r>
              <a:rPr lang="pt-BR" sz="1500" b="1" baseline="30000" dirty="0" smtClean="0"/>
              <a:t>1</a:t>
            </a:r>
            <a:r>
              <a:rPr lang="pt-BR" sz="1500" dirty="0" smtClean="0"/>
              <a:t> Uma matriz quadrada é dita não singular quando não admite uma inversa. Propriedades:</a:t>
            </a:r>
          </a:p>
          <a:p>
            <a:pPr lvl="1"/>
            <a:r>
              <a:rPr lang="pt-BR" sz="1400" dirty="0"/>
              <a:t>Uma matriz é singular se e somente se seu determinante é nulo.</a:t>
            </a:r>
          </a:p>
          <a:p>
            <a:pPr lvl="1"/>
            <a:r>
              <a:rPr lang="pt-BR" sz="1400" dirty="0"/>
              <a:t>Uma matriz é singular se e somente se existir um vetor x não nulo </a:t>
            </a:r>
            <a:r>
              <a:rPr lang="pt-BR" sz="1400" dirty="0" smtClean="0"/>
              <a:t>tal que </a:t>
            </a:r>
            <a:r>
              <a:rPr lang="pt-BR" sz="1400" b="1" i="1" dirty="0" err="1" smtClean="0"/>
              <a:t>Ax</a:t>
            </a:r>
            <a:r>
              <a:rPr lang="pt-BR" sz="1400" b="1" i="1" dirty="0" smtClean="0"/>
              <a:t> = 0</a:t>
            </a:r>
            <a:r>
              <a:rPr lang="pt-BR" sz="1400" dirty="0" smtClean="0"/>
              <a:t>;</a:t>
            </a:r>
          </a:p>
          <a:p>
            <a:pPr lvl="1"/>
            <a:r>
              <a:rPr lang="pt-BR" sz="1400" dirty="0" smtClean="0">
                <a:solidFill>
                  <a:srgbClr val="FF0000"/>
                </a:solidFill>
              </a:rPr>
              <a:t>Se uma matriz A é singular, então </a:t>
            </a:r>
            <a:r>
              <a:rPr lang="pt-BR" sz="1400" b="1" i="1" dirty="0" err="1" smtClean="0">
                <a:solidFill>
                  <a:srgbClr val="FF0000"/>
                </a:solidFill>
              </a:rPr>
              <a:t>Ax</a:t>
            </a:r>
            <a:r>
              <a:rPr lang="pt-BR" sz="1400" b="1" i="1" dirty="0" smtClean="0">
                <a:solidFill>
                  <a:srgbClr val="FF0000"/>
                </a:solidFill>
              </a:rPr>
              <a:t> = b</a:t>
            </a:r>
            <a:r>
              <a:rPr lang="pt-BR" sz="1400" dirty="0" smtClean="0">
                <a:solidFill>
                  <a:srgbClr val="FF0000"/>
                </a:solidFill>
              </a:rPr>
              <a:t> não possui solução, ou possui infinitas soluções</a:t>
            </a:r>
            <a:r>
              <a:rPr lang="pt-BR" sz="1400" dirty="0" smtClean="0"/>
              <a:t>;</a:t>
            </a:r>
          </a:p>
          <a:p>
            <a:pPr lvl="1"/>
            <a:r>
              <a:rPr lang="pt-BR" sz="1400" dirty="0"/>
              <a:t>Uma matriz é singular se, e somente se, ela é um </a:t>
            </a:r>
            <a:r>
              <a:rPr lang="pt-BR" sz="1400" i="1" dirty="0"/>
              <a:t>divisor de </a:t>
            </a:r>
            <a:r>
              <a:rPr lang="pt-BR" sz="1400" i="1" dirty="0" smtClean="0"/>
              <a:t>zero</a:t>
            </a:r>
            <a:r>
              <a:rPr lang="pt-BR" sz="1400" dirty="0" smtClean="0"/>
              <a:t>.</a:t>
            </a:r>
            <a:endParaRPr lang="pt-BR" sz="1400" dirty="0"/>
          </a:p>
          <a:p>
            <a:pPr marL="114300" indent="0">
              <a:buNone/>
            </a:pPr>
            <a:r>
              <a:rPr lang="pt-BR" sz="1500" b="1" baseline="30000" dirty="0" smtClean="0"/>
              <a:t>2</a:t>
            </a:r>
            <a:r>
              <a:rPr lang="pt-BR" sz="1500" dirty="0" smtClean="0"/>
              <a:t> Importante para a solução de sistemas de equações lineares.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46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630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Divisão entre matrizes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/>
          <a:lstStyle/>
          <a:p>
            <a:r>
              <a:rPr lang="pt-BR" dirty="0" smtClean="0"/>
              <a:t>Solução de sistemas de equações lineares:</a:t>
            </a:r>
          </a:p>
          <a:p>
            <a:pPr lvl="1"/>
            <a:r>
              <a:rPr lang="pt-BR" dirty="0" smtClean="0"/>
              <a:t>Seja o sistema:</a:t>
            </a:r>
          </a:p>
          <a:p>
            <a:pPr marL="411163" lvl="1" indent="0">
              <a:buNone/>
            </a:pPr>
            <a:r>
              <a:rPr lang="pt-BR" dirty="0" smtClean="0"/>
              <a:t>	</a:t>
            </a:r>
            <a:r>
              <a:rPr lang="pt-BR" sz="1200" dirty="0" smtClean="0"/>
              <a:t>	</a:t>
            </a:r>
          </a:p>
          <a:p>
            <a:pPr marL="411163" lvl="1" indent="0">
              <a:buNone/>
            </a:pPr>
            <a:endParaRPr lang="pt-BR" sz="1200" dirty="0"/>
          </a:p>
          <a:p>
            <a:pPr marL="411163" lvl="1" indent="0">
              <a:buNone/>
            </a:pPr>
            <a:endParaRPr lang="pt-BR" dirty="0" smtClean="0"/>
          </a:p>
          <a:p>
            <a:pPr lvl="1"/>
            <a:r>
              <a:rPr lang="pt-BR" dirty="0" smtClean="0"/>
              <a:t>Escrito na forma matricial:</a:t>
            </a:r>
          </a:p>
          <a:p>
            <a:pPr lvl="1"/>
            <a:endParaRPr lang="pt-BR" sz="1400" dirty="0"/>
          </a:p>
          <a:p>
            <a:pPr lvl="1"/>
            <a:endParaRPr lang="pt-BR" sz="1400" dirty="0" smtClean="0"/>
          </a:p>
          <a:p>
            <a:pPr lvl="1"/>
            <a:endParaRPr lang="pt-BR" dirty="0"/>
          </a:p>
          <a:p>
            <a:pPr lvl="1"/>
            <a:r>
              <a:rPr lang="pt-BR" dirty="0" smtClean="0"/>
              <a:t>Sua solução em </a:t>
            </a:r>
            <a:r>
              <a:rPr lang="pt-BR" dirty="0" err="1" smtClean="0"/>
              <a:t>Scilab</a:t>
            </a:r>
            <a:r>
              <a:rPr lang="pt-BR" dirty="0" smtClean="0"/>
              <a:t> é:</a:t>
            </a:r>
          </a:p>
          <a:p>
            <a:pPr marL="776288" lvl="2" indent="0">
              <a:buNone/>
            </a:pPr>
            <a:r>
              <a:rPr lang="pt-BR" sz="1600" dirty="0" smtClean="0"/>
              <a:t>--&gt; A </a:t>
            </a:r>
            <a:r>
              <a:rPr lang="pt-BR" sz="1600" dirty="0"/>
              <a:t>= [1 -1 2; 1 -1 -6; 4 0 1</a:t>
            </a:r>
            <a:r>
              <a:rPr lang="pt-BR" sz="1600" dirty="0" smtClean="0"/>
              <a:t>];</a:t>
            </a:r>
          </a:p>
          <a:p>
            <a:pPr marL="776288" lvl="2" indent="0">
              <a:buNone/>
            </a:pPr>
            <a:r>
              <a:rPr lang="pt-BR" sz="1600" dirty="0" smtClean="0"/>
              <a:t>--&gt; b </a:t>
            </a:r>
            <a:r>
              <a:rPr lang="pt-BR" sz="1600" dirty="0"/>
              <a:t>= [5;0;5</a:t>
            </a:r>
            <a:r>
              <a:rPr lang="pt-BR" sz="1600" dirty="0" smtClean="0"/>
              <a:t>];</a:t>
            </a:r>
          </a:p>
          <a:p>
            <a:pPr marL="776288" lvl="2" indent="0">
              <a:buNone/>
            </a:pPr>
            <a:r>
              <a:rPr lang="pt-BR" sz="1600" dirty="0"/>
              <a:t>--&gt; </a:t>
            </a:r>
            <a:r>
              <a:rPr lang="pt-BR" sz="1600" dirty="0" smtClean="0"/>
              <a:t>A\b</a:t>
            </a:r>
          </a:p>
          <a:p>
            <a:pPr marL="776288" lvl="2" indent="0">
              <a:buNone/>
            </a:pPr>
            <a:r>
              <a:rPr lang="pt-BR" sz="1600" dirty="0"/>
              <a:t> </a:t>
            </a:r>
            <a:r>
              <a:rPr lang="pt-BR" sz="1600" dirty="0" err="1" smtClean="0"/>
              <a:t>ans</a:t>
            </a:r>
            <a:r>
              <a:rPr lang="pt-BR" sz="1600" dirty="0"/>
              <a:t> = 	 </a:t>
            </a:r>
            <a:r>
              <a:rPr lang="pt-BR" sz="1600" dirty="0" smtClean="0"/>
              <a:t>1.09375	</a:t>
            </a:r>
            <a:r>
              <a:rPr lang="pt-BR" sz="1600" dirty="0" smtClean="0">
                <a:solidFill>
                  <a:srgbClr val="00B050"/>
                </a:solidFill>
                <a:sym typeface="Wingdings" pitchFamily="2" charset="2"/>
              </a:rPr>
              <a:t> valor de x</a:t>
            </a:r>
            <a:r>
              <a:rPr lang="pt-BR" sz="1600" baseline="-25000" dirty="0" smtClean="0">
                <a:solidFill>
                  <a:srgbClr val="00B050"/>
                </a:solidFill>
                <a:sym typeface="Wingdings" pitchFamily="2" charset="2"/>
              </a:rPr>
              <a:t>1</a:t>
            </a:r>
            <a:r>
              <a:rPr lang="pt-BR" sz="1600" dirty="0" smtClean="0">
                <a:solidFill>
                  <a:srgbClr val="00B050"/>
                </a:solidFill>
              </a:rPr>
              <a:t>  </a:t>
            </a:r>
            <a:endParaRPr lang="pt-BR" sz="1600" dirty="0">
              <a:solidFill>
                <a:srgbClr val="00B050"/>
              </a:solidFill>
            </a:endParaRPr>
          </a:p>
          <a:p>
            <a:pPr marL="776288" lvl="2" indent="0">
              <a:buNone/>
            </a:pPr>
            <a:r>
              <a:rPr lang="pt-BR" sz="1600" dirty="0" smtClean="0"/>
              <a:t>		- 2.65625	</a:t>
            </a:r>
            <a:r>
              <a:rPr lang="pt-BR" sz="1600" dirty="0">
                <a:solidFill>
                  <a:srgbClr val="00B050"/>
                </a:solidFill>
                <a:sym typeface="Wingdings" pitchFamily="2" charset="2"/>
              </a:rPr>
              <a:t> valor de </a:t>
            </a:r>
            <a:r>
              <a:rPr lang="pt-BR" sz="1600" dirty="0" smtClean="0">
                <a:solidFill>
                  <a:srgbClr val="00B050"/>
                </a:solidFill>
                <a:sym typeface="Wingdings" pitchFamily="2" charset="2"/>
              </a:rPr>
              <a:t>x</a:t>
            </a:r>
            <a:r>
              <a:rPr lang="pt-BR" sz="1600" baseline="-25000" dirty="0" smtClean="0">
                <a:solidFill>
                  <a:srgbClr val="00B050"/>
                </a:solidFill>
                <a:sym typeface="Wingdings" pitchFamily="2" charset="2"/>
              </a:rPr>
              <a:t>2</a:t>
            </a:r>
            <a:r>
              <a:rPr lang="pt-BR" sz="1600" dirty="0" smtClean="0">
                <a:solidFill>
                  <a:srgbClr val="00B050"/>
                </a:solidFill>
              </a:rPr>
              <a:t>  </a:t>
            </a:r>
            <a:endParaRPr lang="pt-BR" sz="1600" dirty="0"/>
          </a:p>
          <a:p>
            <a:pPr marL="776288" lvl="2" indent="0">
              <a:buNone/>
            </a:pPr>
            <a:r>
              <a:rPr lang="pt-BR" sz="1600" dirty="0" smtClean="0"/>
              <a:t>		0.625	</a:t>
            </a:r>
            <a:r>
              <a:rPr lang="pt-BR" sz="1600" dirty="0">
                <a:solidFill>
                  <a:srgbClr val="00B050"/>
                </a:solidFill>
                <a:sym typeface="Wingdings" pitchFamily="2" charset="2"/>
              </a:rPr>
              <a:t> valor de </a:t>
            </a:r>
            <a:r>
              <a:rPr lang="pt-BR" sz="1600" dirty="0" smtClean="0">
                <a:solidFill>
                  <a:srgbClr val="00B050"/>
                </a:solidFill>
                <a:sym typeface="Wingdings" pitchFamily="2" charset="2"/>
              </a:rPr>
              <a:t>x</a:t>
            </a:r>
            <a:r>
              <a:rPr lang="pt-BR" sz="1600" baseline="-25000" dirty="0">
                <a:solidFill>
                  <a:srgbClr val="00B050"/>
                </a:solidFill>
                <a:sym typeface="Wingdings" pitchFamily="2" charset="2"/>
              </a:rPr>
              <a:t>3</a:t>
            </a:r>
            <a:r>
              <a:rPr lang="pt-BR" sz="1600" dirty="0" smtClean="0">
                <a:solidFill>
                  <a:srgbClr val="00B050"/>
                </a:solidFill>
              </a:rPr>
              <a:t> </a:t>
            </a:r>
            <a:endParaRPr lang="pt-BR" sz="1600" dirty="0">
              <a:solidFill>
                <a:srgbClr val="00B05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47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633" y="2370988"/>
            <a:ext cx="3204972" cy="950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948" y="3645024"/>
            <a:ext cx="345643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4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326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Exponenciação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</a:t>
            </a:r>
            <a:r>
              <a:rPr lang="pt-BR" dirty="0" err="1" smtClean="0"/>
              <a:t>exponenciação</a:t>
            </a:r>
            <a:r>
              <a:rPr lang="pt-BR" dirty="0" smtClean="0"/>
              <a:t> é encarada como a multiplicação sucessiva de uma matriz por ela mesma;</a:t>
            </a:r>
          </a:p>
          <a:p>
            <a:r>
              <a:rPr lang="pt-BR" dirty="0" smtClean="0"/>
              <a:t>O produto escalar (ex.: x^3 = x*x*x) só faz sentido quando x é uma matriz quadrada;</a:t>
            </a:r>
          </a:p>
          <a:p>
            <a:r>
              <a:rPr lang="pt-BR" dirty="0" smtClean="0"/>
              <a:t>Exemplo:</a:t>
            </a:r>
          </a:p>
          <a:p>
            <a:pPr marL="411163" lvl="1" indent="0">
              <a:buNone/>
            </a:pPr>
            <a:r>
              <a:rPr lang="pt-BR" dirty="0"/>
              <a:t>X = 	1.	2.</a:t>
            </a:r>
          </a:p>
          <a:p>
            <a:pPr marL="411163" lvl="1" indent="0">
              <a:buNone/>
            </a:pPr>
            <a:r>
              <a:rPr lang="pt-BR" dirty="0"/>
              <a:t>	3.	4</a:t>
            </a:r>
            <a:r>
              <a:rPr lang="pt-BR" dirty="0" smtClean="0"/>
              <a:t>.</a:t>
            </a:r>
          </a:p>
          <a:p>
            <a:pPr marL="411163" lvl="1" indent="0">
              <a:buNone/>
            </a:pPr>
            <a:r>
              <a:rPr lang="pt-BR" dirty="0" smtClean="0"/>
              <a:t>--&gt; X ^ 2</a:t>
            </a:r>
          </a:p>
          <a:p>
            <a:pPr marL="411163" lvl="1" indent="0">
              <a:buNone/>
            </a:pPr>
            <a:r>
              <a:rPr lang="pt-BR" dirty="0" err="1" smtClean="0"/>
              <a:t>ans</a:t>
            </a:r>
            <a:r>
              <a:rPr lang="pt-BR" dirty="0" smtClean="0"/>
              <a:t> </a:t>
            </a:r>
            <a:r>
              <a:rPr lang="pt-BR" dirty="0"/>
              <a:t>=	</a:t>
            </a:r>
            <a:r>
              <a:rPr lang="pt-BR" dirty="0" smtClean="0"/>
              <a:t>7.</a:t>
            </a:r>
            <a:r>
              <a:rPr lang="pt-BR" dirty="0"/>
              <a:t>	</a:t>
            </a:r>
            <a:r>
              <a:rPr lang="pt-BR" dirty="0" smtClean="0"/>
              <a:t>10.</a:t>
            </a:r>
            <a:endParaRPr lang="pt-BR" dirty="0"/>
          </a:p>
          <a:p>
            <a:pPr marL="411163" lvl="1" indent="0">
              <a:buNone/>
            </a:pPr>
            <a:r>
              <a:rPr lang="pt-BR" dirty="0"/>
              <a:t>		</a:t>
            </a:r>
            <a:r>
              <a:rPr lang="pt-BR" dirty="0" smtClean="0"/>
              <a:t>15.</a:t>
            </a:r>
            <a:r>
              <a:rPr lang="pt-BR" dirty="0"/>
              <a:t>	</a:t>
            </a:r>
            <a:r>
              <a:rPr lang="pt-BR" dirty="0" smtClean="0"/>
              <a:t>22.</a:t>
            </a:r>
            <a:endParaRPr lang="pt-BR" dirty="0"/>
          </a:p>
          <a:p>
            <a:pPr marL="411163" lvl="1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48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6045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Exponenciação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Já a </a:t>
            </a:r>
            <a:r>
              <a:rPr lang="pt-BR" dirty="0" smtClean="0"/>
              <a:t>“</a:t>
            </a:r>
            <a:r>
              <a:rPr lang="pt-BR" b="1" dirty="0" err="1" smtClean="0"/>
              <a:t>exponenciação</a:t>
            </a:r>
            <a:r>
              <a:rPr lang="pt-BR" b="1" dirty="0" smtClean="0"/>
              <a:t> pontuada</a:t>
            </a:r>
            <a:r>
              <a:rPr lang="pt-BR" dirty="0"/>
              <a:t>” (ex.: x.^3 = </a:t>
            </a:r>
            <a:r>
              <a:rPr lang="pt-BR" dirty="0" err="1"/>
              <a:t>x.^x.^x</a:t>
            </a:r>
            <a:r>
              <a:rPr lang="pt-BR" dirty="0"/>
              <a:t>) realiza a multiplicação elemento a </a:t>
            </a:r>
            <a:r>
              <a:rPr lang="pt-BR" dirty="0" smtClean="0"/>
              <a:t>elemento </a:t>
            </a:r>
            <a:r>
              <a:rPr lang="pt-BR" dirty="0"/>
              <a:t>de matrizes de dimensões arbitrárias</a:t>
            </a:r>
            <a:r>
              <a:rPr lang="pt-BR" dirty="0" smtClean="0"/>
              <a:t>;</a:t>
            </a:r>
          </a:p>
          <a:p>
            <a:r>
              <a:rPr lang="pt-BR" dirty="0"/>
              <a:t>Exemplo:</a:t>
            </a:r>
          </a:p>
          <a:p>
            <a:pPr marL="411163" lvl="1" indent="0">
              <a:buNone/>
            </a:pPr>
            <a:r>
              <a:rPr lang="pt-BR" dirty="0"/>
              <a:t>X = 	1.	2.</a:t>
            </a:r>
          </a:p>
          <a:p>
            <a:pPr marL="411163" lvl="1" indent="0">
              <a:buNone/>
            </a:pPr>
            <a:r>
              <a:rPr lang="pt-BR" dirty="0"/>
              <a:t>	3.	4.</a:t>
            </a:r>
          </a:p>
          <a:p>
            <a:pPr marL="411163" lvl="1" indent="0">
              <a:buNone/>
            </a:pPr>
            <a:r>
              <a:rPr lang="pt-BR" dirty="0"/>
              <a:t>--&gt; X </a:t>
            </a:r>
            <a:r>
              <a:rPr lang="pt-BR" dirty="0" smtClean="0"/>
              <a:t>.^ </a:t>
            </a:r>
            <a:r>
              <a:rPr lang="pt-BR" dirty="0"/>
              <a:t>2</a:t>
            </a:r>
          </a:p>
          <a:p>
            <a:pPr marL="411163" lvl="1" indent="0">
              <a:buNone/>
            </a:pPr>
            <a:r>
              <a:rPr lang="pt-BR" dirty="0" err="1"/>
              <a:t>ans</a:t>
            </a:r>
            <a:r>
              <a:rPr lang="pt-BR" dirty="0"/>
              <a:t> =	</a:t>
            </a:r>
            <a:r>
              <a:rPr lang="pt-BR" dirty="0" smtClean="0"/>
              <a:t>1.</a:t>
            </a:r>
            <a:r>
              <a:rPr lang="pt-BR" dirty="0"/>
              <a:t>	</a:t>
            </a:r>
            <a:r>
              <a:rPr lang="pt-BR" dirty="0" smtClean="0"/>
              <a:t>4.</a:t>
            </a:r>
            <a:endParaRPr lang="pt-BR" dirty="0"/>
          </a:p>
          <a:p>
            <a:pPr marL="411163" lvl="1" indent="0">
              <a:buNone/>
            </a:pPr>
            <a:r>
              <a:rPr lang="pt-BR" dirty="0"/>
              <a:t>		9</a:t>
            </a:r>
            <a:r>
              <a:rPr lang="pt-BR" dirty="0" smtClean="0"/>
              <a:t>.</a:t>
            </a:r>
            <a:r>
              <a:rPr lang="pt-BR" dirty="0"/>
              <a:t>	</a:t>
            </a:r>
            <a:r>
              <a:rPr lang="pt-BR" dirty="0" smtClean="0"/>
              <a:t>16.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49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783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Relembrando </a:t>
            </a:r>
            <a:r>
              <a:rPr lang="pt-BR" b="1" dirty="0" smtClean="0"/>
              <a:t>Vetor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Nestes casos, todas as variáveis representam um conjunto de valores, possuem um objetivo em comum e são do mesmo tipo de dados;</a:t>
            </a:r>
          </a:p>
          <a:p>
            <a:endParaRPr lang="pt-BR" dirty="0"/>
          </a:p>
          <a:p>
            <a:r>
              <a:rPr lang="pt-BR" dirty="0" smtClean="0"/>
              <a:t>Um vetor representa conjuntos ordenados de valores homogêneos (do mesmo tipo), que podem ser números, </a:t>
            </a:r>
            <a:r>
              <a:rPr lang="pt-BR" i="1" dirty="0" err="1" smtClean="0"/>
              <a:t>strings</a:t>
            </a:r>
            <a:r>
              <a:rPr lang="pt-BR" dirty="0" smtClean="0"/>
              <a:t> e booleanos;</a:t>
            </a:r>
          </a:p>
          <a:p>
            <a:pPr lvl="1"/>
            <a:r>
              <a:rPr lang="pt-BR" dirty="0" smtClean="0"/>
              <a:t>A palavra ordenado é empregada no sentido dos valores estarem localizados em posições ordenadas de memória, e não no sentido de estarem respeitando uma relação (&lt;, &lt;=, &gt;, ou &gt;=).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213090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Expressões relacionais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resultado de uma expressão relacional envolvendo matrizes resulta em uma matriz de valores booleanos resultantes da aplicação da expressão elemento a elemento;</a:t>
            </a:r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 smtClean="0"/>
              <a:t>--&gt; a </a:t>
            </a:r>
            <a:r>
              <a:rPr lang="pt-BR" dirty="0"/>
              <a:t>= [3 7</a:t>
            </a:r>
            <a:r>
              <a:rPr lang="pt-BR" dirty="0" smtClean="0"/>
              <a:t>; 8 </a:t>
            </a:r>
            <a:r>
              <a:rPr lang="pt-BR" dirty="0"/>
              <a:t>2</a:t>
            </a:r>
            <a:r>
              <a:rPr lang="pt-BR" dirty="0" smtClean="0"/>
              <a:t>];</a:t>
            </a:r>
          </a:p>
          <a:p>
            <a:pPr marL="411163" lvl="1" indent="0">
              <a:buNone/>
            </a:pPr>
            <a:r>
              <a:rPr lang="pl-PL" dirty="0" smtClean="0"/>
              <a:t>--&gt;</a:t>
            </a:r>
            <a:r>
              <a:rPr lang="pt-BR" dirty="0" smtClean="0"/>
              <a:t> </a:t>
            </a:r>
            <a:r>
              <a:rPr lang="pl-PL" dirty="0" smtClean="0"/>
              <a:t>b </a:t>
            </a:r>
            <a:r>
              <a:rPr lang="pl-PL" dirty="0"/>
              <a:t>= [5 6; 7 8]; </a:t>
            </a:r>
          </a:p>
          <a:p>
            <a:pPr marL="411163" lvl="1" indent="0">
              <a:buNone/>
            </a:pPr>
            <a:r>
              <a:rPr lang="pt-BR" dirty="0" smtClean="0"/>
              <a:t>--&gt; a </a:t>
            </a:r>
            <a:r>
              <a:rPr lang="pt-BR" dirty="0"/>
              <a:t>&gt; </a:t>
            </a:r>
            <a:r>
              <a:rPr lang="pt-BR" dirty="0" smtClean="0"/>
              <a:t>5</a:t>
            </a:r>
            <a:endParaRPr lang="pt-BR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dirty="0" err="1" smtClean="0"/>
              <a:t>ans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dirty="0" smtClean="0"/>
              <a:t>	F	T 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T	F </a:t>
            </a:r>
          </a:p>
          <a:p>
            <a:pPr marL="411163" lvl="1" indent="0">
              <a:buNone/>
            </a:pPr>
            <a:r>
              <a:rPr lang="pt-BR" dirty="0" smtClean="0"/>
              <a:t>--&gt; a </a:t>
            </a:r>
            <a:r>
              <a:rPr lang="pt-BR" dirty="0"/>
              <a:t>&gt; b </a:t>
            </a:r>
          </a:p>
          <a:p>
            <a:pPr marL="411163" lvl="1" indent="0">
              <a:buNone/>
            </a:pPr>
            <a:r>
              <a:rPr lang="pt-BR" dirty="0" smtClean="0"/>
              <a:t>    </a:t>
            </a:r>
            <a:r>
              <a:rPr lang="pt-BR" dirty="0" err="1" smtClean="0"/>
              <a:t>ans</a:t>
            </a:r>
            <a:r>
              <a:rPr lang="pt-BR" dirty="0" smtClean="0"/>
              <a:t> =	F	T </a:t>
            </a:r>
            <a:endParaRPr lang="pt-BR" dirty="0"/>
          </a:p>
          <a:p>
            <a:pPr marL="411163" lvl="1" indent="0">
              <a:buNone/>
            </a:pPr>
            <a:r>
              <a:rPr lang="pt-BR" dirty="0" smtClean="0"/>
              <a:t>		T	F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1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Expressões relacionais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Uma expressão relacional envolvendo matrizes pode ser empregada em um comando condicional </a:t>
            </a:r>
            <a:r>
              <a:rPr lang="pt-BR" b="1" dirty="0" err="1" smtClean="0"/>
              <a:t>if</a:t>
            </a:r>
            <a:r>
              <a:rPr lang="pt-BR" dirty="0" smtClean="0"/>
              <a:t>;</a:t>
            </a:r>
          </a:p>
          <a:p>
            <a:r>
              <a:rPr lang="pt-BR" dirty="0" smtClean="0"/>
              <a:t>Neste caso, a cláusula </a:t>
            </a:r>
            <a:r>
              <a:rPr lang="pt-BR" b="1" dirty="0" err="1" smtClean="0"/>
              <a:t>then</a:t>
            </a:r>
            <a:r>
              <a:rPr lang="pt-BR" dirty="0" smtClean="0"/>
              <a:t> será executada apenas quando </a:t>
            </a:r>
            <a:r>
              <a:rPr lang="pt-BR" b="1" i="1" dirty="0" smtClean="0"/>
              <a:t>todos </a:t>
            </a:r>
            <a:r>
              <a:rPr lang="pt-BR" dirty="0" smtClean="0"/>
              <a:t>os elementos da matriz booleana resultante forem verdadeiros (%t);</a:t>
            </a:r>
          </a:p>
          <a:p>
            <a:r>
              <a:rPr lang="pt-BR" dirty="0" smtClean="0"/>
              <a:t>Exemplo:</a:t>
            </a:r>
          </a:p>
          <a:p>
            <a:pPr marL="411163" lvl="1" indent="0">
              <a:buNone/>
            </a:pPr>
            <a:r>
              <a:rPr lang="pt-BR" dirty="0" smtClean="0"/>
              <a:t>--&gt; a </a:t>
            </a:r>
            <a:r>
              <a:rPr lang="pt-BR" dirty="0"/>
              <a:t>= [3 </a:t>
            </a:r>
            <a:r>
              <a:rPr lang="pt-BR" dirty="0" smtClean="0"/>
              <a:t>9; 12 1];</a:t>
            </a:r>
          </a:p>
          <a:p>
            <a:pPr marL="411163" lvl="1" indent="0">
              <a:buNone/>
            </a:pPr>
            <a:r>
              <a:rPr lang="pl-PL" dirty="0" smtClean="0"/>
              <a:t>--&gt;</a:t>
            </a:r>
            <a:r>
              <a:rPr lang="pt-BR" dirty="0" smtClean="0"/>
              <a:t> x = 0; y = 0</a:t>
            </a:r>
            <a:r>
              <a:rPr lang="pl-PL" dirty="0" smtClean="0"/>
              <a:t>; </a:t>
            </a:r>
            <a:endParaRPr lang="pl-PL" dirty="0"/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en-US" dirty="0" smtClean="0"/>
              <a:t>if </a:t>
            </a:r>
            <a:r>
              <a:rPr lang="en-US" dirty="0"/>
              <a:t>a &gt; 5 then x = 10000; end</a:t>
            </a:r>
            <a:r>
              <a:rPr lang="en-US" dirty="0" smtClean="0"/>
              <a:t>;</a:t>
            </a:r>
          </a:p>
          <a:p>
            <a:pPr marL="411163" lvl="1" indent="0">
              <a:buNone/>
            </a:pPr>
            <a:r>
              <a:rPr lang="pt-BR" dirty="0"/>
              <a:t>--&gt; </a:t>
            </a:r>
            <a:r>
              <a:rPr lang="en-US" dirty="0"/>
              <a:t>if a &gt; </a:t>
            </a:r>
            <a:r>
              <a:rPr lang="en-US" dirty="0" smtClean="0"/>
              <a:t>0 </a:t>
            </a:r>
            <a:r>
              <a:rPr lang="en-US" dirty="0"/>
              <a:t>then </a:t>
            </a:r>
            <a:r>
              <a:rPr lang="en-US" dirty="0" smtClean="0"/>
              <a:t>y </a:t>
            </a:r>
            <a:r>
              <a:rPr lang="en-US" dirty="0"/>
              <a:t>= 10000; end;</a:t>
            </a:r>
          </a:p>
          <a:p>
            <a:pPr marL="411163" lvl="1" indent="0">
              <a:buNone/>
            </a:pPr>
            <a:r>
              <a:rPr lang="pt-BR" dirty="0"/>
              <a:t>--&gt; </a:t>
            </a:r>
            <a:r>
              <a:rPr lang="en-US" dirty="0" smtClean="0"/>
              <a:t>[x y]</a:t>
            </a:r>
            <a:endParaRPr lang="pt-BR" dirty="0" smtClean="0"/>
          </a:p>
          <a:p>
            <a:pPr marL="411163" lvl="1" indent="0">
              <a:buNone/>
            </a:pPr>
            <a:r>
              <a:rPr lang="pt-BR" dirty="0" smtClean="0"/>
              <a:t>    </a:t>
            </a:r>
            <a:r>
              <a:rPr lang="pt-BR" dirty="0" err="1" smtClean="0"/>
              <a:t>ans</a:t>
            </a:r>
            <a:r>
              <a:rPr lang="pt-BR" dirty="0" smtClean="0"/>
              <a:t> </a:t>
            </a:r>
            <a:r>
              <a:rPr lang="pt-BR" dirty="0"/>
              <a:t>= </a:t>
            </a:r>
            <a:r>
              <a:rPr lang="pt-BR" dirty="0" smtClean="0"/>
              <a:t>	0.	10000.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51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53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Expressões relacionais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Outras operações também podem ser realizadas, como a atribuição, em que apenas os elementos que satisfazem à condição serão afetados;</a:t>
            </a:r>
          </a:p>
          <a:p>
            <a:r>
              <a:rPr lang="pt-BR" dirty="0" smtClean="0"/>
              <a:t>Exemplo:</a:t>
            </a:r>
          </a:p>
          <a:p>
            <a:pPr marL="411163" lvl="1" indent="0">
              <a:buNone/>
            </a:pPr>
            <a:r>
              <a:rPr lang="pt-BR" dirty="0"/>
              <a:t>--&gt; a = [3 9; 12 1];</a:t>
            </a:r>
          </a:p>
          <a:p>
            <a:pPr marL="411163" lvl="1" indent="0">
              <a:buNone/>
            </a:pPr>
            <a:r>
              <a:rPr lang="pl-PL" dirty="0"/>
              <a:t>--&gt;</a:t>
            </a:r>
            <a:r>
              <a:rPr lang="pt-BR" dirty="0"/>
              <a:t> </a:t>
            </a:r>
            <a:r>
              <a:rPr lang="pt-BR" dirty="0" smtClean="0"/>
              <a:t>a(a &gt; 5) </a:t>
            </a:r>
            <a:r>
              <a:rPr lang="pt-BR" dirty="0"/>
              <a:t>= </a:t>
            </a:r>
            <a:r>
              <a:rPr lang="pt-BR" dirty="0" smtClean="0"/>
              <a:t>-1</a:t>
            </a:r>
            <a:r>
              <a:rPr lang="pl-PL" dirty="0" smtClean="0"/>
              <a:t>; </a:t>
            </a:r>
          </a:p>
          <a:p>
            <a:pPr marL="411163" lvl="1" indent="0">
              <a:buNone/>
            </a:pPr>
            <a:r>
              <a:rPr lang="pt-BR" dirty="0" smtClean="0"/>
              <a:t>    </a:t>
            </a:r>
            <a:r>
              <a:rPr lang="pt-BR" dirty="0" err="1" smtClean="0"/>
              <a:t>ans</a:t>
            </a:r>
            <a:r>
              <a:rPr lang="pt-BR" dirty="0" smtClean="0"/>
              <a:t> = 	3.	-1.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-1.	1.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52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o</a:t>
            </a:r>
            <a:r>
              <a:rPr lang="pt-BR" sz="1800" b="0" i="1" u="none" dirty="0" smtClean="0"/>
              <a:t>perações com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2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57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sobre operações binárias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Para mais informações, procure pelos operadores do </a:t>
            </a:r>
            <a:r>
              <a:rPr lang="pt-BR" dirty="0" err="1" smtClean="0"/>
              <a:t>scilab</a:t>
            </a:r>
            <a:r>
              <a:rPr lang="pt-BR" dirty="0" smtClean="0"/>
              <a:t>:</a:t>
            </a:r>
          </a:p>
          <a:p>
            <a:pPr lvl="1"/>
            <a:r>
              <a:rPr lang="pt-BR" dirty="0" smtClean="0"/>
              <a:t>Soma (</a:t>
            </a:r>
            <a:r>
              <a:rPr lang="pt-BR" i="1" dirty="0" err="1" smtClean="0"/>
              <a:t>plus</a:t>
            </a:r>
            <a:r>
              <a:rPr lang="pt-BR" dirty="0" smtClean="0"/>
              <a:t>: +):</a:t>
            </a:r>
          </a:p>
          <a:p>
            <a:pPr lvl="2"/>
            <a:r>
              <a:rPr lang="pt-BR" dirty="0" smtClean="0">
                <a:hlinkClick r:id="rId3"/>
              </a:rPr>
              <a:t>http</a:t>
            </a:r>
            <a:r>
              <a:rPr lang="pt-BR" dirty="0">
                <a:hlinkClick r:id="rId3"/>
              </a:rPr>
              <a:t>://help.scilab.org/docs/5.3.3/pt_BR/plus.html</a:t>
            </a:r>
            <a:endParaRPr lang="pt-BR" dirty="0" smtClean="0"/>
          </a:p>
          <a:p>
            <a:pPr lvl="1"/>
            <a:r>
              <a:rPr lang="pt-BR" dirty="0" smtClean="0"/>
              <a:t>Subtração (</a:t>
            </a:r>
            <a:r>
              <a:rPr lang="pt-BR" i="1" dirty="0" err="1" smtClean="0"/>
              <a:t>minus</a:t>
            </a:r>
            <a:r>
              <a:rPr lang="pt-BR" dirty="0" smtClean="0"/>
              <a:t>: -):</a:t>
            </a:r>
          </a:p>
          <a:p>
            <a:pPr lvl="2"/>
            <a:r>
              <a:rPr lang="pt-BR" dirty="0">
                <a:hlinkClick r:id="rId4"/>
              </a:rPr>
              <a:t>http://help.scilab.org/docs/5.3.3/pt_BR/minus.html</a:t>
            </a:r>
            <a:endParaRPr lang="pt-BR" dirty="0" smtClean="0"/>
          </a:p>
          <a:p>
            <a:pPr lvl="1"/>
            <a:r>
              <a:rPr lang="pt-BR" dirty="0" smtClean="0"/>
              <a:t>Multiplicação (</a:t>
            </a:r>
            <a:r>
              <a:rPr lang="pt-BR" i="1" dirty="0" smtClean="0"/>
              <a:t>star</a:t>
            </a:r>
            <a:r>
              <a:rPr lang="pt-BR" dirty="0" smtClean="0"/>
              <a:t>: *):</a:t>
            </a:r>
          </a:p>
          <a:p>
            <a:pPr lvl="2"/>
            <a:r>
              <a:rPr lang="pt-BR" dirty="0">
                <a:hlinkClick r:id="rId5"/>
              </a:rPr>
              <a:t>http://help.scilab.org/docs/5.3.3/pt_BR/star.html</a:t>
            </a:r>
            <a:endParaRPr lang="pt-BR" dirty="0" smtClean="0"/>
          </a:p>
          <a:p>
            <a:pPr lvl="1"/>
            <a:r>
              <a:rPr lang="pt-BR" dirty="0" smtClean="0"/>
              <a:t>Divisão (</a:t>
            </a:r>
            <a:r>
              <a:rPr lang="pt-BR" i="1" dirty="0" err="1" smtClean="0"/>
              <a:t>slash</a:t>
            </a:r>
            <a:r>
              <a:rPr lang="pt-BR" dirty="0" smtClean="0"/>
              <a:t>: \ e </a:t>
            </a:r>
            <a:r>
              <a:rPr lang="pt-BR" i="1" dirty="0" err="1" smtClean="0"/>
              <a:t>backslash</a:t>
            </a:r>
            <a:r>
              <a:rPr lang="pt-BR" dirty="0" smtClean="0"/>
              <a:t>: /):</a:t>
            </a:r>
          </a:p>
          <a:p>
            <a:pPr lvl="2"/>
            <a:r>
              <a:rPr lang="pt-BR" dirty="0">
                <a:hlinkClick r:id="rId6"/>
              </a:rPr>
              <a:t>http://</a:t>
            </a:r>
            <a:r>
              <a:rPr lang="pt-BR" dirty="0" smtClean="0">
                <a:hlinkClick r:id="rId6"/>
              </a:rPr>
              <a:t>help.scilab.org/docs/5.3.3/pt_BR/slash.html</a:t>
            </a:r>
            <a:endParaRPr lang="pt-BR" dirty="0" smtClean="0"/>
          </a:p>
          <a:p>
            <a:pPr lvl="2"/>
            <a:r>
              <a:rPr lang="pt-BR" dirty="0">
                <a:hlinkClick r:id="rId7"/>
              </a:rPr>
              <a:t>http://help.scilab.org/docs/5.3.3/pt_BR/backslash.html</a:t>
            </a:r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53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operações </a:t>
            </a:r>
            <a:r>
              <a:rPr lang="pt-BR" sz="1800" b="0" i="1" u="none" dirty="0"/>
              <a:t>com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8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46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Algumas funções </a:t>
            </a:r>
            <a:br>
              <a:rPr lang="pt-BR" dirty="0" smtClean="0"/>
            </a:br>
            <a:r>
              <a:rPr lang="pt-BR" dirty="0" smtClean="0"/>
              <a:t>aplicadas a Matrizes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dirty="0"/>
              <a:t>Declaração de matrizes;</a:t>
            </a:r>
          </a:p>
          <a:p>
            <a:r>
              <a:rPr lang="pt-BR" sz="1200" dirty="0"/>
              <a:t>Algumas operações com matrizes;</a:t>
            </a:r>
          </a:p>
          <a:p>
            <a:r>
              <a:rPr lang="pt-BR" sz="1200" b="1" dirty="0">
                <a:solidFill>
                  <a:srgbClr val="FF0000"/>
                </a:solidFill>
              </a:rPr>
              <a:t>Algumas</a:t>
            </a:r>
            <a:r>
              <a:rPr lang="pt-BR" sz="1200" dirty="0"/>
              <a:t> </a:t>
            </a:r>
            <a:r>
              <a:rPr lang="pt-BR" sz="1200" b="1" dirty="0">
                <a:solidFill>
                  <a:srgbClr val="FF0000"/>
                </a:solidFill>
              </a:rPr>
              <a:t>funções aplicadas a matrizes</a:t>
            </a:r>
            <a:r>
              <a:rPr lang="pt-BR" sz="1200" dirty="0"/>
              <a:t>;</a:t>
            </a:r>
          </a:p>
          <a:p>
            <a:r>
              <a:rPr lang="pt-BR" sz="1200" dirty="0"/>
              <a:t>Exercícios.</a:t>
            </a:r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54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16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Tópicos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/>
          <a:lstStyle/>
          <a:p>
            <a:r>
              <a:rPr lang="pt-BR" sz="2000" dirty="0">
                <a:hlinkClick r:id="rId3" action="ppaction://hlinksldjump"/>
              </a:rPr>
              <a:t>Dimensões de uma </a:t>
            </a:r>
            <a:r>
              <a:rPr lang="pt-BR" sz="2000" dirty="0" smtClean="0">
                <a:hlinkClick r:id="rId3" action="ppaction://hlinksldjump"/>
              </a:rPr>
              <a:t>matriz</a:t>
            </a:r>
            <a:r>
              <a:rPr lang="pt-BR" sz="2000" dirty="0" smtClean="0"/>
              <a:t>;</a:t>
            </a:r>
          </a:p>
          <a:p>
            <a:r>
              <a:rPr lang="pt-BR" sz="2000" dirty="0">
                <a:hlinkClick r:id="rId4" action="ppaction://hlinksldjump"/>
              </a:rPr>
              <a:t>Matriz </a:t>
            </a:r>
            <a:r>
              <a:rPr lang="pt-BR" sz="2000" dirty="0" smtClean="0">
                <a:hlinkClick r:id="rId4" action="ppaction://hlinksldjump"/>
              </a:rPr>
              <a:t>inversa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5" action="ppaction://hlinksldjump"/>
              </a:rPr>
              <a:t>Determinante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6" action="ppaction://hlinksldjump"/>
              </a:rPr>
              <a:t>Somatório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7" action="ppaction://hlinksldjump"/>
              </a:rPr>
              <a:t>Somatório cumulativo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8" action="ppaction://hlinksldjump"/>
              </a:rPr>
              <a:t>Produtório</a:t>
            </a:r>
            <a:r>
              <a:rPr lang="pt-BR" sz="2000" dirty="0" smtClean="0"/>
              <a:t>;</a:t>
            </a:r>
            <a:endParaRPr lang="pt-BR" sz="2000" dirty="0"/>
          </a:p>
          <a:p>
            <a:r>
              <a:rPr lang="pt-BR" sz="2000" dirty="0">
                <a:hlinkClick r:id="rId9" action="ppaction://hlinksldjump"/>
              </a:rPr>
              <a:t>Produtório</a:t>
            </a:r>
            <a:r>
              <a:rPr lang="pt-BR" sz="2000" dirty="0" smtClean="0">
                <a:hlinkClick r:id="rId9" action="ppaction://hlinksldjump"/>
              </a:rPr>
              <a:t> </a:t>
            </a:r>
            <a:r>
              <a:rPr lang="pt-BR" sz="2000" dirty="0">
                <a:hlinkClick r:id="rId9" action="ppaction://hlinksldjump"/>
              </a:rPr>
              <a:t>cumulativo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10" action="ppaction://hlinksldjump"/>
              </a:rPr>
              <a:t>Elementos únicos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11" action="ppaction://hlinksldjump"/>
              </a:rPr>
              <a:t>União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12" action="ppaction://hlinksldjump"/>
              </a:rPr>
              <a:t>Interseção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13" action="ppaction://hlinksldjump"/>
              </a:rPr>
              <a:t>Diferença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14" action="ppaction://hlinksldjump"/>
              </a:rPr>
              <a:t>Busca (pesquisa)</a:t>
            </a:r>
            <a:r>
              <a:rPr lang="pt-BR" sz="2000" dirty="0" smtClean="0"/>
              <a:t>;</a:t>
            </a:r>
          </a:p>
          <a:p>
            <a:r>
              <a:rPr lang="pt-BR" sz="2000" dirty="0" smtClean="0">
                <a:hlinkClick r:id="rId15" action="ppaction://hlinksldjump"/>
              </a:rPr>
              <a:t>Ordenação</a:t>
            </a:r>
            <a:r>
              <a:rPr lang="pt-BR" sz="2000" dirty="0" smtClean="0"/>
              <a:t>;</a:t>
            </a:r>
            <a:endParaRPr lang="pt-BR" sz="2000" dirty="0"/>
          </a:p>
          <a:p>
            <a:r>
              <a:rPr lang="pt-BR" sz="2000" dirty="0" smtClean="0">
                <a:hlinkClick r:id="rId16" action="ppaction://hlinksldjump"/>
              </a:rPr>
              <a:t>Plotando gráficos</a:t>
            </a:r>
            <a:r>
              <a:rPr lang="pt-BR" sz="2000" dirty="0" smtClean="0"/>
              <a:t>.</a:t>
            </a:r>
            <a:endParaRPr lang="pt-BR" sz="20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55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</a:t>
            </a:r>
            <a:r>
              <a:rPr lang="pt-BR" sz="1800" b="0" i="1" u="none" dirty="0"/>
              <a:t>a</a:t>
            </a:r>
            <a:r>
              <a:rPr lang="pt-BR" sz="1800" b="0" i="1" u="none" dirty="0" smtClean="0"/>
              <a:t>plicadas </a:t>
            </a:r>
            <a:r>
              <a:rPr lang="pt-BR" sz="1800" b="0" i="1" u="none" dirty="0"/>
              <a:t>a </a:t>
            </a:r>
            <a:r>
              <a:rPr lang="pt-BR" sz="1800" b="0" i="1" u="none" dirty="0" smtClean="0"/>
              <a:t>matrizes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7054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Dimensões de uma matriz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 err="1" smtClean="0"/>
              <a:t>numElementos</a:t>
            </a:r>
            <a:r>
              <a:rPr lang="pt-BR" b="1" dirty="0" smtClean="0"/>
              <a:t> </a:t>
            </a:r>
            <a:r>
              <a:rPr lang="pt-BR" b="1" dirty="0"/>
              <a:t>= </a:t>
            </a:r>
            <a:r>
              <a:rPr lang="pt-BR" b="1" dirty="0" err="1" smtClean="0"/>
              <a:t>length</a:t>
            </a:r>
            <a:r>
              <a:rPr lang="pt-BR" b="1" dirty="0" smtClean="0"/>
              <a:t>(&lt;Matriz&gt;)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/>
              <a:t>Retorna </a:t>
            </a:r>
            <a:r>
              <a:rPr lang="pt-BR" dirty="0" smtClean="0"/>
              <a:t>o número elementos da matriz (ou seja, número de linhas vezes o número de colunas);</a:t>
            </a:r>
          </a:p>
          <a:p>
            <a:r>
              <a:rPr lang="pt-BR" sz="2100" dirty="0" smtClean="0"/>
              <a:t>Exemplo:</a:t>
            </a:r>
            <a:endParaRPr lang="pt-BR" sz="2100" dirty="0"/>
          </a:p>
          <a:p>
            <a:pPr marL="411163" lvl="1" indent="0">
              <a:buNone/>
            </a:pPr>
            <a:r>
              <a:rPr lang="pt-BR" sz="1800" dirty="0" smtClean="0"/>
              <a:t>--&gt; </a:t>
            </a:r>
            <a:r>
              <a:rPr lang="pt-BR" sz="1800" dirty="0"/>
              <a:t>A  </a:t>
            </a:r>
            <a:r>
              <a:rPr lang="pt-BR" sz="1800" dirty="0" smtClean="0"/>
              <a:t>= </a:t>
            </a:r>
            <a:r>
              <a:rPr lang="en-US" sz="1800" dirty="0"/>
              <a:t>[1 2 3; 4 5 6];</a:t>
            </a:r>
          </a:p>
          <a:p>
            <a:pPr marL="411163" lvl="1" indent="0">
              <a:buNone/>
            </a:pPr>
            <a:r>
              <a:rPr lang="en-US" sz="1800" dirty="0" smtClean="0"/>
              <a:t>--&gt; ne </a:t>
            </a:r>
            <a:r>
              <a:rPr lang="en-US" sz="1800" dirty="0"/>
              <a:t>= </a:t>
            </a:r>
            <a:r>
              <a:rPr lang="en-US" sz="1800" dirty="0" smtClean="0"/>
              <a:t>length(A</a:t>
            </a:r>
            <a:r>
              <a:rPr lang="en-US" sz="1800" dirty="0"/>
              <a:t>)</a:t>
            </a:r>
          </a:p>
          <a:p>
            <a:pPr marL="411163" lvl="1" indent="0">
              <a:buNone/>
            </a:pPr>
            <a:r>
              <a:rPr lang="en-US" sz="1800" dirty="0" err="1" smtClean="0"/>
              <a:t>ans</a:t>
            </a:r>
            <a:r>
              <a:rPr lang="en-US" sz="1800" dirty="0" smtClean="0"/>
              <a:t> = 6.</a:t>
            </a:r>
            <a:endParaRPr lang="en-US" sz="18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56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</a:t>
            </a:r>
            <a:r>
              <a:rPr lang="pt-BR" sz="1800" b="0" i="1" u="none" dirty="0"/>
              <a:t>a</a:t>
            </a:r>
            <a:r>
              <a:rPr lang="pt-BR" sz="1800" b="0" i="1" u="none" dirty="0" smtClean="0"/>
              <a:t>plicadas </a:t>
            </a:r>
            <a:r>
              <a:rPr lang="pt-BR" sz="1800" b="0" i="1" u="none" dirty="0"/>
              <a:t>a </a:t>
            </a:r>
            <a:r>
              <a:rPr lang="pt-BR" sz="1800" b="0" i="1" u="none" dirty="0" smtClean="0"/>
              <a:t>matrizes</a:t>
            </a:r>
            <a:endParaRPr lang="en-US" sz="1800" b="0" i="1" u="none" dirty="0"/>
          </a:p>
        </p:txBody>
      </p:sp>
      <p:sp>
        <p:nvSpPr>
          <p:cNvPr id="2" name="CaixaDeTexto 1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790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Dimensões de uma matriz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 smtClean="0"/>
              <a:t>[</a:t>
            </a:r>
            <a:r>
              <a:rPr lang="pt-BR" b="1" dirty="0" err="1" smtClean="0"/>
              <a:t>numLinhas</a:t>
            </a:r>
            <a:r>
              <a:rPr lang="pt-BR" b="1" dirty="0" smtClean="0"/>
              <a:t>, </a:t>
            </a:r>
            <a:r>
              <a:rPr lang="pt-BR" b="1" dirty="0" err="1" smtClean="0"/>
              <a:t>numColunas</a:t>
            </a:r>
            <a:r>
              <a:rPr lang="pt-BR" b="1" dirty="0" smtClean="0"/>
              <a:t>] </a:t>
            </a:r>
            <a:r>
              <a:rPr lang="pt-BR" b="1" dirty="0"/>
              <a:t>= </a:t>
            </a:r>
            <a:r>
              <a:rPr lang="pt-BR" b="1" dirty="0" err="1" smtClean="0"/>
              <a:t>size</a:t>
            </a:r>
            <a:r>
              <a:rPr lang="pt-BR" b="1" dirty="0" smtClean="0"/>
              <a:t>(&lt;Matriz&gt;)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/>
              <a:t>Retorna </a:t>
            </a:r>
            <a:r>
              <a:rPr lang="pt-BR" dirty="0" smtClean="0"/>
              <a:t>o número de linhas e o número de colunas da matriz;</a:t>
            </a:r>
          </a:p>
          <a:p>
            <a:r>
              <a:rPr lang="pt-BR" sz="2100" dirty="0" smtClean="0"/>
              <a:t>Exemplos:</a:t>
            </a:r>
            <a:endParaRPr lang="pt-BR" sz="2100" dirty="0"/>
          </a:p>
          <a:p>
            <a:pPr marL="411163" lvl="1" indent="0">
              <a:buNone/>
            </a:pPr>
            <a:r>
              <a:rPr lang="pt-BR" sz="1800" dirty="0" smtClean="0"/>
              <a:t>--&gt; </a:t>
            </a:r>
            <a:r>
              <a:rPr lang="pt-BR" sz="1800" dirty="0"/>
              <a:t>A  </a:t>
            </a:r>
            <a:r>
              <a:rPr lang="pt-BR" sz="1800" dirty="0" smtClean="0"/>
              <a:t>= </a:t>
            </a:r>
            <a:r>
              <a:rPr lang="en-US" sz="1800" dirty="0"/>
              <a:t>[1 2 3; 4 5 6];</a:t>
            </a:r>
          </a:p>
          <a:p>
            <a:pPr marL="411163" lvl="1" indent="0">
              <a:buNone/>
            </a:pPr>
            <a:r>
              <a:rPr lang="en-US" sz="1800" dirty="0"/>
              <a:t>--&gt;[</a:t>
            </a:r>
            <a:r>
              <a:rPr lang="en-US" sz="1800" dirty="0" err="1"/>
              <a:t>nl,nc</a:t>
            </a:r>
            <a:r>
              <a:rPr lang="en-US" sz="1800" dirty="0"/>
              <a:t>] = size(A)</a:t>
            </a:r>
          </a:p>
          <a:p>
            <a:pPr marL="411163" lvl="1" indent="0">
              <a:buNone/>
            </a:pPr>
            <a:r>
              <a:rPr lang="en-US" sz="1800" dirty="0" err="1"/>
              <a:t>nc</a:t>
            </a:r>
            <a:r>
              <a:rPr lang="en-US" sz="1800" dirty="0"/>
              <a:t> </a:t>
            </a:r>
            <a:r>
              <a:rPr lang="en-US" sz="1800" dirty="0" smtClean="0"/>
              <a:t>= 3</a:t>
            </a:r>
            <a:r>
              <a:rPr lang="en-US" sz="1800" dirty="0"/>
              <a:t>.</a:t>
            </a:r>
          </a:p>
          <a:p>
            <a:pPr marL="411163" lvl="1" indent="0">
              <a:buNone/>
            </a:pPr>
            <a:r>
              <a:rPr lang="en-US" sz="1800" dirty="0" err="1"/>
              <a:t>nl</a:t>
            </a:r>
            <a:r>
              <a:rPr lang="en-US" sz="1800" dirty="0"/>
              <a:t> </a:t>
            </a:r>
            <a:r>
              <a:rPr lang="en-US" sz="1800" dirty="0" smtClean="0"/>
              <a:t>= 2</a:t>
            </a:r>
            <a:r>
              <a:rPr lang="en-US" sz="1800" dirty="0"/>
              <a:t>.</a:t>
            </a:r>
          </a:p>
          <a:p>
            <a:pPr marL="411163" lvl="1" indent="0">
              <a:buNone/>
            </a:pPr>
            <a:r>
              <a:rPr lang="en-US" sz="1800" dirty="0"/>
              <a:t>--&gt;k = 0;</a:t>
            </a:r>
          </a:p>
          <a:p>
            <a:pPr marL="411163" lvl="1" indent="0">
              <a:buNone/>
            </a:pPr>
            <a:r>
              <a:rPr lang="en-US" sz="1800" dirty="0"/>
              <a:t>--&gt;[L,C] = size(k)</a:t>
            </a:r>
          </a:p>
          <a:p>
            <a:pPr marL="411163" lvl="1" indent="0">
              <a:buNone/>
            </a:pPr>
            <a:r>
              <a:rPr lang="en-US" sz="1800" dirty="0"/>
              <a:t>C </a:t>
            </a:r>
            <a:r>
              <a:rPr lang="en-US" sz="1800" dirty="0" smtClean="0"/>
              <a:t>= 1</a:t>
            </a:r>
            <a:r>
              <a:rPr lang="en-US" sz="1800" dirty="0"/>
              <a:t>.</a:t>
            </a:r>
          </a:p>
          <a:p>
            <a:pPr marL="411163" lvl="1" indent="0">
              <a:buNone/>
            </a:pPr>
            <a:r>
              <a:rPr lang="en-US" sz="1800" dirty="0"/>
              <a:t>L </a:t>
            </a:r>
            <a:r>
              <a:rPr lang="en-US" sz="1800" dirty="0" smtClean="0"/>
              <a:t>= 1</a:t>
            </a:r>
            <a:r>
              <a:rPr lang="en-US" sz="1800" dirty="0"/>
              <a:t>.</a:t>
            </a:r>
            <a:endParaRPr lang="pt-BR" sz="18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57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</a:t>
            </a:r>
            <a:r>
              <a:rPr lang="pt-BR" sz="1800" b="0" i="1" u="none" dirty="0"/>
              <a:t>a</a:t>
            </a:r>
            <a:r>
              <a:rPr lang="pt-BR" sz="1800" b="0" i="1" u="none" dirty="0" smtClean="0"/>
              <a:t>plicadas </a:t>
            </a:r>
            <a:r>
              <a:rPr lang="pt-BR" sz="1800" b="0" i="1" u="none" dirty="0"/>
              <a:t>a </a:t>
            </a:r>
            <a:r>
              <a:rPr lang="pt-BR" sz="1800" b="0" i="1" u="none" dirty="0" smtClean="0"/>
              <a:t>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727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Dimensões de uma matriz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 smtClean="0"/>
              <a:t>[</a:t>
            </a:r>
            <a:r>
              <a:rPr lang="pt-BR" b="1" dirty="0" err="1" smtClean="0"/>
              <a:t>numLinhas</a:t>
            </a:r>
            <a:r>
              <a:rPr lang="pt-BR" b="1" dirty="0" smtClean="0"/>
              <a:t>, </a:t>
            </a:r>
            <a:r>
              <a:rPr lang="pt-BR" b="1" dirty="0" err="1" smtClean="0"/>
              <a:t>numColunas</a:t>
            </a:r>
            <a:r>
              <a:rPr lang="pt-BR" b="1" dirty="0" smtClean="0"/>
              <a:t>] </a:t>
            </a:r>
            <a:r>
              <a:rPr lang="pt-BR" b="1" dirty="0"/>
              <a:t>= </a:t>
            </a:r>
            <a:r>
              <a:rPr lang="pt-BR" b="1" dirty="0" err="1" smtClean="0"/>
              <a:t>size</a:t>
            </a:r>
            <a:r>
              <a:rPr lang="pt-BR" b="1" dirty="0" smtClean="0"/>
              <a:t>(&lt;Matriz&gt;)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/>
              <a:t>O </a:t>
            </a:r>
            <a:r>
              <a:rPr lang="pt-BR" dirty="0" err="1"/>
              <a:t>Scilab</a:t>
            </a:r>
            <a:r>
              <a:rPr lang="pt-BR" dirty="0"/>
              <a:t> é tão orientado para matrizes que todas as variáveis </a:t>
            </a:r>
            <a:r>
              <a:rPr lang="pt-BR" dirty="0" err="1"/>
              <a:t>Scilab</a:t>
            </a:r>
            <a:r>
              <a:rPr lang="pt-BR" dirty="0"/>
              <a:t> são </a:t>
            </a:r>
            <a:r>
              <a:rPr lang="pt-BR" dirty="0" smtClean="0"/>
              <a:t>matrizes;</a:t>
            </a:r>
          </a:p>
          <a:p>
            <a:pPr lvl="1"/>
            <a:r>
              <a:rPr lang="pt-BR" dirty="0" smtClean="0"/>
              <a:t>As variáveis simples </a:t>
            </a:r>
            <a:r>
              <a:rPr lang="pt-BR" dirty="0"/>
              <a:t>com que temos trabalhado são, na verdade, matrizes com uma única linha e </a:t>
            </a:r>
            <a:r>
              <a:rPr lang="pt-BR" dirty="0" smtClean="0"/>
              <a:t>uma única coluna;</a:t>
            </a:r>
          </a:p>
          <a:p>
            <a:endParaRPr lang="pt-BR" dirty="0" smtClean="0"/>
          </a:p>
          <a:p>
            <a:r>
              <a:rPr lang="pt-BR" dirty="0" smtClean="0"/>
              <a:t>Uma </a:t>
            </a:r>
            <a:r>
              <a:rPr lang="pt-BR" dirty="0"/>
              <a:t>matriz “cresce” quando atribuímos valores a elementos com índices superiores </a:t>
            </a:r>
            <a:r>
              <a:rPr lang="pt-BR" dirty="0" smtClean="0"/>
              <a:t>aos índices </a:t>
            </a:r>
            <a:r>
              <a:rPr lang="pt-BR" dirty="0"/>
              <a:t>já </a:t>
            </a:r>
            <a:r>
              <a:rPr lang="pt-BR" dirty="0" smtClean="0"/>
              <a:t>referenciado:</a:t>
            </a:r>
            <a:endParaRPr lang="pt-BR" dirty="0"/>
          </a:p>
          <a:p>
            <a:pPr marL="411163" lvl="1" indent="0">
              <a:buNone/>
            </a:pPr>
            <a:r>
              <a:rPr lang="pt-BR" dirty="0" smtClean="0"/>
              <a:t>--&gt; x </a:t>
            </a:r>
            <a:r>
              <a:rPr lang="pt-BR" dirty="0"/>
              <a:t>= 7</a:t>
            </a:r>
            <a:r>
              <a:rPr lang="pt-BR" dirty="0" smtClean="0"/>
              <a:t>;		</a:t>
            </a:r>
            <a:r>
              <a:rPr lang="pt-BR" dirty="0" smtClean="0">
                <a:solidFill>
                  <a:srgbClr val="00B050"/>
                </a:solidFill>
              </a:rPr>
              <a:t>// </a:t>
            </a:r>
            <a:r>
              <a:rPr lang="pt-BR" dirty="0">
                <a:solidFill>
                  <a:srgbClr val="00B050"/>
                </a:solidFill>
              </a:rPr>
              <a:t>matriz </a:t>
            </a:r>
            <a:r>
              <a:rPr lang="pt-BR" dirty="0" smtClean="0">
                <a:solidFill>
                  <a:srgbClr val="00B050"/>
                </a:solidFill>
              </a:rPr>
              <a:t>1 x 1</a:t>
            </a:r>
            <a:endParaRPr lang="pt-BR" dirty="0">
              <a:solidFill>
                <a:srgbClr val="00B050"/>
              </a:solidFill>
            </a:endParaRPr>
          </a:p>
          <a:p>
            <a:pPr marL="411163" lvl="1" indent="0">
              <a:buNone/>
            </a:pPr>
            <a:r>
              <a:rPr lang="pt-BR" dirty="0" smtClean="0"/>
              <a:t>--&gt; x(2 , 3</a:t>
            </a:r>
            <a:r>
              <a:rPr lang="pt-BR" dirty="0"/>
              <a:t>) = </a:t>
            </a:r>
            <a:r>
              <a:rPr lang="pt-BR" dirty="0" smtClean="0"/>
              <a:t>13	</a:t>
            </a:r>
            <a:r>
              <a:rPr lang="pt-BR" dirty="0" smtClean="0">
                <a:solidFill>
                  <a:srgbClr val="00B050"/>
                </a:solidFill>
              </a:rPr>
              <a:t>// x se transforma em uma matriz 2 x 3</a:t>
            </a:r>
            <a:endParaRPr lang="pt-BR" dirty="0">
              <a:solidFill>
                <a:srgbClr val="00B050"/>
              </a:solidFill>
            </a:endParaRPr>
          </a:p>
          <a:p>
            <a:pPr marL="411163" lvl="1" indent="0">
              <a:buNone/>
            </a:pPr>
            <a:r>
              <a:rPr lang="pt-BR" dirty="0"/>
              <a:t>x </a:t>
            </a:r>
            <a:r>
              <a:rPr lang="pt-BR" dirty="0" smtClean="0"/>
              <a:t>= 	7.	0.	0</a:t>
            </a:r>
            <a:r>
              <a:rPr lang="pt-BR" dirty="0"/>
              <a:t>.</a:t>
            </a:r>
          </a:p>
          <a:p>
            <a:pPr marL="411163" lvl="1" indent="0">
              <a:buNone/>
            </a:pPr>
            <a:r>
              <a:rPr lang="pt-BR" dirty="0" smtClean="0"/>
              <a:t>	0.	0.	13</a:t>
            </a:r>
            <a:r>
              <a:rPr lang="pt-BR" dirty="0"/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58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</a:t>
            </a:r>
            <a:r>
              <a:rPr lang="pt-BR" sz="1800" b="0" i="1" u="none" dirty="0"/>
              <a:t>a</a:t>
            </a:r>
            <a:r>
              <a:rPr lang="pt-BR" sz="1800" b="0" i="1" u="none" dirty="0" smtClean="0"/>
              <a:t>plicadas </a:t>
            </a:r>
            <a:r>
              <a:rPr lang="pt-BR" sz="1800" b="0" i="1" u="none" dirty="0"/>
              <a:t>a </a:t>
            </a:r>
            <a:r>
              <a:rPr lang="pt-BR" sz="1800" b="0" i="1" u="none" dirty="0" smtClean="0"/>
              <a:t>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73403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inversa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/>
              <a:t>[resultado] = </a:t>
            </a:r>
            <a:r>
              <a:rPr lang="pt-BR" b="1" dirty="0" err="1" smtClean="0"/>
              <a:t>inv</a:t>
            </a:r>
            <a:r>
              <a:rPr lang="pt-BR" b="1" dirty="0" smtClean="0"/>
              <a:t>(&lt;Matriz&gt;)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/>
              <a:t>Retorna a </a:t>
            </a:r>
            <a:r>
              <a:rPr lang="pt-BR" dirty="0" smtClean="0"/>
              <a:t>inversa da matriz;</a:t>
            </a:r>
          </a:p>
          <a:p>
            <a:r>
              <a:rPr lang="pt-BR" sz="2100" dirty="0"/>
              <a:t>Exemplo:</a:t>
            </a:r>
          </a:p>
          <a:p>
            <a:pPr marL="411163" lvl="1" indent="0">
              <a:buNone/>
            </a:pPr>
            <a:r>
              <a:rPr lang="pt-BR" sz="1800" dirty="0"/>
              <a:t> A  </a:t>
            </a:r>
            <a:r>
              <a:rPr lang="pt-BR" sz="1800" dirty="0" smtClean="0"/>
              <a:t>=	4</a:t>
            </a:r>
            <a:r>
              <a:rPr lang="pt-BR" sz="1800" dirty="0"/>
              <a:t>.    7.    6.  </a:t>
            </a:r>
          </a:p>
          <a:p>
            <a:pPr marL="411163" lvl="1" indent="0">
              <a:buNone/>
            </a:pPr>
            <a:r>
              <a:rPr lang="pt-BR" sz="1800" dirty="0" smtClean="0"/>
              <a:t>	2</a:t>
            </a:r>
            <a:r>
              <a:rPr lang="pt-BR" sz="1800" dirty="0"/>
              <a:t>.    2.    1.  </a:t>
            </a:r>
          </a:p>
          <a:p>
            <a:pPr marL="411163" lvl="1" indent="0">
              <a:buNone/>
            </a:pPr>
            <a:r>
              <a:rPr lang="pt-BR" sz="1800" dirty="0" smtClean="0"/>
              <a:t>	1</a:t>
            </a:r>
            <a:r>
              <a:rPr lang="pt-BR" sz="1800" dirty="0"/>
              <a:t>.    1.    6. </a:t>
            </a:r>
            <a:endParaRPr lang="pt-BR" sz="1800" dirty="0" smtClean="0"/>
          </a:p>
          <a:p>
            <a:pPr marL="411163" lvl="1" indent="0">
              <a:buNone/>
            </a:pPr>
            <a:r>
              <a:rPr lang="pt-BR" sz="1800" dirty="0" smtClean="0"/>
              <a:t>--&gt; IA = </a:t>
            </a:r>
            <a:r>
              <a:rPr lang="pt-BR" sz="1800" dirty="0" err="1" smtClean="0"/>
              <a:t>inv</a:t>
            </a:r>
            <a:r>
              <a:rPr lang="pt-BR" sz="1800" dirty="0" smtClean="0"/>
              <a:t>(A)</a:t>
            </a:r>
          </a:p>
          <a:p>
            <a:pPr marL="411163" lvl="1" indent="0">
              <a:buNone/>
            </a:pPr>
            <a:r>
              <a:rPr lang="pt-BR" sz="1800" dirty="0"/>
              <a:t> IA  </a:t>
            </a:r>
            <a:r>
              <a:rPr lang="pt-BR" sz="1800" dirty="0" smtClean="0"/>
              <a:t>=	- 0.3333333	1.0909091	0.1515152  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 smtClean="0"/>
              <a:t>	0.3333333	- 0.5454545	- </a:t>
            </a:r>
            <a:r>
              <a:rPr lang="pt-BR" sz="1800" dirty="0"/>
              <a:t>0.2424242  </a:t>
            </a:r>
          </a:p>
          <a:p>
            <a:pPr marL="411163" lvl="1" indent="0">
              <a:buNone/>
            </a:pPr>
            <a:r>
              <a:rPr lang="pt-BR" sz="1800" dirty="0" smtClean="0"/>
              <a:t>	0.		- 0.0909091	0.1818182</a:t>
            </a:r>
            <a:endParaRPr lang="pt-BR" sz="18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59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</a:t>
            </a:r>
            <a:r>
              <a:rPr lang="pt-BR" sz="1800" b="0" i="1" u="none" dirty="0" smtClean="0"/>
              <a:t>funções </a:t>
            </a:r>
            <a:r>
              <a:rPr lang="pt-BR" sz="1800" b="0" i="1" u="none" dirty="0"/>
              <a:t>a</a:t>
            </a:r>
            <a:r>
              <a:rPr lang="pt-BR" sz="1800" b="0" i="1" u="none" dirty="0" smtClean="0"/>
              <a:t>plicadas </a:t>
            </a:r>
            <a:r>
              <a:rPr lang="pt-BR" sz="1800" b="0" i="1" u="none" dirty="0"/>
              <a:t>a </a:t>
            </a:r>
            <a:r>
              <a:rPr lang="pt-BR" sz="1800" b="0" i="1" u="none" dirty="0" smtClean="0"/>
              <a:t>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3611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Relembrando </a:t>
            </a:r>
            <a:r>
              <a:rPr lang="pt-BR" b="1" dirty="0" smtClean="0"/>
              <a:t>Vetor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Os itens contidos em um vetor são chamados de </a:t>
            </a:r>
            <a:r>
              <a:rPr lang="pt-BR" b="1" dirty="0" smtClean="0"/>
              <a:t>elementos</a:t>
            </a:r>
            <a:r>
              <a:rPr lang="pt-BR" dirty="0" smtClean="0"/>
              <a:t>;</a:t>
            </a:r>
          </a:p>
          <a:p>
            <a:r>
              <a:rPr lang="pt-BR" dirty="0" smtClean="0"/>
              <a:t>A posição do elemento no vetor é chamado de </a:t>
            </a:r>
            <a:r>
              <a:rPr lang="pt-BR" b="1" dirty="0" smtClean="0"/>
              <a:t>índice</a:t>
            </a:r>
            <a:r>
              <a:rPr lang="pt-BR" dirty="0" smtClean="0"/>
              <a:t> ou subscrito, e é usado para individualizar um elemento do vetor;</a:t>
            </a:r>
          </a:p>
          <a:p>
            <a:r>
              <a:rPr lang="pt-BR" dirty="0" smtClean="0"/>
              <a:t>O vetor </a:t>
            </a:r>
            <a:r>
              <a:rPr lang="pt-BR" dirty="0" smtClean="0">
                <a:solidFill>
                  <a:srgbClr val="00B050"/>
                </a:solidFill>
              </a:rPr>
              <a:t>nota = </a:t>
            </a:r>
            <a:r>
              <a:rPr lang="pt-BR" dirty="0">
                <a:solidFill>
                  <a:srgbClr val="00B050"/>
                </a:solidFill>
              </a:rPr>
              <a:t>[8.1 5.2 9.2 7.2 6.5 5.2 8.5 9.5 6.5 10.0</a:t>
            </a:r>
            <a:r>
              <a:rPr lang="pt-BR" dirty="0" smtClean="0">
                <a:solidFill>
                  <a:srgbClr val="00B050"/>
                </a:solidFill>
              </a:rPr>
              <a:t>]</a:t>
            </a:r>
            <a:r>
              <a:rPr lang="pt-BR" dirty="0" smtClean="0"/>
              <a:t>, </a:t>
            </a:r>
            <a:br>
              <a:rPr lang="pt-BR" dirty="0" smtClean="0"/>
            </a:br>
            <a:r>
              <a:rPr lang="pt-BR" dirty="0" smtClean="0"/>
              <a:t>pode ser representado </a:t>
            </a:r>
            <a:br>
              <a:rPr lang="pt-BR" dirty="0" smtClean="0"/>
            </a:br>
            <a:r>
              <a:rPr lang="pt-BR" dirty="0" smtClean="0"/>
              <a:t>na memória como</a:t>
            </a:r>
            <a:br>
              <a:rPr lang="pt-BR" dirty="0" smtClean="0"/>
            </a:br>
            <a:r>
              <a:rPr lang="pt-BR" dirty="0" smtClean="0"/>
              <a:t>uma sequência de</a:t>
            </a:r>
            <a:br>
              <a:rPr lang="pt-BR" dirty="0" smtClean="0"/>
            </a:br>
            <a:r>
              <a:rPr lang="pt-BR" dirty="0" smtClean="0"/>
              <a:t>variáveis distintas,</a:t>
            </a:r>
            <a:br>
              <a:rPr lang="pt-BR" dirty="0" smtClean="0"/>
            </a:br>
            <a:r>
              <a:rPr lang="pt-BR" dirty="0" smtClean="0"/>
              <a:t>com o mesmo nome,</a:t>
            </a:r>
            <a:br>
              <a:rPr lang="pt-BR" dirty="0" smtClean="0"/>
            </a:br>
            <a:r>
              <a:rPr lang="pt-BR" dirty="0" smtClean="0"/>
              <a:t>mas diferenciadas </a:t>
            </a:r>
            <a:br>
              <a:rPr lang="pt-BR" dirty="0" smtClean="0"/>
            </a:br>
            <a:r>
              <a:rPr lang="pt-BR" dirty="0" smtClean="0"/>
              <a:t>pelo índice: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284984"/>
            <a:ext cx="3528392" cy="3320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0561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Matriz inversa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/>
              <a:t>[resultado] = </a:t>
            </a:r>
            <a:r>
              <a:rPr lang="pt-BR" b="1" dirty="0" err="1" smtClean="0"/>
              <a:t>inv</a:t>
            </a:r>
            <a:r>
              <a:rPr lang="pt-BR" b="1" dirty="0" smtClean="0"/>
              <a:t>(&lt;Matriz&gt;)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 smtClean="0"/>
              <a:t>Espera-se que </a:t>
            </a:r>
            <a:r>
              <a:rPr lang="pt-BR" b="1" dirty="0" smtClean="0"/>
              <a:t>A * IA</a:t>
            </a:r>
            <a:r>
              <a:rPr lang="pt-BR" dirty="0" smtClean="0"/>
              <a:t> e </a:t>
            </a:r>
            <a:r>
              <a:rPr lang="pt-BR" b="1" dirty="0" smtClean="0"/>
              <a:t>IA * A</a:t>
            </a:r>
            <a:r>
              <a:rPr lang="pt-BR" dirty="0" smtClean="0"/>
              <a:t> resultem na matriz unidade;</a:t>
            </a:r>
          </a:p>
          <a:p>
            <a:r>
              <a:rPr lang="pt-BR" sz="2100" dirty="0"/>
              <a:t>Exemplo:</a:t>
            </a:r>
          </a:p>
          <a:p>
            <a:pPr marL="411163" lvl="1" indent="0">
              <a:buNone/>
            </a:pPr>
            <a:r>
              <a:rPr lang="pt-BR" sz="1800" dirty="0" smtClean="0"/>
              <a:t>--&gt; A * IA</a:t>
            </a:r>
          </a:p>
          <a:p>
            <a:pPr marL="411163" lvl="1" indent="0">
              <a:buNone/>
            </a:pPr>
            <a:r>
              <a:rPr lang="pt-BR" sz="1800" dirty="0"/>
              <a:t> </a:t>
            </a:r>
            <a:r>
              <a:rPr lang="pt-BR" sz="1800" dirty="0" err="1" smtClean="0"/>
              <a:t>ans</a:t>
            </a:r>
            <a:r>
              <a:rPr lang="pt-BR" sz="1800" dirty="0" smtClean="0"/>
              <a:t>  =</a:t>
            </a:r>
            <a:r>
              <a:rPr lang="pt-BR" sz="1800" dirty="0"/>
              <a:t>	1</a:t>
            </a:r>
            <a:r>
              <a:rPr lang="pt-BR" sz="1800" dirty="0" smtClean="0"/>
              <a:t>.		0.		</a:t>
            </a:r>
            <a:r>
              <a:rPr lang="pt-BR" sz="1800" b="1" dirty="0" smtClean="0">
                <a:solidFill>
                  <a:srgbClr val="FF0000"/>
                </a:solidFill>
              </a:rPr>
              <a:t>- 4.441D-16</a:t>
            </a:r>
            <a:r>
              <a:rPr lang="pt-BR" sz="1800" b="1" baseline="30000" dirty="0" smtClean="0">
                <a:solidFill>
                  <a:srgbClr val="FF0000"/>
                </a:solidFill>
              </a:rPr>
              <a:t>1</a:t>
            </a:r>
            <a:r>
              <a:rPr lang="pt-BR" sz="1800" b="1" dirty="0" smtClean="0">
                <a:solidFill>
                  <a:srgbClr val="FF0000"/>
                </a:solidFill>
              </a:rPr>
              <a:t>  </a:t>
            </a:r>
            <a:endParaRPr lang="pt-BR" sz="1800" b="1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 smtClean="0"/>
              <a:t>		</a:t>
            </a:r>
            <a:r>
              <a:rPr lang="pt-BR" sz="1800" b="1" dirty="0" smtClean="0">
                <a:solidFill>
                  <a:srgbClr val="FF0000"/>
                </a:solidFill>
              </a:rPr>
              <a:t>1.110D-16</a:t>
            </a:r>
            <a:r>
              <a:rPr lang="pt-BR" sz="1800" b="1" baseline="30000" dirty="0" smtClean="0">
                <a:solidFill>
                  <a:srgbClr val="FF0000"/>
                </a:solidFill>
              </a:rPr>
              <a:t>1</a:t>
            </a:r>
            <a:r>
              <a:rPr lang="pt-BR" sz="1800" dirty="0" smtClean="0"/>
              <a:t>	1.		</a:t>
            </a:r>
            <a:r>
              <a:rPr lang="pt-BR" sz="1800" b="1" dirty="0" smtClean="0">
                <a:solidFill>
                  <a:srgbClr val="FF0000"/>
                </a:solidFill>
              </a:rPr>
              <a:t>- 1.110D-16</a:t>
            </a:r>
            <a:r>
              <a:rPr lang="pt-BR" sz="1800" b="1" baseline="30000" dirty="0" smtClean="0">
                <a:solidFill>
                  <a:srgbClr val="FF0000"/>
                </a:solidFill>
              </a:rPr>
              <a:t>1</a:t>
            </a:r>
            <a:endParaRPr lang="pt-BR" sz="1800" b="1" dirty="0">
              <a:solidFill>
                <a:srgbClr val="FF0000"/>
              </a:solidFill>
            </a:endParaRPr>
          </a:p>
          <a:p>
            <a:pPr marL="411163" lvl="1" indent="0">
              <a:buNone/>
            </a:pPr>
            <a:r>
              <a:rPr lang="pt-BR" sz="1800" dirty="0" smtClean="0"/>
              <a:t>		</a:t>
            </a:r>
            <a:r>
              <a:rPr lang="pt-BR" sz="1800" b="1" dirty="0" smtClean="0">
                <a:solidFill>
                  <a:srgbClr val="FF0000"/>
                </a:solidFill>
              </a:rPr>
              <a:t>5.551D-17</a:t>
            </a:r>
            <a:r>
              <a:rPr lang="pt-BR" sz="1800" b="1" baseline="30000" dirty="0" smtClean="0">
                <a:solidFill>
                  <a:srgbClr val="FF0000"/>
                </a:solidFill>
              </a:rPr>
              <a:t>1 </a:t>
            </a:r>
            <a:r>
              <a:rPr lang="pt-BR" sz="1800" dirty="0" smtClean="0"/>
              <a:t>	0.		1.</a:t>
            </a:r>
          </a:p>
          <a:p>
            <a:pPr marL="411163" lvl="1" indent="0">
              <a:buNone/>
            </a:pPr>
            <a:r>
              <a:rPr lang="pt-BR" sz="1800" dirty="0"/>
              <a:t>--&gt; </a:t>
            </a:r>
            <a:r>
              <a:rPr lang="pt-BR" sz="1800" dirty="0" smtClean="0"/>
              <a:t>IA </a:t>
            </a:r>
            <a:r>
              <a:rPr lang="pt-BR" sz="1800" dirty="0"/>
              <a:t>* </a:t>
            </a:r>
            <a:r>
              <a:rPr lang="pt-BR" sz="1800" dirty="0" smtClean="0"/>
              <a:t>A</a:t>
            </a:r>
            <a:endParaRPr lang="pt-BR" sz="1800" dirty="0"/>
          </a:p>
          <a:p>
            <a:pPr marL="411163" lvl="1" indent="0">
              <a:buNone/>
            </a:pPr>
            <a:r>
              <a:rPr lang="pt-BR" sz="1800" dirty="0"/>
              <a:t> </a:t>
            </a:r>
            <a:r>
              <a:rPr lang="pt-BR" sz="1800" dirty="0" err="1"/>
              <a:t>ans</a:t>
            </a:r>
            <a:r>
              <a:rPr lang="pt-BR" sz="1800" dirty="0"/>
              <a:t>  =	1</a:t>
            </a:r>
            <a:r>
              <a:rPr lang="pt-BR" sz="1800" dirty="0" smtClean="0"/>
              <a:t>.	 	</a:t>
            </a:r>
            <a:r>
              <a:rPr lang="pt-BR" sz="1800" b="1" dirty="0" smtClean="0">
                <a:solidFill>
                  <a:srgbClr val="FF0000"/>
                </a:solidFill>
              </a:rPr>
              <a:t>8.327D-17</a:t>
            </a:r>
            <a:r>
              <a:rPr lang="pt-BR" sz="1800" b="1" baseline="30000" dirty="0" smtClean="0">
                <a:solidFill>
                  <a:srgbClr val="FF0000"/>
                </a:solidFill>
              </a:rPr>
              <a:t>1 </a:t>
            </a:r>
            <a:r>
              <a:rPr lang="pt-BR" sz="1800" dirty="0" smtClean="0"/>
              <a:t>	0</a:t>
            </a:r>
            <a:r>
              <a:rPr lang="pt-BR" sz="1800" dirty="0"/>
              <a:t>.  </a:t>
            </a:r>
          </a:p>
          <a:p>
            <a:pPr marL="411163" lvl="1" indent="0">
              <a:buNone/>
            </a:pPr>
            <a:r>
              <a:rPr lang="pt-BR" sz="1800" dirty="0" smtClean="0"/>
              <a:t>		0.		1.		0</a:t>
            </a:r>
            <a:r>
              <a:rPr lang="pt-BR" sz="1800" dirty="0"/>
              <a:t>.  </a:t>
            </a:r>
          </a:p>
          <a:p>
            <a:pPr marL="411163" lvl="1" indent="0">
              <a:buNone/>
            </a:pPr>
            <a:r>
              <a:rPr lang="pt-BR" sz="1800" dirty="0" smtClean="0"/>
              <a:t>		0.		0.		1.</a:t>
            </a:r>
          </a:p>
          <a:p>
            <a:pPr marL="114300" indent="0">
              <a:buNone/>
            </a:pPr>
            <a:endParaRPr lang="pt-BR" sz="1500" b="1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pt-BR" sz="1600" b="1" baseline="30000" dirty="0" smtClean="0">
                <a:solidFill>
                  <a:srgbClr val="FF0000"/>
                </a:solidFill>
              </a:rPr>
              <a:t>1</a:t>
            </a:r>
            <a:r>
              <a:rPr lang="pt-BR" sz="1600" b="1" dirty="0" smtClean="0"/>
              <a:t> </a:t>
            </a:r>
            <a:r>
              <a:rPr lang="pt-BR" sz="1600" dirty="0" smtClean="0"/>
              <a:t>Erros de aproximação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60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65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Determinante</a:t>
            </a:r>
            <a:endParaRPr lang="pt-BR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 smtClean="0"/>
              <a:t>[e, m] </a:t>
            </a:r>
            <a:r>
              <a:rPr lang="pt-BR" b="1" dirty="0"/>
              <a:t>= </a:t>
            </a:r>
            <a:r>
              <a:rPr lang="pt-BR" b="1" dirty="0" err="1" smtClean="0"/>
              <a:t>det</a:t>
            </a:r>
            <a:r>
              <a:rPr lang="pt-BR" b="1" dirty="0" smtClean="0"/>
              <a:t>(&lt;Matriz&gt;)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 smtClean="0"/>
              <a:t>Retorna o determinante de uma matriz quadrada em dois componentes:</a:t>
            </a:r>
          </a:p>
          <a:p>
            <a:pPr lvl="1"/>
            <a:r>
              <a:rPr lang="pt-BR" b="1" dirty="0" smtClean="0"/>
              <a:t>m</a:t>
            </a:r>
            <a:r>
              <a:rPr lang="pt-BR" dirty="0" smtClean="0"/>
              <a:t>: um número </a:t>
            </a:r>
            <a:r>
              <a:rPr lang="pt-BR" dirty="0"/>
              <a:t>real ou </a:t>
            </a:r>
            <a:r>
              <a:rPr lang="pt-BR" dirty="0" smtClean="0"/>
              <a:t>complexo que representa a </a:t>
            </a:r>
            <a:r>
              <a:rPr lang="pt-BR" dirty="0"/>
              <a:t>mantissa de base 10 do </a:t>
            </a:r>
            <a:r>
              <a:rPr lang="pt-BR" dirty="0" smtClean="0"/>
              <a:t>determinante;</a:t>
            </a:r>
          </a:p>
          <a:p>
            <a:pPr lvl="1"/>
            <a:r>
              <a:rPr lang="pt-BR" b="1" dirty="0" smtClean="0"/>
              <a:t>e</a:t>
            </a:r>
            <a:r>
              <a:rPr lang="pt-BR" dirty="0" smtClean="0"/>
              <a:t>: um número inteiro</a:t>
            </a:r>
            <a:r>
              <a:rPr lang="pt-BR" dirty="0"/>
              <a:t> </a:t>
            </a:r>
            <a:r>
              <a:rPr lang="pt-BR" dirty="0" smtClean="0"/>
              <a:t>que representa </a:t>
            </a:r>
            <a:r>
              <a:rPr lang="pt-BR" dirty="0"/>
              <a:t>o expoente de base 10 do </a:t>
            </a:r>
            <a:r>
              <a:rPr lang="pt-BR" dirty="0" smtClean="0"/>
              <a:t>determinante;</a:t>
            </a:r>
          </a:p>
          <a:p>
            <a:endParaRPr lang="pt-BR" dirty="0" smtClean="0"/>
          </a:p>
          <a:p>
            <a:r>
              <a:rPr lang="pt-BR" dirty="0" smtClean="0"/>
              <a:t>Ou seja, o determinante da matriz quadrada é dado por:</a:t>
            </a:r>
          </a:p>
          <a:p>
            <a:endParaRPr lang="pt-BR" dirty="0"/>
          </a:p>
          <a:p>
            <a:pPr marL="114300" indent="0" algn="ctr">
              <a:buNone/>
            </a:pPr>
            <a:r>
              <a:rPr lang="pt-BR" b="1" dirty="0" smtClean="0"/>
              <a:t>Determinante = m * 10^e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61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633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</a:t>
            </a:r>
            <a:r>
              <a:rPr lang="pt-BR" b="1" dirty="0"/>
              <a:t>= </a:t>
            </a:r>
            <a:r>
              <a:rPr lang="pt-BR" b="1" dirty="0" smtClean="0"/>
              <a:t>sum(&lt;Matriz&gt;, &lt;orientação&gt;)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/>
              <a:t>Retorna </a:t>
            </a:r>
            <a:r>
              <a:rPr lang="pt-BR" dirty="0" smtClean="0"/>
              <a:t>o somatório dos elementos da matriz;</a:t>
            </a:r>
          </a:p>
          <a:p>
            <a:r>
              <a:rPr lang="pt-BR" b="1" dirty="0" smtClean="0"/>
              <a:t>&lt;orientação&gt; </a:t>
            </a:r>
            <a:r>
              <a:rPr lang="pt-BR" dirty="0" smtClean="0"/>
              <a:t>define como será realizado o somatório:</a:t>
            </a:r>
          </a:p>
          <a:p>
            <a:pPr lvl="1"/>
            <a:r>
              <a:rPr lang="pt-BR" b="1" dirty="0" smtClean="0"/>
              <a:t>“*”</a:t>
            </a:r>
            <a:r>
              <a:rPr lang="pt-BR" dirty="0" smtClean="0"/>
              <a:t>: o resultado será um valor escalar representando o somatório de todos os elementos da matriz;</a:t>
            </a:r>
          </a:p>
          <a:p>
            <a:pPr lvl="1"/>
            <a:r>
              <a:rPr lang="pt-BR" b="1" dirty="0" smtClean="0"/>
              <a:t>“r”</a:t>
            </a:r>
            <a:r>
              <a:rPr lang="pt-BR" dirty="0" smtClean="0"/>
              <a:t>:  o resultado será um </a:t>
            </a:r>
            <a:r>
              <a:rPr lang="pt-BR" b="1" dirty="0" smtClean="0"/>
              <a:t>vetor linha </a:t>
            </a:r>
            <a:r>
              <a:rPr lang="pt-BR" dirty="0" smtClean="0"/>
              <a:t>de valores escalares que representam os somatórios das colunas da matriz;</a:t>
            </a:r>
          </a:p>
          <a:p>
            <a:pPr lvl="1"/>
            <a:r>
              <a:rPr lang="pt-BR" b="1" dirty="0" smtClean="0"/>
              <a:t>“c”</a:t>
            </a:r>
            <a:r>
              <a:rPr lang="pt-BR" dirty="0" smtClean="0"/>
              <a:t>:  </a:t>
            </a:r>
            <a:r>
              <a:rPr lang="pt-BR" dirty="0"/>
              <a:t>o resultado será um </a:t>
            </a:r>
            <a:r>
              <a:rPr lang="pt-BR" b="1" dirty="0"/>
              <a:t>vetor </a:t>
            </a:r>
            <a:r>
              <a:rPr lang="pt-BR" b="1" dirty="0" smtClean="0"/>
              <a:t>coluna</a:t>
            </a:r>
            <a:r>
              <a:rPr lang="pt-BR" dirty="0" smtClean="0"/>
              <a:t> de </a:t>
            </a:r>
            <a:r>
              <a:rPr lang="pt-BR" dirty="0"/>
              <a:t>valores escalares que representam os somatórios das </a:t>
            </a:r>
            <a:r>
              <a:rPr lang="pt-BR" dirty="0" smtClean="0"/>
              <a:t>linhas </a:t>
            </a:r>
            <a:r>
              <a:rPr lang="pt-BR" dirty="0"/>
              <a:t>matriz</a:t>
            </a:r>
            <a:r>
              <a:rPr lang="pt-BR" dirty="0" smtClean="0"/>
              <a:t>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650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</a:t>
            </a:r>
            <a:r>
              <a:rPr lang="pt-BR" b="1" dirty="0"/>
              <a:t>= </a:t>
            </a:r>
            <a:r>
              <a:rPr lang="pt-BR" b="1" dirty="0" smtClean="0"/>
              <a:t>sum(&lt;Matriz&gt;, &lt;orientação&gt;)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 smtClean="0"/>
              <a:t>--&gt; A = [</a:t>
            </a:r>
            <a:r>
              <a:rPr lang="pt-BR" dirty="0"/>
              <a:t>1,2;3,4</a:t>
            </a:r>
            <a:r>
              <a:rPr lang="pt-BR" dirty="0" smtClean="0"/>
              <a:t>]</a:t>
            </a:r>
          </a:p>
          <a:p>
            <a:pPr marL="411163" lvl="1" indent="0">
              <a:buNone/>
            </a:pPr>
            <a:r>
              <a:rPr lang="pt-BR" dirty="0" smtClean="0"/>
              <a:t>  A = 	1.	2.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3.	4.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smtClean="0"/>
              <a:t>sum(A, </a:t>
            </a:r>
            <a:r>
              <a:rPr lang="pt-BR" b="1" dirty="0" smtClean="0">
                <a:solidFill>
                  <a:srgbClr val="FF0000"/>
                </a:solidFill>
              </a:rPr>
              <a:t>‘*’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 	10.</a:t>
            </a:r>
          </a:p>
          <a:p>
            <a:pPr marL="411163" lvl="1" indent="0">
              <a:buNone/>
            </a:pPr>
            <a:r>
              <a:rPr lang="pt-BR" dirty="0"/>
              <a:t>--&gt; </a:t>
            </a:r>
            <a:r>
              <a:rPr lang="pt-BR" b="1" dirty="0"/>
              <a:t>sum(A, </a:t>
            </a:r>
            <a:r>
              <a:rPr lang="pt-BR" b="1" dirty="0" smtClean="0">
                <a:solidFill>
                  <a:srgbClr val="FF0000"/>
                </a:solidFill>
              </a:rPr>
              <a:t>‘r’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= 	</a:t>
            </a:r>
            <a:r>
              <a:rPr lang="pt-BR" dirty="0" smtClean="0"/>
              <a:t>4.	6.</a:t>
            </a:r>
            <a:endParaRPr lang="pt-BR" dirty="0"/>
          </a:p>
          <a:p>
            <a:pPr marL="411163" lvl="1" indent="0">
              <a:buNone/>
            </a:pPr>
            <a:r>
              <a:rPr lang="pt-BR" dirty="0"/>
              <a:t>--&gt; </a:t>
            </a:r>
            <a:r>
              <a:rPr lang="pt-BR" b="1" dirty="0"/>
              <a:t>sum(A, </a:t>
            </a:r>
            <a:r>
              <a:rPr lang="pt-BR" b="1" dirty="0" smtClean="0">
                <a:solidFill>
                  <a:srgbClr val="FF0000"/>
                </a:solidFill>
              </a:rPr>
              <a:t>‘c’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= 	3</a:t>
            </a:r>
            <a:r>
              <a:rPr lang="pt-BR" dirty="0" smtClean="0"/>
              <a:t>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7.</a:t>
            </a:r>
            <a:endParaRPr lang="pt-BR" dirty="0"/>
          </a:p>
          <a:p>
            <a:pPr marL="411163" lvl="1" indent="0"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892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 cumulativo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cumsum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Retorna </a:t>
            </a:r>
            <a:r>
              <a:rPr lang="pt-BR" dirty="0"/>
              <a:t>o somatório </a:t>
            </a:r>
            <a:r>
              <a:rPr lang="pt-BR" dirty="0" smtClean="0"/>
              <a:t>dos </a:t>
            </a:r>
            <a:r>
              <a:rPr lang="pt-BR" dirty="0"/>
              <a:t>elementos </a:t>
            </a:r>
            <a:r>
              <a:rPr lang="pt-BR" dirty="0" smtClean="0"/>
              <a:t>da matriz, de forma acumulativa a cada linha/coluna;</a:t>
            </a:r>
          </a:p>
          <a:p>
            <a:r>
              <a:rPr lang="pt-BR" b="1" dirty="0"/>
              <a:t>&lt;orientação&gt; </a:t>
            </a:r>
            <a:r>
              <a:rPr lang="pt-BR" dirty="0"/>
              <a:t>define como será realizado o somatório:</a:t>
            </a:r>
          </a:p>
          <a:p>
            <a:pPr lvl="1"/>
            <a:r>
              <a:rPr lang="pt-BR" b="1" dirty="0"/>
              <a:t>“*”</a:t>
            </a:r>
            <a:r>
              <a:rPr lang="pt-BR" dirty="0"/>
              <a:t>: o resultado será </a:t>
            </a:r>
            <a:r>
              <a:rPr lang="pt-BR" dirty="0" smtClean="0"/>
              <a:t>uma matriz com valores escalares </a:t>
            </a:r>
            <a:r>
              <a:rPr lang="pt-BR" dirty="0"/>
              <a:t>representando o somatório de todos os elementos da </a:t>
            </a:r>
            <a:r>
              <a:rPr lang="pt-BR" dirty="0" smtClean="0"/>
              <a:t>matriz anteriores à posição da matriz resultante;</a:t>
            </a:r>
            <a:endParaRPr lang="pt-BR" dirty="0"/>
          </a:p>
          <a:p>
            <a:pPr lvl="1"/>
            <a:r>
              <a:rPr lang="pt-BR" b="1" dirty="0"/>
              <a:t>“r”</a:t>
            </a:r>
            <a:r>
              <a:rPr lang="pt-BR" dirty="0"/>
              <a:t>:  o resultado será </a:t>
            </a:r>
            <a:r>
              <a:rPr lang="pt-BR" dirty="0" smtClean="0"/>
              <a:t>uma matriz de </a:t>
            </a:r>
            <a:r>
              <a:rPr lang="pt-BR" dirty="0"/>
              <a:t>valores escalares que representam os </a:t>
            </a:r>
            <a:r>
              <a:rPr lang="pt-BR" dirty="0" smtClean="0"/>
              <a:t>somatórios cumulativos das </a:t>
            </a:r>
            <a:r>
              <a:rPr lang="pt-BR" dirty="0"/>
              <a:t>colunas da matriz;</a:t>
            </a:r>
          </a:p>
          <a:p>
            <a:pPr lvl="1"/>
            <a:r>
              <a:rPr lang="pt-BR" b="1" dirty="0"/>
              <a:t>“c”</a:t>
            </a:r>
            <a:r>
              <a:rPr lang="pt-BR" dirty="0"/>
              <a:t>:  o resultado será </a:t>
            </a:r>
            <a:r>
              <a:rPr lang="pt-BR" dirty="0" smtClean="0"/>
              <a:t>uma matriz </a:t>
            </a:r>
            <a:r>
              <a:rPr lang="pt-BR" dirty="0"/>
              <a:t>de valores escalares que representam os somatórios </a:t>
            </a:r>
            <a:r>
              <a:rPr lang="pt-BR" dirty="0" smtClean="0"/>
              <a:t>cumulativos das </a:t>
            </a:r>
            <a:r>
              <a:rPr lang="pt-BR" dirty="0"/>
              <a:t>linhas matriz;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821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 cumulativo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cumsum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 1:</a:t>
            </a:r>
          </a:p>
          <a:p>
            <a:pPr marL="411163" lvl="1" indent="0">
              <a:buNone/>
            </a:pPr>
            <a:r>
              <a:rPr lang="pt-BR" dirty="0" smtClean="0"/>
              <a:t>--&gt; A  </a:t>
            </a:r>
            <a:r>
              <a:rPr lang="pt-BR" dirty="0"/>
              <a:t>= [1 2 3; 4 5 6; 7 8 9]</a:t>
            </a:r>
          </a:p>
          <a:p>
            <a:pPr marL="411163" lvl="1" indent="0">
              <a:buNone/>
            </a:pPr>
            <a:r>
              <a:rPr lang="pt-BR" dirty="0"/>
              <a:t> A  </a:t>
            </a:r>
            <a:r>
              <a:rPr lang="pt-BR" dirty="0" smtClean="0"/>
              <a:t>=	1</a:t>
            </a:r>
            <a:r>
              <a:rPr lang="pt-BR" dirty="0"/>
              <a:t>.    2.    3.  </a:t>
            </a:r>
          </a:p>
          <a:p>
            <a:pPr marL="411163" lvl="1" indent="0">
              <a:buNone/>
            </a:pPr>
            <a:r>
              <a:rPr lang="pt-BR" dirty="0" smtClean="0"/>
              <a:t>	4</a:t>
            </a:r>
            <a:r>
              <a:rPr lang="pt-BR" dirty="0"/>
              <a:t>.    5.    6.  </a:t>
            </a:r>
          </a:p>
          <a:p>
            <a:pPr marL="411163" lvl="1" indent="0">
              <a:buNone/>
            </a:pPr>
            <a:r>
              <a:rPr lang="pt-BR" dirty="0" smtClean="0"/>
              <a:t>	7</a:t>
            </a:r>
            <a:r>
              <a:rPr lang="pt-BR" dirty="0"/>
              <a:t>.    8.    9.  </a:t>
            </a:r>
          </a:p>
          <a:p>
            <a:pPr marL="411163" lvl="1" indent="0">
              <a:buNone/>
            </a:pPr>
            <a:r>
              <a:rPr lang="pt-BR" dirty="0"/>
              <a:t> 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err="1" smtClean="0"/>
              <a:t>cumsum</a:t>
            </a:r>
            <a:r>
              <a:rPr lang="pt-BR" b="1" dirty="0" smtClean="0"/>
              <a:t>(A</a:t>
            </a:r>
            <a:r>
              <a:rPr lang="pt-BR" b="1" dirty="0"/>
              <a:t>, </a:t>
            </a:r>
            <a:r>
              <a:rPr lang="pt-BR" b="1" dirty="0">
                <a:solidFill>
                  <a:srgbClr val="FF0000"/>
                </a:solidFill>
              </a:rPr>
              <a:t>'*'</a:t>
            </a:r>
            <a:r>
              <a:rPr lang="pt-BR" b="1" dirty="0"/>
              <a:t>)</a:t>
            </a:r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	1</a:t>
            </a:r>
            <a:r>
              <a:rPr lang="pt-BR" dirty="0"/>
              <a:t>.     14.    30.  </a:t>
            </a:r>
          </a:p>
          <a:p>
            <a:pPr marL="411163" lvl="1" indent="0">
              <a:buNone/>
            </a:pPr>
            <a:r>
              <a:rPr lang="pt-BR" dirty="0" smtClean="0"/>
              <a:t>		5</a:t>
            </a:r>
            <a:r>
              <a:rPr lang="pt-BR" dirty="0"/>
              <a:t>.     19.    36.  </a:t>
            </a:r>
          </a:p>
          <a:p>
            <a:pPr marL="411163" lvl="1" indent="0">
              <a:buNone/>
            </a:pPr>
            <a:r>
              <a:rPr lang="pt-BR" dirty="0" smtClean="0"/>
              <a:t>		12</a:t>
            </a:r>
            <a:r>
              <a:rPr lang="pt-BR" dirty="0"/>
              <a:t>.    27.    45.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80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 cumulativo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cumsum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 2:</a:t>
            </a:r>
          </a:p>
          <a:p>
            <a:pPr marL="411163" lvl="1" indent="0">
              <a:buNone/>
            </a:pPr>
            <a:r>
              <a:rPr lang="pt-BR" dirty="0" smtClean="0"/>
              <a:t>--&gt; A  </a:t>
            </a:r>
            <a:r>
              <a:rPr lang="pt-BR" dirty="0"/>
              <a:t>= [1 2 3; 4 5 6; 7 8 9]</a:t>
            </a:r>
          </a:p>
          <a:p>
            <a:pPr marL="411163" lvl="1" indent="0">
              <a:buNone/>
            </a:pPr>
            <a:r>
              <a:rPr lang="pt-BR" dirty="0"/>
              <a:t> A  </a:t>
            </a:r>
            <a:r>
              <a:rPr lang="pt-BR" dirty="0" smtClean="0"/>
              <a:t>=	1</a:t>
            </a:r>
            <a:r>
              <a:rPr lang="pt-BR" dirty="0"/>
              <a:t>.    2.    3.  </a:t>
            </a:r>
          </a:p>
          <a:p>
            <a:pPr marL="411163" lvl="1" indent="0">
              <a:buNone/>
            </a:pPr>
            <a:r>
              <a:rPr lang="pt-BR" dirty="0" smtClean="0"/>
              <a:t>	4</a:t>
            </a:r>
            <a:r>
              <a:rPr lang="pt-BR" dirty="0"/>
              <a:t>.    5.    6.  </a:t>
            </a:r>
          </a:p>
          <a:p>
            <a:pPr marL="411163" lvl="1" indent="0">
              <a:buNone/>
            </a:pPr>
            <a:r>
              <a:rPr lang="pt-BR" dirty="0" smtClean="0"/>
              <a:t>	7</a:t>
            </a:r>
            <a:r>
              <a:rPr lang="pt-BR" dirty="0"/>
              <a:t>.    8.    9.  </a:t>
            </a:r>
          </a:p>
          <a:p>
            <a:pPr marL="411163" lvl="1" indent="0">
              <a:buNone/>
            </a:pPr>
            <a:r>
              <a:rPr lang="pt-BR" dirty="0"/>
              <a:t> 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err="1" smtClean="0"/>
              <a:t>cumsum</a:t>
            </a:r>
            <a:r>
              <a:rPr lang="pt-BR" b="1" dirty="0" smtClean="0"/>
              <a:t>(A, </a:t>
            </a:r>
            <a:r>
              <a:rPr lang="pt-BR" b="1" dirty="0" smtClean="0">
                <a:solidFill>
                  <a:srgbClr val="FF0000"/>
                </a:solidFill>
              </a:rPr>
              <a:t>'r'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</a:t>
            </a:r>
            <a:r>
              <a:rPr lang="pt-BR" dirty="0"/>
              <a:t>	1.     2.     3.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5</a:t>
            </a:r>
            <a:r>
              <a:rPr lang="pt-BR" dirty="0"/>
              <a:t>.     7.     9.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12</a:t>
            </a:r>
            <a:r>
              <a:rPr lang="pt-BR" dirty="0"/>
              <a:t>.    15.    18.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141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Somatório cumulativo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cumsum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 3:</a:t>
            </a:r>
          </a:p>
          <a:p>
            <a:pPr marL="411163" lvl="1" indent="0">
              <a:buNone/>
            </a:pPr>
            <a:r>
              <a:rPr lang="pt-BR" dirty="0" smtClean="0"/>
              <a:t>--&gt; A  </a:t>
            </a:r>
            <a:r>
              <a:rPr lang="pt-BR" dirty="0"/>
              <a:t>= [1 2 3; 4 5 6; 7 8 9]</a:t>
            </a:r>
          </a:p>
          <a:p>
            <a:pPr marL="411163" lvl="1" indent="0">
              <a:buNone/>
            </a:pPr>
            <a:r>
              <a:rPr lang="pt-BR" dirty="0"/>
              <a:t> A  </a:t>
            </a:r>
            <a:r>
              <a:rPr lang="pt-BR" dirty="0" smtClean="0"/>
              <a:t>=	1</a:t>
            </a:r>
            <a:r>
              <a:rPr lang="pt-BR" dirty="0"/>
              <a:t>.    2.    3.  </a:t>
            </a:r>
          </a:p>
          <a:p>
            <a:pPr marL="411163" lvl="1" indent="0">
              <a:buNone/>
            </a:pPr>
            <a:r>
              <a:rPr lang="pt-BR" dirty="0" smtClean="0"/>
              <a:t>	4</a:t>
            </a:r>
            <a:r>
              <a:rPr lang="pt-BR" dirty="0"/>
              <a:t>.    5.    6.  </a:t>
            </a:r>
          </a:p>
          <a:p>
            <a:pPr marL="411163" lvl="1" indent="0">
              <a:buNone/>
            </a:pPr>
            <a:r>
              <a:rPr lang="pt-BR" dirty="0" smtClean="0"/>
              <a:t>	7</a:t>
            </a:r>
            <a:r>
              <a:rPr lang="pt-BR" dirty="0"/>
              <a:t>.    8.    9.  </a:t>
            </a:r>
          </a:p>
          <a:p>
            <a:pPr marL="411163" lvl="1" indent="0">
              <a:buNone/>
            </a:pPr>
            <a:r>
              <a:rPr lang="pt-BR" dirty="0"/>
              <a:t> 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err="1" smtClean="0"/>
              <a:t>cumsum</a:t>
            </a:r>
            <a:r>
              <a:rPr lang="pt-BR" b="1" dirty="0" smtClean="0"/>
              <a:t>(A, </a:t>
            </a:r>
            <a:r>
              <a:rPr lang="pt-BR" b="1" dirty="0" smtClean="0">
                <a:solidFill>
                  <a:srgbClr val="FF0000"/>
                </a:solidFill>
              </a:rPr>
              <a:t>'c'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</a:t>
            </a:r>
            <a:r>
              <a:rPr lang="pt-BR" dirty="0"/>
              <a:t>	1.    3.     6.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4</a:t>
            </a:r>
            <a:r>
              <a:rPr lang="pt-BR" dirty="0"/>
              <a:t>.    9.     15.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7</a:t>
            </a:r>
            <a:r>
              <a:rPr lang="pt-BR" dirty="0"/>
              <a:t>.    15.    24.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23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Produtório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prod</a:t>
            </a:r>
            <a:r>
              <a:rPr lang="pt-BR" b="1" dirty="0"/>
              <a:t>(&lt;Matrix 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/>
              <a:t>Retorna o </a:t>
            </a:r>
            <a:r>
              <a:rPr lang="pt-BR" dirty="0" err="1" smtClean="0"/>
              <a:t>produtório</a:t>
            </a:r>
            <a:r>
              <a:rPr lang="pt-BR" dirty="0" smtClean="0"/>
              <a:t> dos </a:t>
            </a:r>
            <a:r>
              <a:rPr lang="pt-BR" dirty="0"/>
              <a:t>elementos da matriz</a:t>
            </a:r>
            <a:r>
              <a:rPr lang="pt-BR" dirty="0" smtClean="0"/>
              <a:t>;</a:t>
            </a:r>
          </a:p>
          <a:p>
            <a:r>
              <a:rPr lang="pt-BR" dirty="0" smtClean="0"/>
              <a:t>Tem funcionamento similar ao somatório, mas realiza a operação de multiplicação em lugar da soma;</a:t>
            </a:r>
            <a:endParaRPr lang="pt-BR" dirty="0"/>
          </a:p>
          <a:p>
            <a:r>
              <a:rPr lang="pt-BR" b="1" dirty="0"/>
              <a:t>&lt;orientação&gt; </a:t>
            </a:r>
            <a:r>
              <a:rPr lang="pt-BR" dirty="0"/>
              <a:t>define como será realizado o </a:t>
            </a:r>
            <a:r>
              <a:rPr lang="pt-BR" dirty="0" err="1" smtClean="0"/>
              <a:t>produtório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b="1" dirty="0"/>
              <a:t>“*”</a:t>
            </a:r>
            <a:r>
              <a:rPr lang="pt-BR" dirty="0"/>
              <a:t>: o resultado será um valor escalar representando o </a:t>
            </a:r>
            <a:r>
              <a:rPr lang="pt-BR" dirty="0" err="1" smtClean="0"/>
              <a:t>produtório</a:t>
            </a:r>
            <a:r>
              <a:rPr lang="pt-BR" dirty="0" smtClean="0"/>
              <a:t> </a:t>
            </a:r>
            <a:r>
              <a:rPr lang="pt-BR" dirty="0"/>
              <a:t>de todos os elementos da matriz;</a:t>
            </a:r>
          </a:p>
          <a:p>
            <a:pPr lvl="1"/>
            <a:r>
              <a:rPr lang="pt-BR" b="1" dirty="0"/>
              <a:t>“r”</a:t>
            </a:r>
            <a:r>
              <a:rPr lang="pt-BR" dirty="0"/>
              <a:t>:  o resultado será um </a:t>
            </a:r>
            <a:r>
              <a:rPr lang="pt-BR" b="1" dirty="0"/>
              <a:t>vetor linha </a:t>
            </a:r>
            <a:r>
              <a:rPr lang="pt-BR" dirty="0"/>
              <a:t>de valores escalares que representam os </a:t>
            </a:r>
            <a:r>
              <a:rPr lang="pt-BR" dirty="0" err="1" smtClean="0"/>
              <a:t>produtórios</a:t>
            </a:r>
            <a:r>
              <a:rPr lang="pt-BR" dirty="0" smtClean="0"/>
              <a:t> </a:t>
            </a:r>
            <a:r>
              <a:rPr lang="pt-BR" dirty="0"/>
              <a:t>das colunas da matriz;</a:t>
            </a:r>
          </a:p>
          <a:p>
            <a:pPr lvl="1"/>
            <a:r>
              <a:rPr lang="pt-BR" b="1" dirty="0"/>
              <a:t>“c”</a:t>
            </a:r>
            <a:r>
              <a:rPr lang="pt-BR" dirty="0"/>
              <a:t>:  o resultado será um </a:t>
            </a:r>
            <a:r>
              <a:rPr lang="pt-BR" b="1" dirty="0"/>
              <a:t>vetor coluna</a:t>
            </a:r>
            <a:r>
              <a:rPr lang="pt-BR" dirty="0"/>
              <a:t> de valores escalares que representam os </a:t>
            </a:r>
            <a:r>
              <a:rPr lang="pt-BR" dirty="0" err="1" smtClean="0"/>
              <a:t>produtórios</a:t>
            </a:r>
            <a:r>
              <a:rPr lang="pt-BR" dirty="0" smtClean="0"/>
              <a:t> </a:t>
            </a:r>
            <a:r>
              <a:rPr lang="pt-BR" dirty="0"/>
              <a:t>das linhas </a:t>
            </a:r>
            <a:r>
              <a:rPr lang="pt-BR" dirty="0" smtClean="0"/>
              <a:t>matriz.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669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Produtório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</a:t>
            </a:r>
            <a:r>
              <a:rPr lang="pt-BR" b="1" dirty="0"/>
              <a:t>= </a:t>
            </a:r>
            <a:r>
              <a:rPr lang="pt-BR" b="1" dirty="0" err="1"/>
              <a:t>prod</a:t>
            </a:r>
            <a:r>
              <a:rPr lang="pt-BR" b="1" dirty="0"/>
              <a:t>(&lt;</a:t>
            </a:r>
            <a:r>
              <a:rPr lang="pt-BR" b="1" dirty="0" smtClean="0"/>
              <a:t>Matriz&gt;, &lt;orientação&gt;)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 smtClean="0"/>
              <a:t>Exemplos:</a:t>
            </a:r>
          </a:p>
          <a:p>
            <a:pPr marL="411163" lvl="1" indent="0">
              <a:buNone/>
            </a:pPr>
            <a:r>
              <a:rPr lang="pt-BR" dirty="0" smtClean="0"/>
              <a:t>--&gt; A = [</a:t>
            </a:r>
            <a:r>
              <a:rPr lang="pt-BR" dirty="0"/>
              <a:t>1,2;3,4</a:t>
            </a:r>
            <a:r>
              <a:rPr lang="pt-BR" dirty="0" smtClean="0"/>
              <a:t>]</a:t>
            </a:r>
          </a:p>
          <a:p>
            <a:pPr marL="411163" lvl="1" indent="0">
              <a:buNone/>
            </a:pPr>
            <a:r>
              <a:rPr lang="pt-BR" dirty="0" smtClean="0"/>
              <a:t>  A = 	1.	2.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3.	4.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err="1" smtClean="0"/>
              <a:t>prod</a:t>
            </a:r>
            <a:r>
              <a:rPr lang="pt-BR" b="1" dirty="0" smtClean="0"/>
              <a:t>(A,</a:t>
            </a:r>
            <a:r>
              <a:rPr lang="pt-BR" b="1" dirty="0" smtClean="0">
                <a:solidFill>
                  <a:srgbClr val="FF0000"/>
                </a:solidFill>
              </a:rPr>
              <a:t> ‘*’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 	24.</a:t>
            </a:r>
          </a:p>
          <a:p>
            <a:pPr marL="411163" lvl="1" indent="0">
              <a:buNone/>
            </a:pPr>
            <a:r>
              <a:rPr lang="pt-BR" dirty="0"/>
              <a:t>--&gt; </a:t>
            </a:r>
            <a:r>
              <a:rPr lang="pt-BR" b="1" dirty="0" err="1" smtClean="0"/>
              <a:t>prod</a:t>
            </a:r>
            <a:r>
              <a:rPr lang="pt-BR" b="1" dirty="0" smtClean="0"/>
              <a:t>(A</a:t>
            </a:r>
            <a:r>
              <a:rPr lang="pt-BR" b="1" dirty="0"/>
              <a:t>, </a:t>
            </a:r>
            <a:r>
              <a:rPr lang="pt-BR" b="1" dirty="0" smtClean="0">
                <a:solidFill>
                  <a:srgbClr val="FF0000"/>
                </a:solidFill>
              </a:rPr>
              <a:t>‘r’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= 	3</a:t>
            </a:r>
            <a:r>
              <a:rPr lang="pt-BR" dirty="0" smtClean="0"/>
              <a:t>.	</a:t>
            </a:r>
            <a:r>
              <a:rPr lang="pt-BR" dirty="0"/>
              <a:t>8</a:t>
            </a:r>
            <a:r>
              <a:rPr lang="pt-BR" dirty="0" smtClean="0"/>
              <a:t>.</a:t>
            </a:r>
            <a:endParaRPr lang="pt-BR" dirty="0"/>
          </a:p>
          <a:p>
            <a:pPr marL="411163" lvl="1" indent="0">
              <a:buNone/>
            </a:pPr>
            <a:r>
              <a:rPr lang="pt-BR" dirty="0"/>
              <a:t>--&gt; </a:t>
            </a:r>
            <a:r>
              <a:rPr lang="pt-BR" b="1" dirty="0" err="1" smtClean="0"/>
              <a:t>prod</a:t>
            </a:r>
            <a:r>
              <a:rPr lang="pt-BR" b="1" dirty="0" smtClean="0"/>
              <a:t>(A</a:t>
            </a:r>
            <a:r>
              <a:rPr lang="pt-BR" b="1" dirty="0"/>
              <a:t>, </a:t>
            </a:r>
            <a:r>
              <a:rPr lang="pt-BR" b="1" dirty="0" smtClean="0">
                <a:solidFill>
                  <a:srgbClr val="FF0000"/>
                </a:solidFill>
              </a:rPr>
              <a:t>‘c’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= 	</a:t>
            </a:r>
            <a:r>
              <a:rPr lang="pt-BR" dirty="0" smtClean="0"/>
              <a:t>2.</a:t>
            </a:r>
          </a:p>
          <a:p>
            <a:pPr marL="411163" lvl="1" indent="0">
              <a:buNone/>
            </a:pPr>
            <a:r>
              <a:rPr lang="pt-BR" dirty="0"/>
              <a:t>	</a:t>
            </a:r>
            <a:r>
              <a:rPr lang="pt-BR" dirty="0" smtClean="0"/>
              <a:t>	12.</a:t>
            </a:r>
            <a:endParaRPr lang="pt-BR" dirty="0"/>
          </a:p>
          <a:p>
            <a:pPr marL="411163" lvl="1" indent="0">
              <a:buNone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69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918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tipo de dados </a:t>
            </a:r>
            <a:r>
              <a:rPr lang="pt-BR" b="1" dirty="0" smtClean="0"/>
              <a:t>Matriz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Agora imagine a seguinte situação:</a:t>
            </a:r>
          </a:p>
          <a:p>
            <a:pPr lvl="1"/>
            <a:r>
              <a:rPr lang="pt-BR" dirty="0" smtClean="0"/>
              <a:t>Desejo armazenar </a:t>
            </a:r>
            <a:r>
              <a:rPr lang="pt-BR" b="1" dirty="0" smtClean="0"/>
              <a:t>3 notas</a:t>
            </a:r>
            <a:r>
              <a:rPr lang="pt-BR" dirty="0" smtClean="0"/>
              <a:t> para </a:t>
            </a:r>
            <a:r>
              <a:rPr lang="pt-BR" b="1" dirty="0" smtClean="0"/>
              <a:t>5 alunos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Para isto eu preciso de </a:t>
            </a:r>
            <a:r>
              <a:rPr lang="pt-BR" b="1" dirty="0" smtClean="0"/>
              <a:t>3 vetores </a:t>
            </a:r>
            <a:r>
              <a:rPr lang="pt-BR" dirty="0" smtClean="0"/>
              <a:t>ou de </a:t>
            </a:r>
            <a:r>
              <a:rPr lang="pt-BR" b="1" dirty="0" smtClean="0"/>
              <a:t>5 vetores</a:t>
            </a:r>
            <a:r>
              <a:rPr lang="pt-BR" dirty="0" smtClean="0"/>
              <a:t>? 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30810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Produtório cumulativo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cumprod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Retorna </a:t>
            </a:r>
            <a:r>
              <a:rPr lang="pt-BR" dirty="0"/>
              <a:t>o </a:t>
            </a:r>
            <a:r>
              <a:rPr lang="pt-BR" dirty="0" err="1" smtClean="0"/>
              <a:t>produtório</a:t>
            </a:r>
            <a:r>
              <a:rPr lang="pt-BR" dirty="0" smtClean="0"/>
              <a:t> dos </a:t>
            </a:r>
            <a:r>
              <a:rPr lang="pt-BR" dirty="0"/>
              <a:t>elementos </a:t>
            </a:r>
            <a:r>
              <a:rPr lang="pt-BR" dirty="0" smtClean="0"/>
              <a:t>da matriz, de forma acumulativa a cada linha/coluna;</a:t>
            </a:r>
          </a:p>
          <a:p>
            <a:r>
              <a:rPr lang="pt-BR" b="1" dirty="0"/>
              <a:t>&lt;orientação&gt; </a:t>
            </a:r>
            <a:r>
              <a:rPr lang="pt-BR" dirty="0"/>
              <a:t>define como será realizado o </a:t>
            </a:r>
            <a:r>
              <a:rPr lang="pt-BR" dirty="0" err="1" smtClean="0"/>
              <a:t>produtório</a:t>
            </a:r>
            <a:r>
              <a:rPr lang="pt-BR" dirty="0" smtClean="0"/>
              <a:t>:</a:t>
            </a:r>
            <a:endParaRPr lang="pt-BR" dirty="0"/>
          </a:p>
          <a:p>
            <a:pPr lvl="1"/>
            <a:r>
              <a:rPr lang="pt-BR" b="1" dirty="0"/>
              <a:t>“*”</a:t>
            </a:r>
            <a:r>
              <a:rPr lang="pt-BR" dirty="0"/>
              <a:t>: o resultado será </a:t>
            </a:r>
            <a:r>
              <a:rPr lang="pt-BR" dirty="0" smtClean="0"/>
              <a:t>uma matriz com valores escalares </a:t>
            </a:r>
            <a:r>
              <a:rPr lang="pt-BR" dirty="0"/>
              <a:t>representando o </a:t>
            </a:r>
            <a:r>
              <a:rPr lang="pt-BR" dirty="0" err="1" smtClean="0"/>
              <a:t>produtório</a:t>
            </a:r>
            <a:r>
              <a:rPr lang="pt-BR" dirty="0" smtClean="0"/>
              <a:t> de </a:t>
            </a:r>
            <a:r>
              <a:rPr lang="pt-BR" dirty="0"/>
              <a:t>todos os elementos da </a:t>
            </a:r>
            <a:r>
              <a:rPr lang="pt-BR" dirty="0" smtClean="0"/>
              <a:t>matriz anteriores à posição da matriz resultante;</a:t>
            </a:r>
            <a:endParaRPr lang="pt-BR" dirty="0"/>
          </a:p>
          <a:p>
            <a:pPr lvl="1"/>
            <a:r>
              <a:rPr lang="pt-BR" b="1" dirty="0"/>
              <a:t>“r”</a:t>
            </a:r>
            <a:r>
              <a:rPr lang="pt-BR" dirty="0"/>
              <a:t>:  o resultado será </a:t>
            </a:r>
            <a:r>
              <a:rPr lang="pt-BR" dirty="0" smtClean="0"/>
              <a:t>uma matriz de </a:t>
            </a:r>
            <a:r>
              <a:rPr lang="pt-BR" dirty="0"/>
              <a:t>valores escalares que representam os </a:t>
            </a:r>
            <a:r>
              <a:rPr lang="pt-BR" dirty="0" err="1" smtClean="0"/>
              <a:t>produtórios</a:t>
            </a:r>
            <a:r>
              <a:rPr lang="pt-BR" dirty="0" smtClean="0"/>
              <a:t> cumulativos das </a:t>
            </a:r>
            <a:r>
              <a:rPr lang="pt-BR" dirty="0"/>
              <a:t>colunas da matriz;</a:t>
            </a:r>
          </a:p>
          <a:p>
            <a:pPr lvl="1"/>
            <a:r>
              <a:rPr lang="pt-BR" b="1" dirty="0"/>
              <a:t>“c”</a:t>
            </a:r>
            <a:r>
              <a:rPr lang="pt-BR" dirty="0"/>
              <a:t>:  o resultado será </a:t>
            </a:r>
            <a:r>
              <a:rPr lang="pt-BR" dirty="0" smtClean="0"/>
              <a:t>uma matriz </a:t>
            </a:r>
            <a:r>
              <a:rPr lang="pt-BR" dirty="0"/>
              <a:t>de valores escalares que representam os </a:t>
            </a:r>
            <a:r>
              <a:rPr lang="pt-BR" dirty="0" err="1" smtClean="0"/>
              <a:t>produtórios</a:t>
            </a:r>
            <a:r>
              <a:rPr lang="pt-BR" dirty="0" smtClean="0"/>
              <a:t> cumulativos das </a:t>
            </a:r>
            <a:r>
              <a:rPr lang="pt-BR" dirty="0"/>
              <a:t>linhas matriz;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956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Produtório cumulativo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cumprod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 1:</a:t>
            </a:r>
          </a:p>
          <a:p>
            <a:pPr marL="411163" lvl="1" indent="0">
              <a:buNone/>
            </a:pPr>
            <a:r>
              <a:rPr lang="pt-BR" dirty="0" smtClean="0"/>
              <a:t>--&gt; A  </a:t>
            </a:r>
            <a:r>
              <a:rPr lang="pt-BR" dirty="0"/>
              <a:t>= [1 2 3; 4 5 6; 7 8 9]</a:t>
            </a:r>
          </a:p>
          <a:p>
            <a:pPr marL="411163" lvl="1" indent="0">
              <a:buNone/>
            </a:pPr>
            <a:r>
              <a:rPr lang="pt-BR" dirty="0"/>
              <a:t> A  </a:t>
            </a:r>
            <a:r>
              <a:rPr lang="pt-BR" dirty="0" smtClean="0"/>
              <a:t>=	1</a:t>
            </a:r>
            <a:r>
              <a:rPr lang="pt-BR" dirty="0"/>
              <a:t>.    2.    3.  </a:t>
            </a:r>
          </a:p>
          <a:p>
            <a:pPr marL="411163" lvl="1" indent="0">
              <a:buNone/>
            </a:pPr>
            <a:r>
              <a:rPr lang="pt-BR" dirty="0" smtClean="0"/>
              <a:t>	4</a:t>
            </a:r>
            <a:r>
              <a:rPr lang="pt-BR" dirty="0"/>
              <a:t>.    5.    6.  </a:t>
            </a:r>
          </a:p>
          <a:p>
            <a:pPr marL="411163" lvl="1" indent="0">
              <a:buNone/>
            </a:pPr>
            <a:r>
              <a:rPr lang="pt-BR" dirty="0" smtClean="0"/>
              <a:t>	7</a:t>
            </a:r>
            <a:r>
              <a:rPr lang="pt-BR" dirty="0"/>
              <a:t>.    8.    9.  </a:t>
            </a:r>
          </a:p>
          <a:p>
            <a:pPr marL="411163" lvl="1" indent="0">
              <a:buNone/>
            </a:pPr>
            <a:r>
              <a:rPr lang="pt-BR" dirty="0"/>
              <a:t> 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err="1" smtClean="0"/>
              <a:t>cumprod</a:t>
            </a:r>
            <a:r>
              <a:rPr lang="pt-BR" b="1" dirty="0" smtClean="0"/>
              <a:t>(A</a:t>
            </a:r>
            <a:r>
              <a:rPr lang="pt-BR" b="1" dirty="0"/>
              <a:t>, </a:t>
            </a:r>
            <a:r>
              <a:rPr lang="pt-BR" b="1" dirty="0">
                <a:solidFill>
                  <a:srgbClr val="FF0000"/>
                </a:solidFill>
              </a:rPr>
              <a:t>'*'</a:t>
            </a:r>
            <a:r>
              <a:rPr lang="pt-BR" b="1" dirty="0"/>
              <a:t>)</a:t>
            </a:r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</a:t>
            </a:r>
            <a:r>
              <a:rPr lang="pt-BR" dirty="0"/>
              <a:t>	</a:t>
            </a:r>
            <a:r>
              <a:rPr lang="pt-BR" dirty="0" smtClean="0"/>
              <a:t>1</a:t>
            </a:r>
            <a:r>
              <a:rPr lang="pt-BR" dirty="0"/>
              <a:t>.     </a:t>
            </a:r>
            <a:r>
              <a:rPr lang="pt-BR" dirty="0" smtClean="0"/>
              <a:t> 56</a:t>
            </a:r>
            <a:r>
              <a:rPr lang="pt-BR" dirty="0"/>
              <a:t>.     </a:t>
            </a:r>
            <a:r>
              <a:rPr lang="pt-BR" dirty="0" smtClean="0"/>
              <a:t>   </a:t>
            </a:r>
            <a:r>
              <a:rPr lang="pt-BR" dirty="0"/>
              <a:t>6720. 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4</a:t>
            </a:r>
            <a:r>
              <a:rPr lang="pt-BR" dirty="0"/>
              <a:t>.     </a:t>
            </a:r>
            <a:r>
              <a:rPr lang="pt-BR" dirty="0" smtClean="0"/>
              <a:t> 280</a:t>
            </a:r>
            <a:r>
              <a:rPr lang="pt-BR" dirty="0"/>
              <a:t>.     </a:t>
            </a:r>
            <a:r>
              <a:rPr lang="pt-BR" dirty="0" smtClean="0"/>
              <a:t> 40320</a:t>
            </a:r>
            <a:r>
              <a:rPr lang="pt-BR" dirty="0"/>
              <a:t>.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28</a:t>
            </a:r>
            <a:r>
              <a:rPr lang="pt-BR" dirty="0"/>
              <a:t>.    2240.    362880.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785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Produtório cumulativo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cumprod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 2:</a:t>
            </a:r>
          </a:p>
          <a:p>
            <a:pPr marL="411163" lvl="1" indent="0">
              <a:buNone/>
            </a:pPr>
            <a:r>
              <a:rPr lang="pt-BR" dirty="0" smtClean="0"/>
              <a:t>--&gt; A  </a:t>
            </a:r>
            <a:r>
              <a:rPr lang="pt-BR" dirty="0"/>
              <a:t>= [1 2 3; 4 5 6; 7 8 9]</a:t>
            </a:r>
          </a:p>
          <a:p>
            <a:pPr marL="411163" lvl="1" indent="0">
              <a:buNone/>
            </a:pPr>
            <a:r>
              <a:rPr lang="pt-BR" dirty="0"/>
              <a:t> A  </a:t>
            </a:r>
            <a:r>
              <a:rPr lang="pt-BR" dirty="0" smtClean="0"/>
              <a:t>=	1</a:t>
            </a:r>
            <a:r>
              <a:rPr lang="pt-BR" dirty="0"/>
              <a:t>.    2.    3.  </a:t>
            </a:r>
          </a:p>
          <a:p>
            <a:pPr marL="411163" lvl="1" indent="0">
              <a:buNone/>
            </a:pPr>
            <a:r>
              <a:rPr lang="pt-BR" dirty="0" smtClean="0"/>
              <a:t>	4</a:t>
            </a:r>
            <a:r>
              <a:rPr lang="pt-BR" dirty="0"/>
              <a:t>.    5.    6.  </a:t>
            </a:r>
          </a:p>
          <a:p>
            <a:pPr marL="411163" lvl="1" indent="0">
              <a:buNone/>
            </a:pPr>
            <a:r>
              <a:rPr lang="pt-BR" dirty="0" smtClean="0"/>
              <a:t>	7</a:t>
            </a:r>
            <a:r>
              <a:rPr lang="pt-BR" dirty="0"/>
              <a:t>.    8.    9.  </a:t>
            </a:r>
          </a:p>
          <a:p>
            <a:pPr marL="411163" lvl="1" indent="0">
              <a:buNone/>
            </a:pPr>
            <a:r>
              <a:rPr lang="pt-BR" dirty="0"/>
              <a:t> 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err="1" smtClean="0"/>
              <a:t>cumprod</a:t>
            </a:r>
            <a:r>
              <a:rPr lang="pt-BR" b="1" dirty="0" smtClean="0"/>
              <a:t>(A, </a:t>
            </a:r>
            <a:r>
              <a:rPr lang="pt-BR" b="1" dirty="0" smtClean="0">
                <a:solidFill>
                  <a:srgbClr val="FF0000"/>
                </a:solidFill>
              </a:rPr>
              <a:t>'r'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</a:t>
            </a:r>
            <a:r>
              <a:rPr lang="pt-BR" dirty="0"/>
              <a:t>	</a:t>
            </a:r>
            <a:r>
              <a:rPr lang="pt-BR" dirty="0" smtClean="0"/>
              <a:t>1</a:t>
            </a:r>
            <a:r>
              <a:rPr lang="pt-BR" dirty="0"/>
              <a:t>.     </a:t>
            </a:r>
            <a:r>
              <a:rPr lang="pt-BR" dirty="0" smtClean="0"/>
              <a:t> 2</a:t>
            </a:r>
            <a:r>
              <a:rPr lang="pt-BR" dirty="0"/>
              <a:t>.    </a:t>
            </a:r>
            <a:r>
              <a:rPr lang="pt-BR" dirty="0" smtClean="0"/>
              <a:t>  </a:t>
            </a:r>
            <a:r>
              <a:rPr lang="pt-BR" dirty="0"/>
              <a:t>3. 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4</a:t>
            </a:r>
            <a:r>
              <a:rPr lang="pt-BR" dirty="0"/>
              <a:t>.     </a:t>
            </a:r>
            <a:r>
              <a:rPr lang="pt-BR" dirty="0" smtClean="0"/>
              <a:t> 10</a:t>
            </a:r>
            <a:r>
              <a:rPr lang="pt-BR" dirty="0"/>
              <a:t>.    18.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28</a:t>
            </a:r>
            <a:r>
              <a:rPr lang="pt-BR" dirty="0"/>
              <a:t>.    80.    162. 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02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Produtório cumulativo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resultado] = </a:t>
            </a:r>
            <a:r>
              <a:rPr lang="pt-BR" b="1" dirty="0" err="1" smtClean="0"/>
              <a:t>cumprod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 3:</a:t>
            </a:r>
          </a:p>
          <a:p>
            <a:pPr marL="411163" lvl="1" indent="0">
              <a:buNone/>
            </a:pPr>
            <a:r>
              <a:rPr lang="pt-BR" dirty="0" smtClean="0"/>
              <a:t>--&gt; A  </a:t>
            </a:r>
            <a:r>
              <a:rPr lang="pt-BR" dirty="0"/>
              <a:t>= [1 2 3; 4 5 6; 7 8 9]</a:t>
            </a:r>
          </a:p>
          <a:p>
            <a:pPr marL="411163" lvl="1" indent="0">
              <a:buNone/>
            </a:pPr>
            <a:r>
              <a:rPr lang="pt-BR" dirty="0"/>
              <a:t> A  </a:t>
            </a:r>
            <a:r>
              <a:rPr lang="pt-BR" dirty="0" smtClean="0"/>
              <a:t>=	1</a:t>
            </a:r>
            <a:r>
              <a:rPr lang="pt-BR" dirty="0"/>
              <a:t>.    2.    3.  </a:t>
            </a:r>
          </a:p>
          <a:p>
            <a:pPr marL="411163" lvl="1" indent="0">
              <a:buNone/>
            </a:pPr>
            <a:r>
              <a:rPr lang="pt-BR" dirty="0" smtClean="0"/>
              <a:t>	4</a:t>
            </a:r>
            <a:r>
              <a:rPr lang="pt-BR" dirty="0"/>
              <a:t>.    5.    6.  </a:t>
            </a:r>
          </a:p>
          <a:p>
            <a:pPr marL="411163" lvl="1" indent="0">
              <a:buNone/>
            </a:pPr>
            <a:r>
              <a:rPr lang="pt-BR" dirty="0" smtClean="0"/>
              <a:t>	7</a:t>
            </a:r>
            <a:r>
              <a:rPr lang="pt-BR" dirty="0"/>
              <a:t>.    8.    9.  </a:t>
            </a:r>
          </a:p>
          <a:p>
            <a:pPr marL="411163" lvl="1" indent="0">
              <a:buNone/>
            </a:pPr>
            <a:r>
              <a:rPr lang="pt-BR" dirty="0"/>
              <a:t> </a:t>
            </a:r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err="1"/>
              <a:t>cumprod</a:t>
            </a:r>
            <a:r>
              <a:rPr lang="pt-BR" b="1" dirty="0"/>
              <a:t>(A, </a:t>
            </a:r>
            <a:r>
              <a:rPr lang="pt-BR" b="1" dirty="0" smtClean="0">
                <a:solidFill>
                  <a:srgbClr val="FF0000"/>
                </a:solidFill>
              </a:rPr>
              <a:t>'c'</a:t>
            </a:r>
            <a:r>
              <a:rPr lang="pt-BR" b="1" dirty="0" smtClean="0"/>
              <a:t>)</a:t>
            </a:r>
            <a:endParaRPr lang="pt-BR" b="1" dirty="0"/>
          </a:p>
          <a:p>
            <a:pPr marL="411163" lvl="1" indent="0">
              <a:buNone/>
            </a:pPr>
            <a:r>
              <a:rPr lang="pt-BR" dirty="0"/>
              <a:t> </a:t>
            </a:r>
            <a:r>
              <a:rPr lang="pt-BR" dirty="0" err="1"/>
              <a:t>ans</a:t>
            </a:r>
            <a:r>
              <a:rPr lang="pt-BR" dirty="0"/>
              <a:t>  </a:t>
            </a:r>
            <a:r>
              <a:rPr lang="pt-BR" dirty="0" smtClean="0"/>
              <a:t>=</a:t>
            </a:r>
            <a:r>
              <a:rPr lang="pt-BR" dirty="0"/>
              <a:t>	</a:t>
            </a:r>
            <a:r>
              <a:rPr lang="pt-BR" dirty="0" smtClean="0"/>
              <a:t>1</a:t>
            </a:r>
            <a:r>
              <a:rPr lang="pt-BR" dirty="0"/>
              <a:t>.    2</a:t>
            </a:r>
            <a:r>
              <a:rPr lang="pt-BR" dirty="0" smtClean="0"/>
              <a:t>.      </a:t>
            </a:r>
            <a:r>
              <a:rPr lang="pt-BR" dirty="0"/>
              <a:t>6.  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4</a:t>
            </a:r>
            <a:r>
              <a:rPr lang="pt-BR" dirty="0"/>
              <a:t>.    20.    120.  </a:t>
            </a:r>
          </a:p>
          <a:p>
            <a:pPr marL="411163" lvl="1" indent="0">
              <a:buNone/>
            </a:pPr>
            <a:r>
              <a:rPr lang="pt-BR" dirty="0"/>
              <a:t>    </a:t>
            </a:r>
            <a:r>
              <a:rPr lang="pt-BR" dirty="0" smtClean="0"/>
              <a:t>		7</a:t>
            </a:r>
            <a:r>
              <a:rPr lang="pt-BR" dirty="0"/>
              <a:t>.    56.    504.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178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únicos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resultado[, k]] = </a:t>
            </a:r>
            <a:r>
              <a:rPr lang="pt-BR" b="1" dirty="0" err="1" smtClean="0"/>
              <a:t>unique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/>
              <a:t>Retorna </a:t>
            </a:r>
            <a:r>
              <a:rPr lang="pt-BR" dirty="0" smtClean="0"/>
              <a:t>uma matriz contendo as linhas/colunas únicas da matriz em ordenação crescente, </a:t>
            </a:r>
            <a:r>
              <a:rPr lang="pt-BR" dirty="0"/>
              <a:t>adicionalmente retorna um vetor com os índices </a:t>
            </a:r>
            <a:r>
              <a:rPr lang="pt-BR" dirty="0" smtClean="0"/>
              <a:t>das linhas/colunas remanescentes (k);</a:t>
            </a:r>
          </a:p>
          <a:p>
            <a:r>
              <a:rPr lang="pt-BR" b="1" dirty="0"/>
              <a:t>&lt;orientação&gt; </a:t>
            </a:r>
            <a:r>
              <a:rPr lang="pt-BR" dirty="0"/>
              <a:t>define como será realizado o </a:t>
            </a:r>
            <a:r>
              <a:rPr lang="pt-BR" dirty="0" err="1"/>
              <a:t>produtório</a:t>
            </a:r>
            <a:r>
              <a:rPr lang="pt-BR" dirty="0"/>
              <a:t>:</a:t>
            </a:r>
          </a:p>
          <a:p>
            <a:pPr lvl="1"/>
            <a:r>
              <a:rPr lang="pt-BR" b="1" dirty="0" smtClean="0"/>
              <a:t>“</a:t>
            </a:r>
            <a:r>
              <a:rPr lang="pt-BR" b="1" dirty="0"/>
              <a:t>r”</a:t>
            </a:r>
            <a:r>
              <a:rPr lang="pt-BR" dirty="0"/>
              <a:t>:  o resultado será </a:t>
            </a:r>
            <a:r>
              <a:rPr lang="pt-BR" dirty="0" smtClean="0"/>
              <a:t>uma </a:t>
            </a:r>
            <a:r>
              <a:rPr lang="pt-BR" dirty="0"/>
              <a:t>matriz </a:t>
            </a:r>
            <a:r>
              <a:rPr lang="pt-BR" dirty="0" smtClean="0"/>
              <a:t>contendo apenas as linhas únicas da &lt;Matriz&gt;;</a:t>
            </a:r>
            <a:endParaRPr lang="pt-BR" dirty="0"/>
          </a:p>
          <a:p>
            <a:pPr lvl="1"/>
            <a:r>
              <a:rPr lang="pt-BR" b="1" dirty="0"/>
              <a:t>“c”</a:t>
            </a:r>
            <a:r>
              <a:rPr lang="pt-BR" dirty="0"/>
              <a:t>:  o resultado será uma matriz contendo apenas as </a:t>
            </a:r>
            <a:r>
              <a:rPr lang="pt-BR" dirty="0" smtClean="0"/>
              <a:t>colunas </a:t>
            </a:r>
            <a:r>
              <a:rPr lang="pt-BR" dirty="0"/>
              <a:t>únicas da &lt;Matriz</a:t>
            </a:r>
            <a:r>
              <a:rPr lang="pt-BR" dirty="0" smtClean="0"/>
              <a:t>&gt;</a:t>
            </a:r>
            <a:r>
              <a:rPr lang="pt-BR" dirty="0"/>
              <a:t>.</a:t>
            </a:r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9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únicos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resultado[, k]] = </a:t>
            </a:r>
            <a:r>
              <a:rPr lang="pt-BR" b="1" dirty="0" err="1" smtClean="0"/>
              <a:t>unique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/>
              <a:t>Exemplo 1:</a:t>
            </a:r>
          </a:p>
          <a:p>
            <a:pPr marL="411163" lvl="1" indent="0">
              <a:buNone/>
            </a:pPr>
            <a:r>
              <a:rPr lang="pt-BR" dirty="0" smtClean="0"/>
              <a:t>--&gt; A  </a:t>
            </a:r>
            <a:r>
              <a:rPr lang="pt-BR" dirty="0"/>
              <a:t>= [1 </a:t>
            </a:r>
            <a:r>
              <a:rPr lang="pt-BR" dirty="0" smtClean="0"/>
              <a:t>   2    3    10    10; ...</a:t>
            </a:r>
            <a:br>
              <a:rPr lang="pt-BR" dirty="0" smtClean="0"/>
            </a:br>
            <a:r>
              <a:rPr lang="pt-BR" dirty="0" smtClean="0"/>
              <a:t>               4    5    6    10    10; ...</a:t>
            </a:r>
            <a:br>
              <a:rPr lang="pt-BR" dirty="0" smtClean="0"/>
            </a:br>
            <a:r>
              <a:rPr lang="pt-BR" dirty="0" smtClean="0"/>
              <a:t>               1    2    3    10    10; ...</a:t>
            </a:r>
            <a:br>
              <a:rPr lang="pt-BR" dirty="0" smtClean="0"/>
            </a:br>
            <a:r>
              <a:rPr lang="pt-BR" dirty="0" smtClean="0"/>
              <a:t>               4    </a:t>
            </a:r>
            <a:r>
              <a:rPr lang="pt-BR" dirty="0"/>
              <a:t>5 </a:t>
            </a:r>
            <a:r>
              <a:rPr lang="pt-BR" dirty="0" smtClean="0"/>
              <a:t>   6    10    10; ...</a:t>
            </a:r>
            <a:br>
              <a:rPr lang="pt-BR" dirty="0" smtClean="0"/>
            </a:br>
            <a:r>
              <a:rPr lang="pt-BR" dirty="0" smtClean="0"/>
              <a:t>               7    8    9    10    10]</a:t>
            </a:r>
            <a:endParaRPr lang="pt-BR" dirty="0"/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b="1" dirty="0" smtClean="0"/>
              <a:t>[</a:t>
            </a:r>
            <a:r>
              <a:rPr lang="pt-BR" b="1" dirty="0"/>
              <a:t>r, k] = </a:t>
            </a:r>
            <a:r>
              <a:rPr lang="pt-BR" b="1" dirty="0" err="1"/>
              <a:t>unique</a:t>
            </a:r>
            <a:r>
              <a:rPr lang="pt-BR" b="1" dirty="0"/>
              <a:t>(A, </a:t>
            </a:r>
            <a:r>
              <a:rPr lang="pt-BR" b="1" dirty="0">
                <a:solidFill>
                  <a:srgbClr val="FF0000"/>
                </a:solidFill>
              </a:rPr>
              <a:t>'r</a:t>
            </a:r>
            <a:r>
              <a:rPr lang="pt-BR" b="1" dirty="0" smtClean="0">
                <a:solidFill>
                  <a:srgbClr val="FF0000"/>
                </a:solidFill>
              </a:rPr>
              <a:t>'</a:t>
            </a:r>
            <a:r>
              <a:rPr lang="pt-BR" b="1" dirty="0" smtClean="0"/>
              <a:t>)</a:t>
            </a:r>
            <a:r>
              <a:rPr lang="pt-BR" dirty="0" smtClean="0"/>
              <a:t>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2" name="CaixaDeTexto 1"/>
          <p:cNvSpPr txBox="1"/>
          <p:nvPr/>
        </p:nvSpPr>
        <p:spPr>
          <a:xfrm>
            <a:off x="5254362" y="4941168"/>
            <a:ext cx="1371209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--&gt; k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k  =	 1.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          2.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          5.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67544" y="4941168"/>
            <a:ext cx="3563796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--&gt; r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r  =	 1.    2.    3.    10.    </a:t>
            </a:r>
            <a:r>
              <a:rPr lang="pt-BR" sz="2000" u="none" dirty="0" smtClean="0">
                <a:latin typeface="+mn-lt"/>
              </a:rPr>
              <a:t>10.  </a:t>
            </a:r>
            <a:endParaRPr lang="pt-BR" sz="20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          4.    5.    6.    10.    </a:t>
            </a:r>
            <a:r>
              <a:rPr lang="pt-BR" sz="2000" u="none" dirty="0" smtClean="0">
                <a:latin typeface="+mn-lt"/>
              </a:rPr>
              <a:t>10.  </a:t>
            </a:r>
            <a:endParaRPr lang="pt-BR" sz="20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2000" u="none" dirty="0">
                <a:latin typeface="+mn-lt"/>
              </a:rPr>
              <a:t>          7.    8.    9.    10.    </a:t>
            </a:r>
            <a:r>
              <a:rPr lang="pt-BR" sz="2000" u="none" dirty="0" smtClean="0">
                <a:latin typeface="+mn-lt"/>
              </a:rPr>
              <a:t>10.</a:t>
            </a:r>
            <a:endParaRPr lang="pt-BR" sz="2000" u="none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287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Elementos únicos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resultado[, k]] = </a:t>
            </a:r>
            <a:r>
              <a:rPr lang="pt-BR" b="1" dirty="0" err="1" smtClean="0"/>
              <a:t>unique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/>
              <a:t>Exemplo </a:t>
            </a:r>
            <a:r>
              <a:rPr lang="pt-BR" dirty="0" smtClean="0"/>
              <a:t>2:</a:t>
            </a:r>
            <a:endParaRPr lang="pt-BR" dirty="0"/>
          </a:p>
          <a:p>
            <a:pPr marL="411163" lvl="1" indent="0">
              <a:buNone/>
            </a:pPr>
            <a:r>
              <a:rPr lang="pt-BR" dirty="0" smtClean="0"/>
              <a:t>--&gt; </a:t>
            </a:r>
            <a:r>
              <a:rPr lang="pt-BR" sz="1900" dirty="0" smtClean="0"/>
              <a:t>A  </a:t>
            </a:r>
            <a:r>
              <a:rPr lang="pt-BR" sz="1900" dirty="0"/>
              <a:t>= [1 </a:t>
            </a:r>
            <a:r>
              <a:rPr lang="pt-BR" sz="1900" dirty="0" smtClean="0"/>
              <a:t>   2    3    10    </a:t>
            </a:r>
            <a:r>
              <a:rPr lang="pt-BR" sz="1900" dirty="0"/>
              <a:t>10; ...</a:t>
            </a:r>
            <a:br>
              <a:rPr lang="pt-BR" sz="1900" dirty="0"/>
            </a:br>
            <a:r>
              <a:rPr lang="pt-BR" sz="1900" dirty="0"/>
              <a:t>               4 </a:t>
            </a:r>
            <a:r>
              <a:rPr lang="pt-BR" sz="1900" dirty="0" smtClean="0"/>
              <a:t>   5    6    10    10</a:t>
            </a:r>
            <a:r>
              <a:rPr lang="pt-BR" sz="1900" dirty="0"/>
              <a:t>; ...</a:t>
            </a:r>
            <a:br>
              <a:rPr lang="pt-BR" sz="1900" dirty="0"/>
            </a:br>
            <a:r>
              <a:rPr lang="pt-BR" sz="1900" dirty="0"/>
              <a:t>               1 </a:t>
            </a:r>
            <a:r>
              <a:rPr lang="pt-BR" sz="1900" dirty="0" smtClean="0"/>
              <a:t>   2    3    10    10</a:t>
            </a:r>
            <a:r>
              <a:rPr lang="pt-BR" sz="1900" dirty="0"/>
              <a:t>; ...</a:t>
            </a:r>
            <a:br>
              <a:rPr lang="pt-BR" sz="1900" dirty="0"/>
            </a:br>
            <a:r>
              <a:rPr lang="pt-BR" sz="1900" dirty="0"/>
              <a:t>               4 </a:t>
            </a:r>
            <a:r>
              <a:rPr lang="pt-BR" sz="1900" dirty="0" smtClean="0"/>
              <a:t>   5    </a:t>
            </a:r>
            <a:r>
              <a:rPr lang="pt-BR" sz="1900" dirty="0"/>
              <a:t>6 </a:t>
            </a:r>
            <a:r>
              <a:rPr lang="pt-BR" sz="1900" dirty="0" smtClean="0"/>
              <a:t>   10    10</a:t>
            </a:r>
            <a:r>
              <a:rPr lang="pt-BR" sz="1900" dirty="0"/>
              <a:t>; ...</a:t>
            </a:r>
            <a:br>
              <a:rPr lang="pt-BR" sz="1900" dirty="0"/>
            </a:br>
            <a:r>
              <a:rPr lang="pt-BR" sz="1900" dirty="0"/>
              <a:t>               7 </a:t>
            </a:r>
            <a:r>
              <a:rPr lang="pt-BR" sz="1900" dirty="0" smtClean="0"/>
              <a:t>   8    </a:t>
            </a:r>
            <a:r>
              <a:rPr lang="pt-BR" sz="1900" dirty="0"/>
              <a:t>9 </a:t>
            </a:r>
            <a:r>
              <a:rPr lang="pt-BR" sz="1900" dirty="0" smtClean="0"/>
              <a:t>   10    10]</a:t>
            </a:r>
            <a:endParaRPr lang="pt-BR" sz="1900" dirty="0"/>
          </a:p>
          <a:p>
            <a:pPr marL="411163" lvl="1" indent="0">
              <a:buNone/>
            </a:pPr>
            <a:r>
              <a:rPr lang="pt-BR" sz="1900" dirty="0" smtClean="0"/>
              <a:t>--&gt; </a:t>
            </a:r>
            <a:r>
              <a:rPr lang="pt-BR" sz="1900" b="1" dirty="0" smtClean="0"/>
              <a:t>[</a:t>
            </a:r>
            <a:r>
              <a:rPr lang="pt-BR" sz="1900" b="1" dirty="0"/>
              <a:t>r, k] = </a:t>
            </a:r>
            <a:r>
              <a:rPr lang="pt-BR" sz="1900" b="1" dirty="0" err="1"/>
              <a:t>unique</a:t>
            </a:r>
            <a:r>
              <a:rPr lang="pt-BR" sz="1900" b="1" dirty="0"/>
              <a:t>(A, </a:t>
            </a:r>
            <a:r>
              <a:rPr lang="pt-BR" sz="1900" b="1" dirty="0">
                <a:solidFill>
                  <a:srgbClr val="FF0000"/>
                </a:solidFill>
              </a:rPr>
              <a:t>'c</a:t>
            </a:r>
            <a:r>
              <a:rPr lang="pt-BR" sz="1900" b="1" dirty="0" smtClean="0">
                <a:solidFill>
                  <a:srgbClr val="FF0000"/>
                </a:solidFill>
              </a:rPr>
              <a:t>'</a:t>
            </a:r>
            <a:r>
              <a:rPr lang="pt-BR" sz="1900" b="1" dirty="0" smtClean="0"/>
              <a:t>)</a:t>
            </a:r>
            <a:r>
              <a:rPr lang="pt-BR" sz="1900" dirty="0" smtClean="0"/>
              <a:t>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2" name="CaixaDeTexto 1"/>
          <p:cNvSpPr txBox="1"/>
          <p:nvPr/>
        </p:nvSpPr>
        <p:spPr>
          <a:xfrm>
            <a:off x="4932040" y="4653136"/>
            <a:ext cx="2553904" cy="7355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>
                <a:latin typeface="+mn-lt"/>
              </a:rPr>
              <a:t>--&gt; k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>
                <a:latin typeface="+mn-lt"/>
              </a:rPr>
              <a:t>k  =	 1.    2.    3.    4.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467544" y="4653136"/>
            <a:ext cx="2786340" cy="2139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>
                <a:latin typeface="+mn-lt"/>
              </a:rPr>
              <a:t>--&gt; r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>
                <a:latin typeface="+mn-lt"/>
              </a:rPr>
              <a:t>r  =	 1.    2.    3.    10.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>
                <a:latin typeface="+mn-lt"/>
              </a:rPr>
              <a:t>  </a:t>
            </a:r>
            <a:r>
              <a:rPr lang="pt-BR" sz="1900" u="none" dirty="0" smtClean="0">
                <a:latin typeface="+mn-lt"/>
              </a:rPr>
              <a:t>        </a:t>
            </a:r>
            <a:r>
              <a:rPr lang="pt-BR" sz="1900" u="none" dirty="0">
                <a:latin typeface="+mn-lt"/>
              </a:rPr>
              <a:t>4.    5.    6.    10.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  </a:t>
            </a:r>
            <a:r>
              <a:rPr lang="pt-BR" sz="1900" u="none" dirty="0">
                <a:latin typeface="+mn-lt"/>
              </a:rPr>
              <a:t>1.    2.    3.    10.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  </a:t>
            </a:r>
            <a:r>
              <a:rPr lang="pt-BR" sz="1900" u="none" dirty="0">
                <a:latin typeface="+mn-lt"/>
              </a:rPr>
              <a:t>4.    5.    6.    10.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  </a:t>
            </a:r>
            <a:r>
              <a:rPr lang="pt-BR" sz="1900" u="none" dirty="0">
                <a:latin typeface="+mn-lt"/>
              </a:rPr>
              <a:t>7.    8.    9.    10. 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40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União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</a:t>
            </a:r>
            <a:r>
              <a:rPr lang="pt-BR" b="1" dirty="0" smtClean="0"/>
              <a:t>resultado[, k]] = </a:t>
            </a:r>
            <a:r>
              <a:rPr lang="pt-BR" b="1" dirty="0" err="1" smtClean="0"/>
              <a:t>unique</a:t>
            </a:r>
            <a:r>
              <a:rPr lang="pt-BR" b="1" dirty="0" smtClean="0"/>
              <a:t>(&lt;</a:t>
            </a:r>
            <a:r>
              <a:rPr lang="pt-BR" b="1" dirty="0"/>
              <a:t>Matriz&gt;, &lt;orientação&gt;)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/>
              <a:t>Retorna </a:t>
            </a:r>
            <a:r>
              <a:rPr lang="pt-BR" dirty="0" smtClean="0"/>
              <a:t>uma matriz contendo as linhas/colunas únicas da matriz em ordenação crescente, </a:t>
            </a:r>
            <a:r>
              <a:rPr lang="pt-BR" dirty="0"/>
              <a:t>adicionalmente retorna um vetor com os índices </a:t>
            </a:r>
            <a:r>
              <a:rPr lang="pt-BR" dirty="0" smtClean="0"/>
              <a:t>das linhas/colunas remanescentes (k);</a:t>
            </a:r>
          </a:p>
          <a:p>
            <a:r>
              <a:rPr lang="pt-BR" b="1" dirty="0"/>
              <a:t>&lt;orientação&gt; </a:t>
            </a:r>
            <a:r>
              <a:rPr lang="pt-BR" dirty="0"/>
              <a:t>define como será realizado o </a:t>
            </a:r>
            <a:r>
              <a:rPr lang="pt-BR" dirty="0" err="1"/>
              <a:t>produtório</a:t>
            </a:r>
            <a:r>
              <a:rPr lang="pt-BR" dirty="0"/>
              <a:t>:</a:t>
            </a:r>
          </a:p>
          <a:p>
            <a:pPr lvl="1"/>
            <a:r>
              <a:rPr lang="pt-BR" b="1" dirty="0" smtClean="0"/>
              <a:t>“</a:t>
            </a:r>
            <a:r>
              <a:rPr lang="pt-BR" b="1" dirty="0"/>
              <a:t>r”</a:t>
            </a:r>
            <a:r>
              <a:rPr lang="pt-BR" dirty="0"/>
              <a:t>:  o resultado será </a:t>
            </a:r>
            <a:r>
              <a:rPr lang="pt-BR" dirty="0" smtClean="0"/>
              <a:t>uma </a:t>
            </a:r>
            <a:r>
              <a:rPr lang="pt-BR" dirty="0"/>
              <a:t>matriz </a:t>
            </a:r>
            <a:r>
              <a:rPr lang="pt-BR" dirty="0" smtClean="0"/>
              <a:t>contendo apenas as linhas únicas da &lt;Matriz&gt;;</a:t>
            </a:r>
            <a:endParaRPr lang="pt-BR" dirty="0"/>
          </a:p>
          <a:p>
            <a:pPr lvl="1"/>
            <a:r>
              <a:rPr lang="pt-BR" b="1" dirty="0"/>
              <a:t>“c”</a:t>
            </a:r>
            <a:r>
              <a:rPr lang="pt-BR" dirty="0"/>
              <a:t>:  o resultado será uma matriz contendo apenas as </a:t>
            </a:r>
            <a:r>
              <a:rPr lang="pt-BR" dirty="0" smtClean="0"/>
              <a:t>colunas </a:t>
            </a:r>
            <a:r>
              <a:rPr lang="pt-BR" dirty="0"/>
              <a:t>únicas da &lt;Matriz</a:t>
            </a:r>
            <a:r>
              <a:rPr lang="pt-BR" dirty="0" smtClean="0"/>
              <a:t>&gt;</a:t>
            </a:r>
            <a:r>
              <a:rPr lang="pt-BR" dirty="0"/>
              <a:t>.</a:t>
            </a:r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308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Interseção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sz="2000" b="1" dirty="0"/>
              <a:t>[</a:t>
            </a:r>
            <a:r>
              <a:rPr lang="pt-BR" sz="2000" b="1" dirty="0" smtClean="0"/>
              <a:t>resultado[, </a:t>
            </a:r>
            <a:r>
              <a:rPr lang="pt-BR" sz="2000" b="1" dirty="0"/>
              <a:t>kA, </a:t>
            </a:r>
            <a:r>
              <a:rPr lang="pt-BR" sz="2000" b="1" dirty="0" err="1"/>
              <a:t>kB</a:t>
            </a:r>
            <a:r>
              <a:rPr lang="pt-BR" sz="2000" b="1" dirty="0"/>
              <a:t>]] </a:t>
            </a:r>
            <a:r>
              <a:rPr lang="pt-BR" sz="2000" b="1" dirty="0" smtClean="0"/>
              <a:t>= </a:t>
            </a:r>
            <a:r>
              <a:rPr lang="pt-BR" sz="2000" b="1" dirty="0" err="1" smtClean="0"/>
              <a:t>intersect</a:t>
            </a:r>
            <a:r>
              <a:rPr lang="pt-BR" sz="2000" b="1" dirty="0"/>
              <a:t>(&lt;</a:t>
            </a:r>
            <a:r>
              <a:rPr lang="pt-BR" sz="2000" b="1" dirty="0" err="1"/>
              <a:t>MatrizA</a:t>
            </a:r>
            <a:r>
              <a:rPr lang="pt-BR" sz="2000" b="1" dirty="0"/>
              <a:t>&gt;, &lt;</a:t>
            </a:r>
            <a:r>
              <a:rPr lang="pt-BR" sz="2000" b="1" dirty="0" err="1" smtClean="0"/>
              <a:t>MatrizB</a:t>
            </a:r>
            <a:r>
              <a:rPr lang="pt-BR" sz="2000" b="1" dirty="0" smtClean="0"/>
              <a:t>&gt;, &lt;</a:t>
            </a:r>
            <a:r>
              <a:rPr lang="pt-BR" sz="2000" b="1" dirty="0"/>
              <a:t>orientação&gt;)</a:t>
            </a:r>
            <a:endParaRPr lang="pt-BR" sz="2000" b="1" dirty="0" smtClean="0"/>
          </a:p>
          <a:p>
            <a:pPr lvl="1"/>
            <a:endParaRPr lang="pt-BR" dirty="0" smtClean="0"/>
          </a:p>
          <a:p>
            <a:r>
              <a:rPr lang="pt-BR" dirty="0"/>
              <a:t>Retorna </a:t>
            </a:r>
            <a:r>
              <a:rPr lang="pt-BR" dirty="0" smtClean="0"/>
              <a:t>uma matriz contendo as linhas/colunas em comum entre duas matrizes, </a:t>
            </a:r>
            <a:r>
              <a:rPr lang="pt-BR" dirty="0"/>
              <a:t>adicionalmente retorna </a:t>
            </a:r>
            <a:r>
              <a:rPr lang="pt-BR" dirty="0" smtClean="0"/>
              <a:t>dois vetores </a:t>
            </a:r>
            <a:r>
              <a:rPr lang="pt-BR" dirty="0"/>
              <a:t>com os índices </a:t>
            </a:r>
            <a:r>
              <a:rPr lang="pt-BR" dirty="0" smtClean="0"/>
              <a:t>das linhas/colunas em comum de cada matriz;</a:t>
            </a:r>
          </a:p>
          <a:p>
            <a:r>
              <a:rPr lang="pt-BR" b="1" dirty="0"/>
              <a:t>&lt;orientação&gt; </a:t>
            </a:r>
            <a:r>
              <a:rPr lang="pt-BR" dirty="0"/>
              <a:t>define como será </a:t>
            </a:r>
            <a:r>
              <a:rPr lang="pt-BR" dirty="0" smtClean="0"/>
              <a:t>realizada a comparação:</a:t>
            </a:r>
            <a:endParaRPr lang="pt-BR" dirty="0"/>
          </a:p>
          <a:p>
            <a:pPr lvl="1"/>
            <a:r>
              <a:rPr lang="pt-BR" b="1" dirty="0" smtClean="0"/>
              <a:t>“</a:t>
            </a:r>
            <a:r>
              <a:rPr lang="pt-BR" b="1" dirty="0"/>
              <a:t>r”</a:t>
            </a:r>
            <a:r>
              <a:rPr lang="pt-BR" dirty="0"/>
              <a:t>:  o resultado será </a:t>
            </a:r>
            <a:r>
              <a:rPr lang="pt-BR" dirty="0" smtClean="0"/>
              <a:t>uma </a:t>
            </a:r>
            <a:r>
              <a:rPr lang="pt-BR" dirty="0"/>
              <a:t>matriz </a:t>
            </a:r>
            <a:r>
              <a:rPr lang="pt-BR" dirty="0" smtClean="0"/>
              <a:t>contendo apenas as linhas em comum, as duas matrizes precisam ter o mesmo número de colunas;</a:t>
            </a:r>
            <a:endParaRPr lang="pt-BR" dirty="0"/>
          </a:p>
          <a:p>
            <a:pPr lvl="1"/>
            <a:r>
              <a:rPr lang="pt-BR" b="1" dirty="0"/>
              <a:t>“c”</a:t>
            </a:r>
            <a:r>
              <a:rPr lang="pt-BR" dirty="0"/>
              <a:t>:  o resultado será uma matriz contendo apenas as </a:t>
            </a:r>
            <a:r>
              <a:rPr lang="pt-BR" dirty="0" smtClean="0"/>
              <a:t>colunas em comum, as duas matrizes precisam ter o mesmo número de linhas.</a:t>
            </a:r>
            <a:endParaRPr lang="pt-BR" dirty="0"/>
          </a:p>
          <a:p>
            <a:endParaRPr lang="pt-BR" dirty="0"/>
          </a:p>
          <a:p>
            <a:endParaRPr lang="pt-BR" dirty="0" smtClean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16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Interseção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sz="2000" b="1" dirty="0"/>
              <a:t>[</a:t>
            </a:r>
            <a:r>
              <a:rPr lang="pt-BR" sz="2000" b="1" dirty="0" smtClean="0"/>
              <a:t>resultado[, </a:t>
            </a:r>
            <a:r>
              <a:rPr lang="pt-BR" sz="2000" b="1" dirty="0"/>
              <a:t>kA, </a:t>
            </a:r>
            <a:r>
              <a:rPr lang="pt-BR" sz="2000" b="1" dirty="0" err="1"/>
              <a:t>kB</a:t>
            </a:r>
            <a:r>
              <a:rPr lang="pt-BR" sz="2000" b="1" dirty="0"/>
              <a:t>]] </a:t>
            </a:r>
            <a:r>
              <a:rPr lang="pt-BR" sz="2000" b="1" dirty="0" smtClean="0"/>
              <a:t>= </a:t>
            </a:r>
            <a:r>
              <a:rPr lang="pt-BR" sz="2000" b="1" dirty="0" err="1" smtClean="0"/>
              <a:t>intersect</a:t>
            </a:r>
            <a:r>
              <a:rPr lang="pt-BR" sz="2000" b="1" dirty="0"/>
              <a:t>(&lt;</a:t>
            </a:r>
            <a:r>
              <a:rPr lang="pt-BR" sz="2000" b="1" dirty="0" err="1"/>
              <a:t>MatrizA</a:t>
            </a:r>
            <a:r>
              <a:rPr lang="pt-BR" sz="2000" b="1" dirty="0"/>
              <a:t>&gt;, &lt;</a:t>
            </a:r>
            <a:r>
              <a:rPr lang="pt-BR" sz="2000" b="1" dirty="0" err="1" smtClean="0"/>
              <a:t>MatrizB</a:t>
            </a:r>
            <a:r>
              <a:rPr lang="pt-BR" sz="2000" b="1" dirty="0" smtClean="0"/>
              <a:t>&gt;, &lt;</a:t>
            </a:r>
            <a:r>
              <a:rPr lang="pt-BR" sz="2000" b="1" dirty="0"/>
              <a:t>orientação&gt;)</a:t>
            </a:r>
            <a:endParaRPr lang="pt-BR" sz="2000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Exemplo: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79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23928" y="2708920"/>
            <a:ext cx="4320480" cy="319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--&gt; </a:t>
            </a:r>
            <a:r>
              <a:rPr lang="pt-BR" sz="1900" b="1" u="none" dirty="0" smtClean="0">
                <a:latin typeface="+mn-lt"/>
              </a:rPr>
              <a:t>[R, kA, </a:t>
            </a:r>
            <a:r>
              <a:rPr lang="pt-BR" sz="1900" b="1" u="none" dirty="0" err="1" smtClean="0">
                <a:latin typeface="+mn-lt"/>
              </a:rPr>
              <a:t>kB</a:t>
            </a:r>
            <a:r>
              <a:rPr lang="pt-BR" sz="1900" b="1" u="none" dirty="0" smtClean="0">
                <a:latin typeface="+mn-lt"/>
              </a:rPr>
              <a:t>] </a:t>
            </a:r>
            <a:r>
              <a:rPr lang="pt-BR" sz="1900" b="1" u="none" dirty="0">
                <a:latin typeface="+mn-lt"/>
              </a:rPr>
              <a:t>= </a:t>
            </a:r>
            <a:r>
              <a:rPr lang="pt-BR" sz="1900" b="1" u="none" dirty="0" err="1">
                <a:latin typeface="+mn-lt"/>
              </a:rPr>
              <a:t>intersect</a:t>
            </a:r>
            <a:r>
              <a:rPr lang="pt-BR" sz="1900" b="1" u="none" dirty="0">
                <a:latin typeface="+mn-lt"/>
              </a:rPr>
              <a:t>(A</a:t>
            </a:r>
            <a:r>
              <a:rPr lang="pt-BR" sz="1900" b="1" u="none" dirty="0" smtClean="0">
                <a:latin typeface="+mn-lt"/>
              </a:rPr>
              <a:t>, B, </a:t>
            </a:r>
            <a:r>
              <a:rPr lang="pt-BR" sz="1900" b="1" u="none" dirty="0" smtClean="0">
                <a:solidFill>
                  <a:srgbClr val="FF0000"/>
                </a:solidFill>
                <a:latin typeface="+mn-lt"/>
              </a:rPr>
              <a:t>'c'</a:t>
            </a:r>
            <a:r>
              <a:rPr lang="pt-BR" sz="1900" b="1" u="none" dirty="0" smtClean="0">
                <a:latin typeface="+mn-lt"/>
              </a:rPr>
              <a:t>)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KB =	 2.    1.</a:t>
            </a:r>
            <a:endParaRPr lang="pt-BR" sz="19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kA </a:t>
            </a:r>
            <a:r>
              <a:rPr lang="pt-BR" sz="1900" u="none" dirty="0">
                <a:latin typeface="+mn-lt"/>
              </a:rPr>
              <a:t>=	 </a:t>
            </a:r>
            <a:r>
              <a:rPr lang="pt-BR" sz="1900" u="none" dirty="0" smtClean="0">
                <a:latin typeface="+mn-lt"/>
              </a:rPr>
              <a:t>1.    3.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>
                <a:latin typeface="+mn-lt"/>
              </a:rPr>
              <a:t>R</a:t>
            </a:r>
            <a:r>
              <a:rPr lang="pt-BR" sz="1900" u="none" dirty="0" smtClean="0">
                <a:latin typeface="+mn-lt"/>
              </a:rPr>
              <a:t>   =	0</a:t>
            </a:r>
            <a:r>
              <a:rPr lang="pt-BR" sz="1900" u="none" dirty="0">
                <a:latin typeface="+mn-lt"/>
              </a:rPr>
              <a:t>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    	0</a:t>
            </a:r>
            <a:r>
              <a:rPr lang="pt-BR" sz="1900" u="none" dirty="0">
                <a:latin typeface="+mn-lt"/>
              </a:rPr>
              <a:t>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	2</a:t>
            </a:r>
            <a:r>
              <a:rPr lang="pt-BR" sz="1900" u="none" dirty="0">
                <a:latin typeface="+mn-lt"/>
              </a:rPr>
              <a:t>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	0</a:t>
            </a:r>
            <a:r>
              <a:rPr lang="pt-BR" sz="1900" u="none" dirty="0">
                <a:latin typeface="+mn-lt"/>
              </a:rPr>
              <a:t>.    2.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	2</a:t>
            </a:r>
            <a:r>
              <a:rPr lang="pt-BR" sz="1900" u="none" dirty="0">
                <a:latin typeface="+mn-lt"/>
              </a:rPr>
              <a:t>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	0</a:t>
            </a:r>
            <a:r>
              <a:rPr lang="pt-BR" sz="1900" u="none" dirty="0">
                <a:latin typeface="+mn-lt"/>
              </a:rPr>
              <a:t>.    1.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467544" y="2708920"/>
            <a:ext cx="3519233" cy="39518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 indent="0">
              <a:spcBef>
                <a:spcPct val="20000"/>
              </a:spcBef>
              <a:buClr>
                <a:schemeClr val="accent2"/>
              </a:buClr>
              <a:buNone/>
            </a:pPr>
            <a:r>
              <a:rPr lang="pt-BR" sz="1900" u="none" dirty="0">
                <a:latin typeface="+mn-lt"/>
              </a:rPr>
              <a:t>--&gt; A  = </a:t>
            </a:r>
            <a:r>
              <a:rPr lang="pt-BR" sz="1900" u="none" dirty="0" smtClean="0">
                <a:latin typeface="+mn-lt"/>
              </a:rPr>
              <a:t>[ 0,    0,    1,    1,    1</a:t>
            </a:r>
            <a:r>
              <a:rPr lang="pt-BR" sz="1900" u="none" dirty="0">
                <a:latin typeface="+mn-lt"/>
              </a:rPr>
              <a:t>; ...</a:t>
            </a:r>
            <a:br>
              <a:rPr lang="pt-BR" sz="1900" u="none" dirty="0">
                <a:latin typeface="+mn-lt"/>
              </a:rPr>
            </a:br>
            <a:r>
              <a:rPr lang="pt-BR" sz="1900" u="none" dirty="0">
                <a:latin typeface="+mn-lt"/>
              </a:rPr>
              <a:t>               </a:t>
            </a:r>
            <a:r>
              <a:rPr lang="pt-BR" sz="1900" u="none" dirty="0" smtClean="0">
                <a:latin typeface="+mn-lt"/>
              </a:rPr>
              <a:t> 0,    1,    1,    1,    1</a:t>
            </a:r>
            <a:r>
              <a:rPr lang="pt-BR" sz="1900" u="none" dirty="0">
                <a:latin typeface="+mn-lt"/>
              </a:rPr>
              <a:t>; ...</a:t>
            </a:r>
            <a:br>
              <a:rPr lang="pt-BR" sz="1900" u="none" dirty="0">
                <a:latin typeface="+mn-lt"/>
              </a:rPr>
            </a:br>
            <a:r>
              <a:rPr lang="pt-BR" sz="1900" u="none" dirty="0">
                <a:latin typeface="+mn-lt"/>
              </a:rPr>
              <a:t>              </a:t>
            </a:r>
            <a:r>
              <a:rPr lang="pt-BR" sz="1900" u="none" dirty="0" smtClean="0">
                <a:latin typeface="+mn-lt"/>
              </a:rPr>
              <a:t>  </a:t>
            </a:r>
            <a:r>
              <a:rPr lang="pt-BR" sz="1900" u="none" dirty="0">
                <a:latin typeface="+mn-lt"/>
              </a:rPr>
              <a:t>2</a:t>
            </a:r>
            <a:r>
              <a:rPr lang="pt-BR" sz="1900" u="none" dirty="0" smtClean="0">
                <a:latin typeface="+mn-lt"/>
              </a:rPr>
              <a:t>,    0,    1,    1,    1</a:t>
            </a:r>
            <a:r>
              <a:rPr lang="pt-BR" sz="1900" u="none" dirty="0">
                <a:latin typeface="+mn-lt"/>
              </a:rPr>
              <a:t>; ...</a:t>
            </a:r>
            <a:br>
              <a:rPr lang="pt-BR" sz="1900" u="none" dirty="0">
                <a:latin typeface="+mn-lt"/>
              </a:rPr>
            </a:br>
            <a:r>
              <a:rPr lang="pt-BR" sz="1900" u="none" dirty="0">
                <a:latin typeface="+mn-lt"/>
              </a:rPr>
              <a:t>              </a:t>
            </a:r>
            <a:r>
              <a:rPr lang="pt-BR" sz="1900" u="none" dirty="0" smtClean="0">
                <a:latin typeface="+mn-lt"/>
              </a:rPr>
              <a:t>  </a:t>
            </a:r>
            <a:r>
              <a:rPr lang="pt-BR" sz="1900" u="none" dirty="0">
                <a:latin typeface="+mn-lt"/>
              </a:rPr>
              <a:t>0</a:t>
            </a:r>
            <a:r>
              <a:rPr lang="pt-BR" sz="1900" u="none" dirty="0" smtClean="0">
                <a:latin typeface="+mn-lt"/>
              </a:rPr>
              <a:t>,    2,    2,    2,    2</a:t>
            </a:r>
            <a:r>
              <a:rPr lang="pt-BR" sz="1900" u="none" dirty="0">
                <a:latin typeface="+mn-lt"/>
              </a:rPr>
              <a:t>; ...</a:t>
            </a:r>
            <a:br>
              <a:rPr lang="pt-BR" sz="1900" u="none" dirty="0">
                <a:latin typeface="+mn-lt"/>
              </a:rPr>
            </a:br>
            <a:r>
              <a:rPr lang="pt-BR" sz="1900" u="none" dirty="0">
                <a:latin typeface="+mn-lt"/>
              </a:rPr>
              <a:t>              </a:t>
            </a:r>
            <a:r>
              <a:rPr lang="pt-BR" sz="1900" u="none" dirty="0" smtClean="0">
                <a:latin typeface="+mn-lt"/>
              </a:rPr>
              <a:t>  </a:t>
            </a:r>
            <a:r>
              <a:rPr lang="pt-BR" sz="1900" u="none" dirty="0">
                <a:latin typeface="+mn-lt"/>
              </a:rPr>
              <a:t>2</a:t>
            </a:r>
            <a:r>
              <a:rPr lang="pt-BR" sz="1900" u="none" dirty="0" smtClean="0">
                <a:latin typeface="+mn-lt"/>
              </a:rPr>
              <a:t>,    0,    1,    1,    1</a:t>
            </a:r>
            <a:r>
              <a:rPr lang="pt-BR" sz="1900" u="none" dirty="0">
                <a:latin typeface="+mn-lt"/>
              </a:rPr>
              <a:t>; ...</a:t>
            </a:r>
            <a:br>
              <a:rPr lang="pt-BR" sz="1900" u="none" dirty="0">
                <a:latin typeface="+mn-lt"/>
              </a:rPr>
            </a:br>
            <a:r>
              <a:rPr lang="pt-BR" sz="1900" u="none" dirty="0">
                <a:latin typeface="+mn-lt"/>
              </a:rPr>
              <a:t>              </a:t>
            </a:r>
            <a:r>
              <a:rPr lang="pt-BR" sz="1900" u="none" dirty="0" smtClean="0">
                <a:latin typeface="+mn-lt"/>
              </a:rPr>
              <a:t>  </a:t>
            </a:r>
            <a:r>
              <a:rPr lang="pt-BR" sz="1900" u="none" dirty="0">
                <a:latin typeface="+mn-lt"/>
              </a:rPr>
              <a:t>0</a:t>
            </a:r>
            <a:r>
              <a:rPr lang="pt-BR" sz="1900" u="none" dirty="0" smtClean="0">
                <a:latin typeface="+mn-lt"/>
              </a:rPr>
              <a:t>,    0,    1,    1,    2</a:t>
            </a:r>
            <a:r>
              <a:rPr lang="pt-BR" sz="1900" u="none" dirty="0">
                <a:latin typeface="+mn-lt"/>
              </a:rPr>
              <a:t>]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--&gt; </a:t>
            </a:r>
            <a:r>
              <a:rPr lang="pl-PL" sz="1900" u="none" dirty="0">
                <a:latin typeface="+mn-lt"/>
              </a:rPr>
              <a:t>B  </a:t>
            </a:r>
            <a:r>
              <a:rPr lang="pl-PL" sz="1900" u="none" dirty="0" smtClean="0">
                <a:latin typeface="+mn-lt"/>
              </a:rPr>
              <a:t>=</a:t>
            </a:r>
            <a:r>
              <a:rPr lang="pt-BR" sz="1900" u="none" dirty="0" smtClean="0">
                <a:latin typeface="+mn-lt"/>
              </a:rPr>
              <a:t> [ </a:t>
            </a:r>
            <a:r>
              <a:rPr lang="pl-PL" sz="1900" u="none" dirty="0" smtClean="0">
                <a:latin typeface="+mn-lt"/>
              </a:rPr>
              <a:t>1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0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1</a:t>
            </a:r>
            <a:r>
              <a:rPr lang="pt-BR" sz="1900" u="none" dirty="0" smtClean="0">
                <a:latin typeface="+mn-lt"/>
              </a:rPr>
              <a:t>; ...</a:t>
            </a:r>
            <a:r>
              <a:rPr lang="pl-PL" sz="1900" u="none" dirty="0" smtClean="0">
                <a:latin typeface="+mn-lt"/>
              </a:rPr>
              <a:t>  </a:t>
            </a:r>
            <a:endParaRPr lang="pl-PL" sz="19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/>
              <a:t> </a:t>
            </a:r>
            <a:r>
              <a:rPr lang="pt-BR" sz="1900" u="none" dirty="0" smtClean="0"/>
              <a:t>             </a:t>
            </a:r>
            <a:r>
              <a:rPr lang="pl-PL" sz="1900" u="none" dirty="0" smtClean="0">
                <a:latin typeface="+mn-lt"/>
              </a:rPr>
              <a:t>1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0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2</a:t>
            </a:r>
            <a:r>
              <a:rPr lang="pt-BR" sz="1900" u="none" dirty="0" smtClean="0">
                <a:latin typeface="+mn-lt"/>
              </a:rPr>
              <a:t>;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/>
              <a:t>...</a:t>
            </a:r>
            <a:endParaRPr lang="pl-PL" sz="19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/>
              <a:t>              </a:t>
            </a:r>
            <a:r>
              <a:rPr lang="pl-PL" sz="1900" u="none" dirty="0" smtClean="0">
                <a:latin typeface="+mn-lt"/>
              </a:rPr>
              <a:t>1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2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3</a:t>
            </a:r>
            <a:r>
              <a:rPr lang="pt-BR" sz="1900" u="none" dirty="0" smtClean="0">
                <a:latin typeface="+mn-lt"/>
              </a:rPr>
              <a:t>;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/>
              <a:t>...</a:t>
            </a:r>
            <a:endParaRPr lang="pl-PL" sz="1900" u="none" dirty="0" smtClean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  </a:t>
            </a:r>
            <a:r>
              <a:rPr lang="pl-PL" sz="1900" u="none" dirty="0" smtClean="0">
                <a:latin typeface="+mn-lt"/>
              </a:rPr>
              <a:t>   </a:t>
            </a:r>
            <a:r>
              <a:rPr lang="pt-BR" sz="1900" u="none" dirty="0" smtClean="0">
                <a:latin typeface="+mn-lt"/>
              </a:rPr>
              <a:t>  </a:t>
            </a:r>
            <a:r>
              <a:rPr lang="pl-PL" sz="1900" u="none" dirty="0" smtClean="0">
                <a:latin typeface="+mn-lt"/>
              </a:rPr>
              <a:t> 2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0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4</a:t>
            </a:r>
            <a:r>
              <a:rPr lang="pt-BR" sz="1900" u="none" dirty="0" smtClean="0">
                <a:latin typeface="+mn-lt"/>
              </a:rPr>
              <a:t>;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/>
              <a:t>...</a:t>
            </a:r>
            <a:endParaRPr lang="pl-PL" sz="19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  </a:t>
            </a:r>
            <a:r>
              <a:rPr lang="pl-PL" sz="1900" u="none" dirty="0" smtClean="0">
                <a:latin typeface="+mn-lt"/>
              </a:rPr>
              <a:t>   </a:t>
            </a:r>
            <a:r>
              <a:rPr lang="pt-BR" sz="1900" u="none" dirty="0" smtClean="0">
                <a:latin typeface="+mn-lt"/>
              </a:rPr>
              <a:t>  </a:t>
            </a:r>
            <a:r>
              <a:rPr lang="pl-PL" sz="1900" u="none" dirty="0" smtClean="0">
                <a:latin typeface="+mn-lt"/>
              </a:rPr>
              <a:t> 1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2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5</a:t>
            </a:r>
            <a:r>
              <a:rPr lang="pt-BR" sz="1900" u="none" dirty="0" smtClean="0">
                <a:latin typeface="+mn-lt"/>
              </a:rPr>
              <a:t>;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/>
              <a:t>...</a:t>
            </a:r>
            <a:endParaRPr lang="pl-PL" sz="19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900" u="none" dirty="0" smtClean="0">
                <a:latin typeface="+mn-lt"/>
              </a:rPr>
              <a:t>          </a:t>
            </a:r>
            <a:r>
              <a:rPr lang="pl-PL" sz="1900" u="none" dirty="0" smtClean="0">
                <a:latin typeface="+mn-lt"/>
              </a:rPr>
              <a:t>   </a:t>
            </a:r>
            <a:r>
              <a:rPr lang="pt-BR" sz="1900" u="none" dirty="0" smtClean="0">
                <a:latin typeface="+mn-lt"/>
              </a:rPr>
              <a:t>  </a:t>
            </a:r>
            <a:r>
              <a:rPr lang="pl-PL" sz="1900" u="none" dirty="0" smtClean="0">
                <a:latin typeface="+mn-lt"/>
              </a:rPr>
              <a:t> 1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0</a:t>
            </a:r>
            <a:r>
              <a:rPr lang="pt-BR" sz="1900" u="none" dirty="0" smtClean="0">
                <a:latin typeface="+mn-lt"/>
              </a:rPr>
              <a:t>,</a:t>
            </a:r>
            <a:r>
              <a:rPr lang="pl-PL" sz="1900" u="none" dirty="0" smtClean="0">
                <a:latin typeface="+mn-lt"/>
              </a:rPr>
              <a:t> </a:t>
            </a:r>
            <a:r>
              <a:rPr lang="pt-BR" sz="1900" u="none" dirty="0" smtClean="0">
                <a:latin typeface="+mn-lt"/>
              </a:rPr>
              <a:t>   </a:t>
            </a:r>
            <a:r>
              <a:rPr lang="pl-PL" sz="1900" u="none" dirty="0" smtClean="0">
                <a:latin typeface="+mn-lt"/>
              </a:rPr>
              <a:t>6</a:t>
            </a:r>
            <a:r>
              <a:rPr lang="pt-BR" sz="1900" u="none" dirty="0" smtClean="0">
                <a:latin typeface="+mn-lt"/>
              </a:rPr>
              <a:t>]</a:t>
            </a:r>
            <a:endParaRPr lang="pt-BR" sz="19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746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tipo de dados </a:t>
            </a:r>
            <a:r>
              <a:rPr lang="pt-BR" b="1" dirty="0" smtClean="0"/>
              <a:t>Matriz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Agora imagine a seguinte situação:</a:t>
            </a:r>
          </a:p>
          <a:p>
            <a:pPr lvl="1"/>
            <a:r>
              <a:rPr lang="pt-BR" dirty="0"/>
              <a:t>Desejo armazenar </a:t>
            </a:r>
            <a:r>
              <a:rPr lang="pt-BR" b="1" dirty="0"/>
              <a:t>3 notas</a:t>
            </a:r>
            <a:r>
              <a:rPr lang="pt-BR" dirty="0"/>
              <a:t> para </a:t>
            </a:r>
            <a:r>
              <a:rPr lang="pt-BR" b="1" dirty="0"/>
              <a:t>5 alunos</a:t>
            </a:r>
            <a:r>
              <a:rPr lang="pt-BR" dirty="0"/>
              <a:t>;</a:t>
            </a:r>
          </a:p>
          <a:p>
            <a:pPr lvl="1"/>
            <a:r>
              <a:rPr lang="pt-BR" dirty="0"/>
              <a:t>Para isto eu preciso de </a:t>
            </a:r>
            <a:r>
              <a:rPr lang="pt-BR" b="1" dirty="0"/>
              <a:t>3 vetores </a:t>
            </a:r>
            <a:r>
              <a:rPr lang="pt-BR" dirty="0"/>
              <a:t>ou de </a:t>
            </a:r>
            <a:r>
              <a:rPr lang="pt-BR" b="1" dirty="0"/>
              <a:t>5 vetores</a:t>
            </a:r>
            <a:r>
              <a:rPr lang="pt-BR" dirty="0"/>
              <a:t>? </a:t>
            </a:r>
          </a:p>
          <a:p>
            <a:pPr lvl="1"/>
            <a:r>
              <a:rPr lang="pt-BR" b="1" dirty="0" smtClean="0">
                <a:solidFill>
                  <a:srgbClr val="FF0000"/>
                </a:solidFill>
              </a:rPr>
              <a:t>Nenhum dos dois:</a:t>
            </a:r>
            <a:r>
              <a:rPr lang="pt-BR" b="1" dirty="0" smtClean="0"/>
              <a:t> posso utilizar uma matriz em que </a:t>
            </a:r>
            <a:r>
              <a:rPr lang="pt-BR" b="1" dirty="0" smtClean="0">
                <a:solidFill>
                  <a:srgbClr val="C00000"/>
                </a:solidFill>
              </a:rPr>
              <a:t>cada linha representa um aluno </a:t>
            </a:r>
            <a:r>
              <a:rPr lang="pt-BR" b="1" dirty="0" smtClean="0"/>
              <a:t>e </a:t>
            </a:r>
            <a:r>
              <a:rPr lang="pt-BR" b="1" dirty="0" smtClean="0">
                <a:solidFill>
                  <a:srgbClr val="C00000"/>
                </a:solidFill>
              </a:rPr>
              <a:t>cada coluna representa uma nota</a:t>
            </a:r>
            <a:r>
              <a:rPr lang="pt-BR" b="1" dirty="0" smtClean="0"/>
              <a:t>:</a:t>
            </a:r>
            <a:endParaRPr lang="pt-BR" b="1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83941"/>
              </p:ext>
            </p:extLst>
          </p:nvPr>
        </p:nvGraphicFramePr>
        <p:xfrm>
          <a:off x="1788368" y="4239096"/>
          <a:ext cx="6096000" cy="1854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8.1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9.2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6.0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5.2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6.8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9.5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6.1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6.2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3.5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5.2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8.3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2.4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1.5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5.3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AutoShape 38"/>
          <p:cNvSpPr>
            <a:spLocks noChangeArrowheads="1"/>
          </p:cNvSpPr>
          <p:nvPr/>
        </p:nvSpPr>
        <p:spPr bwMode="auto">
          <a:xfrm>
            <a:off x="2436440" y="3645024"/>
            <a:ext cx="720080" cy="285750"/>
          </a:xfrm>
          <a:prstGeom prst="wedgeRoundRectCallout">
            <a:avLst>
              <a:gd name="adj1" fmla="val -1084"/>
              <a:gd name="adj2" fmla="val 12045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Nota 1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0" name="AutoShape 38"/>
          <p:cNvSpPr>
            <a:spLocks noChangeArrowheads="1"/>
          </p:cNvSpPr>
          <p:nvPr/>
        </p:nvSpPr>
        <p:spPr bwMode="auto">
          <a:xfrm>
            <a:off x="4452664" y="3645024"/>
            <a:ext cx="720080" cy="285750"/>
          </a:xfrm>
          <a:prstGeom prst="wedgeRoundRectCallout">
            <a:avLst>
              <a:gd name="adj1" fmla="val -1084"/>
              <a:gd name="adj2" fmla="val 12045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Nota 2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1" name="AutoShape 38"/>
          <p:cNvSpPr>
            <a:spLocks noChangeArrowheads="1"/>
          </p:cNvSpPr>
          <p:nvPr/>
        </p:nvSpPr>
        <p:spPr bwMode="auto">
          <a:xfrm>
            <a:off x="6499710" y="3645024"/>
            <a:ext cx="720080" cy="285750"/>
          </a:xfrm>
          <a:prstGeom prst="wedgeRoundRectCallout">
            <a:avLst>
              <a:gd name="adj1" fmla="val -1084"/>
              <a:gd name="adj2" fmla="val 120452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Nota 3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395536" y="4295378"/>
            <a:ext cx="864096" cy="285750"/>
          </a:xfrm>
          <a:prstGeom prst="wedgeRoundRectCallout">
            <a:avLst>
              <a:gd name="adj1" fmla="val 101646"/>
              <a:gd name="adj2" fmla="val -898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Aluno 1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13" name="AutoShape 38"/>
          <p:cNvSpPr>
            <a:spLocks noChangeArrowheads="1"/>
          </p:cNvSpPr>
          <p:nvPr/>
        </p:nvSpPr>
        <p:spPr bwMode="auto">
          <a:xfrm>
            <a:off x="395536" y="5805264"/>
            <a:ext cx="864096" cy="285750"/>
          </a:xfrm>
          <a:prstGeom prst="wedgeRoundRectCallout">
            <a:avLst>
              <a:gd name="adj1" fmla="val 101646"/>
              <a:gd name="adj2" fmla="val -8985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Aluno 5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92771" y="4793153"/>
            <a:ext cx="269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u="none" dirty="0" smtClean="0"/>
              <a:t>:</a:t>
            </a:r>
          </a:p>
          <a:p>
            <a:r>
              <a:rPr lang="pt-BR" u="none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8684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Busca (pesquisa)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 smtClean="0"/>
              <a:t>[índices] = </a:t>
            </a:r>
            <a:r>
              <a:rPr lang="pt-BR" b="1" dirty="0" err="1" smtClean="0"/>
              <a:t>find</a:t>
            </a:r>
            <a:r>
              <a:rPr lang="pt-BR" b="1" dirty="0"/>
              <a:t>(&lt;condição&gt;[, &lt;</a:t>
            </a:r>
            <a:r>
              <a:rPr lang="pt-BR" b="1" dirty="0" err="1"/>
              <a:t>nmax</a:t>
            </a:r>
            <a:r>
              <a:rPr lang="pt-BR" b="1" dirty="0"/>
              <a:t>&gt;])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/>
              <a:t>Retorna um vetor ordenado contendo os </a:t>
            </a:r>
            <a:r>
              <a:rPr lang="pt-BR" dirty="0" smtClean="0"/>
              <a:t>índices de elementos </a:t>
            </a:r>
            <a:r>
              <a:rPr lang="pt-BR" dirty="0"/>
              <a:t>de </a:t>
            </a:r>
            <a:r>
              <a:rPr lang="pt-BR" dirty="0" smtClean="0"/>
              <a:t>uma matriz </a:t>
            </a:r>
            <a:r>
              <a:rPr lang="pt-BR" dirty="0"/>
              <a:t>que atendem à </a:t>
            </a:r>
            <a:r>
              <a:rPr lang="pt-BR" b="1" dirty="0"/>
              <a:t>condição</a:t>
            </a:r>
            <a:r>
              <a:rPr lang="pt-BR" dirty="0"/>
              <a:t> de entrada (o número de </a:t>
            </a:r>
            <a:r>
              <a:rPr lang="pt-BR" dirty="0" smtClean="0"/>
              <a:t>índices é </a:t>
            </a:r>
            <a:r>
              <a:rPr lang="pt-BR" dirty="0"/>
              <a:t>limitado a </a:t>
            </a:r>
            <a:r>
              <a:rPr lang="pt-BR" b="1" dirty="0" err="1"/>
              <a:t>nmax</a:t>
            </a:r>
            <a:r>
              <a:rPr lang="pt-BR" dirty="0"/>
              <a:t>, o valor -1 (padrão) indica “todos</a:t>
            </a:r>
            <a:r>
              <a:rPr lang="pt-BR" dirty="0" smtClean="0"/>
              <a:t>”);</a:t>
            </a:r>
          </a:p>
          <a:p>
            <a:endParaRPr lang="pt-BR" dirty="0"/>
          </a:p>
          <a:p>
            <a:r>
              <a:rPr lang="pt-BR" dirty="0" smtClean="0"/>
              <a:t>Os índices são contabilizados continuamente seguindo as colunas, conforme pode ser visto no resultado do exemplo: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80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16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Busca (pesquisa)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 smtClean="0"/>
              <a:t>[índices] = </a:t>
            </a:r>
            <a:r>
              <a:rPr lang="pt-BR" b="1" dirty="0" err="1" smtClean="0"/>
              <a:t>find</a:t>
            </a:r>
            <a:r>
              <a:rPr lang="pt-BR" b="1" dirty="0"/>
              <a:t>(&lt;condição&gt;[, &lt;</a:t>
            </a:r>
            <a:r>
              <a:rPr lang="pt-BR" b="1" dirty="0" err="1"/>
              <a:t>nmax</a:t>
            </a:r>
            <a:r>
              <a:rPr lang="pt-BR" b="1" dirty="0"/>
              <a:t>&gt;])</a:t>
            </a:r>
            <a:endParaRPr lang="pt-BR" b="1" dirty="0" smtClean="0"/>
          </a:p>
          <a:p>
            <a:pPr lvl="1"/>
            <a:endParaRPr lang="pt-BR" dirty="0" smtClean="0"/>
          </a:p>
          <a:p>
            <a:r>
              <a:rPr lang="pt-BR" dirty="0" smtClean="0"/>
              <a:t>Exemplo: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 smtClean="0"/>
              <a:t>--&gt; A  </a:t>
            </a:r>
            <a:r>
              <a:rPr lang="pt-BR" sz="1700" dirty="0"/>
              <a:t>= [</a:t>
            </a:r>
            <a:r>
              <a:rPr lang="pt-BR" sz="1700" dirty="0" smtClean="0"/>
              <a:t>0,0,1,1;1</a:t>
            </a:r>
            <a:r>
              <a:rPr lang="pt-BR" sz="1700" dirty="0"/>
              <a:t>; </a:t>
            </a:r>
            <a:r>
              <a:rPr lang="pt-BR" sz="1700" dirty="0" smtClean="0"/>
              <a:t>0,1,1,1,1</a:t>
            </a:r>
            <a:r>
              <a:rPr lang="pt-BR" sz="1700" dirty="0"/>
              <a:t>; </a:t>
            </a:r>
            <a:r>
              <a:rPr lang="pt-BR" sz="1700" dirty="0" smtClean="0"/>
              <a:t>2,0,1,1,1</a:t>
            </a:r>
            <a:r>
              <a:rPr lang="pt-BR" sz="1700" dirty="0"/>
              <a:t>; </a:t>
            </a:r>
            <a:r>
              <a:rPr lang="pt-BR" sz="1700" dirty="0" smtClean="0"/>
              <a:t>0,2,2,2,2</a:t>
            </a:r>
            <a:r>
              <a:rPr lang="pt-BR" sz="1700" dirty="0"/>
              <a:t>; </a:t>
            </a:r>
            <a:r>
              <a:rPr lang="pt-BR" sz="1700" dirty="0" smtClean="0"/>
              <a:t>2,0,1,1,1</a:t>
            </a:r>
            <a:r>
              <a:rPr lang="pt-BR" sz="1700" dirty="0"/>
              <a:t>; </a:t>
            </a:r>
            <a:r>
              <a:rPr lang="pt-BR" sz="1700" dirty="0" smtClean="0"/>
              <a:t>0,0,1,1,2]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/>
              <a:t>A = 	0.    0.    1.    1.    1.  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/>
              <a:t>    </a:t>
            </a:r>
            <a:r>
              <a:rPr lang="pt-BR" sz="1700" dirty="0" smtClean="0"/>
              <a:t>	0</a:t>
            </a:r>
            <a:r>
              <a:rPr lang="pt-BR" sz="1700" dirty="0"/>
              <a:t>.    1.    1.    1.    1.  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/>
              <a:t>    </a:t>
            </a:r>
            <a:r>
              <a:rPr lang="pt-BR" sz="1700" dirty="0" smtClean="0"/>
              <a:t>	</a:t>
            </a:r>
            <a:r>
              <a:rPr lang="pt-BR" sz="1700" b="1" dirty="0" smtClean="0">
                <a:solidFill>
                  <a:srgbClr val="FF0000"/>
                </a:solidFill>
              </a:rPr>
              <a:t>2</a:t>
            </a:r>
            <a:r>
              <a:rPr lang="pt-BR" sz="1700" dirty="0"/>
              <a:t>.    0.    1.    1.    1.  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/>
              <a:t>   </a:t>
            </a:r>
            <a:r>
              <a:rPr lang="pt-BR" sz="1700" dirty="0" smtClean="0"/>
              <a:t>	0</a:t>
            </a:r>
            <a:r>
              <a:rPr lang="pt-BR" sz="1700" dirty="0"/>
              <a:t>.   </a:t>
            </a:r>
            <a:r>
              <a:rPr lang="pt-BR" sz="1700" b="1" dirty="0">
                <a:solidFill>
                  <a:srgbClr val="E6AF00"/>
                </a:solidFill>
              </a:rPr>
              <a:t> 2</a:t>
            </a:r>
            <a:r>
              <a:rPr lang="pt-BR" sz="1700" dirty="0"/>
              <a:t>.    2.    2.    </a:t>
            </a:r>
            <a:r>
              <a:rPr lang="pt-BR" sz="1700" b="1" dirty="0">
                <a:solidFill>
                  <a:srgbClr val="00B050"/>
                </a:solidFill>
              </a:rPr>
              <a:t>2</a:t>
            </a:r>
            <a:r>
              <a:rPr lang="pt-BR" sz="1700" dirty="0"/>
              <a:t>.  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/>
              <a:t>    </a:t>
            </a:r>
            <a:r>
              <a:rPr lang="pt-BR" sz="1700" dirty="0" smtClean="0"/>
              <a:t>	</a:t>
            </a:r>
            <a:r>
              <a:rPr lang="pt-BR" sz="1700" b="1" dirty="0">
                <a:solidFill>
                  <a:srgbClr val="0070C0"/>
                </a:solidFill>
              </a:rPr>
              <a:t>2</a:t>
            </a:r>
            <a:r>
              <a:rPr lang="pt-BR" sz="1700" dirty="0"/>
              <a:t>.    0.    1.    1.    1.  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/>
              <a:t>   </a:t>
            </a:r>
            <a:r>
              <a:rPr lang="pt-BR" sz="1700" dirty="0" smtClean="0"/>
              <a:t>	0</a:t>
            </a:r>
            <a:r>
              <a:rPr lang="pt-BR" sz="1700" dirty="0"/>
              <a:t>.    0.    1.    1.    2. 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pt-BR" sz="1700" dirty="0" smtClean="0"/>
              <a:t>--&gt; </a:t>
            </a:r>
            <a:r>
              <a:rPr lang="en-US" sz="1700" b="1" dirty="0" smtClean="0"/>
              <a:t>find(A &gt; 1</a:t>
            </a:r>
            <a:r>
              <a:rPr lang="en-US" sz="1700" b="1" dirty="0"/>
              <a:t>)</a:t>
            </a:r>
          </a:p>
          <a:p>
            <a:pPr marL="479425" lvl="2" indent="0">
              <a:buClr>
                <a:schemeClr val="accent1"/>
              </a:buClr>
              <a:buNone/>
            </a:pPr>
            <a:r>
              <a:rPr lang="en-US" sz="1700" dirty="0"/>
              <a:t> </a:t>
            </a:r>
            <a:r>
              <a:rPr lang="en-US" sz="1700" dirty="0" err="1"/>
              <a:t>ans</a:t>
            </a:r>
            <a:r>
              <a:rPr lang="en-US" sz="1700" dirty="0"/>
              <a:t>  </a:t>
            </a:r>
            <a:r>
              <a:rPr lang="en-US" sz="1700" dirty="0" smtClean="0"/>
              <a:t>=   </a:t>
            </a:r>
            <a:r>
              <a:rPr lang="en-US" sz="1700" b="1" dirty="0">
                <a:solidFill>
                  <a:srgbClr val="FF0000"/>
                </a:solidFill>
              </a:rPr>
              <a:t>3</a:t>
            </a:r>
            <a:r>
              <a:rPr lang="en-US" sz="1700" dirty="0"/>
              <a:t>.    </a:t>
            </a:r>
            <a:r>
              <a:rPr lang="en-US" sz="1700" b="1" dirty="0">
                <a:solidFill>
                  <a:srgbClr val="0070C0"/>
                </a:solidFill>
              </a:rPr>
              <a:t>5</a:t>
            </a:r>
            <a:r>
              <a:rPr lang="en-US" sz="1700" dirty="0"/>
              <a:t>.    </a:t>
            </a:r>
            <a:r>
              <a:rPr lang="en-US" sz="1700" b="1" dirty="0">
                <a:solidFill>
                  <a:srgbClr val="E6AF00"/>
                </a:solidFill>
              </a:rPr>
              <a:t>10</a:t>
            </a:r>
            <a:r>
              <a:rPr lang="en-US" sz="1700" dirty="0"/>
              <a:t>.    16.    22.    </a:t>
            </a:r>
            <a:r>
              <a:rPr lang="en-US" sz="1700" b="1" dirty="0">
                <a:solidFill>
                  <a:srgbClr val="00B050"/>
                </a:solidFill>
              </a:rPr>
              <a:t>28</a:t>
            </a:r>
            <a:r>
              <a:rPr lang="en-US" sz="1700" dirty="0"/>
              <a:t>.    30. </a:t>
            </a:r>
            <a:endParaRPr lang="pt-BR" sz="17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81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304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Ordenação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t-BR" b="1" dirty="0"/>
              <a:t>[resultado, </a:t>
            </a:r>
            <a:r>
              <a:rPr lang="pt-BR" b="1" dirty="0" err="1"/>
              <a:t>indices</a:t>
            </a:r>
            <a:r>
              <a:rPr lang="pt-BR" b="1" dirty="0"/>
              <a:t>] = </a:t>
            </a:r>
            <a:r>
              <a:rPr lang="pt-BR" b="1" dirty="0" err="1"/>
              <a:t>gsort</a:t>
            </a:r>
            <a:r>
              <a:rPr lang="pt-BR" b="1" dirty="0" smtClean="0"/>
              <a:t>(&lt;Matriz&gt;[, tipo[, direção]])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/>
              <a:t>Retorna </a:t>
            </a:r>
            <a:r>
              <a:rPr lang="pt-BR" dirty="0" smtClean="0"/>
              <a:t>uma matriz ordenada </a:t>
            </a:r>
            <a:r>
              <a:rPr lang="pt-BR" dirty="0"/>
              <a:t>contendo os elementos de </a:t>
            </a:r>
            <a:r>
              <a:rPr lang="pt-BR" dirty="0" smtClean="0"/>
              <a:t>uma matriz de entrada, </a:t>
            </a:r>
            <a:r>
              <a:rPr lang="pt-BR" dirty="0"/>
              <a:t>adicionalmente retorna </a:t>
            </a:r>
            <a:r>
              <a:rPr lang="pt-BR" dirty="0" smtClean="0"/>
              <a:t>uma matriz </a:t>
            </a:r>
            <a:r>
              <a:rPr lang="pt-BR" dirty="0"/>
              <a:t>com os índices dos elementos </a:t>
            </a:r>
            <a:r>
              <a:rPr lang="pt-BR" dirty="0" smtClean="0"/>
              <a:t>na matriz </a:t>
            </a:r>
            <a:r>
              <a:rPr lang="pt-BR" dirty="0"/>
              <a:t>de entrada;</a:t>
            </a:r>
          </a:p>
          <a:p>
            <a:pPr lvl="1"/>
            <a:r>
              <a:rPr lang="pt-BR" dirty="0"/>
              <a:t>Utiliza o algoritmo “</a:t>
            </a:r>
            <a:r>
              <a:rPr lang="pt-BR" dirty="0" err="1"/>
              <a:t>quick</a:t>
            </a:r>
            <a:r>
              <a:rPr lang="pt-BR" dirty="0"/>
              <a:t> </a:t>
            </a:r>
            <a:r>
              <a:rPr lang="pt-BR" dirty="0" err="1"/>
              <a:t>sort</a:t>
            </a:r>
            <a:r>
              <a:rPr lang="pt-BR" dirty="0"/>
              <a:t>”;</a:t>
            </a:r>
          </a:p>
          <a:p>
            <a:r>
              <a:rPr lang="pt-BR" b="1" dirty="0" smtClean="0"/>
              <a:t>tipo</a:t>
            </a:r>
            <a:r>
              <a:rPr lang="pt-BR" dirty="0" smtClean="0"/>
              <a:t>: </a:t>
            </a:r>
            <a:r>
              <a:rPr lang="pt-BR" dirty="0"/>
              <a:t>usado para definir o tipo de </a:t>
            </a:r>
            <a:r>
              <a:rPr lang="pt-BR" dirty="0" smtClean="0"/>
              <a:t>ordenação:</a:t>
            </a:r>
          </a:p>
          <a:p>
            <a:pPr lvl="1"/>
            <a:r>
              <a:rPr lang="pt-BR" b="1" dirty="0" smtClean="0"/>
              <a:t>‘r’</a:t>
            </a:r>
            <a:r>
              <a:rPr lang="pt-BR" dirty="0" smtClean="0"/>
              <a:t>: ordena cada coluna de acordo com o valor de suas linhas;</a:t>
            </a:r>
            <a:endParaRPr lang="pt-BR" dirty="0"/>
          </a:p>
          <a:p>
            <a:pPr lvl="1"/>
            <a:r>
              <a:rPr lang="pt-BR" b="1" dirty="0" smtClean="0"/>
              <a:t>‘c’</a:t>
            </a:r>
            <a:r>
              <a:rPr lang="pt-BR" dirty="0" smtClean="0"/>
              <a:t>: ordena cada linha de acordo com o valor de suas colunas;</a:t>
            </a:r>
          </a:p>
          <a:p>
            <a:pPr lvl="1"/>
            <a:r>
              <a:rPr lang="pt-BR" b="1" dirty="0" smtClean="0"/>
              <a:t>‘g’</a:t>
            </a:r>
            <a:r>
              <a:rPr lang="pt-BR" dirty="0" smtClean="0"/>
              <a:t>: ordena todos os elementos (padrão);</a:t>
            </a:r>
          </a:p>
          <a:p>
            <a:pPr lvl="1"/>
            <a:r>
              <a:rPr lang="pt-BR" b="1" dirty="0" smtClean="0"/>
              <a:t>‘</a:t>
            </a:r>
            <a:r>
              <a:rPr lang="pt-BR" b="1" dirty="0" err="1" smtClean="0"/>
              <a:t>lr</a:t>
            </a:r>
            <a:r>
              <a:rPr lang="pt-BR" b="1" dirty="0" smtClean="0"/>
              <a:t>’</a:t>
            </a:r>
            <a:r>
              <a:rPr lang="pt-BR" dirty="0" smtClean="0"/>
              <a:t>: ordem lexicográfica das linhas;</a:t>
            </a:r>
          </a:p>
          <a:p>
            <a:pPr lvl="1"/>
            <a:r>
              <a:rPr lang="pt-BR" b="1" dirty="0" smtClean="0"/>
              <a:t>‘</a:t>
            </a:r>
            <a:r>
              <a:rPr lang="pt-BR" b="1" dirty="0" err="1" smtClean="0"/>
              <a:t>lc</a:t>
            </a:r>
            <a:r>
              <a:rPr lang="pt-BR" b="1" dirty="0" smtClean="0"/>
              <a:t>’</a:t>
            </a:r>
            <a:r>
              <a:rPr lang="pt-BR" dirty="0" smtClean="0"/>
              <a:t>: ordem lexicográfica das colunas;</a:t>
            </a:r>
            <a:endParaRPr lang="pt-BR" dirty="0"/>
          </a:p>
          <a:p>
            <a:r>
              <a:rPr lang="pt-BR" b="1" dirty="0" smtClean="0"/>
              <a:t>direção</a:t>
            </a:r>
            <a:r>
              <a:rPr lang="pt-BR" dirty="0" smtClean="0"/>
              <a:t>: </a:t>
            </a:r>
            <a:r>
              <a:rPr lang="pt-BR" dirty="0"/>
              <a:t>usado para definir a direção de ordenação:</a:t>
            </a:r>
          </a:p>
          <a:p>
            <a:pPr lvl="1"/>
            <a:r>
              <a:rPr lang="pt-BR" b="1" dirty="0" smtClean="0"/>
              <a:t>‘</a:t>
            </a:r>
            <a:r>
              <a:rPr lang="pt-BR" b="1" dirty="0"/>
              <a:t>i’</a:t>
            </a:r>
            <a:r>
              <a:rPr lang="pt-BR" dirty="0"/>
              <a:t>: para ordem crescente;</a:t>
            </a:r>
          </a:p>
          <a:p>
            <a:pPr lvl="1"/>
            <a:r>
              <a:rPr lang="pt-BR" b="1" dirty="0" smtClean="0"/>
              <a:t>‘</a:t>
            </a:r>
            <a:r>
              <a:rPr lang="pt-BR" b="1" dirty="0"/>
              <a:t>d’</a:t>
            </a:r>
            <a:r>
              <a:rPr lang="pt-BR" dirty="0"/>
              <a:t>: para ordem decrescente (padrão);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82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16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Ordenação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[resultado, </a:t>
            </a:r>
            <a:r>
              <a:rPr lang="pt-BR" b="1" dirty="0" err="1"/>
              <a:t>indices</a:t>
            </a:r>
            <a:r>
              <a:rPr lang="pt-BR" b="1" dirty="0"/>
              <a:t>] = </a:t>
            </a:r>
            <a:r>
              <a:rPr lang="pt-BR" b="1" dirty="0" err="1"/>
              <a:t>gsort</a:t>
            </a:r>
            <a:r>
              <a:rPr lang="pt-BR" b="1" dirty="0" smtClean="0"/>
              <a:t>(&lt;Matriz&gt;[, tipo[, direção]])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 smtClean="0"/>
              <a:t>Exemplo 1: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83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67544" y="2708920"/>
            <a:ext cx="2808910" cy="3736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 indent="0">
              <a:spcBef>
                <a:spcPct val="20000"/>
              </a:spcBef>
              <a:buClr>
                <a:schemeClr val="accent2"/>
              </a:buClr>
              <a:buNone/>
            </a:pPr>
            <a:r>
              <a:rPr lang="pt-BR" sz="1600" u="none" dirty="0">
                <a:latin typeface="+mn-lt"/>
              </a:rPr>
              <a:t>--&gt; A  = </a:t>
            </a:r>
            <a:r>
              <a:rPr lang="pt-BR" sz="1600" u="none" dirty="0" smtClean="0">
                <a:latin typeface="+mn-lt"/>
              </a:rPr>
              <a:t>[ 1,</a:t>
            </a:r>
            <a:r>
              <a:rPr lang="pt-BR" sz="1600" u="none" dirty="0">
                <a:latin typeface="+mn-lt"/>
              </a:rPr>
              <a:t> </a:t>
            </a:r>
            <a:r>
              <a:rPr lang="pt-BR" sz="1600" u="none" dirty="0" smtClean="0">
                <a:latin typeface="+mn-lt"/>
              </a:rPr>
              <a:t>   2,    2; </a:t>
            </a:r>
            <a:r>
              <a:rPr lang="pt-BR" sz="1600" u="none" dirty="0">
                <a:latin typeface="+mn-lt"/>
              </a:rPr>
              <a:t>...</a:t>
            </a:r>
            <a:br>
              <a:rPr lang="pt-BR" sz="1600" u="none" dirty="0">
                <a:latin typeface="+mn-lt"/>
              </a:rPr>
            </a:br>
            <a:r>
              <a:rPr lang="pt-BR" sz="1600" u="none" dirty="0">
                <a:latin typeface="+mn-lt"/>
              </a:rPr>
              <a:t>               </a:t>
            </a:r>
            <a:r>
              <a:rPr lang="pt-BR" sz="1600" u="none" dirty="0" smtClean="0">
                <a:latin typeface="+mn-lt"/>
              </a:rPr>
              <a:t> 1,    2,    1; </a:t>
            </a:r>
            <a:r>
              <a:rPr lang="pt-BR" sz="1600" u="none" dirty="0">
                <a:latin typeface="+mn-lt"/>
              </a:rPr>
              <a:t>...</a:t>
            </a:r>
            <a:br>
              <a:rPr lang="pt-BR" sz="1600" u="none" dirty="0">
                <a:latin typeface="+mn-lt"/>
              </a:rPr>
            </a:br>
            <a:r>
              <a:rPr lang="pt-BR" sz="1600" u="none" dirty="0">
                <a:latin typeface="+mn-lt"/>
              </a:rPr>
              <a:t>               </a:t>
            </a:r>
            <a:r>
              <a:rPr lang="pt-BR" sz="1600" u="none" dirty="0" smtClean="0">
                <a:latin typeface="+mn-lt"/>
              </a:rPr>
              <a:t> 1,    1,    2; </a:t>
            </a:r>
            <a:r>
              <a:rPr lang="pt-BR" sz="1600" u="none" dirty="0">
                <a:latin typeface="+mn-lt"/>
              </a:rPr>
              <a:t>...</a:t>
            </a:r>
            <a:br>
              <a:rPr lang="pt-BR" sz="1600" u="none" dirty="0">
                <a:latin typeface="+mn-lt"/>
              </a:rPr>
            </a:br>
            <a:r>
              <a:rPr lang="pt-BR" sz="1600" u="none" dirty="0">
                <a:latin typeface="+mn-lt"/>
              </a:rPr>
              <a:t>              </a:t>
            </a:r>
            <a:r>
              <a:rPr lang="pt-BR" sz="1600" u="none" dirty="0" smtClean="0">
                <a:latin typeface="+mn-lt"/>
              </a:rPr>
              <a:t>  1,    1,    1]</a:t>
            </a:r>
            <a:endParaRPr lang="pt-BR" sz="16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 smtClean="0">
                <a:latin typeface="+mn-lt"/>
              </a:rPr>
              <a:t>--&gt; </a:t>
            </a:r>
            <a:r>
              <a:rPr lang="en-US" sz="1600" b="1" u="none" dirty="0" smtClean="0">
                <a:latin typeface="+mn-lt"/>
              </a:rPr>
              <a:t>[</a:t>
            </a:r>
            <a:r>
              <a:rPr lang="en-US" sz="1600" b="1" u="none" dirty="0">
                <a:latin typeface="+mn-lt"/>
              </a:rPr>
              <a:t>B, Bi] = </a:t>
            </a:r>
            <a:r>
              <a:rPr lang="en-US" sz="1600" b="1" u="none" dirty="0" err="1">
                <a:latin typeface="+mn-lt"/>
              </a:rPr>
              <a:t>gsort</a:t>
            </a:r>
            <a:r>
              <a:rPr lang="en-US" sz="1600" b="1" u="none" dirty="0">
                <a:latin typeface="+mn-lt"/>
              </a:rPr>
              <a:t>(A</a:t>
            </a:r>
            <a:r>
              <a:rPr lang="en-US" sz="1600" b="1" u="none" dirty="0" smtClean="0">
                <a:latin typeface="+mn-lt"/>
              </a:rPr>
              <a:t>, </a:t>
            </a:r>
            <a:r>
              <a:rPr lang="en-US" sz="1600" b="1" u="none" dirty="0">
                <a:solidFill>
                  <a:srgbClr val="FF0000"/>
                </a:solidFill>
                <a:latin typeface="+mn-lt"/>
              </a:rPr>
              <a:t>'</a:t>
            </a:r>
            <a:r>
              <a:rPr lang="en-US" sz="1600" b="1" u="none" dirty="0" smtClean="0">
                <a:solidFill>
                  <a:srgbClr val="FF0000"/>
                </a:solidFill>
                <a:latin typeface="+mn-lt"/>
              </a:rPr>
              <a:t>g'</a:t>
            </a:r>
            <a:r>
              <a:rPr lang="en-US" sz="1600" b="1" u="none" dirty="0" smtClean="0">
                <a:latin typeface="+mn-lt"/>
              </a:rPr>
              <a:t>, '</a:t>
            </a:r>
            <a:r>
              <a:rPr lang="en-US" sz="1600" b="1" u="none" dirty="0" err="1" smtClean="0">
                <a:latin typeface="+mn-lt"/>
              </a:rPr>
              <a:t>i</a:t>
            </a:r>
            <a:r>
              <a:rPr lang="en-US" sz="1600" b="1" u="none" dirty="0" smtClean="0">
                <a:latin typeface="+mn-lt"/>
              </a:rPr>
              <a:t>')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Bi = 	1.    7.     5. 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2</a:t>
            </a:r>
            <a:r>
              <a:rPr lang="pt-BR" sz="1600" u="none" dirty="0">
                <a:latin typeface="+mn-lt"/>
              </a:rPr>
              <a:t>.    8.     6. 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3</a:t>
            </a:r>
            <a:r>
              <a:rPr lang="pt-BR" sz="1600" u="none" dirty="0">
                <a:latin typeface="+mn-lt"/>
              </a:rPr>
              <a:t>.    10.    9. 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4</a:t>
            </a:r>
            <a:r>
              <a:rPr lang="pt-BR" sz="1600" u="none" dirty="0">
                <a:latin typeface="+mn-lt"/>
              </a:rPr>
              <a:t>.    12.    11. </a:t>
            </a:r>
            <a:endParaRPr lang="pt-BR" sz="1600" u="none" dirty="0" smtClean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B  </a:t>
            </a:r>
            <a:r>
              <a:rPr lang="pl-PL" sz="1600" u="none" dirty="0" smtClean="0">
                <a:latin typeface="+mn-lt"/>
              </a:rPr>
              <a:t>=</a:t>
            </a:r>
            <a:r>
              <a:rPr lang="pt-BR" sz="1600" u="none" dirty="0">
                <a:latin typeface="+mn-lt"/>
              </a:rPr>
              <a:t>	1.    1.    2.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1</a:t>
            </a:r>
            <a:r>
              <a:rPr lang="pt-BR" sz="1600" u="none" dirty="0">
                <a:latin typeface="+mn-lt"/>
              </a:rPr>
              <a:t>.    1.    2.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1</a:t>
            </a:r>
            <a:r>
              <a:rPr lang="pt-BR" sz="1600" u="none" dirty="0">
                <a:latin typeface="+mn-lt"/>
              </a:rPr>
              <a:t>.    1.    2.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1</a:t>
            </a:r>
            <a:r>
              <a:rPr lang="pt-BR" sz="1600" u="none" dirty="0">
                <a:latin typeface="+mn-lt"/>
              </a:rPr>
              <a:t>.    1.    2.</a:t>
            </a:r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3707904" y="2366882"/>
            <a:ext cx="2059223" cy="684076"/>
          </a:xfrm>
          <a:prstGeom prst="wedgeRoundRectCallout">
            <a:avLst>
              <a:gd name="adj1" fmla="val -47148"/>
              <a:gd name="adj2" fmla="val 16122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Mantém a dimensão da matriz, mas ordena todos os elementos.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91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Ordenação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[resultado, </a:t>
            </a:r>
            <a:r>
              <a:rPr lang="pt-BR" b="1" dirty="0" err="1"/>
              <a:t>indices</a:t>
            </a:r>
            <a:r>
              <a:rPr lang="pt-BR" b="1" dirty="0"/>
              <a:t>] = </a:t>
            </a:r>
            <a:r>
              <a:rPr lang="pt-BR" b="1" dirty="0" err="1"/>
              <a:t>gsort</a:t>
            </a:r>
            <a:r>
              <a:rPr lang="pt-BR" b="1" dirty="0" smtClean="0"/>
              <a:t>(&lt;Matriz&gt;[, tipo[, direção]])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 smtClean="0"/>
              <a:t>Exemplo 2: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84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23928" y="2708920"/>
            <a:ext cx="2799484" cy="3736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2pPr marL="411163" lvl="1" indent="0">
              <a:spcBef>
                <a:spcPct val="20000"/>
              </a:spcBef>
              <a:buClr>
                <a:schemeClr val="accent2"/>
              </a:buClr>
              <a:buNone/>
              <a:defRPr sz="1600" u="none">
                <a:latin typeface="+mn-lt"/>
              </a:defRPr>
            </a:lvl2pPr>
          </a:lstStyle>
          <a:p>
            <a:pPr lvl="1"/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pPr lvl="1"/>
            <a:r>
              <a:rPr lang="pt-BR" dirty="0" smtClean="0"/>
              <a:t>--&gt; </a:t>
            </a:r>
            <a:r>
              <a:rPr lang="en-US" b="1" dirty="0"/>
              <a:t>[B, Bi] = </a:t>
            </a:r>
            <a:r>
              <a:rPr lang="en-US" b="1" dirty="0" err="1"/>
              <a:t>gsort</a:t>
            </a:r>
            <a:r>
              <a:rPr lang="en-US" b="1" dirty="0"/>
              <a:t>(A, </a:t>
            </a:r>
            <a:r>
              <a:rPr lang="en-US" b="1" dirty="0">
                <a:solidFill>
                  <a:srgbClr val="FF0000"/>
                </a:solidFill>
              </a:rPr>
              <a:t>'c'</a:t>
            </a:r>
            <a:r>
              <a:rPr lang="en-US" b="1" dirty="0"/>
              <a:t>, '</a:t>
            </a:r>
            <a:r>
              <a:rPr lang="en-US" b="1" dirty="0" err="1"/>
              <a:t>i</a:t>
            </a:r>
            <a:r>
              <a:rPr lang="en-US" b="1" dirty="0"/>
              <a:t>')</a:t>
            </a:r>
          </a:p>
          <a:p>
            <a:pPr lvl="1"/>
            <a:r>
              <a:rPr lang="pt-BR" dirty="0"/>
              <a:t>Bi = 	1.    2.    3.  </a:t>
            </a:r>
          </a:p>
          <a:p>
            <a:pPr lvl="1"/>
            <a:r>
              <a:rPr lang="pt-BR" dirty="0"/>
              <a:t>    	1.    3.    2.  </a:t>
            </a:r>
          </a:p>
          <a:p>
            <a:pPr lvl="1"/>
            <a:r>
              <a:rPr lang="pt-BR" dirty="0"/>
              <a:t>    	1.    2.    3.  </a:t>
            </a:r>
          </a:p>
          <a:p>
            <a:pPr lvl="1"/>
            <a:r>
              <a:rPr lang="pt-BR" dirty="0"/>
              <a:t>    	1.    2.    3. </a:t>
            </a:r>
          </a:p>
          <a:p>
            <a:pPr lvl="1"/>
            <a:r>
              <a:rPr lang="pl-PL" dirty="0"/>
              <a:t> B  =</a:t>
            </a:r>
            <a:r>
              <a:rPr lang="pt-BR" dirty="0"/>
              <a:t>	</a:t>
            </a:r>
            <a:r>
              <a:rPr lang="pl-PL" dirty="0"/>
              <a:t>1.    2.    2.  </a:t>
            </a:r>
          </a:p>
          <a:p>
            <a:pPr lvl="1"/>
            <a:r>
              <a:rPr lang="pl-PL" dirty="0"/>
              <a:t>    </a:t>
            </a:r>
            <a:r>
              <a:rPr lang="pt-BR" dirty="0"/>
              <a:t>	</a:t>
            </a:r>
            <a:r>
              <a:rPr lang="pl-PL" dirty="0"/>
              <a:t>1.    1.    2.  </a:t>
            </a:r>
          </a:p>
          <a:p>
            <a:pPr lvl="1"/>
            <a:r>
              <a:rPr lang="pl-PL" dirty="0"/>
              <a:t>    </a:t>
            </a:r>
            <a:r>
              <a:rPr lang="pt-BR" dirty="0"/>
              <a:t>	</a:t>
            </a:r>
            <a:r>
              <a:rPr lang="pl-PL" dirty="0"/>
              <a:t>1.    1.    2.  </a:t>
            </a:r>
          </a:p>
          <a:p>
            <a:pPr lvl="1"/>
            <a:r>
              <a:rPr lang="pl-PL" dirty="0"/>
              <a:t>    </a:t>
            </a:r>
            <a:r>
              <a:rPr lang="pt-BR" dirty="0"/>
              <a:t>	</a:t>
            </a:r>
            <a:r>
              <a:rPr lang="pl-PL" dirty="0"/>
              <a:t>1.    1.    1.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67544" y="2708920"/>
            <a:ext cx="2786660" cy="3736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 indent="0">
              <a:spcBef>
                <a:spcPct val="20000"/>
              </a:spcBef>
              <a:buClr>
                <a:schemeClr val="accent2"/>
              </a:buClr>
              <a:buNone/>
            </a:pPr>
            <a:r>
              <a:rPr lang="pt-BR" sz="1600" u="none" dirty="0" smtClean="0">
                <a:latin typeface="+mn-lt"/>
              </a:rPr>
              <a:t>--&gt; A  = [ 1,    2,    2; ...</a:t>
            </a:r>
            <a:br>
              <a:rPr lang="pt-BR" sz="1600" u="none" dirty="0" smtClean="0">
                <a:latin typeface="+mn-lt"/>
              </a:rPr>
            </a:br>
            <a:r>
              <a:rPr lang="pt-BR" sz="1600" u="none" dirty="0" smtClean="0">
                <a:latin typeface="+mn-lt"/>
              </a:rPr>
              <a:t>                1,    2,    1; ...</a:t>
            </a:r>
            <a:br>
              <a:rPr lang="pt-BR" sz="1600" u="none" dirty="0" smtClean="0">
                <a:latin typeface="+mn-lt"/>
              </a:rPr>
            </a:br>
            <a:r>
              <a:rPr lang="pt-BR" sz="1600" u="none" dirty="0" smtClean="0">
                <a:latin typeface="+mn-lt"/>
              </a:rPr>
              <a:t>                1,    1,    2; ...</a:t>
            </a:r>
            <a:br>
              <a:rPr lang="pt-BR" sz="1600" u="none" dirty="0" smtClean="0">
                <a:latin typeface="+mn-lt"/>
              </a:rPr>
            </a:br>
            <a:r>
              <a:rPr lang="pt-BR" sz="1600" u="none" dirty="0" smtClean="0">
                <a:latin typeface="+mn-lt"/>
              </a:rPr>
              <a:t>                1,    1,    1]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 smtClean="0">
                <a:latin typeface="+mn-lt"/>
              </a:rPr>
              <a:t>--&gt; </a:t>
            </a:r>
            <a:r>
              <a:rPr lang="en-US" sz="1600" b="1" u="none" dirty="0" smtClean="0">
                <a:latin typeface="+mn-lt"/>
              </a:rPr>
              <a:t>[</a:t>
            </a:r>
            <a:r>
              <a:rPr lang="en-US" sz="1600" b="1" u="none" dirty="0">
                <a:latin typeface="+mn-lt"/>
              </a:rPr>
              <a:t>B, Bi] = </a:t>
            </a:r>
            <a:r>
              <a:rPr lang="en-US" sz="1600" b="1" u="none" dirty="0" err="1">
                <a:latin typeface="+mn-lt"/>
              </a:rPr>
              <a:t>gsort</a:t>
            </a:r>
            <a:r>
              <a:rPr lang="en-US" sz="1600" b="1" u="none" dirty="0">
                <a:latin typeface="+mn-lt"/>
              </a:rPr>
              <a:t>(A</a:t>
            </a:r>
            <a:r>
              <a:rPr lang="en-US" sz="1600" b="1" u="none" dirty="0" smtClean="0">
                <a:latin typeface="+mn-lt"/>
              </a:rPr>
              <a:t>, </a:t>
            </a:r>
            <a:r>
              <a:rPr lang="en-US" sz="1600" b="1" u="none" dirty="0" smtClean="0">
                <a:solidFill>
                  <a:srgbClr val="FF0000"/>
                </a:solidFill>
                <a:latin typeface="+mn-lt"/>
              </a:rPr>
              <a:t>'r'</a:t>
            </a:r>
            <a:r>
              <a:rPr lang="en-US" sz="1600" b="1" u="none" dirty="0" smtClean="0">
                <a:latin typeface="+mn-lt"/>
              </a:rPr>
              <a:t>, '</a:t>
            </a:r>
            <a:r>
              <a:rPr lang="en-US" sz="1600" b="1" u="none" dirty="0" err="1" smtClean="0">
                <a:latin typeface="+mn-lt"/>
              </a:rPr>
              <a:t>i</a:t>
            </a:r>
            <a:r>
              <a:rPr lang="en-US" sz="1600" b="1" u="none" dirty="0" smtClean="0">
                <a:latin typeface="+mn-lt"/>
              </a:rPr>
              <a:t>')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Bi = 	1.    3.    2.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2</a:t>
            </a:r>
            <a:r>
              <a:rPr lang="pt-BR" sz="1600" u="none" dirty="0">
                <a:latin typeface="+mn-lt"/>
              </a:rPr>
              <a:t>.    4.    4.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3</a:t>
            </a:r>
            <a:r>
              <a:rPr lang="pt-BR" sz="1600" u="none" dirty="0">
                <a:latin typeface="+mn-lt"/>
              </a:rPr>
              <a:t>.    1.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4</a:t>
            </a:r>
            <a:r>
              <a:rPr lang="pt-BR" sz="1600" u="none" dirty="0">
                <a:latin typeface="+mn-lt"/>
              </a:rPr>
              <a:t>.    2.    3. </a:t>
            </a:r>
            <a:endParaRPr lang="pt-BR" sz="1600" u="none" dirty="0" smtClean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B  </a:t>
            </a:r>
            <a:r>
              <a:rPr lang="pl-PL" sz="1600" u="none" dirty="0" smtClean="0">
                <a:latin typeface="+mn-lt"/>
              </a:rPr>
              <a:t>=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 smtClean="0">
                <a:latin typeface="+mn-lt"/>
              </a:rPr>
              <a:t>1</a:t>
            </a:r>
            <a:r>
              <a:rPr lang="pl-PL" sz="1600" u="none" dirty="0">
                <a:latin typeface="+mn-lt"/>
              </a:rPr>
              <a:t>.    1.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 smtClean="0">
                <a:latin typeface="+mn-lt"/>
              </a:rPr>
              <a:t>1</a:t>
            </a:r>
            <a:r>
              <a:rPr lang="pl-PL" sz="1600" u="none" dirty="0">
                <a:latin typeface="+mn-lt"/>
              </a:rPr>
              <a:t>.    1.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 smtClean="0">
                <a:latin typeface="+mn-lt"/>
              </a:rPr>
              <a:t>1</a:t>
            </a:r>
            <a:r>
              <a:rPr lang="pl-PL" sz="1600" u="none" dirty="0">
                <a:latin typeface="+mn-lt"/>
              </a:rPr>
              <a:t>.    2.    2.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 smtClean="0">
                <a:latin typeface="+mn-lt"/>
              </a:rPr>
              <a:t>1</a:t>
            </a:r>
            <a:r>
              <a:rPr lang="pl-PL" sz="1600" u="none" dirty="0">
                <a:latin typeface="+mn-lt"/>
              </a:rPr>
              <a:t>.    2.    2.</a:t>
            </a:r>
            <a:endParaRPr lang="pt-BR" sz="1600" u="none" dirty="0">
              <a:latin typeface="+mn-lt"/>
            </a:endParaRPr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3707904" y="2366882"/>
            <a:ext cx="2059223" cy="684076"/>
          </a:xfrm>
          <a:prstGeom prst="wedgeRoundRectCallout">
            <a:avLst>
              <a:gd name="adj1" fmla="val -47148"/>
              <a:gd name="adj2" fmla="val 16122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Alteram a ordem dos </a:t>
            </a:r>
            <a:r>
              <a:rPr lang="pt-BR" sz="1200" b="1" u="none" dirty="0" smtClean="0">
                <a:solidFill>
                  <a:srgbClr val="FF0000"/>
                </a:solidFill>
                <a:latin typeface="Arial" charset="0"/>
              </a:rPr>
              <a:t>elementos</a:t>
            </a:r>
            <a:r>
              <a:rPr lang="pt-BR" sz="1200" b="1" u="none" dirty="0" smtClean="0">
                <a:latin typeface="Arial" charset="0"/>
              </a:rPr>
              <a:t>, não das colunas/linhas.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64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Ordenação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t-BR" b="1" dirty="0"/>
              <a:t>[resultado, </a:t>
            </a:r>
            <a:r>
              <a:rPr lang="pt-BR" b="1" dirty="0" err="1"/>
              <a:t>indices</a:t>
            </a:r>
            <a:r>
              <a:rPr lang="pt-BR" b="1" dirty="0"/>
              <a:t>] = </a:t>
            </a:r>
            <a:r>
              <a:rPr lang="pt-BR" b="1" dirty="0" err="1"/>
              <a:t>gsort</a:t>
            </a:r>
            <a:r>
              <a:rPr lang="pt-BR" b="1" dirty="0" smtClean="0"/>
              <a:t>(&lt;Matriz&gt;[, tipo[, direção]])</a:t>
            </a:r>
            <a:endParaRPr lang="pt-BR" b="1" dirty="0"/>
          </a:p>
          <a:p>
            <a:pPr lvl="1"/>
            <a:endParaRPr lang="pt-BR" dirty="0"/>
          </a:p>
          <a:p>
            <a:r>
              <a:rPr lang="pt-BR" dirty="0" smtClean="0"/>
              <a:t>Exemplo 3: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85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23928" y="2708920"/>
            <a:ext cx="2853986" cy="2850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2pPr marL="411163" lvl="1" indent="0">
              <a:spcBef>
                <a:spcPct val="20000"/>
              </a:spcBef>
              <a:buClr>
                <a:schemeClr val="accent2"/>
              </a:buClr>
              <a:buNone/>
              <a:defRPr sz="1600" u="none">
                <a:latin typeface="+mn-lt"/>
              </a:defRPr>
            </a:lvl2pPr>
          </a:lstStyle>
          <a:p>
            <a:pPr lvl="1"/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pPr lvl="1"/>
            <a:r>
              <a:rPr lang="pt-BR" dirty="0" smtClean="0"/>
              <a:t>--&gt; </a:t>
            </a:r>
            <a:r>
              <a:rPr lang="en-US" b="1" dirty="0"/>
              <a:t>[B, Bi] = </a:t>
            </a:r>
            <a:r>
              <a:rPr lang="en-US" b="1" dirty="0" err="1"/>
              <a:t>gsort</a:t>
            </a:r>
            <a:r>
              <a:rPr lang="en-US" b="1" dirty="0"/>
              <a:t>(A, </a:t>
            </a:r>
            <a:r>
              <a:rPr lang="en-US" b="1" dirty="0">
                <a:solidFill>
                  <a:srgbClr val="FF0000"/>
                </a:solidFill>
              </a:rPr>
              <a:t>'</a:t>
            </a:r>
            <a:r>
              <a:rPr lang="en-US" b="1" dirty="0" err="1" smtClean="0">
                <a:solidFill>
                  <a:srgbClr val="FF0000"/>
                </a:solidFill>
              </a:rPr>
              <a:t>lc</a:t>
            </a:r>
            <a:r>
              <a:rPr lang="en-US" b="1" dirty="0">
                <a:solidFill>
                  <a:srgbClr val="FF0000"/>
                </a:solidFill>
              </a:rPr>
              <a:t>'</a:t>
            </a:r>
            <a:r>
              <a:rPr lang="en-US" b="1" dirty="0"/>
              <a:t>, '</a:t>
            </a:r>
            <a:r>
              <a:rPr lang="en-US" b="1" dirty="0" err="1"/>
              <a:t>i</a:t>
            </a:r>
            <a:r>
              <a:rPr lang="en-US" b="1" dirty="0"/>
              <a:t>')</a:t>
            </a:r>
          </a:p>
          <a:p>
            <a:pPr lvl="1"/>
            <a:r>
              <a:rPr lang="pt-BR" dirty="0"/>
              <a:t>Bi = 	1.    2.    3. </a:t>
            </a:r>
            <a:endParaRPr lang="pt-BR" dirty="0" smtClean="0"/>
          </a:p>
          <a:p>
            <a:pPr lvl="1"/>
            <a:r>
              <a:rPr lang="pl-PL" dirty="0" smtClean="0"/>
              <a:t> B  =</a:t>
            </a:r>
            <a:r>
              <a:rPr lang="pt-BR" dirty="0" smtClean="0"/>
              <a:t>	</a:t>
            </a:r>
            <a:r>
              <a:rPr lang="pl-PL" dirty="0"/>
              <a:t>1.    2.    2.  </a:t>
            </a:r>
          </a:p>
          <a:p>
            <a:pPr lvl="1"/>
            <a:r>
              <a:rPr lang="pl-PL" dirty="0"/>
              <a:t>    </a:t>
            </a:r>
            <a:r>
              <a:rPr lang="pt-BR" dirty="0" smtClean="0"/>
              <a:t>	</a:t>
            </a:r>
            <a:r>
              <a:rPr lang="pl-PL" dirty="0" smtClean="0"/>
              <a:t>1</a:t>
            </a:r>
            <a:r>
              <a:rPr lang="pl-PL" dirty="0"/>
              <a:t>.    1.    2.  </a:t>
            </a:r>
          </a:p>
          <a:p>
            <a:pPr lvl="1"/>
            <a:r>
              <a:rPr lang="pl-PL" dirty="0"/>
              <a:t>    </a:t>
            </a:r>
            <a:r>
              <a:rPr lang="pt-BR" dirty="0" smtClean="0"/>
              <a:t>	</a:t>
            </a:r>
            <a:r>
              <a:rPr lang="pl-PL" dirty="0" smtClean="0"/>
              <a:t>1</a:t>
            </a:r>
            <a:r>
              <a:rPr lang="pl-PL" dirty="0"/>
              <a:t>.    2.    1.  </a:t>
            </a:r>
          </a:p>
          <a:p>
            <a:pPr lvl="1"/>
            <a:r>
              <a:rPr lang="pl-PL" dirty="0"/>
              <a:t>    </a:t>
            </a:r>
            <a:r>
              <a:rPr lang="pt-BR" dirty="0" smtClean="0"/>
              <a:t>	</a:t>
            </a:r>
            <a:r>
              <a:rPr lang="pl-PL" dirty="0" smtClean="0"/>
              <a:t>1</a:t>
            </a:r>
            <a:r>
              <a:rPr lang="pl-PL" dirty="0"/>
              <a:t>.    1.    1.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67544" y="2708920"/>
            <a:ext cx="2836354" cy="37364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11163" lvl="1" indent="0">
              <a:spcBef>
                <a:spcPct val="20000"/>
              </a:spcBef>
              <a:buClr>
                <a:schemeClr val="accent2"/>
              </a:buClr>
              <a:buNone/>
            </a:pPr>
            <a:r>
              <a:rPr lang="pt-BR" sz="1600" u="none" dirty="0">
                <a:latin typeface="+mn-lt"/>
              </a:rPr>
              <a:t>--&gt; A  = </a:t>
            </a:r>
            <a:r>
              <a:rPr lang="pt-BR" sz="1600" u="none" dirty="0" smtClean="0">
                <a:latin typeface="+mn-lt"/>
              </a:rPr>
              <a:t>[ 1,    2,    2; </a:t>
            </a:r>
            <a:r>
              <a:rPr lang="pt-BR" sz="1600" u="none" dirty="0">
                <a:latin typeface="+mn-lt"/>
              </a:rPr>
              <a:t>...</a:t>
            </a:r>
            <a:br>
              <a:rPr lang="pt-BR" sz="1600" u="none" dirty="0">
                <a:latin typeface="+mn-lt"/>
              </a:rPr>
            </a:br>
            <a:r>
              <a:rPr lang="pt-BR" sz="1600" u="none" dirty="0">
                <a:latin typeface="+mn-lt"/>
              </a:rPr>
              <a:t>               </a:t>
            </a:r>
            <a:r>
              <a:rPr lang="pt-BR" sz="1600" u="none" dirty="0" smtClean="0">
                <a:latin typeface="+mn-lt"/>
              </a:rPr>
              <a:t> 1,    2,    1; </a:t>
            </a:r>
            <a:r>
              <a:rPr lang="pt-BR" sz="1600" u="none" dirty="0">
                <a:latin typeface="+mn-lt"/>
              </a:rPr>
              <a:t>...</a:t>
            </a:r>
            <a:br>
              <a:rPr lang="pt-BR" sz="1600" u="none" dirty="0">
                <a:latin typeface="+mn-lt"/>
              </a:rPr>
            </a:br>
            <a:r>
              <a:rPr lang="pt-BR" sz="1600" u="none" dirty="0">
                <a:latin typeface="+mn-lt"/>
              </a:rPr>
              <a:t>               </a:t>
            </a:r>
            <a:r>
              <a:rPr lang="pt-BR" sz="1600" u="none" dirty="0" smtClean="0">
                <a:latin typeface="+mn-lt"/>
              </a:rPr>
              <a:t> 1,    1,    2; </a:t>
            </a:r>
            <a:r>
              <a:rPr lang="pt-BR" sz="1600" u="none" dirty="0">
                <a:latin typeface="+mn-lt"/>
              </a:rPr>
              <a:t>...</a:t>
            </a:r>
            <a:br>
              <a:rPr lang="pt-BR" sz="1600" u="none" dirty="0">
                <a:latin typeface="+mn-lt"/>
              </a:rPr>
            </a:br>
            <a:r>
              <a:rPr lang="pt-BR" sz="1600" u="none" dirty="0">
                <a:latin typeface="+mn-lt"/>
              </a:rPr>
              <a:t>              </a:t>
            </a:r>
            <a:r>
              <a:rPr lang="pt-BR" sz="1600" u="none" dirty="0" smtClean="0">
                <a:latin typeface="+mn-lt"/>
              </a:rPr>
              <a:t>  1,    1,    1]</a:t>
            </a:r>
            <a:endParaRPr lang="pt-BR" sz="16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 smtClean="0">
                <a:latin typeface="+mn-lt"/>
              </a:rPr>
              <a:t>--&gt; </a:t>
            </a:r>
            <a:r>
              <a:rPr lang="en-US" sz="1600" b="1" u="none" dirty="0" smtClean="0">
                <a:latin typeface="+mn-lt"/>
              </a:rPr>
              <a:t>[</a:t>
            </a:r>
            <a:r>
              <a:rPr lang="en-US" sz="1600" b="1" u="none" dirty="0">
                <a:latin typeface="+mn-lt"/>
              </a:rPr>
              <a:t>B, Bi] = </a:t>
            </a:r>
            <a:r>
              <a:rPr lang="en-US" sz="1600" b="1" u="none" dirty="0" err="1">
                <a:latin typeface="+mn-lt"/>
              </a:rPr>
              <a:t>gsort</a:t>
            </a:r>
            <a:r>
              <a:rPr lang="en-US" sz="1600" b="1" u="none" dirty="0">
                <a:latin typeface="+mn-lt"/>
              </a:rPr>
              <a:t>(A</a:t>
            </a:r>
            <a:r>
              <a:rPr lang="en-US" sz="1600" b="1" u="none" dirty="0" smtClean="0">
                <a:latin typeface="+mn-lt"/>
              </a:rPr>
              <a:t>, </a:t>
            </a:r>
            <a:r>
              <a:rPr lang="en-US" sz="1600" b="1" u="none" dirty="0">
                <a:solidFill>
                  <a:srgbClr val="FF0000"/>
                </a:solidFill>
                <a:latin typeface="+mn-lt"/>
              </a:rPr>
              <a:t>'</a:t>
            </a:r>
            <a:r>
              <a:rPr lang="en-US" sz="1600" b="1" u="none" dirty="0" err="1" smtClean="0">
                <a:solidFill>
                  <a:srgbClr val="FF0000"/>
                </a:solidFill>
                <a:latin typeface="+mn-lt"/>
              </a:rPr>
              <a:t>lr</a:t>
            </a:r>
            <a:r>
              <a:rPr lang="en-US" sz="1600" b="1" u="none" dirty="0" smtClean="0">
                <a:solidFill>
                  <a:srgbClr val="FF0000"/>
                </a:solidFill>
                <a:latin typeface="+mn-lt"/>
              </a:rPr>
              <a:t>'</a:t>
            </a:r>
            <a:r>
              <a:rPr lang="en-US" sz="1600" b="1" u="none" dirty="0" smtClean="0">
                <a:latin typeface="+mn-lt"/>
              </a:rPr>
              <a:t>, '</a:t>
            </a:r>
            <a:r>
              <a:rPr lang="en-US" sz="1600" b="1" u="none" dirty="0" err="1" smtClean="0">
                <a:latin typeface="+mn-lt"/>
              </a:rPr>
              <a:t>i</a:t>
            </a:r>
            <a:r>
              <a:rPr lang="en-US" sz="1600" b="1" u="none" dirty="0" smtClean="0">
                <a:latin typeface="+mn-lt"/>
              </a:rPr>
              <a:t>')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Bi = 	</a:t>
            </a:r>
            <a:r>
              <a:rPr lang="pt-BR" sz="1600" u="none" dirty="0" smtClean="0">
                <a:latin typeface="+mn-lt"/>
              </a:rPr>
              <a:t>4.  </a:t>
            </a:r>
            <a:endParaRPr lang="pt-BR" sz="16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3.  </a:t>
            </a:r>
            <a:endParaRPr lang="pt-BR" sz="16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2.  </a:t>
            </a:r>
            <a:endParaRPr lang="pt-BR" sz="1600" u="none" dirty="0">
              <a:latin typeface="+mn-lt"/>
            </a:endParaRP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t-BR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1.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B  </a:t>
            </a:r>
            <a:r>
              <a:rPr lang="pl-PL" sz="1600" u="none" dirty="0" smtClean="0">
                <a:latin typeface="+mn-lt"/>
              </a:rPr>
              <a:t>=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>
                <a:latin typeface="+mn-lt"/>
              </a:rPr>
              <a:t>1.    1.    1.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 smtClean="0">
                <a:latin typeface="+mn-lt"/>
              </a:rPr>
              <a:t>1</a:t>
            </a:r>
            <a:r>
              <a:rPr lang="pl-PL" sz="1600" u="none" dirty="0">
                <a:latin typeface="+mn-lt"/>
              </a:rPr>
              <a:t>.    1.    2.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 smtClean="0">
                <a:latin typeface="+mn-lt"/>
              </a:rPr>
              <a:t>1</a:t>
            </a:r>
            <a:r>
              <a:rPr lang="pl-PL" sz="1600" u="none" dirty="0">
                <a:latin typeface="+mn-lt"/>
              </a:rPr>
              <a:t>.    2.    1.  </a:t>
            </a:r>
          </a:p>
          <a:p>
            <a:pPr marL="411163" lvl="1">
              <a:spcBef>
                <a:spcPct val="20000"/>
              </a:spcBef>
              <a:buClr>
                <a:schemeClr val="accent2"/>
              </a:buClr>
            </a:pPr>
            <a:r>
              <a:rPr lang="pl-PL" sz="1600" u="none" dirty="0">
                <a:latin typeface="+mn-lt"/>
              </a:rPr>
              <a:t>    </a:t>
            </a:r>
            <a:r>
              <a:rPr lang="pt-BR" sz="1600" u="none" dirty="0" smtClean="0">
                <a:latin typeface="+mn-lt"/>
              </a:rPr>
              <a:t>	</a:t>
            </a:r>
            <a:r>
              <a:rPr lang="pl-PL" sz="1600" u="none" dirty="0" smtClean="0">
                <a:latin typeface="+mn-lt"/>
              </a:rPr>
              <a:t>1</a:t>
            </a:r>
            <a:r>
              <a:rPr lang="pl-PL" sz="1600" u="none" dirty="0">
                <a:latin typeface="+mn-lt"/>
              </a:rPr>
              <a:t>.    2.    2.</a:t>
            </a:r>
            <a:endParaRPr lang="pt-BR" sz="1600" u="none" dirty="0">
              <a:latin typeface="+mn-lt"/>
            </a:endParaRPr>
          </a:p>
        </p:txBody>
      </p:sp>
      <p:sp>
        <p:nvSpPr>
          <p:cNvPr id="12" name="AutoShape 38"/>
          <p:cNvSpPr>
            <a:spLocks noChangeArrowheads="1"/>
          </p:cNvSpPr>
          <p:nvPr/>
        </p:nvSpPr>
        <p:spPr bwMode="auto">
          <a:xfrm>
            <a:off x="3707904" y="2366882"/>
            <a:ext cx="2059223" cy="684076"/>
          </a:xfrm>
          <a:prstGeom prst="wedgeRoundRectCallout">
            <a:avLst>
              <a:gd name="adj1" fmla="val -47148"/>
              <a:gd name="adj2" fmla="val 161224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Alteram a ordem das </a:t>
            </a:r>
            <a:r>
              <a:rPr lang="pt-BR" sz="1200" b="1" u="none" dirty="0">
                <a:solidFill>
                  <a:srgbClr val="FF0000"/>
                </a:solidFill>
                <a:latin typeface="Arial" charset="0"/>
              </a:rPr>
              <a:t>colunas/linhas</a:t>
            </a:r>
            <a:r>
              <a:rPr lang="pt-BR" sz="1200" b="1" u="none" dirty="0">
                <a:latin typeface="Arial" charset="0"/>
              </a:rPr>
              <a:t>, </a:t>
            </a:r>
            <a:r>
              <a:rPr lang="pt-BR" sz="1200" b="1" u="none" dirty="0" smtClean="0">
                <a:latin typeface="Arial" charset="0"/>
              </a:rPr>
              <a:t>não dos elementos.</a:t>
            </a:r>
            <a:endParaRPr lang="pt-BR" sz="1200" b="1" u="none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0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Plotando gráficos</a:t>
            </a: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/>
              <a:t>plot2d(&lt;Vetor X&gt;, </a:t>
            </a:r>
            <a:r>
              <a:rPr lang="pt-BR" b="1" dirty="0" smtClean="0"/>
              <a:t>&lt;Matriz </a:t>
            </a:r>
            <a:r>
              <a:rPr lang="pt-BR" b="1" dirty="0" err="1" smtClean="0"/>
              <a:t>Y´s</a:t>
            </a:r>
            <a:r>
              <a:rPr lang="pt-BR" b="1" dirty="0" smtClean="0"/>
              <a:t>&gt;)</a:t>
            </a:r>
            <a:endParaRPr lang="pt-BR" b="1" dirty="0"/>
          </a:p>
          <a:p>
            <a:endParaRPr lang="pt-BR" dirty="0" smtClean="0"/>
          </a:p>
          <a:p>
            <a:r>
              <a:rPr lang="pt-BR" dirty="0" smtClean="0"/>
              <a:t>As funções de plotagem de gráficos aplicadas a vetores também podem ser usadas com matrizes;</a:t>
            </a:r>
          </a:p>
          <a:p>
            <a:r>
              <a:rPr lang="pt-BR" dirty="0" smtClean="0"/>
              <a:t>Neste caso, serão traçadas várias curvas em um único gráfico;</a:t>
            </a:r>
          </a:p>
          <a:p>
            <a:r>
              <a:rPr lang="pt-BR" dirty="0" smtClean="0"/>
              <a:t>Resultado semelhante pode ser obtido com a utilização de uma sequência de funções </a:t>
            </a:r>
            <a:r>
              <a:rPr lang="pt-BR" b="1" dirty="0" smtClean="0"/>
              <a:t>plot2d()</a:t>
            </a:r>
            <a:r>
              <a:rPr lang="pt-BR" dirty="0" smtClean="0"/>
              <a:t> com vetores, sem a utilização da função </a:t>
            </a:r>
            <a:r>
              <a:rPr lang="pt-BR" b="1" dirty="0" err="1" smtClean="0"/>
              <a:t>clf</a:t>
            </a:r>
            <a:r>
              <a:rPr lang="pt-BR" b="1" dirty="0" smtClean="0"/>
              <a:t>()</a:t>
            </a:r>
            <a:r>
              <a:rPr lang="pt-BR" dirty="0"/>
              <a:t>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86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6" name="CaixaDeTexto 5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3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359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Plotando gráficos</a:t>
            </a:r>
            <a:endParaRPr lang="pt-BR" dirty="0" smtClean="0"/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pt-BR" b="1" dirty="0"/>
              <a:t>plot2d(&lt;Vetor X&gt;, </a:t>
            </a:r>
            <a:r>
              <a:rPr lang="pt-BR" b="1" dirty="0" smtClean="0"/>
              <a:t>&lt;Matriz </a:t>
            </a:r>
            <a:r>
              <a:rPr lang="pt-BR" b="1" dirty="0" err="1" smtClean="0"/>
              <a:t>Y´s</a:t>
            </a:r>
            <a:r>
              <a:rPr lang="pt-BR" b="1" dirty="0" smtClean="0"/>
              <a:t>&gt;)</a:t>
            </a:r>
            <a:endParaRPr lang="pt-BR" b="1" dirty="0"/>
          </a:p>
          <a:p>
            <a:r>
              <a:rPr lang="pt-BR" dirty="0" smtClean="0"/>
              <a:t>Exemplo:</a:t>
            </a:r>
          </a:p>
          <a:p>
            <a:pPr marL="411163" lvl="1" indent="0">
              <a:buNone/>
            </a:pPr>
            <a:r>
              <a:rPr lang="pt-BR" dirty="0" smtClean="0"/>
              <a:t>--&gt; X </a:t>
            </a:r>
            <a:r>
              <a:rPr lang="pt-BR" dirty="0"/>
              <a:t>= (</a:t>
            </a:r>
            <a:r>
              <a:rPr lang="pt-BR" dirty="0" smtClean="0"/>
              <a:t>0:0.1:3</a:t>
            </a:r>
            <a:r>
              <a:rPr lang="pt-BR" dirty="0"/>
              <a:t>*%</a:t>
            </a:r>
            <a:r>
              <a:rPr lang="pt-BR" dirty="0" err="1"/>
              <a:t>pi</a:t>
            </a:r>
            <a:r>
              <a:rPr lang="pt-BR" dirty="0" smtClean="0"/>
              <a:t>)';</a:t>
            </a:r>
          </a:p>
          <a:p>
            <a:pPr marL="411163" lvl="1" indent="0">
              <a:buNone/>
            </a:pPr>
            <a:r>
              <a:rPr lang="pt-BR" dirty="0" smtClean="0"/>
              <a:t>--&gt; plot2d(</a:t>
            </a:r>
            <a:r>
              <a:rPr lang="pt-BR" b="1" dirty="0" smtClean="0">
                <a:solidFill>
                  <a:srgbClr val="FF0000"/>
                </a:solidFill>
              </a:rPr>
              <a:t>X</a:t>
            </a:r>
            <a:r>
              <a:rPr lang="pt-BR" dirty="0" smtClean="0"/>
              <a:t>, </a:t>
            </a:r>
            <a:r>
              <a:rPr lang="pt-BR" dirty="0"/>
              <a:t>[</a:t>
            </a:r>
            <a:r>
              <a:rPr lang="pt-BR" b="1" dirty="0" err="1" smtClean="0">
                <a:solidFill>
                  <a:srgbClr val="FF0000"/>
                </a:solidFill>
              </a:rPr>
              <a:t>sin</a:t>
            </a:r>
            <a:r>
              <a:rPr lang="pt-BR" b="1" dirty="0" smtClean="0">
                <a:solidFill>
                  <a:srgbClr val="FF0000"/>
                </a:solidFill>
              </a:rPr>
              <a:t>(X) </a:t>
            </a:r>
            <a:r>
              <a:rPr lang="pt-BR" b="1" dirty="0" err="1" smtClean="0">
                <a:solidFill>
                  <a:srgbClr val="FF0000"/>
                </a:solidFill>
              </a:rPr>
              <a:t>sin</a:t>
            </a:r>
            <a:r>
              <a:rPr lang="pt-BR" b="1" dirty="0" smtClean="0">
                <a:solidFill>
                  <a:srgbClr val="FF0000"/>
                </a:solidFill>
              </a:rPr>
              <a:t>(2*X) </a:t>
            </a:r>
            <a:r>
              <a:rPr lang="pt-BR" b="1" dirty="0" err="1" smtClean="0">
                <a:solidFill>
                  <a:srgbClr val="FF0000"/>
                </a:solidFill>
              </a:rPr>
              <a:t>sin</a:t>
            </a:r>
            <a:r>
              <a:rPr lang="pt-BR" b="1" dirty="0" smtClean="0">
                <a:solidFill>
                  <a:srgbClr val="FF0000"/>
                </a:solidFill>
              </a:rPr>
              <a:t>(3*X)</a:t>
            </a:r>
            <a:r>
              <a:rPr lang="pt-BR" dirty="0" smtClean="0"/>
              <a:t>])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576C6-5070-474E-BD02-FAF0AC8E7FB4}" type="slidenum">
              <a:rPr lang="pt-BR" smtClean="0"/>
              <a:pPr/>
              <a:t>87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5" t="10326" r="10591" b="6522"/>
          <a:stretch>
            <a:fillRect/>
          </a:stretch>
        </p:blipFill>
        <p:spPr bwMode="auto">
          <a:xfrm>
            <a:off x="3806779" y="3140968"/>
            <a:ext cx="4509637" cy="3433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38"/>
          <p:cNvSpPr>
            <a:spLocks noChangeArrowheads="1"/>
          </p:cNvSpPr>
          <p:nvPr/>
        </p:nvSpPr>
        <p:spPr bwMode="auto">
          <a:xfrm>
            <a:off x="323528" y="4653136"/>
            <a:ext cx="2880320" cy="1368152"/>
          </a:xfrm>
          <a:prstGeom prst="wedgeRoundRectCallout">
            <a:avLst>
              <a:gd name="adj1" fmla="val 18215"/>
              <a:gd name="adj2" fmla="val -155678"/>
              <a:gd name="adj3" fmla="val 16667"/>
            </a:avLst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/>
          <a:lstStyle/>
          <a:p>
            <a:pPr>
              <a:spcAft>
                <a:spcPts val="1000"/>
              </a:spcAft>
            </a:pPr>
            <a:r>
              <a:rPr lang="pt-BR" sz="1200" b="1" u="none" dirty="0" smtClean="0">
                <a:latin typeface="Arial" charset="0"/>
              </a:rPr>
              <a:t>X é um vetor coluna contendo as coordenadas do eixo x e as funções compõem uma matriz onde cada coluna representa as coordenadas do eixo y de sua função correspondente.</a:t>
            </a:r>
            <a:endParaRPr lang="pt-BR" sz="1200" b="1" u="none" dirty="0">
              <a:latin typeface="Arial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4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22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Plotando gráficos</a:t>
            </a:r>
            <a:endParaRPr lang="pt-BR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rmAutofit/>
          </a:bodyPr>
          <a:lstStyle/>
          <a:p>
            <a:r>
              <a:rPr lang="pt-BR" dirty="0" smtClean="0"/>
              <a:t>Existem variações da função </a:t>
            </a:r>
            <a:r>
              <a:rPr lang="pt-BR" b="1" dirty="0" smtClean="0"/>
              <a:t>plot2D</a:t>
            </a:r>
            <a:r>
              <a:rPr lang="pt-BR" dirty="0" smtClean="0"/>
              <a:t>, consulte o </a:t>
            </a:r>
            <a:r>
              <a:rPr lang="pt-BR" i="1" dirty="0" smtClean="0"/>
              <a:t>help on-line do </a:t>
            </a:r>
            <a:r>
              <a:rPr lang="pt-BR" i="1" dirty="0" err="1" smtClean="0"/>
              <a:t>Scilab</a:t>
            </a:r>
            <a:r>
              <a:rPr lang="pt-BR" dirty="0" smtClean="0"/>
              <a:t> (</a:t>
            </a:r>
            <a:r>
              <a:rPr lang="pt-BR" dirty="0">
                <a:hlinkClick r:id="rId3"/>
              </a:rPr>
              <a:t>http://help.scilab.org/</a:t>
            </a:r>
            <a:r>
              <a:rPr lang="pt-BR" dirty="0" smtClean="0"/>
              <a:t>) para mais informações;</a:t>
            </a:r>
          </a:p>
          <a:p>
            <a:r>
              <a:rPr lang="pt-BR" dirty="0" smtClean="0"/>
              <a:t>Alguns exemplos:</a:t>
            </a:r>
          </a:p>
          <a:p>
            <a:pPr lvl="1"/>
            <a:r>
              <a:rPr lang="pt-BR" dirty="0" err="1" smtClean="0"/>
              <a:t>plot</a:t>
            </a:r>
            <a:r>
              <a:rPr lang="pt-BR" dirty="0" smtClean="0"/>
              <a:t>();</a:t>
            </a:r>
            <a:endParaRPr lang="pt-BR" dirty="0"/>
          </a:p>
          <a:p>
            <a:pPr lvl="1"/>
            <a:r>
              <a:rPr lang="pt-BR" dirty="0"/>
              <a:t>plot2d1</a:t>
            </a:r>
            <a:r>
              <a:rPr lang="pt-BR" dirty="0" smtClean="0"/>
              <a:t>();</a:t>
            </a:r>
            <a:endParaRPr lang="pt-BR" dirty="0"/>
          </a:p>
          <a:p>
            <a:pPr lvl="1"/>
            <a:r>
              <a:rPr lang="pt-BR" dirty="0" smtClean="0"/>
              <a:t>plot2d2();</a:t>
            </a:r>
            <a:endParaRPr lang="pt-BR" dirty="0"/>
          </a:p>
          <a:p>
            <a:pPr lvl="1"/>
            <a:r>
              <a:rPr lang="pt-BR" dirty="0" smtClean="0"/>
              <a:t>plot2d3();</a:t>
            </a:r>
            <a:endParaRPr lang="pt-BR" dirty="0"/>
          </a:p>
          <a:p>
            <a:pPr lvl="1"/>
            <a:r>
              <a:rPr lang="pt-BR" dirty="0" smtClean="0"/>
              <a:t>plot2d4();</a:t>
            </a: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88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Algumas funções aplicadas a matrizes</a:t>
            </a:r>
            <a:endParaRPr lang="en-US" sz="1800" b="0" i="1" u="none" dirty="0"/>
          </a:p>
        </p:txBody>
      </p:sp>
      <p:sp>
        <p:nvSpPr>
          <p:cNvPr id="9" name="CaixaDeTexto 8"/>
          <p:cNvSpPr txBox="1"/>
          <p:nvPr/>
        </p:nvSpPr>
        <p:spPr>
          <a:xfrm>
            <a:off x="7740352" y="6567155"/>
            <a:ext cx="7008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none" dirty="0" smtClean="0">
                <a:latin typeface="+mn-lt"/>
                <a:hlinkClick r:id="rId4" action="ppaction://hlinksldjump"/>
              </a:rPr>
              <a:t>&lt;tópicos&gt;</a:t>
            </a:r>
            <a:endParaRPr lang="pt-BR" sz="1000" u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753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Exercícios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r>
              <a:rPr lang="pt-BR" sz="1200" dirty="0"/>
              <a:t>Introdução;</a:t>
            </a:r>
          </a:p>
          <a:p>
            <a:r>
              <a:rPr lang="pt-BR" sz="1200" dirty="0"/>
              <a:t>Declaração de vetores;</a:t>
            </a:r>
          </a:p>
          <a:p>
            <a:r>
              <a:rPr lang="pt-BR" sz="1200" dirty="0" smtClean="0"/>
              <a:t>Algumas operações </a:t>
            </a:r>
            <a:r>
              <a:rPr lang="pt-BR" sz="1200" dirty="0"/>
              <a:t>com vetores</a:t>
            </a:r>
            <a:r>
              <a:rPr lang="pt-BR" sz="1200" dirty="0" smtClean="0"/>
              <a:t>;</a:t>
            </a:r>
            <a:endParaRPr lang="pt-BR" sz="1200" dirty="0"/>
          </a:p>
          <a:p>
            <a:r>
              <a:rPr lang="pt-BR" sz="1200" dirty="0"/>
              <a:t>Algumas funções aplicadas a vetores;</a:t>
            </a:r>
          </a:p>
          <a:p>
            <a:r>
              <a:rPr lang="pt-BR" sz="1200" b="1" dirty="0" smtClean="0">
                <a:solidFill>
                  <a:srgbClr val="FF0000"/>
                </a:solidFill>
              </a:rPr>
              <a:t>Exercícios</a:t>
            </a:r>
            <a:r>
              <a:rPr lang="pt-BR" sz="1200" dirty="0" smtClean="0"/>
              <a:t>.</a:t>
            </a:r>
            <a:endParaRPr lang="pt-BR" sz="1200" dirty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198E7F1-12A9-411F-88BD-5391C3FE725A}" type="slidenum">
              <a:rPr lang="pt-BR"/>
              <a:pPr/>
              <a:t>89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315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tipo de dados </a:t>
            </a:r>
            <a:r>
              <a:rPr lang="pt-BR" b="1" dirty="0" smtClean="0"/>
              <a:t>Matriz</a:t>
            </a:r>
            <a:endParaRPr lang="pt-BR" b="1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00600"/>
          </a:xfrm>
        </p:spPr>
        <p:txBody>
          <a:bodyPr>
            <a:noAutofit/>
          </a:bodyPr>
          <a:lstStyle/>
          <a:p>
            <a:r>
              <a:rPr lang="pt-BR" dirty="0"/>
              <a:t>Matrizes são variáveis que contêm uma quantidade potencialmente grande de </a:t>
            </a:r>
            <a:r>
              <a:rPr lang="pt-BR" dirty="0" smtClean="0"/>
              <a:t>valores;</a:t>
            </a:r>
            <a:endParaRPr lang="pt-BR" dirty="0"/>
          </a:p>
          <a:p>
            <a:r>
              <a:rPr lang="pt-BR" dirty="0" smtClean="0"/>
              <a:t>Assim como nos vetores, elementos da matriz são acessados através de índices;</a:t>
            </a:r>
          </a:p>
          <a:p>
            <a:r>
              <a:rPr lang="pt-BR" dirty="0" smtClean="0"/>
              <a:t>Uma matriz bidimensional </a:t>
            </a:r>
            <a:r>
              <a:rPr lang="pt-BR" b="1" i="1" dirty="0" smtClean="0"/>
              <a:t>A</a:t>
            </a:r>
            <a:r>
              <a:rPr lang="pt-BR" dirty="0" smtClean="0"/>
              <a:t>, com dimensão </a:t>
            </a:r>
            <a:r>
              <a:rPr lang="pt-BR" b="1" i="1" dirty="0" smtClean="0"/>
              <a:t>m</a:t>
            </a:r>
            <a:r>
              <a:rPr lang="pt-BR" i="1" dirty="0" smtClean="0"/>
              <a:t> x </a:t>
            </a:r>
            <a:r>
              <a:rPr lang="pt-BR" b="1" i="1" dirty="0" smtClean="0"/>
              <a:t>n</a:t>
            </a:r>
            <a:r>
              <a:rPr lang="pt-BR" dirty="0" smtClean="0"/>
              <a:t> (ou seja, de </a:t>
            </a:r>
            <a:r>
              <a:rPr lang="pt-BR" b="1" i="1" dirty="0" smtClean="0"/>
              <a:t>m</a:t>
            </a:r>
            <a:r>
              <a:rPr lang="pt-BR" dirty="0" smtClean="0"/>
              <a:t> linhas e </a:t>
            </a:r>
            <a:r>
              <a:rPr lang="pt-BR" b="1" i="1" dirty="0" smtClean="0"/>
              <a:t>n</a:t>
            </a:r>
            <a:r>
              <a:rPr lang="pt-BR" dirty="0" smtClean="0"/>
              <a:t> colunas:</a:t>
            </a:r>
          </a:p>
          <a:p>
            <a:endParaRPr lang="pt-BR" sz="2000" b="1" i="1" dirty="0"/>
          </a:p>
          <a:p>
            <a:endParaRPr lang="pt-BR" sz="2000" b="1" i="1" dirty="0" smtClean="0"/>
          </a:p>
          <a:p>
            <a:endParaRPr lang="pt-BR" sz="2000" b="1" i="1" dirty="0"/>
          </a:p>
          <a:p>
            <a:endParaRPr lang="pt-BR" sz="2000" b="1" i="1" dirty="0" smtClean="0"/>
          </a:p>
          <a:p>
            <a:endParaRPr lang="pt-BR" sz="2000" b="1" i="1" dirty="0"/>
          </a:p>
          <a:p>
            <a:endParaRPr lang="pt-BR" b="1" i="1" dirty="0" smtClean="0"/>
          </a:p>
          <a:p>
            <a:pPr lvl="1"/>
            <a:r>
              <a:rPr lang="pt-BR" sz="1600" b="1" dirty="0" smtClean="0"/>
              <a:t>OBS:</a:t>
            </a:r>
            <a:r>
              <a:rPr lang="pt-BR" sz="1600" dirty="0" smtClean="0"/>
              <a:t> Um vetor corresponde a uma matriz </a:t>
            </a:r>
            <a:r>
              <a:rPr lang="pt-BR" sz="1600" b="1" i="1" dirty="0" smtClean="0"/>
              <a:t>m x 1</a:t>
            </a:r>
            <a:r>
              <a:rPr lang="pt-BR" sz="1600" dirty="0" smtClean="0"/>
              <a:t> (no caso de um </a:t>
            </a:r>
            <a:r>
              <a:rPr lang="pt-BR" sz="1600" b="1" dirty="0" smtClean="0"/>
              <a:t>vetor coluna</a:t>
            </a:r>
            <a:r>
              <a:rPr lang="pt-BR" sz="1600" dirty="0" smtClean="0"/>
              <a:t>), ou uma matriz </a:t>
            </a:r>
            <a:r>
              <a:rPr lang="pt-BR" sz="1600" b="1" i="1" dirty="0" smtClean="0"/>
              <a:t>1 x n</a:t>
            </a:r>
            <a:r>
              <a:rPr lang="pt-BR" sz="1600" dirty="0" smtClean="0"/>
              <a:t> (no caso de um </a:t>
            </a:r>
            <a:r>
              <a:rPr lang="pt-BR" sz="1600" b="1" dirty="0" smtClean="0"/>
              <a:t>vetor linha</a:t>
            </a:r>
            <a:r>
              <a:rPr lang="pt-BR" sz="1600" dirty="0" smtClean="0"/>
              <a:t>).</a:t>
            </a:r>
            <a:endParaRPr lang="pt-BR" sz="1600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576C6-5070-474E-BD02-FAF0AC8E7FB4}" type="slidenum">
              <a:rPr lang="pt-BR" smtClean="0"/>
              <a:pPr>
                <a:defRPr/>
              </a:pPr>
              <a:t>9</a:t>
            </a:fld>
            <a:endParaRPr lang="pt-BR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Introdução</a:t>
            </a:r>
            <a:endParaRPr lang="en-US" sz="1800" b="0" i="1" u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028" y="3799824"/>
            <a:ext cx="2852166" cy="2178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6489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4800" dirty="0" smtClean="0"/>
              <a:t>Lista 5 </a:t>
            </a:r>
            <a:r>
              <a:rPr lang="pt-BR" sz="4800" dirty="0"/>
              <a:t>do prof. David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Resolução dos exercícios da lista conforme distribuição predefinida;</a:t>
            </a:r>
          </a:p>
          <a:p>
            <a:endParaRPr lang="pt-BR" dirty="0"/>
          </a:p>
          <a:p>
            <a:r>
              <a:rPr lang="pt-BR" dirty="0"/>
              <a:t>A resolução da lista deve ser feita sem a utilização de funções como somatório, </a:t>
            </a:r>
            <a:r>
              <a:rPr lang="pt-BR" dirty="0" err="1"/>
              <a:t>produtório</a:t>
            </a:r>
            <a:r>
              <a:rPr lang="pt-BR" dirty="0"/>
              <a:t>, etc. O objetivo é fortalecer o aprendizado da programação de computadores e da lógica aplicada à resolução de problemas computacionais;</a:t>
            </a:r>
          </a:p>
          <a:p>
            <a:endParaRPr lang="pt-BR" dirty="0"/>
          </a:p>
          <a:p>
            <a:pPr lvl="1"/>
            <a:r>
              <a:rPr lang="pt-BR" b="1" dirty="0"/>
              <a:t>Dica de estudo complementar</a:t>
            </a:r>
            <a:r>
              <a:rPr lang="pt-BR" dirty="0"/>
              <a:t>: identifique os exercícios da lista de exercícios que poderiam ser resolvidos com o uso destas funções e implemente suas soluções desta maneira. O objetivo é consolidar o conhecimento das funções avançadas da linguagem, para resolver problemas do seu cotidiano de forma mais rápida e eficiente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0327EB-2CBB-429B-84D4-DB33DF4C2DCC}" type="slidenum">
              <a:rPr lang="pt-BR" smtClean="0"/>
              <a:pPr>
                <a:defRPr/>
              </a:pPr>
              <a:t>90</a:t>
            </a:fld>
            <a:endParaRPr lang="pt-B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275" y="71438"/>
            <a:ext cx="7607300" cy="311150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2200" b="1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pt-BR" sz="1800" b="0" i="1" u="none" dirty="0"/>
              <a:t>Exercícios</a:t>
            </a:r>
            <a:endParaRPr lang="en-US" sz="1800" b="0" i="1" u="none" dirty="0"/>
          </a:p>
        </p:txBody>
      </p:sp>
    </p:spTree>
    <p:extLst>
      <p:ext uri="{BB962C8B-B14F-4D97-AF65-F5344CB8AC3E}">
        <p14:creationId xmlns:p14="http://schemas.microsoft.com/office/powerpoint/2010/main" val="305980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FIM!</a:t>
            </a:r>
            <a:br>
              <a:rPr lang="pt-BR" dirty="0" smtClean="0"/>
            </a:br>
            <a:r>
              <a:rPr lang="pt-BR" dirty="0" smtClean="0"/>
              <a:t>Dúvidas?</a:t>
            </a:r>
            <a:endParaRPr lang="pt-BR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1800" b="1" dirty="0" smtClean="0"/>
              <a:t>Próxima aula prática</a:t>
            </a:r>
            <a:r>
              <a:rPr lang="pt-BR" sz="1800" dirty="0" smtClean="0"/>
              <a:t>: resolução de exercícios com o </a:t>
            </a:r>
            <a:r>
              <a:rPr lang="pt-BR" sz="1800" dirty="0" err="1" smtClean="0"/>
              <a:t>Scilab</a:t>
            </a:r>
            <a:r>
              <a:rPr lang="pt-BR" sz="1800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sz="1800" b="1" dirty="0" smtClean="0"/>
              <a:t>Próxima aula teórica</a:t>
            </a:r>
            <a:r>
              <a:rPr lang="pt-BR" sz="1800" dirty="0" smtClean="0"/>
              <a:t>: Funções.</a:t>
            </a:r>
            <a:endParaRPr lang="pt-BR" sz="1800" dirty="0"/>
          </a:p>
        </p:txBody>
      </p:sp>
      <p:sp>
        <p:nvSpPr>
          <p:cNvPr id="43012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DC95B-AB9A-44CC-B1A8-50BDFD42B5F3}" type="slidenum">
              <a:rPr lang="pt-BR"/>
              <a:pPr/>
              <a:t>91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36161</TotalTime>
  <Words>5543</Words>
  <Application>Microsoft Office PowerPoint</Application>
  <PresentationFormat>Apresentação na tela (4:3)</PresentationFormat>
  <Paragraphs>1453</Paragraphs>
  <Slides>91</Slides>
  <Notes>77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91</vt:i4>
      </vt:variant>
    </vt:vector>
  </HeadingPairs>
  <TitlesOfParts>
    <vt:vector size="92" baseType="lpstr">
      <vt:lpstr>Adjacência</vt:lpstr>
      <vt:lpstr>Matrizes.</vt:lpstr>
      <vt:lpstr>Agenda</vt:lpstr>
      <vt:lpstr>Introdução</vt:lpstr>
      <vt:lpstr>Conjunto de variáveis</vt:lpstr>
      <vt:lpstr>Relembrando Vetor</vt:lpstr>
      <vt:lpstr>Relembrando Vetor</vt:lpstr>
      <vt:lpstr>O tipo de dados Matriz</vt:lpstr>
      <vt:lpstr>O tipo de dados Matriz</vt:lpstr>
      <vt:lpstr>O tipo de dados Matriz</vt:lpstr>
      <vt:lpstr>O tipo de dados Matriz</vt:lpstr>
      <vt:lpstr>Exemplos de uso de Matriz</vt:lpstr>
      <vt:lpstr>Exemplos de uso de Matriz</vt:lpstr>
      <vt:lpstr>Exemplos de uso de Matriz</vt:lpstr>
      <vt:lpstr>Exemplos de uso de Matriz</vt:lpstr>
      <vt:lpstr>Exemplos de uso de Matriz</vt:lpstr>
      <vt:lpstr>Exemplos de uso de Matriz</vt:lpstr>
      <vt:lpstr>Declaração de matrizes</vt:lpstr>
      <vt:lpstr>Tópicos</vt:lpstr>
      <vt:lpstr>Definindo todos os elementos</vt:lpstr>
      <vt:lpstr>A partir de matrizes</vt:lpstr>
      <vt:lpstr>Matriz de 1’s</vt:lpstr>
      <vt:lpstr>Matriz de 1’s</vt:lpstr>
      <vt:lpstr>Matriz de 0’s</vt:lpstr>
      <vt:lpstr>Matriz de 0’s</vt:lpstr>
      <vt:lpstr>Matriz identidade</vt:lpstr>
      <vt:lpstr>Matriz identidade</vt:lpstr>
      <vt:lpstr>Modificando o formato</vt:lpstr>
      <vt:lpstr>Modificando o formato</vt:lpstr>
      <vt:lpstr>Valores randômicos</vt:lpstr>
      <vt:lpstr>Valores randômicos</vt:lpstr>
      <vt:lpstr>Algumas Operações com Matrizes</vt:lpstr>
      <vt:lpstr>Tópicos</vt:lpstr>
      <vt:lpstr>Acesso aos elementos</vt:lpstr>
      <vt:lpstr>Acesso aos elementos</vt:lpstr>
      <vt:lpstr>Acesso aos elementos</vt:lpstr>
      <vt:lpstr>Acesso aos elementos</vt:lpstr>
      <vt:lpstr>Transposição de matrizes</vt:lpstr>
      <vt:lpstr>Aritmética matricial</vt:lpstr>
      <vt:lpstr>Adição e subtração de matrizes</vt:lpstr>
      <vt:lpstr>Adição e subtração de matrizes</vt:lpstr>
      <vt:lpstr>Multiplicação por um escalar</vt:lpstr>
      <vt:lpstr>Multiplicação entre matrizes</vt:lpstr>
      <vt:lpstr>Multiplicação entre matrizes</vt:lpstr>
      <vt:lpstr>Divisão por um escalar</vt:lpstr>
      <vt:lpstr>Divisão entre matrizes</vt:lpstr>
      <vt:lpstr>Divisão entre matrizes</vt:lpstr>
      <vt:lpstr>Divisão entre matrizes</vt:lpstr>
      <vt:lpstr>Exponenciação</vt:lpstr>
      <vt:lpstr>Exponenciação</vt:lpstr>
      <vt:lpstr>Expressões relacionais</vt:lpstr>
      <vt:lpstr>Expressões relacionais</vt:lpstr>
      <vt:lpstr>Expressões relacionais</vt:lpstr>
      <vt:lpstr>Mais sobre operações binárias</vt:lpstr>
      <vt:lpstr>Algumas funções  aplicadas a Matrizes</vt:lpstr>
      <vt:lpstr>Tópicos</vt:lpstr>
      <vt:lpstr>Dimensões de uma matriz</vt:lpstr>
      <vt:lpstr>Dimensões de uma matriz</vt:lpstr>
      <vt:lpstr>Dimensões de uma matriz</vt:lpstr>
      <vt:lpstr>Matriz inversa</vt:lpstr>
      <vt:lpstr>Matriz inversa</vt:lpstr>
      <vt:lpstr>Determinante</vt:lpstr>
      <vt:lpstr>Somatório</vt:lpstr>
      <vt:lpstr>Somatório</vt:lpstr>
      <vt:lpstr>Somatório cumulativo</vt:lpstr>
      <vt:lpstr>Somatório cumulativo</vt:lpstr>
      <vt:lpstr>Somatório cumulativo</vt:lpstr>
      <vt:lpstr>Somatório cumulativo</vt:lpstr>
      <vt:lpstr>Produtório</vt:lpstr>
      <vt:lpstr>Produtório</vt:lpstr>
      <vt:lpstr>Produtório cumulativo</vt:lpstr>
      <vt:lpstr>Produtório cumulativo</vt:lpstr>
      <vt:lpstr>Produtório cumulativo</vt:lpstr>
      <vt:lpstr>Produtório cumulativo</vt:lpstr>
      <vt:lpstr>Elementos únicos</vt:lpstr>
      <vt:lpstr>Elementos únicos</vt:lpstr>
      <vt:lpstr>Elementos únicos</vt:lpstr>
      <vt:lpstr>União</vt:lpstr>
      <vt:lpstr>Interseção</vt:lpstr>
      <vt:lpstr>Interseção</vt:lpstr>
      <vt:lpstr>Busca (pesquisa)</vt:lpstr>
      <vt:lpstr>Busca (pesquisa)</vt:lpstr>
      <vt:lpstr>Ordenação</vt:lpstr>
      <vt:lpstr>Ordenação</vt:lpstr>
      <vt:lpstr>Ordenação</vt:lpstr>
      <vt:lpstr>Ordenação</vt:lpstr>
      <vt:lpstr>Plotando gráficos</vt:lpstr>
      <vt:lpstr>Plotando gráficos</vt:lpstr>
      <vt:lpstr>Plotando gráficos</vt:lpstr>
      <vt:lpstr>Exercícios</vt:lpstr>
      <vt:lpstr>Lista 5 do prof. David</vt:lpstr>
      <vt:lpstr>FIM! Dúvidas?</vt:lpstr>
    </vt:vector>
  </TitlesOfParts>
  <Company>UFMG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DCC 001 Programação de Computadores 1o Semestre de 2007</dc:title>
  <dc:creator>Osvaldo Carvalho</dc:creator>
  <cp:lastModifiedBy>Reinaldo</cp:lastModifiedBy>
  <cp:revision>1451</cp:revision>
  <cp:lastPrinted>2012-10-06T16:49:44Z</cp:lastPrinted>
  <dcterms:created xsi:type="dcterms:W3CDTF">2007-02-26T14:09:57Z</dcterms:created>
  <dcterms:modified xsi:type="dcterms:W3CDTF">2012-10-06T16:49:57Z</dcterms:modified>
</cp:coreProperties>
</file>