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0"/>
  </p:notesMasterIdLst>
  <p:handoutMasterIdLst>
    <p:handoutMasterId r:id="rId51"/>
  </p:handoutMasterIdLst>
  <p:sldIdLst>
    <p:sldId id="423" r:id="rId2"/>
    <p:sldId id="424" r:id="rId3"/>
    <p:sldId id="425" r:id="rId4"/>
    <p:sldId id="514" r:id="rId5"/>
    <p:sldId id="535" r:id="rId6"/>
    <p:sldId id="536" r:id="rId7"/>
    <p:sldId id="559" r:id="rId8"/>
    <p:sldId id="547" r:id="rId9"/>
    <p:sldId id="548" r:id="rId10"/>
    <p:sldId id="549" r:id="rId11"/>
    <p:sldId id="550" r:id="rId12"/>
    <p:sldId id="551" r:id="rId13"/>
    <p:sldId id="552" r:id="rId14"/>
    <p:sldId id="553" r:id="rId15"/>
    <p:sldId id="554" r:id="rId16"/>
    <p:sldId id="538" r:id="rId17"/>
    <p:sldId id="539" r:id="rId18"/>
    <p:sldId id="578" r:id="rId19"/>
    <p:sldId id="560" r:id="rId20"/>
    <p:sldId id="555" r:id="rId21"/>
    <p:sldId id="556" r:id="rId22"/>
    <p:sldId id="558" r:id="rId23"/>
    <p:sldId id="557" r:id="rId24"/>
    <p:sldId id="562" r:id="rId25"/>
    <p:sldId id="541" r:id="rId26"/>
    <p:sldId id="546" r:id="rId27"/>
    <p:sldId id="563" r:id="rId28"/>
    <p:sldId id="544" r:id="rId29"/>
    <p:sldId id="545" r:id="rId30"/>
    <p:sldId id="564" r:id="rId31"/>
    <p:sldId id="566" r:id="rId32"/>
    <p:sldId id="561" r:id="rId33"/>
    <p:sldId id="567" r:id="rId34"/>
    <p:sldId id="568" r:id="rId35"/>
    <p:sldId id="569" r:id="rId36"/>
    <p:sldId id="570" r:id="rId37"/>
    <p:sldId id="572" r:id="rId38"/>
    <p:sldId id="571" r:id="rId39"/>
    <p:sldId id="576" r:id="rId40"/>
    <p:sldId id="573" r:id="rId41"/>
    <p:sldId id="574" r:id="rId42"/>
    <p:sldId id="577" r:id="rId43"/>
    <p:sldId id="533" r:id="rId44"/>
    <p:sldId id="579" r:id="rId45"/>
    <p:sldId id="534" r:id="rId46"/>
    <p:sldId id="575" r:id="rId47"/>
    <p:sldId id="565" r:id="rId48"/>
    <p:sldId id="456" r:id="rId4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3399"/>
    <a:srgbClr val="FFCCCC"/>
    <a:srgbClr val="FFFF99"/>
    <a:srgbClr val="FFFF00"/>
    <a:srgbClr val="FFCC66"/>
    <a:srgbClr val="66FF66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86391" autoAdjust="0"/>
  </p:normalViewPr>
  <p:slideViewPr>
    <p:cSldViewPr>
      <p:cViewPr varScale="1">
        <p:scale>
          <a:sx n="74" d="100"/>
          <a:sy n="74" d="100"/>
        </p:scale>
        <p:origin x="-1603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7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3110" y="-77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fld id="{AD0D1E3F-2D69-4C77-9184-5C88A15AB4F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591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 para editar os estilos do texto mestre</a:t>
            </a:r>
          </a:p>
          <a:p>
            <a:pPr lvl="1"/>
            <a:r>
              <a:rPr lang="en-US" noProof="0" smtClean="0"/>
              <a:t>Segundo nível</a:t>
            </a:r>
          </a:p>
          <a:p>
            <a:pPr lvl="2"/>
            <a:r>
              <a:rPr lang="en-US" noProof="0" smtClean="0"/>
              <a:t>Terceiro nível</a:t>
            </a:r>
          </a:p>
          <a:p>
            <a:pPr lvl="3"/>
            <a:r>
              <a:rPr lang="en-US" noProof="0" smtClean="0"/>
              <a:t>Quarto nível</a:t>
            </a:r>
          </a:p>
          <a:p>
            <a:pPr lvl="4"/>
            <a:r>
              <a:rPr lang="en-US" noProof="0" smtClean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fld id="{A6363B64-E2C1-41BC-B8FB-45168F17075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15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help.scilab.org/docs/5.3.0/pt_BR/sum.html" TargetMode="External"/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help.scilab.org/docs/5.3.0/pt_BR/cumsum.html" TargetMode="External"/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help.scilab.org/docs/5.3.0/pt_BR/prod.html" TargetMode="External"/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help.scilab.org/docs/5.3.0/pt_BR/cumprod.html" TargetMode="External"/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help.scilab.org/docs/5.3.0/pt_BR/unique.html" TargetMode="External"/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help.scilab.org/docs/5.3.0/pt_BR/union.html" TargetMode="External"/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help.scilab.org/docs/5.3.0/pt_BR/intersect.html" TargetMode="External"/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help.scilab.org/docs/5.3.0/pt_BR/find.html" TargetMode="External"/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help.scilab.org/docs/5.3.0/pt_BR/gsort.html" TargetMode="External"/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help.scilab.org/docs/5.3.0/pt_BR/gsort.html" TargetMode="External"/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7393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3000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6614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30002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30002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>
                <a:hlinkClick r:id="rId3"/>
              </a:rPr>
              <a:t>http://help.scilab.org/docs/5.3.0/pt_BR/sum.html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>
                <a:hlinkClick r:id="rId3"/>
              </a:rPr>
              <a:t>http://help.scilab.org/docs/5.3.0/pt_BR/cumsum.html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>
                <a:hlinkClick r:id="rId3"/>
              </a:rPr>
              <a:t>http://help.scilab.org/docs/5.3.0/pt_BR/prod.html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>
                <a:hlinkClick r:id="rId3"/>
              </a:rPr>
              <a:t>http://help.scilab.org/docs/5.3.0/pt_BR/cumprod.html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>
                <a:hlinkClick r:id="rId3"/>
              </a:rPr>
              <a:t>http://help.scilab.org/docs/5.3.0/pt_BR/unique.html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>
                <a:hlinkClick r:id="rId3"/>
              </a:rPr>
              <a:t>http://help.scilab.org/docs/5.3.0/pt_BR/union.html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>
                <a:hlinkClick r:id="rId3"/>
              </a:rPr>
              <a:t>http://help.scilab.org/docs/5.3.0/pt_BR/intersect.html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>
                <a:hlinkClick r:id="rId3"/>
              </a:rPr>
              <a:t>http://help.scilab.org/docs/5.3.0/pt_BR/find.html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>
                <a:hlinkClick r:id="rId3"/>
              </a:rPr>
              <a:t>http://help.scilab.org/docs/5.3.0/pt_BR/gsort.html</a:t>
            </a:r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>
                <a:hlinkClick r:id="rId3"/>
              </a:rPr>
              <a:t>http://help.scilab.org/docs/5.3.0/pt_BR/gsort.html</a:t>
            </a:r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30002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67904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67904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67904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67904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8180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3000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F5393-3723-4DF4-9CA7-DEBEEE0CC4A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78535-4D03-40C1-96DB-7E371F82C057}" type="datetime1">
              <a:rPr lang="pt-BR"/>
              <a:pPr>
                <a:defRPr/>
              </a:pPr>
              <a:t>31/05/2012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5408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68D72-25CB-4CA8-AA0A-EA3C6BBB7F9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AA42-99BB-43DA-9F53-3F925184BBCE}" type="datetime1">
              <a:rPr lang="pt-BR"/>
              <a:pPr>
                <a:defRPr/>
              </a:pPr>
              <a:t>31/05/2012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2193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E3DF7-4A51-413B-A966-DC4AF450B92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42009-AA2D-408D-B038-4C52BEBC5B9D}" type="datetime1">
              <a:rPr lang="pt-BR"/>
              <a:pPr>
                <a:defRPr/>
              </a:pPr>
              <a:t>31/05/2012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309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327EB-2CBB-429B-84D4-DB33DF4C2DC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40AB0-43E2-4501-92A5-8BA75CB909EA}" type="datetime1">
              <a:rPr lang="pt-BR"/>
              <a:pPr>
                <a:defRPr/>
              </a:pPr>
              <a:t>31/05/2012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912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4246A-B6AC-483E-84FA-E99812746EB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35EA-8713-4F58-AE5C-2F3A40392ECF}" type="datetime1">
              <a:rPr lang="pt-BR"/>
              <a:pPr>
                <a:defRPr/>
              </a:pPr>
              <a:t>31/05/2012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876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576C6-5070-474E-BD02-FAF0AC8E7FB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5D673-3E30-4767-B612-7F33DA000CA2}" type="datetime1">
              <a:rPr lang="pt-BR"/>
              <a:pPr>
                <a:defRPr/>
              </a:pPr>
              <a:t>31/05/2012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0330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A087F-9D04-4C4D-8566-69EF8D7C5AE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3B9DB-9F99-4B25-B1E6-79ABFE70E729}" type="datetime1">
              <a:rPr lang="pt-BR"/>
              <a:pPr>
                <a:defRPr/>
              </a:pPr>
              <a:t>31/05/2012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512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392FC-256F-41F8-AFEE-2A63167AB0C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FAA2B-64A8-4CE8-9A08-897B3805C552}" type="datetime1">
              <a:rPr lang="pt-BR"/>
              <a:pPr>
                <a:defRPr/>
              </a:pPr>
              <a:t>31/05/2012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4713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FAFE6-59D7-4982-B1D5-76EFF33A6CF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48351-AEDC-45FB-9FC3-C40843F18606}" type="datetime1">
              <a:rPr lang="pt-BR"/>
              <a:pPr>
                <a:defRPr/>
              </a:pPr>
              <a:t>31/05/2012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4117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C8363-FB83-4690-8669-7DE845DB84C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2C83A-5670-4826-9B1E-F0FFDEEA2054}" type="datetime1">
              <a:rPr lang="pt-BR"/>
              <a:pPr>
                <a:defRPr/>
              </a:pPr>
              <a:t>31/05/2012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461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16673-7803-47D1-A151-2DB82B51650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F5854-D20B-49A4-9D89-0057D6CA7637}" type="datetime1">
              <a:rPr lang="pt-BR"/>
              <a:pPr>
                <a:defRPr/>
              </a:pPr>
              <a:t>31/05/2012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2084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 u="none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5A49463-9B96-4673-B371-5C683AB965B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CBF04865-3574-413C-B67E-72BD5BB6776A}" type="datetime1">
              <a:rPr lang="pt-BR"/>
              <a:pPr>
                <a:defRPr/>
              </a:pPr>
              <a:t>31/05/2012</a:t>
            </a:fld>
            <a:endParaRPr lang="pt-BR"/>
          </a:p>
        </p:txBody>
      </p:sp>
      <p:sp>
        <p:nvSpPr>
          <p:cNvPr id="11" name="Rectangle 7"/>
          <p:cNvSpPr txBox="1">
            <a:spLocks noChangeArrowheads="1"/>
          </p:cNvSpPr>
          <p:nvPr userDrawn="1"/>
        </p:nvSpPr>
        <p:spPr>
          <a:xfrm>
            <a:off x="8715375" y="6572250"/>
            <a:ext cx="428625" cy="285750"/>
          </a:xfrm>
          <a:prstGeom prst="rect">
            <a:avLst/>
          </a:prstGeom>
          <a:ln/>
        </p:spPr>
        <p:txBody>
          <a:bodyPr/>
          <a:lstStyle>
            <a:lvl1pPr algn="ctr">
              <a:defRPr sz="1000" u="none" baseline="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034" name="Imagem 1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188" y="25400"/>
            <a:ext cx="63182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aixaDeTexto 11"/>
          <p:cNvSpPr txBox="1"/>
          <p:nvPr userDrawn="1"/>
        </p:nvSpPr>
        <p:spPr>
          <a:xfrm>
            <a:off x="8468821" y="6416759"/>
            <a:ext cx="658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 b="1" u="none" dirty="0" smtClean="0">
                <a:solidFill>
                  <a:schemeClr val="bg1"/>
                </a:solidFill>
              </a:rPr>
              <a:t>BCC701</a:t>
            </a:r>
          </a:p>
          <a:p>
            <a:pPr algn="ctr"/>
            <a:r>
              <a:rPr lang="pt-BR" sz="900" b="1" u="none" dirty="0" smtClean="0">
                <a:solidFill>
                  <a:schemeClr val="bg1"/>
                </a:solidFill>
              </a:rPr>
              <a:t>2012/01</a:t>
            </a:r>
            <a:endParaRPr lang="pt-BR" sz="900" b="1" u="none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ct val="20000"/>
        </a:spcBef>
        <a:spcAft>
          <a:spcPct val="0"/>
        </a:spcAft>
        <a:buClr>
          <a:srgbClr val="D2CB6C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95A39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C89F5D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help.scilab.org/docs/5.3.3/pt_BR/plus.html" TargetMode="External"/><Relationship Id="rId7" Type="http://schemas.openxmlformats.org/officeDocument/2006/relationships/hyperlink" Target="http://help.scilab.org/docs/5.3.3/pt_BR/backslash.html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elp.scilab.org/docs/5.3.3/pt_BR/slash.html" TargetMode="External"/><Relationship Id="rId5" Type="http://schemas.openxmlformats.org/officeDocument/2006/relationships/hyperlink" Target="http://help.scilab.org/docs/5.3.3/pt_BR/star.html" TargetMode="External"/><Relationship Id="rId4" Type="http://schemas.openxmlformats.org/officeDocument/2006/relationships/hyperlink" Target="http://help.scilab.org/docs/5.3.3/pt_BR/minus.html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0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Semana 10:</a:t>
            </a:r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3200" b="1" dirty="0" smtClean="0"/>
              <a:t>Vetores.</a:t>
            </a:r>
            <a:endParaRPr lang="pt-BR" sz="3200" b="1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125" cy="10668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Material Didático Unificado.</a:t>
            </a:r>
            <a:endParaRPr lang="pt-BR" dirty="0"/>
          </a:p>
        </p:txBody>
      </p:sp>
      <p:sp>
        <p:nvSpPr>
          <p:cNvPr id="205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BB53C7B-8A92-4DF8-A150-34605C2FF04B}" type="slidenum">
              <a:rPr lang="pt-BR"/>
              <a:pPr/>
              <a:t>1</a:t>
            </a:fld>
            <a:endParaRPr lang="pt-BR"/>
          </a:p>
        </p:txBody>
      </p:sp>
      <p:pic>
        <p:nvPicPr>
          <p:cNvPr id="2053" name="Picture 2" descr="http://tecnologia.culturamix.com/blog/wp-content/uploads/2011/05/Tudo-Sobre-Programa%C3%A7%C3%A3o-de-Computadores-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163" y="44450"/>
            <a:ext cx="2389187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CaixaDeTexto 8"/>
          <p:cNvSpPr txBox="1">
            <a:spLocks noChangeArrowheads="1"/>
          </p:cNvSpPr>
          <p:nvPr/>
        </p:nvSpPr>
        <p:spPr bwMode="auto">
          <a:xfrm>
            <a:off x="323850" y="404813"/>
            <a:ext cx="4252913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pt-BR" sz="1800" b="1" u="none">
                <a:latin typeface="Calibri" pitchFamily="34" charset="0"/>
              </a:rPr>
              <a:t>BCC701 – Programação de Computadores I</a:t>
            </a:r>
          </a:p>
          <a:p>
            <a:pPr eaLnBrk="1" hangingPunct="1"/>
            <a:r>
              <a:rPr lang="pt-BR" sz="1800" u="none">
                <a:latin typeface="Calibri" pitchFamily="34" charset="0"/>
              </a:rPr>
              <a:t>Universidade Federal de Ouro Preto</a:t>
            </a:r>
          </a:p>
          <a:p>
            <a:pPr eaLnBrk="1" hangingPunct="1"/>
            <a:r>
              <a:rPr lang="pt-BR" sz="1800" u="none">
                <a:latin typeface="Calibri" pitchFamily="34" charset="0"/>
              </a:rPr>
              <a:t>Departamento de Ciência da Computação</a:t>
            </a:r>
          </a:p>
          <a:p>
            <a:pPr eaLnBrk="1" hangingPunct="1"/>
            <a:endParaRPr lang="pt-BR" sz="1800" u="none">
              <a:latin typeface="Calibri" pitchFamily="34" charset="0"/>
            </a:endParaRPr>
          </a:p>
          <a:p>
            <a:pPr eaLnBrk="1" hangingPunct="1"/>
            <a:r>
              <a:rPr lang="pt-BR" sz="1800" b="1" u="none">
                <a:latin typeface="Calibri" pitchFamily="34" charset="0"/>
              </a:rPr>
              <a:t>www.decom.ufop.br/bcc701</a:t>
            </a:r>
          </a:p>
          <a:p>
            <a:pPr eaLnBrk="1" hangingPunct="1"/>
            <a:r>
              <a:rPr lang="pt-BR" sz="1800" b="1" u="none">
                <a:latin typeface="Calibri" pitchFamily="34" charset="0"/>
              </a:rPr>
              <a:t>2012/01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Definindo todos os elementos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Para </a:t>
            </a:r>
            <a:r>
              <a:rPr lang="pt-BR" b="1" dirty="0" smtClean="0"/>
              <a:t>vetores de linhas</a:t>
            </a:r>
            <a:r>
              <a:rPr lang="pt-BR" dirty="0" smtClean="0"/>
              <a:t>, utiliza-se ponto-e-vírgula para separar os elementos:</a:t>
            </a:r>
          </a:p>
          <a:p>
            <a:pPr lvl="1"/>
            <a:r>
              <a:rPr lang="pt-BR" dirty="0" smtClean="0"/>
              <a:t>Exemplo:</a:t>
            </a:r>
          </a:p>
          <a:p>
            <a:pPr marL="776288" lvl="2" indent="0">
              <a:buNone/>
            </a:pPr>
            <a:r>
              <a:rPr lang="pt-BR" dirty="0" smtClean="0"/>
              <a:t>V3 </a:t>
            </a:r>
            <a:r>
              <a:rPr lang="pt-BR" dirty="0"/>
              <a:t>= [</a:t>
            </a:r>
            <a:r>
              <a:rPr lang="pt-BR" dirty="0" smtClean="0"/>
              <a:t>1;2;3;4;5]; </a:t>
            </a:r>
          </a:p>
          <a:p>
            <a:pPr lvl="1"/>
            <a:r>
              <a:rPr lang="pt-BR" dirty="0" smtClean="0"/>
              <a:t>Resultado:</a:t>
            </a:r>
          </a:p>
          <a:p>
            <a:pPr marL="776288" lvl="2" indent="0">
              <a:buNone/>
            </a:pPr>
            <a:r>
              <a:rPr lang="pt-BR" dirty="0"/>
              <a:t>	</a:t>
            </a:r>
            <a:r>
              <a:rPr lang="pt-BR" dirty="0" smtClean="0"/>
              <a:t>1.</a:t>
            </a:r>
          </a:p>
          <a:p>
            <a:pPr marL="776288" lvl="2" indent="0">
              <a:buNone/>
            </a:pPr>
            <a:r>
              <a:rPr lang="pt-BR" dirty="0" smtClean="0"/>
              <a:t>   2.</a:t>
            </a:r>
          </a:p>
          <a:p>
            <a:pPr marL="776288" lvl="2" indent="0">
              <a:buNone/>
            </a:pPr>
            <a:r>
              <a:rPr lang="pt-BR" dirty="0" smtClean="0"/>
              <a:t>   3.</a:t>
            </a:r>
          </a:p>
          <a:p>
            <a:pPr marL="776288" lvl="2" indent="0">
              <a:buNone/>
            </a:pPr>
            <a:r>
              <a:rPr lang="pt-BR" dirty="0" smtClean="0"/>
              <a:t>   4.</a:t>
            </a:r>
          </a:p>
          <a:p>
            <a:pPr marL="776288" lvl="2" indent="0">
              <a:buNone/>
            </a:pPr>
            <a:r>
              <a:rPr lang="pt-BR" dirty="0" smtClean="0"/>
              <a:t>   5.</a:t>
            </a:r>
            <a:endParaRPr lang="pt-BR" dirty="0"/>
          </a:p>
          <a:p>
            <a:pPr marL="776288" lvl="2" indent="0">
              <a:buNone/>
            </a:pPr>
            <a:r>
              <a:rPr lang="pt-BR" dirty="0" smtClean="0"/>
              <a:t>--&gt;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10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Declaração de vetores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244969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Definindo elementos por faixas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Semelhante à definição dos valores de um laço for:</a:t>
            </a:r>
          </a:p>
          <a:p>
            <a:pPr lvl="1"/>
            <a:endParaRPr lang="pt-BR" dirty="0" smtClean="0"/>
          </a:p>
          <a:p>
            <a:pPr marL="114300" indent="0" algn="ctr">
              <a:buNone/>
            </a:pPr>
            <a:r>
              <a:rPr lang="pt-BR" b="1" dirty="0" smtClean="0"/>
              <a:t>Vetor = &lt;valor inicial&gt; : &lt;incremento&gt; : &lt;valor final&gt;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Exemplos:</a:t>
            </a:r>
          </a:p>
          <a:p>
            <a:pPr marL="776288" lvl="2" indent="0">
              <a:buNone/>
            </a:pPr>
            <a:r>
              <a:rPr lang="pt-BR" dirty="0" smtClean="0"/>
              <a:t>V4 </a:t>
            </a:r>
            <a:r>
              <a:rPr lang="pt-BR" dirty="0"/>
              <a:t>= </a:t>
            </a:r>
            <a:r>
              <a:rPr lang="pt-BR" dirty="0" smtClean="0"/>
              <a:t>1:5; </a:t>
            </a:r>
            <a:r>
              <a:rPr lang="pt-BR" dirty="0" smtClean="0">
                <a:solidFill>
                  <a:srgbClr val="00B050"/>
                </a:solidFill>
              </a:rPr>
              <a:t>// o incremento de 1 é opcional</a:t>
            </a:r>
          </a:p>
          <a:p>
            <a:pPr marL="776288" lvl="2" indent="0">
              <a:buNone/>
            </a:pPr>
            <a:r>
              <a:rPr lang="pt-BR" dirty="0" smtClean="0"/>
              <a:t>V5 = 5:-1:1;</a:t>
            </a:r>
          </a:p>
          <a:p>
            <a:pPr lvl="1"/>
            <a:r>
              <a:rPr lang="pt-BR" dirty="0" smtClean="0"/>
              <a:t>Resultados</a:t>
            </a:r>
            <a:r>
              <a:rPr lang="pt-BR" dirty="0"/>
              <a:t> (para </a:t>
            </a:r>
            <a:r>
              <a:rPr lang="pt-BR" dirty="0" smtClean="0"/>
              <a:t>V4 </a:t>
            </a:r>
            <a:r>
              <a:rPr lang="pt-BR" dirty="0"/>
              <a:t>e </a:t>
            </a:r>
            <a:r>
              <a:rPr lang="pt-BR" dirty="0" smtClean="0"/>
              <a:t>V5 </a:t>
            </a:r>
            <a:r>
              <a:rPr lang="pt-BR" dirty="0"/>
              <a:t>respectivamente):</a:t>
            </a:r>
            <a:endParaRPr lang="pt-BR" dirty="0" smtClean="0"/>
          </a:p>
          <a:p>
            <a:pPr marL="776288" lvl="2" indent="0">
              <a:buNone/>
            </a:pPr>
            <a:r>
              <a:rPr lang="pt-BR" dirty="0"/>
              <a:t>	</a:t>
            </a:r>
            <a:r>
              <a:rPr lang="pt-BR" dirty="0" smtClean="0"/>
              <a:t>1</a:t>
            </a:r>
            <a:r>
              <a:rPr lang="pt-BR" dirty="0"/>
              <a:t>.    2.    3.    4.    5.</a:t>
            </a:r>
          </a:p>
          <a:p>
            <a:pPr marL="776288" lvl="2" indent="0">
              <a:buNone/>
            </a:pPr>
            <a:r>
              <a:rPr lang="pt-BR" dirty="0"/>
              <a:t>--&gt;</a:t>
            </a:r>
          </a:p>
          <a:p>
            <a:pPr marL="776288" lvl="2" indent="0">
              <a:buNone/>
            </a:pPr>
            <a:r>
              <a:rPr lang="pt-BR" dirty="0"/>
              <a:t>	5.    4.    3.    2.    1.</a:t>
            </a:r>
          </a:p>
          <a:p>
            <a:pPr marL="776288" lvl="2" indent="0">
              <a:buNone/>
            </a:pPr>
            <a:r>
              <a:rPr lang="pt-BR" dirty="0"/>
              <a:t>--&gt;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11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Declaração de vetores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221986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Definindo vetor de 1’s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Todos os elementos assumirão valor inicial </a:t>
            </a:r>
            <a:r>
              <a:rPr lang="pt-BR" b="1" dirty="0" smtClean="0"/>
              <a:t>1</a:t>
            </a:r>
            <a:r>
              <a:rPr lang="pt-BR" dirty="0" smtClean="0"/>
              <a:t>;</a:t>
            </a:r>
          </a:p>
          <a:p>
            <a:pPr lvl="1"/>
            <a:endParaRPr lang="pt-BR" dirty="0" smtClean="0"/>
          </a:p>
          <a:p>
            <a:pPr marL="114300" indent="0" algn="ctr">
              <a:buNone/>
            </a:pPr>
            <a:r>
              <a:rPr lang="pt-BR" b="1" dirty="0" smtClean="0"/>
              <a:t>Vetor = </a:t>
            </a:r>
            <a:r>
              <a:rPr lang="pt-BR" b="1" dirty="0" err="1" smtClean="0"/>
              <a:t>ones</a:t>
            </a:r>
            <a:r>
              <a:rPr lang="pt-BR" b="1" dirty="0" smtClean="0"/>
              <a:t>(&lt;linhas&gt;, &lt;colunas&gt;)</a:t>
            </a:r>
          </a:p>
          <a:p>
            <a:pPr lvl="1"/>
            <a:endParaRPr lang="pt-BR" dirty="0" smtClean="0"/>
          </a:p>
          <a:p>
            <a:pPr lvl="1"/>
            <a:r>
              <a:rPr lang="pt-BR" b="1" dirty="0" smtClean="0"/>
              <a:t>Vetor</a:t>
            </a:r>
            <a:r>
              <a:rPr lang="pt-BR" dirty="0" smtClean="0"/>
              <a:t>: nome da variável do tipo vetor;</a:t>
            </a:r>
          </a:p>
          <a:p>
            <a:pPr lvl="1"/>
            <a:r>
              <a:rPr lang="pt-BR" b="1" dirty="0" err="1" smtClean="0"/>
              <a:t>ones</a:t>
            </a:r>
            <a:r>
              <a:rPr lang="pt-BR" dirty="0"/>
              <a:t>:</a:t>
            </a:r>
            <a:r>
              <a:rPr lang="pt-BR" dirty="0" smtClean="0"/>
              <a:t> função que retorna uma </a:t>
            </a:r>
            <a:r>
              <a:rPr lang="pt-BR" b="1" dirty="0" smtClean="0"/>
              <a:t>matriz</a:t>
            </a:r>
            <a:r>
              <a:rPr lang="pt-BR" dirty="0" smtClean="0"/>
              <a:t>* com valores 1;</a:t>
            </a:r>
          </a:p>
          <a:p>
            <a:pPr lvl="1"/>
            <a:r>
              <a:rPr lang="pt-BR" b="1" dirty="0" smtClean="0"/>
              <a:t>&lt;linhas&gt;</a:t>
            </a:r>
            <a:r>
              <a:rPr lang="pt-BR" dirty="0" smtClean="0"/>
              <a:t>: número de linhas;</a:t>
            </a:r>
          </a:p>
          <a:p>
            <a:pPr lvl="1"/>
            <a:r>
              <a:rPr lang="pt-BR" b="1" dirty="0" smtClean="0"/>
              <a:t>&lt;colunas&gt;</a:t>
            </a:r>
            <a:r>
              <a:rPr lang="pt-BR" dirty="0" smtClean="0"/>
              <a:t>: número de colunas;</a:t>
            </a:r>
          </a:p>
          <a:p>
            <a:pPr lvl="1"/>
            <a:endParaRPr lang="pt-BR" dirty="0"/>
          </a:p>
          <a:p>
            <a:pPr lvl="1"/>
            <a:r>
              <a:rPr lang="pt-BR" b="1" dirty="0" smtClean="0"/>
              <a:t>*</a:t>
            </a:r>
            <a:r>
              <a:rPr lang="pt-BR" dirty="0" smtClean="0"/>
              <a:t> </a:t>
            </a:r>
            <a:r>
              <a:rPr lang="pt-BR" b="1" dirty="0" smtClean="0"/>
              <a:t>Matriz</a:t>
            </a:r>
            <a:r>
              <a:rPr lang="pt-BR" dirty="0" smtClean="0"/>
              <a:t> é objeto de estudos do próximo tópico abordado na disciplina;</a:t>
            </a:r>
          </a:p>
          <a:p>
            <a:pPr lvl="1"/>
            <a:r>
              <a:rPr lang="pt-BR" dirty="0" smtClean="0"/>
              <a:t>Para construir um </a:t>
            </a:r>
            <a:r>
              <a:rPr lang="pt-BR" b="1" dirty="0" smtClean="0"/>
              <a:t>vetor</a:t>
            </a:r>
            <a:r>
              <a:rPr lang="pt-BR" dirty="0" smtClean="0"/>
              <a:t>, o número de linhas OU o número de colunas deve ser igual a </a:t>
            </a:r>
            <a:r>
              <a:rPr lang="pt-BR" b="1" dirty="0" smtClean="0"/>
              <a:t>um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12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Declaração de vetores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2198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Definindo vetor de 1’s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Exemplos:</a:t>
            </a:r>
          </a:p>
          <a:p>
            <a:pPr lvl="1"/>
            <a:r>
              <a:rPr lang="pt-BR" b="1" dirty="0" smtClean="0"/>
              <a:t>Vetor de colunas (cinco colunas)</a:t>
            </a:r>
            <a:r>
              <a:rPr lang="pt-BR" dirty="0" smtClean="0"/>
              <a:t>:</a:t>
            </a:r>
          </a:p>
          <a:p>
            <a:pPr lvl="2"/>
            <a:r>
              <a:rPr lang="pt-BR" sz="2000" dirty="0"/>
              <a:t>c = </a:t>
            </a:r>
            <a:r>
              <a:rPr lang="pt-BR" sz="2000" dirty="0" err="1"/>
              <a:t>ones</a:t>
            </a:r>
            <a:r>
              <a:rPr lang="pt-BR" sz="2000" dirty="0"/>
              <a:t>(</a:t>
            </a:r>
            <a:r>
              <a:rPr lang="pt-BR" sz="2000" b="1" dirty="0"/>
              <a:t>1</a:t>
            </a:r>
            <a:r>
              <a:rPr lang="pt-BR" sz="2000" dirty="0" smtClean="0"/>
              <a:t>, 5</a:t>
            </a:r>
            <a:r>
              <a:rPr lang="pt-BR" sz="2000" dirty="0"/>
              <a:t>) </a:t>
            </a:r>
            <a:endParaRPr lang="pt-BR" sz="2000" dirty="0" smtClean="0"/>
          </a:p>
          <a:p>
            <a:pPr marL="1050925" lvl="3" indent="0">
              <a:buNone/>
            </a:pPr>
            <a:r>
              <a:rPr lang="pt-BR" sz="1800" dirty="0" smtClean="0"/>
              <a:t>   c = 1</a:t>
            </a:r>
            <a:r>
              <a:rPr lang="pt-BR" sz="1800" dirty="0"/>
              <a:t>.    </a:t>
            </a:r>
            <a:r>
              <a:rPr lang="pt-BR" sz="1800" dirty="0" smtClean="0"/>
              <a:t>1.    1.    1.    1.</a:t>
            </a:r>
            <a:endParaRPr lang="pt-BR" sz="1800" dirty="0"/>
          </a:p>
          <a:p>
            <a:pPr marL="1050925" lvl="3" indent="0">
              <a:buNone/>
            </a:pPr>
            <a:r>
              <a:rPr lang="pt-BR" sz="1800" dirty="0" smtClean="0"/>
              <a:t>--&gt;</a:t>
            </a:r>
            <a:endParaRPr lang="pt-BR" dirty="0" smtClean="0"/>
          </a:p>
          <a:p>
            <a:pPr lvl="1"/>
            <a:r>
              <a:rPr lang="pt-BR" b="1" dirty="0"/>
              <a:t>Vetor de </a:t>
            </a:r>
            <a:r>
              <a:rPr lang="pt-BR" b="1" dirty="0" smtClean="0"/>
              <a:t>linhas (cinco linhas)</a:t>
            </a:r>
            <a:r>
              <a:rPr lang="pt-BR" dirty="0" smtClean="0"/>
              <a:t>:</a:t>
            </a:r>
            <a:endParaRPr lang="pt-BR" dirty="0"/>
          </a:p>
          <a:p>
            <a:pPr lvl="2"/>
            <a:r>
              <a:rPr lang="pt-BR" sz="2000" dirty="0"/>
              <a:t>c = </a:t>
            </a:r>
            <a:r>
              <a:rPr lang="pt-BR" sz="2000" dirty="0" err="1" smtClean="0"/>
              <a:t>ones</a:t>
            </a:r>
            <a:r>
              <a:rPr lang="pt-BR" sz="2000" dirty="0" smtClean="0"/>
              <a:t>(5, </a:t>
            </a:r>
            <a:r>
              <a:rPr lang="pt-BR" sz="2000" b="1" dirty="0" smtClean="0"/>
              <a:t>1</a:t>
            </a:r>
            <a:r>
              <a:rPr lang="pt-BR" sz="2000" dirty="0" smtClean="0"/>
              <a:t>) </a:t>
            </a:r>
            <a:endParaRPr lang="pt-BR" sz="2000" dirty="0"/>
          </a:p>
          <a:p>
            <a:pPr marL="1050925" lvl="3" indent="0">
              <a:buNone/>
            </a:pPr>
            <a:r>
              <a:rPr lang="pt-BR" sz="1800" dirty="0"/>
              <a:t>   c = </a:t>
            </a:r>
            <a:r>
              <a:rPr lang="pt-BR" sz="1800" dirty="0" smtClean="0"/>
              <a:t>	1.</a:t>
            </a:r>
          </a:p>
          <a:p>
            <a:pPr marL="1050925" lvl="3" indent="0">
              <a:buNone/>
            </a:pPr>
            <a:r>
              <a:rPr lang="pt-BR" sz="1800" dirty="0"/>
              <a:t>	</a:t>
            </a:r>
            <a:r>
              <a:rPr lang="pt-BR" sz="1800" dirty="0" smtClean="0"/>
              <a:t>1.</a:t>
            </a:r>
          </a:p>
          <a:p>
            <a:pPr marL="1050925" lvl="3" indent="0">
              <a:buNone/>
            </a:pPr>
            <a:r>
              <a:rPr lang="pt-BR" sz="1800" dirty="0"/>
              <a:t>	</a:t>
            </a:r>
            <a:r>
              <a:rPr lang="pt-BR" sz="1800" dirty="0" smtClean="0"/>
              <a:t>1.</a:t>
            </a:r>
          </a:p>
          <a:p>
            <a:pPr marL="1050925" lvl="3" indent="0">
              <a:buNone/>
            </a:pPr>
            <a:r>
              <a:rPr lang="pt-BR" sz="1800" dirty="0"/>
              <a:t>	</a:t>
            </a:r>
            <a:r>
              <a:rPr lang="pt-BR" sz="1800" dirty="0" smtClean="0"/>
              <a:t>1.</a:t>
            </a:r>
          </a:p>
          <a:p>
            <a:pPr marL="1050925" lvl="3" indent="0">
              <a:buNone/>
            </a:pPr>
            <a:r>
              <a:rPr lang="pt-BR" sz="1800" dirty="0"/>
              <a:t>	</a:t>
            </a:r>
            <a:r>
              <a:rPr lang="pt-BR" sz="1800" dirty="0" smtClean="0"/>
              <a:t>1</a:t>
            </a:r>
            <a:r>
              <a:rPr lang="pt-BR" sz="1800" dirty="0"/>
              <a:t>.</a:t>
            </a:r>
          </a:p>
          <a:p>
            <a:pPr marL="1050925" lvl="3" indent="0">
              <a:buNone/>
            </a:pPr>
            <a:r>
              <a:rPr lang="pt-BR" sz="1800" dirty="0"/>
              <a:t>--&gt;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13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Declaração de vetores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316474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Definindo vetor de 0’s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Todos os elementos assumirão valor inicial </a:t>
            </a:r>
            <a:r>
              <a:rPr lang="pt-BR" b="1" dirty="0" smtClean="0"/>
              <a:t>0</a:t>
            </a:r>
            <a:r>
              <a:rPr lang="pt-BR" dirty="0" smtClean="0"/>
              <a:t>;</a:t>
            </a:r>
          </a:p>
          <a:p>
            <a:pPr lvl="1"/>
            <a:endParaRPr lang="pt-BR" dirty="0" smtClean="0"/>
          </a:p>
          <a:p>
            <a:pPr marL="114300" indent="0" algn="ctr">
              <a:buNone/>
            </a:pPr>
            <a:r>
              <a:rPr lang="pt-BR" b="1" dirty="0" smtClean="0"/>
              <a:t>Vetor = zeros(&lt;linhas&gt;, &lt;colunas&gt;)</a:t>
            </a:r>
          </a:p>
          <a:p>
            <a:pPr lvl="1"/>
            <a:endParaRPr lang="pt-BR" dirty="0" smtClean="0"/>
          </a:p>
          <a:p>
            <a:pPr lvl="1"/>
            <a:r>
              <a:rPr lang="pt-BR" b="1" dirty="0" smtClean="0"/>
              <a:t>Vetor</a:t>
            </a:r>
            <a:r>
              <a:rPr lang="pt-BR" dirty="0" smtClean="0"/>
              <a:t>: nome da variável do tipo vetor;</a:t>
            </a:r>
          </a:p>
          <a:p>
            <a:pPr lvl="1"/>
            <a:r>
              <a:rPr lang="pt-BR" b="1" dirty="0" smtClean="0"/>
              <a:t>zeros</a:t>
            </a:r>
            <a:r>
              <a:rPr lang="pt-BR" dirty="0" smtClean="0"/>
              <a:t>: função que retorna uma </a:t>
            </a:r>
            <a:r>
              <a:rPr lang="pt-BR" b="1" dirty="0" smtClean="0"/>
              <a:t>matriz</a:t>
            </a:r>
            <a:r>
              <a:rPr lang="pt-BR" dirty="0" smtClean="0"/>
              <a:t>* com valores 0;</a:t>
            </a:r>
          </a:p>
          <a:p>
            <a:pPr lvl="1"/>
            <a:r>
              <a:rPr lang="pt-BR" b="1" dirty="0" smtClean="0"/>
              <a:t>&lt;linhas&gt;</a:t>
            </a:r>
            <a:r>
              <a:rPr lang="pt-BR" dirty="0" smtClean="0"/>
              <a:t>: número de linhas;</a:t>
            </a:r>
          </a:p>
          <a:p>
            <a:pPr lvl="1"/>
            <a:r>
              <a:rPr lang="pt-BR" b="1" dirty="0" smtClean="0"/>
              <a:t>&lt;colunas&gt;</a:t>
            </a:r>
            <a:r>
              <a:rPr lang="pt-BR" dirty="0" smtClean="0"/>
              <a:t>: número de colunas;</a:t>
            </a:r>
          </a:p>
          <a:p>
            <a:pPr lvl="1"/>
            <a:endParaRPr lang="pt-BR" dirty="0"/>
          </a:p>
          <a:p>
            <a:pPr lvl="1"/>
            <a:r>
              <a:rPr lang="pt-BR" b="1" dirty="0" smtClean="0"/>
              <a:t>*</a:t>
            </a:r>
            <a:r>
              <a:rPr lang="pt-BR" dirty="0" smtClean="0"/>
              <a:t> </a:t>
            </a:r>
            <a:r>
              <a:rPr lang="pt-BR" b="1" dirty="0" smtClean="0"/>
              <a:t>Matriz</a:t>
            </a:r>
            <a:r>
              <a:rPr lang="pt-BR" dirty="0" smtClean="0"/>
              <a:t> é objeto de estudos do próximo tópico abordado na disciplina;</a:t>
            </a:r>
          </a:p>
          <a:p>
            <a:pPr lvl="1"/>
            <a:r>
              <a:rPr lang="pt-BR" dirty="0" smtClean="0"/>
              <a:t>Para construir um </a:t>
            </a:r>
            <a:r>
              <a:rPr lang="pt-BR" b="1" dirty="0" smtClean="0"/>
              <a:t>vetor</a:t>
            </a:r>
            <a:r>
              <a:rPr lang="pt-BR" dirty="0" smtClean="0"/>
              <a:t>, o número de linhas OU o número de colunas deve ser igual a </a:t>
            </a:r>
            <a:r>
              <a:rPr lang="pt-BR" b="1" dirty="0" smtClean="0"/>
              <a:t>um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14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Declaração de vetores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310974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Definindo vetor de 0’s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Exemplos:</a:t>
            </a:r>
          </a:p>
          <a:p>
            <a:pPr lvl="1"/>
            <a:r>
              <a:rPr lang="pt-BR" b="1" dirty="0" smtClean="0"/>
              <a:t>Vetor de colunas (cinco colunas)</a:t>
            </a:r>
            <a:r>
              <a:rPr lang="pt-BR" dirty="0" smtClean="0"/>
              <a:t>:</a:t>
            </a:r>
          </a:p>
          <a:p>
            <a:pPr lvl="2"/>
            <a:r>
              <a:rPr lang="pt-BR" sz="2000" dirty="0"/>
              <a:t>c = </a:t>
            </a:r>
            <a:r>
              <a:rPr lang="pt-BR" sz="2000" dirty="0" smtClean="0"/>
              <a:t>zeros(</a:t>
            </a:r>
            <a:r>
              <a:rPr lang="pt-BR" sz="2000" b="1" dirty="0" smtClean="0"/>
              <a:t>1</a:t>
            </a:r>
            <a:r>
              <a:rPr lang="pt-BR" sz="2000" dirty="0" smtClean="0"/>
              <a:t>, 5</a:t>
            </a:r>
            <a:r>
              <a:rPr lang="pt-BR" sz="2000" dirty="0"/>
              <a:t>) </a:t>
            </a:r>
            <a:endParaRPr lang="pt-BR" sz="2000" dirty="0" smtClean="0"/>
          </a:p>
          <a:p>
            <a:pPr marL="1050925" lvl="3" indent="0">
              <a:buNone/>
            </a:pPr>
            <a:r>
              <a:rPr lang="pt-BR" sz="1800" dirty="0" smtClean="0"/>
              <a:t>   c = 0.    0.    0.    0.    0.</a:t>
            </a:r>
            <a:endParaRPr lang="pt-BR" sz="1800" dirty="0"/>
          </a:p>
          <a:p>
            <a:pPr marL="1050925" lvl="3" indent="0">
              <a:buNone/>
            </a:pPr>
            <a:r>
              <a:rPr lang="pt-BR" sz="1800" dirty="0" smtClean="0"/>
              <a:t>--&gt;</a:t>
            </a:r>
            <a:endParaRPr lang="pt-BR" dirty="0" smtClean="0"/>
          </a:p>
          <a:p>
            <a:pPr lvl="1"/>
            <a:r>
              <a:rPr lang="pt-BR" b="1" dirty="0"/>
              <a:t>Vetor de </a:t>
            </a:r>
            <a:r>
              <a:rPr lang="pt-BR" b="1" dirty="0" smtClean="0"/>
              <a:t>linhas (cinco linhas)</a:t>
            </a:r>
            <a:r>
              <a:rPr lang="pt-BR" dirty="0" smtClean="0"/>
              <a:t>:</a:t>
            </a:r>
            <a:endParaRPr lang="pt-BR" dirty="0"/>
          </a:p>
          <a:p>
            <a:pPr lvl="2"/>
            <a:r>
              <a:rPr lang="pt-BR" sz="2000" dirty="0"/>
              <a:t>c = zeros </a:t>
            </a:r>
            <a:r>
              <a:rPr lang="pt-BR" sz="2000" dirty="0" smtClean="0"/>
              <a:t>(5, </a:t>
            </a:r>
            <a:r>
              <a:rPr lang="pt-BR" sz="2000" b="1" dirty="0" smtClean="0"/>
              <a:t>1</a:t>
            </a:r>
            <a:r>
              <a:rPr lang="pt-BR" sz="2000" dirty="0" smtClean="0"/>
              <a:t>) </a:t>
            </a:r>
            <a:endParaRPr lang="pt-BR" sz="2000" dirty="0"/>
          </a:p>
          <a:p>
            <a:pPr marL="1050925" lvl="3" indent="0">
              <a:buNone/>
            </a:pPr>
            <a:r>
              <a:rPr lang="pt-BR" sz="1800" dirty="0"/>
              <a:t>   c = </a:t>
            </a:r>
            <a:r>
              <a:rPr lang="pt-BR" sz="1800" dirty="0" smtClean="0"/>
              <a:t>	0.</a:t>
            </a:r>
          </a:p>
          <a:p>
            <a:pPr marL="1050925" lvl="3" indent="0">
              <a:buNone/>
            </a:pPr>
            <a:r>
              <a:rPr lang="pt-BR" sz="1800" dirty="0"/>
              <a:t>	</a:t>
            </a:r>
            <a:r>
              <a:rPr lang="pt-BR" sz="1800" dirty="0" smtClean="0"/>
              <a:t>0.</a:t>
            </a:r>
          </a:p>
          <a:p>
            <a:pPr marL="1050925" lvl="3" indent="0">
              <a:buNone/>
            </a:pPr>
            <a:r>
              <a:rPr lang="pt-BR" sz="1800" dirty="0"/>
              <a:t>	</a:t>
            </a:r>
            <a:r>
              <a:rPr lang="pt-BR" sz="1800" dirty="0" smtClean="0"/>
              <a:t>0.</a:t>
            </a:r>
          </a:p>
          <a:p>
            <a:pPr marL="1050925" lvl="3" indent="0">
              <a:buNone/>
            </a:pPr>
            <a:r>
              <a:rPr lang="pt-BR" sz="1800" dirty="0"/>
              <a:t>	</a:t>
            </a:r>
            <a:r>
              <a:rPr lang="pt-BR" sz="1800" dirty="0" smtClean="0"/>
              <a:t>0.</a:t>
            </a:r>
          </a:p>
          <a:p>
            <a:pPr marL="1050925" lvl="3" indent="0">
              <a:buNone/>
            </a:pPr>
            <a:r>
              <a:rPr lang="pt-BR" sz="1800" dirty="0"/>
              <a:t>	</a:t>
            </a:r>
            <a:r>
              <a:rPr lang="pt-BR" sz="1800" dirty="0" smtClean="0"/>
              <a:t>0.</a:t>
            </a:r>
            <a:endParaRPr lang="pt-BR" sz="1800" dirty="0"/>
          </a:p>
          <a:p>
            <a:pPr marL="1050925" lvl="3" indent="0">
              <a:buNone/>
            </a:pPr>
            <a:r>
              <a:rPr lang="pt-BR" sz="1800" dirty="0"/>
              <a:t>--&gt;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15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Declaração de vetores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283147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Algumas Operações com vetores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r>
              <a:rPr lang="pt-BR" sz="1200" dirty="0"/>
              <a:t>Introdução;</a:t>
            </a:r>
          </a:p>
          <a:p>
            <a:r>
              <a:rPr lang="pt-BR" sz="1200" dirty="0"/>
              <a:t>Declaração de vetores;</a:t>
            </a:r>
          </a:p>
          <a:p>
            <a:r>
              <a:rPr lang="pt-BR" sz="1200" b="1" dirty="0" smtClean="0">
                <a:solidFill>
                  <a:srgbClr val="FF0000"/>
                </a:solidFill>
              </a:rPr>
              <a:t>Algumas operações </a:t>
            </a:r>
            <a:r>
              <a:rPr lang="pt-BR" sz="1200" b="1" dirty="0">
                <a:solidFill>
                  <a:srgbClr val="FF0000"/>
                </a:solidFill>
              </a:rPr>
              <a:t>com </a:t>
            </a:r>
            <a:r>
              <a:rPr lang="pt-BR" sz="1200" b="1" dirty="0" smtClean="0">
                <a:solidFill>
                  <a:srgbClr val="FF0000"/>
                </a:solidFill>
              </a:rPr>
              <a:t>vetores</a:t>
            </a:r>
            <a:r>
              <a:rPr lang="pt-BR" sz="1200" dirty="0" smtClean="0"/>
              <a:t>;</a:t>
            </a:r>
            <a:endParaRPr lang="pt-BR" sz="1200" dirty="0"/>
          </a:p>
          <a:p>
            <a:r>
              <a:rPr lang="pt-BR" sz="1200" dirty="0"/>
              <a:t>Algumas funções aplicadas a vetores;</a:t>
            </a:r>
            <a:endParaRPr lang="pt-BR" sz="1200" dirty="0" smtClean="0"/>
          </a:p>
          <a:p>
            <a:r>
              <a:rPr lang="pt-BR" sz="1200" dirty="0" smtClean="0"/>
              <a:t>Exercícios.</a:t>
            </a:r>
            <a:endParaRPr lang="pt-BR" sz="1200" dirty="0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98E7F1-12A9-411F-88BD-5391C3FE725A}" type="slidenum">
              <a:rPr lang="pt-BR"/>
              <a:pPr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88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Acesso aos elementos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dirty="0" smtClean="0"/>
              <a:t>Para acessar um elemento específico</a:t>
            </a:r>
            <a:r>
              <a:rPr lang="pt-BR" dirty="0" smtClean="0"/>
              <a:t>: </a:t>
            </a:r>
          </a:p>
          <a:p>
            <a:pPr marL="114300" indent="0" algn="ctr">
              <a:buNone/>
            </a:pPr>
            <a:r>
              <a:rPr lang="pt-BR" b="1" dirty="0" smtClean="0"/>
              <a:t>Vetor(&lt;índice&gt;)</a:t>
            </a:r>
          </a:p>
          <a:p>
            <a:pPr lvl="1"/>
            <a:r>
              <a:rPr lang="pt-BR" dirty="0" smtClean="0"/>
              <a:t>Exemplo:</a:t>
            </a:r>
          </a:p>
          <a:p>
            <a:pPr marL="776288" lvl="2" indent="0">
              <a:buNone/>
            </a:pPr>
            <a:r>
              <a:rPr lang="pt-BR" dirty="0" err="1"/>
              <a:t>clc</a:t>
            </a:r>
            <a:r>
              <a:rPr lang="pt-BR" dirty="0"/>
              <a:t>; </a:t>
            </a:r>
          </a:p>
          <a:p>
            <a:pPr marL="776288" lvl="2" indent="0">
              <a:buNone/>
            </a:pPr>
            <a:r>
              <a:rPr lang="pt-BR" dirty="0" smtClean="0"/>
              <a:t>V </a:t>
            </a:r>
            <a:r>
              <a:rPr lang="pt-BR" dirty="0"/>
              <a:t>= [</a:t>
            </a:r>
            <a:r>
              <a:rPr lang="pt-BR" dirty="0" smtClean="0"/>
              <a:t>10, 20, </a:t>
            </a:r>
            <a:r>
              <a:rPr lang="pt-BR" b="1" dirty="0" smtClean="0"/>
              <a:t>30,</a:t>
            </a:r>
            <a:r>
              <a:rPr lang="pt-BR" dirty="0" smtClean="0"/>
              <a:t> 40, 50]; </a:t>
            </a:r>
            <a:endParaRPr lang="pt-BR" dirty="0"/>
          </a:p>
          <a:p>
            <a:pPr marL="776288" lvl="2" indent="0">
              <a:buNone/>
            </a:pPr>
            <a:r>
              <a:rPr lang="pt-BR" dirty="0" err="1" smtClean="0"/>
              <a:t>disp</a:t>
            </a:r>
            <a:r>
              <a:rPr lang="pt-BR" dirty="0" smtClean="0"/>
              <a:t>(</a:t>
            </a:r>
            <a:r>
              <a:rPr lang="pt-BR" b="1" dirty="0" smtClean="0"/>
              <a:t>V(3)</a:t>
            </a:r>
            <a:r>
              <a:rPr lang="pt-BR" dirty="0" smtClean="0"/>
              <a:t>);</a:t>
            </a:r>
            <a:endParaRPr lang="pt-BR" dirty="0"/>
          </a:p>
          <a:p>
            <a:pPr lvl="1"/>
            <a:r>
              <a:rPr lang="pt-BR" dirty="0" smtClean="0"/>
              <a:t>Resultado</a:t>
            </a:r>
            <a:r>
              <a:rPr lang="pt-BR" dirty="0"/>
              <a:t>:</a:t>
            </a:r>
          </a:p>
          <a:p>
            <a:pPr marL="776288" lvl="2" indent="0">
              <a:buNone/>
            </a:pPr>
            <a:r>
              <a:rPr lang="pt-BR" dirty="0"/>
              <a:t>	</a:t>
            </a:r>
            <a:r>
              <a:rPr lang="pt-BR" dirty="0" smtClean="0"/>
              <a:t>30.</a:t>
            </a:r>
            <a:endParaRPr lang="pt-BR" dirty="0"/>
          </a:p>
          <a:p>
            <a:pPr marL="776288" lvl="2" indent="0">
              <a:buNone/>
            </a:pPr>
            <a:r>
              <a:rPr lang="pt-BR" dirty="0" smtClean="0"/>
              <a:t>--&gt;</a:t>
            </a:r>
          </a:p>
          <a:p>
            <a:pPr lvl="1"/>
            <a:r>
              <a:rPr lang="pt-BR" sz="2200" dirty="0" smtClean="0"/>
              <a:t>Pode ser aplicado tanto a vetor de coluna quanto de linha:</a:t>
            </a:r>
          </a:p>
          <a:p>
            <a:pPr lvl="2"/>
            <a:r>
              <a:rPr lang="pt-BR" dirty="0" smtClean="0"/>
              <a:t>Para </a:t>
            </a:r>
            <a:r>
              <a:rPr lang="pt-BR" b="1" dirty="0" smtClean="0"/>
              <a:t>vetor de coluna</a:t>
            </a:r>
            <a:r>
              <a:rPr lang="pt-BR" dirty="0" smtClean="0"/>
              <a:t>, </a:t>
            </a:r>
            <a:r>
              <a:rPr lang="pt-BR" b="1" dirty="0" smtClean="0"/>
              <a:t>&lt;índice&gt;</a:t>
            </a:r>
            <a:r>
              <a:rPr lang="pt-BR" dirty="0" smtClean="0"/>
              <a:t> corresponde ao </a:t>
            </a:r>
            <a:r>
              <a:rPr lang="pt-BR" b="1" dirty="0" smtClean="0"/>
              <a:t>número da coluna</a:t>
            </a:r>
            <a:r>
              <a:rPr lang="pt-BR" dirty="0" smtClean="0"/>
              <a:t>;</a:t>
            </a:r>
          </a:p>
          <a:p>
            <a:pPr lvl="2"/>
            <a:r>
              <a:rPr lang="pt-BR" dirty="0"/>
              <a:t>Para </a:t>
            </a:r>
            <a:r>
              <a:rPr lang="pt-BR" b="1" dirty="0"/>
              <a:t>vetor de </a:t>
            </a:r>
            <a:r>
              <a:rPr lang="pt-BR" b="1" dirty="0" smtClean="0"/>
              <a:t>linha</a:t>
            </a:r>
            <a:r>
              <a:rPr lang="pt-BR" dirty="0" smtClean="0"/>
              <a:t>, </a:t>
            </a:r>
            <a:r>
              <a:rPr lang="pt-BR" b="1" dirty="0" smtClean="0"/>
              <a:t>&lt;índice&gt;</a:t>
            </a:r>
            <a:r>
              <a:rPr lang="pt-BR" dirty="0" smtClean="0"/>
              <a:t> </a:t>
            </a:r>
            <a:r>
              <a:rPr lang="pt-BR" dirty="0"/>
              <a:t>corresponde ao </a:t>
            </a:r>
            <a:r>
              <a:rPr lang="pt-BR" b="1" dirty="0"/>
              <a:t>número da </a:t>
            </a:r>
            <a:r>
              <a:rPr lang="pt-BR" b="1" dirty="0" smtClean="0"/>
              <a:t>linha</a:t>
            </a:r>
            <a:r>
              <a:rPr lang="pt-BR" dirty="0"/>
              <a:t>;</a:t>
            </a:r>
            <a:endParaRPr lang="pt-BR" dirty="0" smtClean="0"/>
          </a:p>
          <a:p>
            <a:pPr lvl="1"/>
            <a:r>
              <a:rPr lang="pt-BR" dirty="0" smtClean="0"/>
              <a:t>Pode ser usado para modificar o valor: </a:t>
            </a:r>
            <a:r>
              <a:rPr lang="pt-BR" b="1" dirty="0" smtClean="0"/>
              <a:t>V(3) = 300</a:t>
            </a:r>
            <a:r>
              <a:rPr lang="pt-BR" dirty="0" smtClean="0"/>
              <a:t>, modifica o valor do </a:t>
            </a:r>
            <a:r>
              <a:rPr lang="pt-BR" b="1" dirty="0" smtClean="0"/>
              <a:t>índice 3</a:t>
            </a:r>
            <a:r>
              <a:rPr lang="pt-BR" dirty="0" smtClean="0"/>
              <a:t> de </a:t>
            </a:r>
            <a:r>
              <a:rPr lang="pt-BR" b="1" dirty="0" smtClean="0"/>
              <a:t>30</a:t>
            </a:r>
            <a:r>
              <a:rPr lang="pt-BR" dirty="0" smtClean="0"/>
              <a:t> para </a:t>
            </a:r>
            <a:r>
              <a:rPr lang="pt-BR" b="1" dirty="0" smtClean="0"/>
              <a:t>300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17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</a:t>
            </a:r>
            <a:r>
              <a:rPr lang="pt-BR" sz="1800" b="0" i="1" u="none" dirty="0" smtClean="0"/>
              <a:t>Operações com Vetores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295314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Acesso aos elementos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Com o acesso a elementos específicos é possível definir o vetor, no exemplo anterior: </a:t>
            </a:r>
          </a:p>
          <a:p>
            <a:pPr marL="776288" lvl="2" indent="0">
              <a:buNone/>
            </a:pPr>
            <a:r>
              <a:rPr lang="pt-BR" dirty="0" err="1" smtClean="0"/>
              <a:t>clc</a:t>
            </a:r>
            <a:r>
              <a:rPr lang="pt-BR" dirty="0"/>
              <a:t>; </a:t>
            </a:r>
          </a:p>
          <a:p>
            <a:pPr marL="776288" lvl="2" indent="0">
              <a:buNone/>
            </a:pPr>
            <a:r>
              <a:rPr lang="pt-BR" dirty="0" smtClean="0"/>
              <a:t>V(1) </a:t>
            </a:r>
            <a:r>
              <a:rPr lang="pt-BR" dirty="0"/>
              <a:t>= </a:t>
            </a:r>
            <a:r>
              <a:rPr lang="pt-BR" dirty="0" smtClean="0"/>
              <a:t>10; V(2) = 20; V(3) = 30; V(4) = 40; V(5) = 50; </a:t>
            </a:r>
            <a:endParaRPr lang="pt-BR" dirty="0"/>
          </a:p>
          <a:p>
            <a:pPr marL="776288" lvl="2" indent="0">
              <a:buNone/>
            </a:pPr>
            <a:r>
              <a:rPr lang="pt-BR" dirty="0" err="1" smtClean="0"/>
              <a:t>disp</a:t>
            </a:r>
            <a:r>
              <a:rPr lang="pt-BR" dirty="0" smtClean="0"/>
              <a:t>(</a:t>
            </a:r>
            <a:r>
              <a:rPr lang="pt-BR" b="1" dirty="0" smtClean="0"/>
              <a:t>V</a:t>
            </a:r>
            <a:r>
              <a:rPr lang="pt-BR" dirty="0" smtClean="0"/>
              <a:t>);</a:t>
            </a:r>
            <a:endParaRPr lang="pt-BR" dirty="0"/>
          </a:p>
          <a:p>
            <a:pPr lvl="1"/>
            <a:r>
              <a:rPr lang="pt-BR" dirty="0" smtClean="0"/>
              <a:t>Resultado</a:t>
            </a:r>
            <a:r>
              <a:rPr lang="pt-BR" dirty="0"/>
              <a:t>:</a:t>
            </a:r>
          </a:p>
          <a:p>
            <a:pPr marL="776288" lvl="2" indent="0">
              <a:buNone/>
            </a:pPr>
            <a:r>
              <a:rPr lang="pt-BR" dirty="0"/>
              <a:t>	10.</a:t>
            </a:r>
          </a:p>
          <a:p>
            <a:pPr marL="776288" lvl="2" indent="0">
              <a:buNone/>
            </a:pPr>
            <a:r>
              <a:rPr lang="pt-BR" dirty="0"/>
              <a:t>	</a:t>
            </a:r>
            <a:r>
              <a:rPr lang="pt-BR" dirty="0" smtClean="0"/>
              <a:t>20</a:t>
            </a:r>
            <a:r>
              <a:rPr lang="pt-BR" dirty="0"/>
              <a:t>.</a:t>
            </a:r>
          </a:p>
          <a:p>
            <a:pPr marL="776288" lvl="2" indent="0">
              <a:buNone/>
            </a:pPr>
            <a:r>
              <a:rPr lang="pt-BR" dirty="0"/>
              <a:t>	</a:t>
            </a:r>
            <a:r>
              <a:rPr lang="pt-BR" dirty="0" smtClean="0"/>
              <a:t>30</a:t>
            </a:r>
            <a:r>
              <a:rPr lang="pt-BR" dirty="0"/>
              <a:t>.</a:t>
            </a:r>
          </a:p>
          <a:p>
            <a:pPr marL="776288" lvl="2" indent="0">
              <a:buNone/>
            </a:pPr>
            <a:r>
              <a:rPr lang="pt-BR" dirty="0"/>
              <a:t>	</a:t>
            </a:r>
            <a:r>
              <a:rPr lang="pt-BR" dirty="0" smtClean="0"/>
              <a:t>40</a:t>
            </a:r>
            <a:r>
              <a:rPr lang="pt-BR" dirty="0"/>
              <a:t>.</a:t>
            </a:r>
          </a:p>
          <a:p>
            <a:pPr marL="776288" lvl="2" indent="0">
              <a:buNone/>
            </a:pPr>
            <a:r>
              <a:rPr lang="pt-BR" dirty="0"/>
              <a:t>	</a:t>
            </a:r>
            <a:r>
              <a:rPr lang="pt-BR" dirty="0" smtClean="0"/>
              <a:t>50</a:t>
            </a:r>
            <a:r>
              <a:rPr lang="pt-BR" dirty="0"/>
              <a:t>.</a:t>
            </a:r>
          </a:p>
          <a:p>
            <a:pPr marL="776288" lvl="2" indent="0">
              <a:buNone/>
            </a:pPr>
            <a:r>
              <a:rPr lang="pt-BR" dirty="0" smtClean="0"/>
              <a:t>--&gt;</a:t>
            </a:r>
          </a:p>
          <a:p>
            <a:pPr lvl="1"/>
            <a:r>
              <a:rPr lang="pt-BR" dirty="0" smtClean="0"/>
              <a:t>Note que o resultado é um vetor de linhas.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18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</a:t>
            </a:r>
            <a:r>
              <a:rPr lang="pt-BR" sz="1800" b="0" i="1" u="none" dirty="0" smtClean="0"/>
              <a:t>Operações com Vetores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104447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Transposição de vetores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 smtClean="0"/>
              <a:t>Operador </a:t>
            </a:r>
            <a:r>
              <a:rPr lang="pt-BR" b="1" dirty="0"/>
              <a:t>apóstrofo </a:t>
            </a:r>
            <a:r>
              <a:rPr lang="pt-BR" b="1" dirty="0" smtClean="0"/>
              <a:t>(’)</a:t>
            </a:r>
            <a:r>
              <a:rPr lang="pt-BR" dirty="0" smtClean="0"/>
              <a:t>: Vetor</a:t>
            </a:r>
            <a:r>
              <a:rPr lang="pt-BR" b="1" dirty="0" smtClean="0"/>
              <a:t>’</a:t>
            </a:r>
          </a:p>
          <a:p>
            <a:pPr lvl="1"/>
            <a:r>
              <a:rPr lang="pt-BR" dirty="0" smtClean="0"/>
              <a:t>Transforma um vetor de linha em um vetor de coluna, e </a:t>
            </a:r>
            <a:br>
              <a:rPr lang="pt-BR" dirty="0" smtClean="0"/>
            </a:br>
            <a:r>
              <a:rPr lang="pt-BR" dirty="0" smtClean="0"/>
              <a:t>vice-versa:</a:t>
            </a:r>
          </a:p>
          <a:p>
            <a:pPr marL="776288" lvl="2" indent="0">
              <a:buNone/>
            </a:pPr>
            <a:r>
              <a:rPr lang="pt-BR" dirty="0" err="1"/>
              <a:t>clc</a:t>
            </a:r>
            <a:r>
              <a:rPr lang="pt-BR" dirty="0"/>
              <a:t>; </a:t>
            </a:r>
          </a:p>
          <a:p>
            <a:pPr marL="776288" lvl="2" indent="0">
              <a:buNone/>
            </a:pPr>
            <a:r>
              <a:rPr lang="pt-BR" dirty="0" smtClean="0"/>
              <a:t>V </a:t>
            </a:r>
            <a:r>
              <a:rPr lang="pt-BR" dirty="0"/>
              <a:t>= [</a:t>
            </a:r>
            <a:r>
              <a:rPr lang="pt-BR" dirty="0" smtClean="0"/>
              <a:t>10, 20, 30</a:t>
            </a:r>
            <a:r>
              <a:rPr lang="pt-BR" b="1" dirty="0" smtClean="0"/>
              <a:t>,</a:t>
            </a:r>
            <a:r>
              <a:rPr lang="pt-BR" dirty="0" smtClean="0"/>
              <a:t> 40, 50]; </a:t>
            </a:r>
          </a:p>
          <a:p>
            <a:pPr marL="776288" lvl="2" indent="0">
              <a:buNone/>
            </a:pPr>
            <a:r>
              <a:rPr lang="pt-BR" dirty="0" smtClean="0"/>
              <a:t>V = </a:t>
            </a:r>
            <a:r>
              <a:rPr lang="pt-BR" dirty="0"/>
              <a:t>V</a:t>
            </a:r>
            <a:r>
              <a:rPr lang="pt-BR" b="1" dirty="0" smtClean="0"/>
              <a:t>’;</a:t>
            </a:r>
            <a:endParaRPr lang="pt-BR" dirty="0"/>
          </a:p>
          <a:p>
            <a:pPr marL="776288" lvl="2" indent="0">
              <a:buNone/>
            </a:pPr>
            <a:r>
              <a:rPr lang="pt-BR" dirty="0" err="1" smtClean="0"/>
              <a:t>disp</a:t>
            </a:r>
            <a:r>
              <a:rPr lang="pt-BR" dirty="0" smtClean="0"/>
              <a:t>(</a:t>
            </a:r>
            <a:r>
              <a:rPr lang="pt-BR" dirty="0"/>
              <a:t>V</a:t>
            </a:r>
            <a:r>
              <a:rPr lang="pt-BR" dirty="0" smtClean="0"/>
              <a:t>);</a:t>
            </a:r>
            <a:endParaRPr lang="pt-BR" dirty="0"/>
          </a:p>
          <a:p>
            <a:pPr lvl="1"/>
            <a:r>
              <a:rPr lang="pt-BR" dirty="0" smtClean="0"/>
              <a:t>Resultado</a:t>
            </a:r>
            <a:r>
              <a:rPr lang="pt-BR" dirty="0"/>
              <a:t>:</a:t>
            </a:r>
          </a:p>
          <a:p>
            <a:pPr marL="776288" lvl="2" indent="0">
              <a:buNone/>
            </a:pPr>
            <a:r>
              <a:rPr lang="pt-BR" dirty="0"/>
              <a:t>	10.</a:t>
            </a:r>
          </a:p>
          <a:p>
            <a:pPr marL="776288" lvl="2" indent="0">
              <a:buNone/>
            </a:pPr>
            <a:r>
              <a:rPr lang="pt-BR" dirty="0"/>
              <a:t>	</a:t>
            </a:r>
            <a:r>
              <a:rPr lang="pt-BR" dirty="0" smtClean="0"/>
              <a:t>20</a:t>
            </a:r>
            <a:r>
              <a:rPr lang="pt-BR" dirty="0"/>
              <a:t>.</a:t>
            </a:r>
          </a:p>
          <a:p>
            <a:pPr marL="776288" lvl="2" indent="0">
              <a:buNone/>
            </a:pPr>
            <a:r>
              <a:rPr lang="pt-BR" dirty="0"/>
              <a:t>	</a:t>
            </a:r>
            <a:r>
              <a:rPr lang="pt-BR" dirty="0" smtClean="0"/>
              <a:t>30</a:t>
            </a:r>
            <a:r>
              <a:rPr lang="pt-BR" dirty="0"/>
              <a:t>.</a:t>
            </a:r>
          </a:p>
          <a:p>
            <a:pPr marL="776288" lvl="2" indent="0">
              <a:buNone/>
            </a:pPr>
            <a:r>
              <a:rPr lang="pt-BR" dirty="0"/>
              <a:t>	</a:t>
            </a:r>
            <a:r>
              <a:rPr lang="pt-BR" dirty="0" smtClean="0"/>
              <a:t>40</a:t>
            </a:r>
            <a:r>
              <a:rPr lang="pt-BR" dirty="0"/>
              <a:t>.</a:t>
            </a:r>
          </a:p>
          <a:p>
            <a:pPr marL="776288" lvl="2" indent="0">
              <a:buNone/>
            </a:pPr>
            <a:r>
              <a:rPr lang="pt-BR" dirty="0"/>
              <a:t>	5</a:t>
            </a:r>
            <a:r>
              <a:rPr lang="pt-BR" dirty="0" smtClean="0"/>
              <a:t>0</a:t>
            </a:r>
            <a:r>
              <a:rPr lang="pt-BR" dirty="0"/>
              <a:t>.</a:t>
            </a:r>
          </a:p>
          <a:p>
            <a:pPr marL="776288" lvl="2" indent="0">
              <a:buNone/>
            </a:pPr>
            <a:r>
              <a:rPr lang="pt-BR" dirty="0" smtClean="0"/>
              <a:t>--&gt;</a:t>
            </a:r>
          </a:p>
          <a:p>
            <a:pPr lvl="1"/>
            <a:r>
              <a:rPr lang="pt-BR" dirty="0" smtClean="0"/>
              <a:t>Também poderia ser feito: V = [10:10:50]’, para obter o mesmo resultado anterior;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19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Operações com Vetores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414948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Agenda</a:t>
            </a:r>
            <a:endParaRPr lang="pt-BR" dirty="0"/>
          </a:p>
        </p:txBody>
      </p:sp>
      <p:sp>
        <p:nvSpPr>
          <p:cNvPr id="307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Introdução;</a:t>
            </a:r>
          </a:p>
          <a:p>
            <a:r>
              <a:rPr lang="pt-BR" sz="2400" dirty="0"/>
              <a:t>Declaração de vetores;</a:t>
            </a:r>
          </a:p>
          <a:p>
            <a:r>
              <a:rPr lang="pt-BR" sz="2400" dirty="0"/>
              <a:t>Algumas o</a:t>
            </a:r>
            <a:r>
              <a:rPr lang="pt-BR" sz="2400" dirty="0" smtClean="0"/>
              <a:t>perações </a:t>
            </a:r>
            <a:r>
              <a:rPr lang="pt-BR" sz="2400" dirty="0"/>
              <a:t>com vetores</a:t>
            </a:r>
            <a:r>
              <a:rPr lang="pt-BR" sz="2400" dirty="0" smtClean="0"/>
              <a:t>;</a:t>
            </a:r>
          </a:p>
          <a:p>
            <a:r>
              <a:rPr lang="pt-BR" sz="2400" dirty="0" smtClean="0"/>
              <a:t>Algumas funções aplicadas a vetores;</a:t>
            </a:r>
            <a:endParaRPr lang="pt-BR" sz="2400" dirty="0"/>
          </a:p>
          <a:p>
            <a:r>
              <a:rPr lang="pt-BR" dirty="0" smtClean="0"/>
              <a:t>Exercícios.</a:t>
            </a:r>
          </a:p>
        </p:txBody>
      </p:sp>
      <p:sp>
        <p:nvSpPr>
          <p:cNvPr id="3076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9BBECA-1713-4FEC-A6E7-A6354FBC9808}" type="slidenum">
              <a:rPr lang="pt-BR"/>
              <a:pPr/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Operações binárias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Soma com escalar</a:t>
            </a:r>
            <a:r>
              <a:rPr lang="pt-BR" dirty="0" smtClean="0"/>
              <a:t>: V + &lt;valor&gt; </a:t>
            </a:r>
            <a:r>
              <a:rPr lang="pt-BR" i="1" dirty="0" smtClean="0"/>
              <a:t>OU</a:t>
            </a:r>
            <a:r>
              <a:rPr lang="pt-BR" dirty="0" smtClean="0"/>
              <a:t> &lt;valor&gt; + V:</a:t>
            </a:r>
          </a:p>
          <a:p>
            <a:pPr lvl="1"/>
            <a:r>
              <a:rPr lang="pt-BR" dirty="0" smtClean="0"/>
              <a:t>Exemplo:</a:t>
            </a:r>
          </a:p>
          <a:p>
            <a:pPr marL="776288" lvl="2" indent="0">
              <a:buNone/>
            </a:pPr>
            <a:r>
              <a:rPr lang="pt-BR" dirty="0" err="1"/>
              <a:t>clc</a:t>
            </a:r>
            <a:r>
              <a:rPr lang="pt-BR" dirty="0"/>
              <a:t>; </a:t>
            </a:r>
          </a:p>
          <a:p>
            <a:pPr marL="776288" lvl="2" indent="0">
              <a:buNone/>
            </a:pPr>
            <a:r>
              <a:rPr lang="pt-BR" dirty="0" smtClean="0"/>
              <a:t>V1 </a:t>
            </a:r>
            <a:r>
              <a:rPr lang="pt-BR" dirty="0"/>
              <a:t>= [1 2 3 4 5]; </a:t>
            </a:r>
          </a:p>
          <a:p>
            <a:pPr marL="776288" lvl="2" indent="0">
              <a:buNone/>
            </a:pPr>
            <a:r>
              <a:rPr lang="pt-BR" dirty="0" smtClean="0"/>
              <a:t>V2 = V1 + 2</a:t>
            </a:r>
            <a:r>
              <a:rPr lang="pt-BR" dirty="0"/>
              <a:t>; 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00B050"/>
                </a:solidFill>
              </a:rPr>
              <a:t>// Ou V2 = 2 + V1; (causará o mesmo efeito)</a:t>
            </a:r>
            <a:endParaRPr lang="pt-BR" dirty="0">
              <a:solidFill>
                <a:srgbClr val="00B050"/>
              </a:solidFill>
            </a:endParaRPr>
          </a:p>
          <a:p>
            <a:pPr marL="776288" lvl="2" indent="0">
              <a:buNone/>
            </a:pPr>
            <a:r>
              <a:rPr lang="pt-BR" dirty="0" err="1" smtClean="0"/>
              <a:t>disp</a:t>
            </a:r>
            <a:r>
              <a:rPr lang="pt-BR" dirty="0" smtClean="0"/>
              <a:t>(V2</a:t>
            </a:r>
            <a:r>
              <a:rPr lang="pt-BR" dirty="0"/>
              <a:t>)</a:t>
            </a:r>
            <a:r>
              <a:rPr lang="pt-BR" dirty="0" smtClean="0"/>
              <a:t>;</a:t>
            </a:r>
            <a:endParaRPr lang="pt-BR" dirty="0"/>
          </a:p>
          <a:p>
            <a:pPr lvl="1"/>
            <a:endParaRPr lang="pt-BR" dirty="0"/>
          </a:p>
          <a:p>
            <a:pPr lvl="1"/>
            <a:r>
              <a:rPr lang="pt-BR" dirty="0"/>
              <a:t>Resultado:</a:t>
            </a:r>
          </a:p>
          <a:p>
            <a:pPr marL="776288" lvl="2" indent="0">
              <a:buNone/>
            </a:pPr>
            <a:r>
              <a:rPr lang="pt-BR" dirty="0"/>
              <a:t>	</a:t>
            </a:r>
            <a:r>
              <a:rPr lang="pt-BR" dirty="0" smtClean="0"/>
              <a:t>3.    4.    5.    </a:t>
            </a:r>
            <a:r>
              <a:rPr lang="pt-BR" dirty="0"/>
              <a:t>6.    </a:t>
            </a:r>
            <a:r>
              <a:rPr lang="pt-BR" dirty="0" smtClean="0"/>
              <a:t>7.</a:t>
            </a:r>
            <a:endParaRPr lang="pt-BR" dirty="0"/>
          </a:p>
          <a:p>
            <a:pPr marL="776288" lvl="2" indent="0">
              <a:buNone/>
            </a:pPr>
            <a:r>
              <a:rPr lang="pt-BR" dirty="0"/>
              <a:t>--&gt;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20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Operações com Vetores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318029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Operações binárias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Soma de vetores</a:t>
            </a:r>
            <a:r>
              <a:rPr lang="pt-BR" dirty="0" smtClean="0"/>
              <a:t>: V1 + V2:</a:t>
            </a:r>
          </a:p>
          <a:p>
            <a:pPr lvl="1"/>
            <a:r>
              <a:rPr lang="pt-BR" dirty="0" smtClean="0"/>
              <a:t>V1 e V2 devem ser da mesma dimensão;</a:t>
            </a:r>
          </a:p>
          <a:p>
            <a:pPr lvl="1"/>
            <a:r>
              <a:rPr lang="pt-BR" dirty="0" smtClean="0"/>
              <a:t>Exemplo:</a:t>
            </a:r>
          </a:p>
          <a:p>
            <a:pPr marL="776288" lvl="2" indent="0">
              <a:buNone/>
            </a:pPr>
            <a:r>
              <a:rPr lang="pt-BR" dirty="0" err="1"/>
              <a:t>clc</a:t>
            </a:r>
            <a:r>
              <a:rPr lang="pt-BR" dirty="0"/>
              <a:t>; </a:t>
            </a:r>
          </a:p>
          <a:p>
            <a:pPr marL="776288" lvl="2" indent="0">
              <a:buNone/>
            </a:pPr>
            <a:r>
              <a:rPr lang="pt-BR" dirty="0"/>
              <a:t>V1 = [1 2 3 4 5]; </a:t>
            </a:r>
          </a:p>
          <a:p>
            <a:pPr marL="776288" lvl="2" indent="0">
              <a:buNone/>
            </a:pPr>
            <a:r>
              <a:rPr lang="pt-BR" dirty="0"/>
              <a:t>V2 = [5 4 3 2 1]; </a:t>
            </a:r>
          </a:p>
          <a:p>
            <a:pPr marL="776288" lvl="2" indent="0">
              <a:buNone/>
            </a:pPr>
            <a:r>
              <a:rPr lang="pt-BR" dirty="0"/>
              <a:t>Soma = V1 </a:t>
            </a:r>
            <a:r>
              <a:rPr lang="pt-BR" dirty="0" smtClean="0"/>
              <a:t>+ </a:t>
            </a:r>
            <a:r>
              <a:rPr lang="pt-BR" dirty="0"/>
              <a:t>V2; </a:t>
            </a:r>
          </a:p>
          <a:p>
            <a:pPr marL="776288" lvl="2" indent="0">
              <a:buNone/>
            </a:pPr>
            <a:r>
              <a:rPr lang="pt-BR" dirty="0" err="1"/>
              <a:t>disp</a:t>
            </a:r>
            <a:r>
              <a:rPr lang="pt-BR" dirty="0"/>
              <a:t>(Soma);</a:t>
            </a:r>
          </a:p>
          <a:p>
            <a:pPr lvl="1"/>
            <a:endParaRPr lang="pt-BR" dirty="0"/>
          </a:p>
          <a:p>
            <a:pPr lvl="1"/>
            <a:r>
              <a:rPr lang="pt-BR" dirty="0"/>
              <a:t>Resultado:</a:t>
            </a:r>
          </a:p>
          <a:p>
            <a:pPr marL="776288" lvl="2" indent="0">
              <a:buNone/>
            </a:pPr>
            <a:r>
              <a:rPr lang="pt-BR" dirty="0"/>
              <a:t>	6.    6.    6.    6.    6.</a:t>
            </a:r>
          </a:p>
          <a:p>
            <a:pPr marL="776288" lvl="2" indent="0">
              <a:buNone/>
            </a:pPr>
            <a:r>
              <a:rPr lang="pt-BR" dirty="0"/>
              <a:t>--&gt;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21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Operações com Vetores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138995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Operações binárias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Subtração com escalar</a:t>
            </a:r>
            <a:r>
              <a:rPr lang="pt-BR" dirty="0" smtClean="0"/>
              <a:t>: Vetor - &lt;valor&gt; </a:t>
            </a:r>
            <a:r>
              <a:rPr lang="pt-BR" i="1" dirty="0" smtClean="0"/>
              <a:t>OU</a:t>
            </a:r>
            <a:r>
              <a:rPr lang="pt-BR" dirty="0" smtClean="0"/>
              <a:t> &lt;valor&gt; - Vetor:</a:t>
            </a:r>
          </a:p>
          <a:p>
            <a:pPr lvl="1"/>
            <a:r>
              <a:rPr lang="pt-BR" dirty="0" smtClean="0"/>
              <a:t>Exemplo:</a:t>
            </a:r>
          </a:p>
          <a:p>
            <a:pPr marL="776288" lvl="2" indent="0">
              <a:buNone/>
            </a:pPr>
            <a:r>
              <a:rPr lang="pt-BR" dirty="0" err="1"/>
              <a:t>clc</a:t>
            </a:r>
            <a:r>
              <a:rPr lang="pt-BR" dirty="0"/>
              <a:t>; </a:t>
            </a:r>
          </a:p>
          <a:p>
            <a:pPr marL="776288" lvl="2" indent="0">
              <a:buNone/>
            </a:pPr>
            <a:r>
              <a:rPr lang="pt-BR" dirty="0" smtClean="0"/>
              <a:t>V1 </a:t>
            </a:r>
            <a:r>
              <a:rPr lang="pt-BR" dirty="0"/>
              <a:t>= [1 2 3 4 5]; </a:t>
            </a:r>
          </a:p>
          <a:p>
            <a:pPr marL="776288" lvl="2" indent="0">
              <a:buNone/>
            </a:pPr>
            <a:r>
              <a:rPr lang="pt-BR" dirty="0" smtClean="0"/>
              <a:t>V2 = V1 - 1;</a:t>
            </a:r>
          </a:p>
          <a:p>
            <a:pPr marL="776288" lvl="2" indent="0">
              <a:buNone/>
            </a:pPr>
            <a:r>
              <a:rPr lang="pt-BR" dirty="0" smtClean="0"/>
              <a:t>V3 = 1 - V1;</a:t>
            </a:r>
          </a:p>
          <a:p>
            <a:pPr marL="776288" lvl="2" indent="0">
              <a:buNone/>
            </a:pPr>
            <a:r>
              <a:rPr lang="pt-BR" dirty="0" err="1" smtClean="0"/>
              <a:t>disp</a:t>
            </a:r>
            <a:r>
              <a:rPr lang="pt-BR" dirty="0" smtClean="0"/>
              <a:t>(V2);</a:t>
            </a:r>
          </a:p>
          <a:p>
            <a:pPr marL="776288" lvl="2" indent="0">
              <a:buNone/>
            </a:pPr>
            <a:r>
              <a:rPr lang="pt-BR" dirty="0" err="1" smtClean="0"/>
              <a:t>disp</a:t>
            </a:r>
            <a:r>
              <a:rPr lang="pt-BR" dirty="0" smtClean="0"/>
              <a:t>(V3);</a:t>
            </a:r>
            <a:endParaRPr lang="pt-BR" dirty="0"/>
          </a:p>
          <a:p>
            <a:pPr lvl="1"/>
            <a:endParaRPr lang="pt-BR" dirty="0"/>
          </a:p>
          <a:p>
            <a:pPr lvl="1"/>
            <a:r>
              <a:rPr lang="pt-BR" dirty="0"/>
              <a:t>Resultado:</a:t>
            </a:r>
          </a:p>
          <a:p>
            <a:pPr marL="776288" lvl="2" indent="0">
              <a:buNone/>
            </a:pPr>
            <a:r>
              <a:rPr lang="pt-BR" dirty="0"/>
              <a:t>	</a:t>
            </a:r>
            <a:r>
              <a:rPr lang="pt-BR" dirty="0" smtClean="0"/>
              <a:t>0.    1.    2.    3.    4.</a:t>
            </a:r>
          </a:p>
          <a:p>
            <a:pPr marL="776288" lvl="2" indent="0">
              <a:buNone/>
            </a:pPr>
            <a:r>
              <a:rPr lang="pt-BR" dirty="0"/>
              <a:t>	0.  - 1.  - 2.  - 3.  - 4.</a:t>
            </a:r>
          </a:p>
          <a:p>
            <a:pPr marL="776288" lvl="2" indent="0">
              <a:buNone/>
            </a:pPr>
            <a:r>
              <a:rPr lang="pt-BR" dirty="0" smtClean="0"/>
              <a:t>--&gt;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22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Operações com Vetores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311810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Operações binárias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Subtração de vetores</a:t>
            </a:r>
            <a:r>
              <a:rPr lang="pt-BR" dirty="0" smtClean="0"/>
              <a:t>: V1 - V2:</a:t>
            </a:r>
          </a:p>
          <a:p>
            <a:pPr lvl="1"/>
            <a:r>
              <a:rPr lang="pt-BR" dirty="0" smtClean="0"/>
              <a:t>V1 e V2 devem ser da mesma dimensão;</a:t>
            </a:r>
          </a:p>
          <a:p>
            <a:pPr lvl="1"/>
            <a:r>
              <a:rPr lang="pt-BR" dirty="0" smtClean="0"/>
              <a:t>Exemplo:</a:t>
            </a:r>
          </a:p>
          <a:p>
            <a:pPr marL="776288" lvl="2" indent="0">
              <a:buNone/>
            </a:pPr>
            <a:r>
              <a:rPr lang="pt-BR" dirty="0" err="1"/>
              <a:t>clc</a:t>
            </a:r>
            <a:r>
              <a:rPr lang="pt-BR" dirty="0"/>
              <a:t>; </a:t>
            </a:r>
          </a:p>
          <a:p>
            <a:pPr marL="776288" lvl="2" indent="0">
              <a:buNone/>
            </a:pPr>
            <a:r>
              <a:rPr lang="pt-BR" dirty="0"/>
              <a:t>V1 = [1 2 3 4 5]; </a:t>
            </a:r>
          </a:p>
          <a:p>
            <a:pPr marL="776288" lvl="2" indent="0">
              <a:buNone/>
            </a:pPr>
            <a:r>
              <a:rPr lang="pt-BR" dirty="0"/>
              <a:t>V2 = [5 4 3 2 1]; </a:t>
            </a:r>
          </a:p>
          <a:p>
            <a:pPr marL="776288" lvl="2" indent="0">
              <a:buNone/>
            </a:pPr>
            <a:r>
              <a:rPr lang="pt-BR" dirty="0" err="1" smtClean="0"/>
              <a:t>Subtracao</a:t>
            </a:r>
            <a:r>
              <a:rPr lang="pt-BR" dirty="0" smtClean="0"/>
              <a:t> = </a:t>
            </a:r>
            <a:r>
              <a:rPr lang="pt-BR" dirty="0"/>
              <a:t>V1 </a:t>
            </a:r>
            <a:r>
              <a:rPr lang="pt-BR" dirty="0" smtClean="0"/>
              <a:t>- </a:t>
            </a:r>
            <a:r>
              <a:rPr lang="pt-BR" dirty="0"/>
              <a:t>V2; </a:t>
            </a:r>
          </a:p>
          <a:p>
            <a:pPr marL="776288" lvl="2" indent="0">
              <a:buNone/>
            </a:pPr>
            <a:r>
              <a:rPr lang="pt-BR" dirty="0" err="1" smtClean="0"/>
              <a:t>disp</a:t>
            </a:r>
            <a:r>
              <a:rPr lang="pt-BR" dirty="0" smtClean="0"/>
              <a:t>(</a:t>
            </a:r>
            <a:r>
              <a:rPr lang="pt-BR" dirty="0" err="1" smtClean="0"/>
              <a:t>Subtracao</a:t>
            </a:r>
            <a:r>
              <a:rPr lang="pt-BR" dirty="0" smtClean="0"/>
              <a:t>);</a:t>
            </a:r>
            <a:endParaRPr lang="pt-BR" dirty="0"/>
          </a:p>
          <a:p>
            <a:pPr lvl="1"/>
            <a:endParaRPr lang="pt-BR" dirty="0"/>
          </a:p>
          <a:p>
            <a:pPr lvl="1"/>
            <a:r>
              <a:rPr lang="pt-BR" dirty="0"/>
              <a:t>Resultado:</a:t>
            </a:r>
          </a:p>
          <a:p>
            <a:pPr marL="776288" lvl="2" indent="0">
              <a:buNone/>
            </a:pPr>
            <a:r>
              <a:rPr lang="pt-BR" dirty="0"/>
              <a:t>	- 4.  - 2.    0.    2.    4.</a:t>
            </a:r>
            <a:endParaRPr lang="pt-BR" dirty="0" smtClean="0"/>
          </a:p>
          <a:p>
            <a:pPr marL="776288" lvl="2" indent="0">
              <a:buNone/>
            </a:pPr>
            <a:r>
              <a:rPr lang="pt-BR" dirty="0" smtClean="0"/>
              <a:t>--&gt;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23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Operações com Vetores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23577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Operações binárias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Multiplicação por </a:t>
            </a:r>
            <a:r>
              <a:rPr lang="pt-BR" b="1" dirty="0"/>
              <a:t>escalar</a:t>
            </a:r>
            <a:r>
              <a:rPr lang="pt-BR" dirty="0"/>
              <a:t>: V </a:t>
            </a:r>
            <a:r>
              <a:rPr lang="pt-BR" dirty="0" smtClean="0"/>
              <a:t>* </a:t>
            </a:r>
            <a:r>
              <a:rPr lang="pt-BR" dirty="0"/>
              <a:t>&lt;valor&gt; </a:t>
            </a:r>
            <a:r>
              <a:rPr lang="pt-BR" i="1" dirty="0"/>
              <a:t>OU</a:t>
            </a:r>
            <a:r>
              <a:rPr lang="pt-BR" dirty="0"/>
              <a:t> &lt;valor&gt; </a:t>
            </a:r>
            <a:r>
              <a:rPr lang="pt-BR" dirty="0" smtClean="0"/>
              <a:t>* </a:t>
            </a:r>
            <a:r>
              <a:rPr lang="pt-BR" dirty="0"/>
              <a:t>V:</a:t>
            </a:r>
          </a:p>
          <a:p>
            <a:pPr lvl="1"/>
            <a:r>
              <a:rPr lang="pt-BR" dirty="0"/>
              <a:t>Exemplo:</a:t>
            </a:r>
          </a:p>
          <a:p>
            <a:pPr marL="776288" lvl="2" indent="0">
              <a:buNone/>
            </a:pPr>
            <a:r>
              <a:rPr lang="pt-BR" dirty="0" err="1"/>
              <a:t>clc</a:t>
            </a:r>
            <a:r>
              <a:rPr lang="pt-BR" dirty="0"/>
              <a:t>; </a:t>
            </a:r>
          </a:p>
          <a:p>
            <a:pPr marL="776288" lvl="2" indent="0">
              <a:buNone/>
            </a:pPr>
            <a:r>
              <a:rPr lang="pt-BR" dirty="0"/>
              <a:t>V1 = [1 2 3 4 5]; </a:t>
            </a:r>
          </a:p>
          <a:p>
            <a:pPr marL="776288" lvl="2" indent="0">
              <a:buNone/>
            </a:pPr>
            <a:r>
              <a:rPr lang="pt-BR" dirty="0"/>
              <a:t>V2 = V1 </a:t>
            </a:r>
            <a:r>
              <a:rPr lang="pt-BR" dirty="0" smtClean="0"/>
              <a:t>* </a:t>
            </a:r>
            <a:r>
              <a:rPr lang="pt-BR" dirty="0"/>
              <a:t>2;  </a:t>
            </a:r>
            <a:r>
              <a:rPr lang="pt-BR" dirty="0">
                <a:solidFill>
                  <a:srgbClr val="00B050"/>
                </a:solidFill>
              </a:rPr>
              <a:t>// Ou V2 = 2 </a:t>
            </a:r>
            <a:r>
              <a:rPr lang="pt-BR" dirty="0" smtClean="0">
                <a:solidFill>
                  <a:srgbClr val="00B050"/>
                </a:solidFill>
              </a:rPr>
              <a:t>* </a:t>
            </a:r>
            <a:r>
              <a:rPr lang="pt-BR" dirty="0">
                <a:solidFill>
                  <a:srgbClr val="00B050"/>
                </a:solidFill>
              </a:rPr>
              <a:t>V1; (causará o mesmo efeito)</a:t>
            </a:r>
          </a:p>
          <a:p>
            <a:pPr marL="776288" lvl="2" indent="0">
              <a:buNone/>
            </a:pPr>
            <a:r>
              <a:rPr lang="pt-BR" dirty="0" err="1"/>
              <a:t>disp</a:t>
            </a:r>
            <a:r>
              <a:rPr lang="pt-BR" dirty="0"/>
              <a:t>(V2);</a:t>
            </a:r>
          </a:p>
          <a:p>
            <a:pPr lvl="1"/>
            <a:endParaRPr lang="pt-BR" dirty="0"/>
          </a:p>
          <a:p>
            <a:pPr lvl="1"/>
            <a:r>
              <a:rPr lang="pt-BR" dirty="0"/>
              <a:t>Resultado:</a:t>
            </a:r>
          </a:p>
          <a:p>
            <a:pPr marL="776288" lvl="2" indent="0">
              <a:buNone/>
            </a:pPr>
            <a:r>
              <a:rPr lang="pt-BR" dirty="0"/>
              <a:t>	</a:t>
            </a:r>
            <a:r>
              <a:rPr lang="pt-BR" dirty="0" smtClean="0"/>
              <a:t>2.    </a:t>
            </a:r>
            <a:r>
              <a:rPr lang="pt-BR" dirty="0"/>
              <a:t>4.    </a:t>
            </a:r>
            <a:r>
              <a:rPr lang="pt-BR" dirty="0" smtClean="0"/>
              <a:t>6.    8.    10.</a:t>
            </a:r>
            <a:endParaRPr lang="pt-BR" dirty="0"/>
          </a:p>
          <a:p>
            <a:pPr marL="776288" lvl="2" indent="0">
              <a:buNone/>
            </a:pPr>
            <a:r>
              <a:rPr lang="pt-BR" dirty="0"/>
              <a:t>--&gt;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24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Operações com Vetores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429486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Operações binárias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Multiplicação de vetores</a:t>
            </a:r>
            <a:r>
              <a:rPr lang="pt-BR" dirty="0" smtClean="0"/>
              <a:t>: V1 .* V2:</a:t>
            </a:r>
          </a:p>
          <a:p>
            <a:pPr lvl="1"/>
            <a:r>
              <a:rPr lang="pt-BR" dirty="0" smtClean="0"/>
              <a:t>V1 e V2 devem ser da mesma dimensão;</a:t>
            </a:r>
          </a:p>
          <a:p>
            <a:pPr lvl="1"/>
            <a:r>
              <a:rPr lang="pt-BR" dirty="0" smtClean="0"/>
              <a:t>Exemplo:</a:t>
            </a:r>
          </a:p>
          <a:p>
            <a:pPr marL="776288" lvl="2" indent="0">
              <a:buNone/>
            </a:pPr>
            <a:r>
              <a:rPr lang="pt-BR" dirty="0" err="1"/>
              <a:t>clc</a:t>
            </a:r>
            <a:r>
              <a:rPr lang="pt-BR" dirty="0"/>
              <a:t>; </a:t>
            </a:r>
          </a:p>
          <a:p>
            <a:pPr marL="776288" lvl="2" indent="0">
              <a:buNone/>
            </a:pPr>
            <a:r>
              <a:rPr lang="pt-BR" dirty="0"/>
              <a:t>V1 = [1 2 3 4 5]; </a:t>
            </a:r>
          </a:p>
          <a:p>
            <a:pPr marL="776288" lvl="2" indent="0">
              <a:buNone/>
            </a:pPr>
            <a:r>
              <a:rPr lang="pt-BR" dirty="0"/>
              <a:t>V2 = [5 4 3 2 1]; </a:t>
            </a:r>
          </a:p>
          <a:p>
            <a:pPr marL="776288" lvl="2" indent="0">
              <a:buNone/>
            </a:pPr>
            <a:r>
              <a:rPr lang="pt-BR" dirty="0" err="1" smtClean="0"/>
              <a:t>Mult</a:t>
            </a:r>
            <a:r>
              <a:rPr lang="pt-BR" dirty="0" smtClean="0"/>
              <a:t> = </a:t>
            </a:r>
            <a:r>
              <a:rPr lang="pt-BR" dirty="0"/>
              <a:t>V1 </a:t>
            </a:r>
            <a:r>
              <a:rPr lang="pt-BR" dirty="0" smtClean="0"/>
              <a:t>.* </a:t>
            </a:r>
            <a:r>
              <a:rPr lang="pt-BR" dirty="0"/>
              <a:t>V2; </a:t>
            </a:r>
          </a:p>
          <a:p>
            <a:pPr marL="776288" lvl="2" indent="0">
              <a:buNone/>
            </a:pPr>
            <a:r>
              <a:rPr lang="pt-BR" dirty="0" err="1" smtClean="0"/>
              <a:t>disp</a:t>
            </a:r>
            <a:r>
              <a:rPr lang="pt-BR" dirty="0" smtClean="0"/>
              <a:t>(</a:t>
            </a:r>
            <a:r>
              <a:rPr lang="pt-BR" dirty="0" err="1" smtClean="0"/>
              <a:t>Mult</a:t>
            </a:r>
            <a:r>
              <a:rPr lang="pt-BR" dirty="0" smtClean="0"/>
              <a:t>);</a:t>
            </a:r>
            <a:endParaRPr lang="pt-BR" dirty="0"/>
          </a:p>
          <a:p>
            <a:pPr lvl="1"/>
            <a:endParaRPr lang="pt-BR" dirty="0"/>
          </a:p>
          <a:p>
            <a:pPr lvl="1"/>
            <a:r>
              <a:rPr lang="pt-BR" dirty="0"/>
              <a:t>Resultado:</a:t>
            </a:r>
          </a:p>
          <a:p>
            <a:pPr marL="776288" lvl="2" indent="0">
              <a:buNone/>
            </a:pPr>
            <a:r>
              <a:rPr lang="pt-BR" dirty="0"/>
              <a:t>	5.    8.    9.    8.    5.</a:t>
            </a:r>
          </a:p>
          <a:p>
            <a:pPr marL="776288" lvl="2" indent="0">
              <a:buNone/>
            </a:pPr>
            <a:r>
              <a:rPr lang="pt-BR" dirty="0"/>
              <a:t>--&gt;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25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Operações com Vetores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422759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Operações binárias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dirty="0" smtClean="0"/>
              <a:t>Produto interno</a:t>
            </a:r>
            <a:r>
              <a:rPr lang="pt-BR" dirty="0" smtClean="0"/>
              <a:t>: V1 * V2:</a:t>
            </a:r>
          </a:p>
          <a:p>
            <a:pPr lvl="1"/>
            <a:r>
              <a:rPr lang="pt-BR" dirty="0" smtClean="0"/>
              <a:t>V1 é um vetor de colunas e V2 é um vetor de linhas;</a:t>
            </a:r>
          </a:p>
          <a:p>
            <a:pPr lvl="1"/>
            <a:r>
              <a:rPr lang="pt-BR" dirty="0" smtClean="0"/>
              <a:t>O número de colunas de V1 deve ser igual ao número de linhas de V2;</a:t>
            </a:r>
          </a:p>
          <a:p>
            <a:pPr lvl="1"/>
            <a:r>
              <a:rPr lang="pt-BR" dirty="0" smtClean="0"/>
              <a:t>Exemplo:</a:t>
            </a:r>
          </a:p>
          <a:p>
            <a:pPr marL="776288" lvl="2" indent="0">
              <a:buNone/>
            </a:pPr>
            <a:r>
              <a:rPr lang="pt-BR" dirty="0" err="1"/>
              <a:t>clc</a:t>
            </a:r>
            <a:r>
              <a:rPr lang="pt-BR" dirty="0"/>
              <a:t>; </a:t>
            </a:r>
            <a:endParaRPr lang="pt-BR" dirty="0" smtClean="0"/>
          </a:p>
          <a:p>
            <a:pPr marL="776288" lvl="2" indent="0">
              <a:buNone/>
            </a:pPr>
            <a:r>
              <a:rPr lang="pt-BR" dirty="0" smtClean="0"/>
              <a:t>V1 </a:t>
            </a:r>
            <a:r>
              <a:rPr lang="pt-BR" dirty="0"/>
              <a:t>= [1 2 3 4 5]; </a:t>
            </a:r>
            <a:r>
              <a:rPr lang="pt-BR" dirty="0" smtClean="0"/>
              <a:t> </a:t>
            </a:r>
            <a:r>
              <a:rPr lang="pt-BR" dirty="0">
                <a:solidFill>
                  <a:srgbClr val="00B050"/>
                </a:solidFill>
              </a:rPr>
              <a:t>// Vetor de colunas</a:t>
            </a:r>
          </a:p>
          <a:p>
            <a:pPr marL="776288" lvl="2" indent="0">
              <a:buNone/>
            </a:pPr>
            <a:r>
              <a:rPr lang="pt-BR" dirty="0" smtClean="0"/>
              <a:t>V2 </a:t>
            </a:r>
            <a:r>
              <a:rPr lang="pt-BR" dirty="0"/>
              <a:t>= [</a:t>
            </a:r>
            <a:r>
              <a:rPr lang="pt-BR" dirty="0" smtClean="0"/>
              <a:t>5;4;3;2;1</a:t>
            </a:r>
            <a:r>
              <a:rPr lang="pt-BR" dirty="0"/>
              <a:t>]; </a:t>
            </a:r>
            <a:r>
              <a:rPr lang="pt-BR" dirty="0" smtClean="0"/>
              <a:t> </a:t>
            </a:r>
            <a:r>
              <a:rPr lang="pt-BR" dirty="0">
                <a:solidFill>
                  <a:srgbClr val="00B050"/>
                </a:solidFill>
              </a:rPr>
              <a:t>// Vetor de linhas</a:t>
            </a:r>
          </a:p>
          <a:p>
            <a:pPr marL="776288" lvl="2" indent="0">
              <a:buNone/>
            </a:pPr>
            <a:r>
              <a:rPr lang="pt-BR" dirty="0" err="1" smtClean="0"/>
              <a:t>Mult</a:t>
            </a:r>
            <a:r>
              <a:rPr lang="pt-BR" dirty="0" smtClean="0"/>
              <a:t> = </a:t>
            </a:r>
            <a:r>
              <a:rPr lang="pt-BR" dirty="0"/>
              <a:t>V1 *</a:t>
            </a:r>
            <a:r>
              <a:rPr lang="pt-BR" dirty="0" smtClean="0"/>
              <a:t> </a:t>
            </a:r>
            <a:r>
              <a:rPr lang="pt-BR" dirty="0"/>
              <a:t>V2; </a:t>
            </a:r>
            <a:endParaRPr lang="pt-BR" dirty="0" smtClean="0"/>
          </a:p>
          <a:p>
            <a:pPr marL="776288" lvl="2" indent="0">
              <a:buNone/>
            </a:pPr>
            <a:r>
              <a:rPr lang="pt-BR" dirty="0" err="1" smtClean="0"/>
              <a:t>disp</a:t>
            </a:r>
            <a:r>
              <a:rPr lang="pt-BR" dirty="0" smtClean="0"/>
              <a:t>(</a:t>
            </a:r>
            <a:r>
              <a:rPr lang="pt-BR" dirty="0" err="1" smtClean="0"/>
              <a:t>Mult</a:t>
            </a:r>
            <a:r>
              <a:rPr lang="pt-BR" dirty="0" smtClean="0"/>
              <a:t>);</a:t>
            </a:r>
            <a:endParaRPr lang="pt-BR" dirty="0"/>
          </a:p>
          <a:p>
            <a:pPr lvl="1"/>
            <a:endParaRPr lang="pt-BR" dirty="0"/>
          </a:p>
          <a:p>
            <a:pPr lvl="1"/>
            <a:r>
              <a:rPr lang="pt-BR" dirty="0" smtClean="0"/>
              <a:t>Resultado:</a:t>
            </a:r>
          </a:p>
          <a:p>
            <a:pPr marL="776288" lvl="2" indent="0">
              <a:buNone/>
            </a:pPr>
            <a:r>
              <a:rPr lang="pt-BR" dirty="0"/>
              <a:t>	3</a:t>
            </a:r>
            <a:r>
              <a:rPr lang="pt-BR" dirty="0" smtClean="0"/>
              <a:t>5.</a:t>
            </a:r>
            <a:endParaRPr lang="pt-BR" dirty="0"/>
          </a:p>
          <a:p>
            <a:pPr marL="776288" lvl="2" indent="0">
              <a:buNone/>
            </a:pPr>
            <a:r>
              <a:rPr lang="pt-BR" dirty="0" smtClean="0"/>
              <a:t>--&gt;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26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Operações com Vetores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33714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Operações binárias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Divisão por </a:t>
            </a:r>
            <a:r>
              <a:rPr lang="pt-BR" b="1" dirty="0"/>
              <a:t>escalar</a:t>
            </a:r>
            <a:r>
              <a:rPr lang="pt-BR" dirty="0"/>
              <a:t>: V </a:t>
            </a:r>
            <a:r>
              <a:rPr lang="pt-BR" dirty="0" smtClean="0"/>
              <a:t>/ </a:t>
            </a:r>
            <a:r>
              <a:rPr lang="pt-BR" dirty="0"/>
              <a:t>&lt;valor&gt; </a:t>
            </a:r>
            <a:r>
              <a:rPr lang="pt-BR" i="1" dirty="0"/>
              <a:t>OU</a:t>
            </a:r>
            <a:r>
              <a:rPr lang="pt-BR" dirty="0"/>
              <a:t> &lt;valor&gt; </a:t>
            </a:r>
            <a:r>
              <a:rPr lang="pt-BR" dirty="0" smtClean="0"/>
              <a:t>\ </a:t>
            </a:r>
            <a:r>
              <a:rPr lang="pt-BR" dirty="0"/>
              <a:t>V:</a:t>
            </a:r>
          </a:p>
          <a:p>
            <a:pPr lvl="1"/>
            <a:r>
              <a:rPr lang="pt-BR" dirty="0"/>
              <a:t>Exemplo:</a:t>
            </a:r>
          </a:p>
          <a:p>
            <a:pPr marL="776288" lvl="2" indent="0">
              <a:buNone/>
            </a:pPr>
            <a:r>
              <a:rPr lang="pt-BR" dirty="0" err="1"/>
              <a:t>clc</a:t>
            </a:r>
            <a:r>
              <a:rPr lang="pt-BR" dirty="0"/>
              <a:t>; </a:t>
            </a:r>
          </a:p>
          <a:p>
            <a:pPr marL="776288" lvl="2" indent="0">
              <a:buNone/>
            </a:pPr>
            <a:r>
              <a:rPr lang="pt-BR" dirty="0"/>
              <a:t>V1 = [1 2 3 4 5]; </a:t>
            </a:r>
          </a:p>
          <a:p>
            <a:pPr marL="776288" lvl="2" indent="0">
              <a:buNone/>
            </a:pPr>
            <a:r>
              <a:rPr lang="pt-BR" dirty="0"/>
              <a:t>V2 = V1 </a:t>
            </a:r>
            <a:r>
              <a:rPr lang="pt-BR" dirty="0" smtClean="0"/>
              <a:t>/ </a:t>
            </a:r>
            <a:r>
              <a:rPr lang="pt-BR" dirty="0"/>
              <a:t>2;  </a:t>
            </a:r>
            <a:r>
              <a:rPr lang="pt-BR" dirty="0">
                <a:solidFill>
                  <a:srgbClr val="00B050"/>
                </a:solidFill>
              </a:rPr>
              <a:t>// Ou V2 = 2 </a:t>
            </a:r>
            <a:r>
              <a:rPr lang="pt-BR" dirty="0" smtClean="0">
                <a:solidFill>
                  <a:srgbClr val="00B050"/>
                </a:solidFill>
              </a:rPr>
              <a:t>\ </a:t>
            </a:r>
            <a:r>
              <a:rPr lang="pt-BR" dirty="0">
                <a:solidFill>
                  <a:srgbClr val="00B050"/>
                </a:solidFill>
              </a:rPr>
              <a:t>V1; (causará o mesmo efeito)</a:t>
            </a:r>
          </a:p>
          <a:p>
            <a:pPr marL="776288" lvl="2" indent="0">
              <a:buNone/>
            </a:pPr>
            <a:r>
              <a:rPr lang="pt-BR" dirty="0" err="1"/>
              <a:t>disp</a:t>
            </a:r>
            <a:r>
              <a:rPr lang="pt-BR" dirty="0"/>
              <a:t>(V2);</a:t>
            </a:r>
          </a:p>
          <a:p>
            <a:pPr lvl="1"/>
            <a:endParaRPr lang="pt-BR" dirty="0"/>
          </a:p>
          <a:p>
            <a:pPr lvl="1"/>
            <a:r>
              <a:rPr lang="pt-BR" dirty="0"/>
              <a:t>Resultado:</a:t>
            </a:r>
          </a:p>
          <a:p>
            <a:pPr marL="776288" lvl="2" indent="0">
              <a:buNone/>
            </a:pPr>
            <a:r>
              <a:rPr lang="pt-BR" dirty="0"/>
              <a:t>	0.5    1.    1.5    2.    2.5</a:t>
            </a:r>
          </a:p>
          <a:p>
            <a:pPr marL="776288" lvl="2" indent="0">
              <a:buNone/>
            </a:pPr>
            <a:r>
              <a:rPr lang="pt-BR" dirty="0"/>
              <a:t>--&gt;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27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Operações com Vetores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173290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Operações binárias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Divisão de vetores à direita</a:t>
            </a:r>
            <a:r>
              <a:rPr lang="pt-BR" dirty="0" smtClean="0"/>
              <a:t>: V1 ./ V2:</a:t>
            </a:r>
          </a:p>
          <a:p>
            <a:pPr lvl="1"/>
            <a:r>
              <a:rPr lang="pt-BR" dirty="0" smtClean="0"/>
              <a:t>V1 e V2 devem ser da mesma dimensão;</a:t>
            </a:r>
          </a:p>
          <a:p>
            <a:pPr lvl="1"/>
            <a:r>
              <a:rPr lang="pt-BR" dirty="0" smtClean="0"/>
              <a:t>Exemplo:</a:t>
            </a:r>
          </a:p>
          <a:p>
            <a:pPr marL="776288" lvl="2" indent="0">
              <a:buNone/>
            </a:pPr>
            <a:r>
              <a:rPr lang="pt-BR" dirty="0" err="1"/>
              <a:t>clc</a:t>
            </a:r>
            <a:r>
              <a:rPr lang="pt-BR" dirty="0"/>
              <a:t>; </a:t>
            </a:r>
            <a:endParaRPr lang="pt-BR" dirty="0" smtClean="0"/>
          </a:p>
          <a:p>
            <a:pPr marL="776288" lvl="2" indent="0">
              <a:buNone/>
            </a:pPr>
            <a:r>
              <a:rPr lang="pt-BR" dirty="0" smtClean="0"/>
              <a:t>V1 </a:t>
            </a:r>
            <a:r>
              <a:rPr lang="pt-BR" dirty="0"/>
              <a:t>= [1 2 3 4 5]; </a:t>
            </a:r>
            <a:endParaRPr lang="pt-BR" dirty="0" smtClean="0"/>
          </a:p>
          <a:p>
            <a:pPr marL="776288" lvl="2" indent="0">
              <a:buNone/>
            </a:pPr>
            <a:r>
              <a:rPr lang="pt-BR" dirty="0" smtClean="0"/>
              <a:t>V2 </a:t>
            </a:r>
            <a:r>
              <a:rPr lang="pt-BR" dirty="0"/>
              <a:t>= [5 4 3 2 1]; </a:t>
            </a:r>
            <a:endParaRPr lang="pt-BR" dirty="0" smtClean="0"/>
          </a:p>
          <a:p>
            <a:pPr marL="776288" lvl="2" indent="0">
              <a:buNone/>
            </a:pPr>
            <a:r>
              <a:rPr lang="pt-BR" dirty="0" err="1" smtClean="0"/>
              <a:t>Div</a:t>
            </a:r>
            <a:r>
              <a:rPr lang="pt-BR" dirty="0" smtClean="0"/>
              <a:t> = </a:t>
            </a:r>
            <a:r>
              <a:rPr lang="pt-BR" dirty="0"/>
              <a:t>V1 ./ V2; </a:t>
            </a:r>
            <a:endParaRPr lang="pt-BR" dirty="0" smtClean="0"/>
          </a:p>
          <a:p>
            <a:pPr marL="776288" lvl="2" indent="0">
              <a:buNone/>
            </a:pPr>
            <a:r>
              <a:rPr lang="pt-BR" dirty="0" err="1" smtClean="0"/>
              <a:t>disp</a:t>
            </a:r>
            <a:r>
              <a:rPr lang="pt-BR" dirty="0" smtClean="0"/>
              <a:t>(</a:t>
            </a:r>
            <a:r>
              <a:rPr lang="pt-BR" dirty="0" err="1" smtClean="0"/>
              <a:t>Div</a:t>
            </a:r>
            <a:r>
              <a:rPr lang="pt-BR" dirty="0" smtClean="0"/>
              <a:t>);</a:t>
            </a:r>
            <a:endParaRPr lang="pt-BR" dirty="0"/>
          </a:p>
          <a:p>
            <a:pPr lvl="1"/>
            <a:endParaRPr lang="pt-BR" dirty="0"/>
          </a:p>
          <a:p>
            <a:pPr lvl="1"/>
            <a:r>
              <a:rPr lang="pt-BR" dirty="0" smtClean="0"/>
              <a:t>Resultado:</a:t>
            </a:r>
          </a:p>
          <a:p>
            <a:pPr marL="776288" lvl="2" indent="0">
              <a:buNone/>
            </a:pPr>
            <a:r>
              <a:rPr lang="pt-BR" dirty="0"/>
              <a:t>	0.2    0.5    1.    2.    5.</a:t>
            </a:r>
          </a:p>
          <a:p>
            <a:pPr marL="776288" lvl="2" indent="0">
              <a:buNone/>
            </a:pPr>
            <a:r>
              <a:rPr lang="pt-BR" dirty="0" smtClean="0"/>
              <a:t>--&gt;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28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Operações com Vetores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397297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Operações binárias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Divisão de vetores à esquerda</a:t>
            </a:r>
            <a:r>
              <a:rPr lang="pt-BR" dirty="0" smtClean="0"/>
              <a:t>: V1 .\ V2:</a:t>
            </a:r>
          </a:p>
          <a:p>
            <a:pPr lvl="1"/>
            <a:r>
              <a:rPr lang="pt-BR" dirty="0" smtClean="0"/>
              <a:t>V1 e V2 devem ser da mesma dimensão;</a:t>
            </a:r>
          </a:p>
          <a:p>
            <a:pPr lvl="1"/>
            <a:r>
              <a:rPr lang="pt-BR" dirty="0" smtClean="0"/>
              <a:t>Exemplo:</a:t>
            </a:r>
          </a:p>
          <a:p>
            <a:pPr marL="776288" lvl="2" indent="0">
              <a:buNone/>
            </a:pPr>
            <a:r>
              <a:rPr lang="pt-BR" dirty="0" err="1"/>
              <a:t>clc</a:t>
            </a:r>
            <a:r>
              <a:rPr lang="pt-BR" dirty="0"/>
              <a:t>; </a:t>
            </a:r>
            <a:endParaRPr lang="pt-BR" dirty="0" smtClean="0"/>
          </a:p>
          <a:p>
            <a:pPr marL="776288" lvl="2" indent="0">
              <a:buNone/>
            </a:pPr>
            <a:r>
              <a:rPr lang="pt-BR" dirty="0" smtClean="0"/>
              <a:t>V1 </a:t>
            </a:r>
            <a:r>
              <a:rPr lang="pt-BR" dirty="0"/>
              <a:t>= [1 2 3 4 5]; </a:t>
            </a:r>
            <a:endParaRPr lang="pt-BR" dirty="0" smtClean="0"/>
          </a:p>
          <a:p>
            <a:pPr marL="776288" lvl="2" indent="0">
              <a:buNone/>
            </a:pPr>
            <a:r>
              <a:rPr lang="pt-BR" dirty="0" smtClean="0"/>
              <a:t>V2 </a:t>
            </a:r>
            <a:r>
              <a:rPr lang="pt-BR" dirty="0"/>
              <a:t>= [5 4 3 2 1]; </a:t>
            </a:r>
            <a:endParaRPr lang="pt-BR" dirty="0" smtClean="0"/>
          </a:p>
          <a:p>
            <a:pPr marL="776288" lvl="2" indent="0">
              <a:buNone/>
            </a:pPr>
            <a:r>
              <a:rPr lang="pt-BR" dirty="0" err="1" smtClean="0"/>
              <a:t>Div</a:t>
            </a:r>
            <a:r>
              <a:rPr lang="pt-BR" dirty="0" smtClean="0"/>
              <a:t> = </a:t>
            </a:r>
            <a:r>
              <a:rPr lang="pt-BR" dirty="0"/>
              <a:t>V1 </a:t>
            </a:r>
            <a:r>
              <a:rPr lang="pt-BR" dirty="0" smtClean="0"/>
              <a:t>.\ </a:t>
            </a:r>
            <a:r>
              <a:rPr lang="pt-BR" dirty="0"/>
              <a:t>V2; </a:t>
            </a:r>
            <a:endParaRPr lang="pt-BR" dirty="0" smtClean="0"/>
          </a:p>
          <a:p>
            <a:pPr marL="776288" lvl="2" indent="0">
              <a:buNone/>
            </a:pPr>
            <a:r>
              <a:rPr lang="pt-BR" dirty="0" err="1" smtClean="0"/>
              <a:t>disp</a:t>
            </a:r>
            <a:r>
              <a:rPr lang="pt-BR" dirty="0" smtClean="0"/>
              <a:t>(</a:t>
            </a:r>
            <a:r>
              <a:rPr lang="pt-BR" dirty="0" err="1" smtClean="0"/>
              <a:t>Div</a:t>
            </a:r>
            <a:r>
              <a:rPr lang="pt-BR" dirty="0" smtClean="0"/>
              <a:t>);</a:t>
            </a:r>
            <a:endParaRPr lang="pt-BR" dirty="0"/>
          </a:p>
          <a:p>
            <a:pPr lvl="1"/>
            <a:endParaRPr lang="pt-BR" dirty="0"/>
          </a:p>
          <a:p>
            <a:pPr lvl="1"/>
            <a:r>
              <a:rPr lang="pt-BR" dirty="0" smtClean="0"/>
              <a:t>Resultado:</a:t>
            </a:r>
          </a:p>
          <a:p>
            <a:pPr marL="776288" lvl="2" indent="0">
              <a:buNone/>
            </a:pPr>
            <a:r>
              <a:rPr lang="pt-BR" dirty="0"/>
              <a:t>	5.    2.    1.    0.5    0.2</a:t>
            </a:r>
          </a:p>
          <a:p>
            <a:pPr marL="776288" lvl="2" indent="0">
              <a:buNone/>
            </a:pPr>
            <a:r>
              <a:rPr lang="pt-BR" dirty="0" smtClean="0"/>
              <a:t>--&gt;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29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Operações com Vetores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249863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r>
              <a:rPr lang="pt-BR" sz="1200" b="1" dirty="0">
                <a:solidFill>
                  <a:srgbClr val="FF0000"/>
                </a:solidFill>
              </a:rPr>
              <a:t>Introdução</a:t>
            </a:r>
            <a:r>
              <a:rPr lang="pt-BR" sz="1200" dirty="0"/>
              <a:t>;</a:t>
            </a:r>
          </a:p>
          <a:p>
            <a:r>
              <a:rPr lang="pt-BR" sz="1200" dirty="0"/>
              <a:t>Declaração de vetores;</a:t>
            </a:r>
          </a:p>
          <a:p>
            <a:r>
              <a:rPr lang="pt-BR" sz="1200" dirty="0"/>
              <a:t>Algumas o</a:t>
            </a:r>
            <a:r>
              <a:rPr lang="pt-BR" sz="1200" dirty="0" smtClean="0"/>
              <a:t>perações </a:t>
            </a:r>
            <a:r>
              <a:rPr lang="pt-BR" sz="1200" dirty="0"/>
              <a:t>com vetores</a:t>
            </a:r>
            <a:r>
              <a:rPr lang="pt-BR" sz="1200" dirty="0" smtClean="0"/>
              <a:t>;</a:t>
            </a:r>
            <a:endParaRPr lang="pt-BR" sz="1200" dirty="0"/>
          </a:p>
          <a:p>
            <a:r>
              <a:rPr lang="pt-BR" sz="1200" dirty="0"/>
              <a:t>Algumas funções aplicadas a vetores;</a:t>
            </a:r>
          </a:p>
          <a:p>
            <a:r>
              <a:rPr lang="pt-BR" sz="1200" dirty="0"/>
              <a:t>Exercícios.</a:t>
            </a:r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98E7F1-12A9-411F-88BD-5391C3FE725A}" type="slidenum">
              <a:rPr lang="pt-BR"/>
              <a:pPr/>
              <a:t>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Operações binárias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Para mais informações, procure pelos operadores do </a:t>
            </a:r>
            <a:r>
              <a:rPr lang="pt-BR" dirty="0" err="1" smtClean="0"/>
              <a:t>scilab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Soma (</a:t>
            </a:r>
            <a:r>
              <a:rPr lang="pt-BR" i="1" dirty="0" err="1" smtClean="0"/>
              <a:t>plus</a:t>
            </a:r>
            <a:r>
              <a:rPr lang="pt-BR" dirty="0" smtClean="0"/>
              <a:t>: +):</a:t>
            </a:r>
          </a:p>
          <a:p>
            <a:pPr lvl="2"/>
            <a:r>
              <a:rPr lang="pt-BR" dirty="0" smtClean="0">
                <a:hlinkClick r:id="rId3"/>
              </a:rPr>
              <a:t>http</a:t>
            </a:r>
            <a:r>
              <a:rPr lang="pt-BR" dirty="0">
                <a:hlinkClick r:id="rId3"/>
              </a:rPr>
              <a:t>://help.scilab.org/docs/5.3.3/pt_BR/plus.html</a:t>
            </a:r>
            <a:endParaRPr lang="pt-BR" dirty="0" smtClean="0"/>
          </a:p>
          <a:p>
            <a:pPr lvl="1"/>
            <a:r>
              <a:rPr lang="pt-BR" dirty="0" smtClean="0"/>
              <a:t>Subtração (</a:t>
            </a:r>
            <a:r>
              <a:rPr lang="pt-BR" i="1" dirty="0" err="1" smtClean="0"/>
              <a:t>minus</a:t>
            </a:r>
            <a:r>
              <a:rPr lang="pt-BR" dirty="0" smtClean="0"/>
              <a:t>: -):</a:t>
            </a:r>
          </a:p>
          <a:p>
            <a:pPr lvl="2"/>
            <a:r>
              <a:rPr lang="pt-BR" dirty="0">
                <a:hlinkClick r:id="rId4"/>
              </a:rPr>
              <a:t>http://help.scilab.org/docs/5.3.3/pt_BR/minus.html</a:t>
            </a:r>
            <a:endParaRPr lang="pt-BR" dirty="0" smtClean="0"/>
          </a:p>
          <a:p>
            <a:pPr lvl="1"/>
            <a:r>
              <a:rPr lang="pt-BR" dirty="0" smtClean="0"/>
              <a:t>Multiplicação (</a:t>
            </a:r>
            <a:r>
              <a:rPr lang="pt-BR" i="1" dirty="0" smtClean="0"/>
              <a:t>star</a:t>
            </a:r>
            <a:r>
              <a:rPr lang="pt-BR" dirty="0" smtClean="0"/>
              <a:t>: *):</a:t>
            </a:r>
          </a:p>
          <a:p>
            <a:pPr lvl="2"/>
            <a:r>
              <a:rPr lang="pt-BR" dirty="0">
                <a:hlinkClick r:id="rId5"/>
              </a:rPr>
              <a:t>http://help.scilab.org/docs/5.3.3/pt_BR/star.html</a:t>
            </a:r>
            <a:endParaRPr lang="pt-BR" dirty="0" smtClean="0"/>
          </a:p>
          <a:p>
            <a:pPr lvl="1"/>
            <a:r>
              <a:rPr lang="pt-BR" dirty="0" smtClean="0"/>
              <a:t>Divisão (</a:t>
            </a:r>
            <a:r>
              <a:rPr lang="pt-BR" i="1" dirty="0" err="1" smtClean="0"/>
              <a:t>slash</a:t>
            </a:r>
            <a:r>
              <a:rPr lang="pt-BR" dirty="0" smtClean="0"/>
              <a:t>: \ e </a:t>
            </a:r>
            <a:r>
              <a:rPr lang="pt-BR" i="1" dirty="0" err="1" smtClean="0"/>
              <a:t>backslash</a:t>
            </a:r>
            <a:r>
              <a:rPr lang="pt-BR" dirty="0" smtClean="0"/>
              <a:t>: /):</a:t>
            </a:r>
          </a:p>
          <a:p>
            <a:pPr lvl="2"/>
            <a:r>
              <a:rPr lang="pt-BR" dirty="0">
                <a:hlinkClick r:id="rId6"/>
              </a:rPr>
              <a:t>http://</a:t>
            </a:r>
            <a:r>
              <a:rPr lang="pt-BR" dirty="0" smtClean="0">
                <a:hlinkClick r:id="rId6"/>
              </a:rPr>
              <a:t>help.scilab.org/docs/5.3.3/pt_BR/slash.html</a:t>
            </a:r>
            <a:endParaRPr lang="pt-BR" dirty="0" smtClean="0"/>
          </a:p>
          <a:p>
            <a:pPr lvl="2"/>
            <a:r>
              <a:rPr lang="pt-BR" dirty="0">
                <a:hlinkClick r:id="rId7"/>
              </a:rPr>
              <a:t>http://help.scilab.org/docs/5.3.3/pt_BR/backslash.html</a:t>
            </a:r>
            <a:endParaRPr lang="pt-BR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30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Operações com Vetores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25146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Algumas funções </a:t>
            </a:r>
            <a:br>
              <a:rPr lang="pt-BR" dirty="0" smtClean="0"/>
            </a:br>
            <a:r>
              <a:rPr lang="pt-BR" dirty="0" smtClean="0"/>
              <a:t>aplicadas a vetores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r>
              <a:rPr lang="pt-BR" sz="1200" dirty="0"/>
              <a:t>Introdução;</a:t>
            </a:r>
          </a:p>
          <a:p>
            <a:r>
              <a:rPr lang="pt-BR" sz="1200" dirty="0"/>
              <a:t>Declaração de vetores;</a:t>
            </a:r>
          </a:p>
          <a:p>
            <a:r>
              <a:rPr lang="pt-BR" sz="1200" dirty="0" smtClean="0"/>
              <a:t>Algumas operações </a:t>
            </a:r>
            <a:r>
              <a:rPr lang="pt-BR" sz="1200" dirty="0"/>
              <a:t>com vetores</a:t>
            </a:r>
            <a:r>
              <a:rPr lang="pt-BR" sz="1200" dirty="0" smtClean="0"/>
              <a:t>;</a:t>
            </a:r>
            <a:endParaRPr lang="pt-BR" sz="1200" dirty="0"/>
          </a:p>
          <a:p>
            <a:r>
              <a:rPr lang="pt-BR" sz="1200" b="1" dirty="0">
                <a:solidFill>
                  <a:srgbClr val="FF0000"/>
                </a:solidFill>
              </a:rPr>
              <a:t>Algumas funções aplicadas a vetores</a:t>
            </a:r>
            <a:r>
              <a:rPr lang="pt-BR" sz="1200" dirty="0"/>
              <a:t>;</a:t>
            </a:r>
          </a:p>
          <a:p>
            <a:r>
              <a:rPr lang="pt-BR" sz="1200" dirty="0"/>
              <a:t>Exercícios</a:t>
            </a:r>
            <a:r>
              <a:rPr lang="pt-BR" sz="1200" dirty="0" smtClean="0"/>
              <a:t>.</a:t>
            </a:r>
            <a:endParaRPr lang="pt-BR" sz="1200" dirty="0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98E7F1-12A9-411F-88BD-5391C3FE725A}" type="slidenum">
              <a:rPr lang="pt-BR"/>
              <a:pPr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216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Dimensão de vetores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t-BR" b="1" dirty="0"/>
              <a:t>[</a:t>
            </a:r>
            <a:r>
              <a:rPr lang="pt-BR" b="1" dirty="0" smtClean="0"/>
              <a:t>resultado] = </a:t>
            </a:r>
            <a:r>
              <a:rPr lang="pt-BR" b="1" dirty="0" err="1" smtClean="0"/>
              <a:t>length</a:t>
            </a:r>
            <a:r>
              <a:rPr lang="pt-BR" b="1" dirty="0" smtClean="0"/>
              <a:t>(&lt;Vetor&gt;)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Retorna a quantidade de elementos do vetor, muito útil para construir laços de repetição para percorrer os elementos do vetor:</a:t>
            </a:r>
          </a:p>
          <a:p>
            <a:pPr marL="776288" lvl="2" indent="0">
              <a:buNone/>
            </a:pPr>
            <a:r>
              <a:rPr lang="pt-BR" dirty="0" err="1"/>
              <a:t>clc</a:t>
            </a:r>
            <a:r>
              <a:rPr lang="pt-BR" dirty="0"/>
              <a:t>; </a:t>
            </a:r>
          </a:p>
          <a:p>
            <a:pPr marL="776288" lvl="2" indent="0">
              <a:buNone/>
            </a:pPr>
            <a:r>
              <a:rPr lang="pt-BR" dirty="0" smtClean="0"/>
              <a:t>V </a:t>
            </a:r>
            <a:r>
              <a:rPr lang="pt-BR" dirty="0"/>
              <a:t>= [</a:t>
            </a:r>
            <a:r>
              <a:rPr lang="pt-BR" dirty="0" smtClean="0"/>
              <a:t>10, 20, 30</a:t>
            </a:r>
            <a:r>
              <a:rPr lang="pt-BR" b="1" dirty="0" smtClean="0"/>
              <a:t>,</a:t>
            </a:r>
            <a:r>
              <a:rPr lang="pt-BR" dirty="0" smtClean="0"/>
              <a:t> 40, 50]; </a:t>
            </a:r>
          </a:p>
          <a:p>
            <a:pPr marL="776288" lvl="2" indent="0">
              <a:buNone/>
            </a:pPr>
            <a:r>
              <a:rPr lang="pt-BR" dirty="0"/>
              <a:t>n</a:t>
            </a:r>
            <a:r>
              <a:rPr lang="pt-BR" dirty="0" smtClean="0"/>
              <a:t> = </a:t>
            </a:r>
            <a:r>
              <a:rPr lang="pt-BR" dirty="0" err="1" smtClean="0"/>
              <a:t>length</a:t>
            </a:r>
            <a:r>
              <a:rPr lang="pt-BR" dirty="0" smtClean="0"/>
              <a:t>(V)</a:t>
            </a:r>
            <a:r>
              <a:rPr lang="pt-BR" b="1" dirty="0" smtClean="0"/>
              <a:t>;</a:t>
            </a:r>
            <a:endParaRPr lang="pt-BR" dirty="0"/>
          </a:p>
          <a:p>
            <a:pPr marL="776288" lvl="2" indent="0">
              <a:buNone/>
            </a:pPr>
            <a:r>
              <a:rPr lang="pt-BR" dirty="0" err="1" smtClean="0"/>
              <a:t>disp</a:t>
            </a:r>
            <a:r>
              <a:rPr lang="pt-BR" dirty="0" smtClean="0"/>
              <a:t>(n);</a:t>
            </a:r>
            <a:endParaRPr lang="pt-BR" dirty="0"/>
          </a:p>
          <a:p>
            <a:pPr lvl="1"/>
            <a:r>
              <a:rPr lang="pt-BR" dirty="0" smtClean="0"/>
              <a:t>Resultado</a:t>
            </a:r>
            <a:r>
              <a:rPr lang="pt-BR" dirty="0"/>
              <a:t>:</a:t>
            </a:r>
          </a:p>
          <a:p>
            <a:pPr marL="776288" lvl="2" indent="0">
              <a:buNone/>
            </a:pPr>
            <a:r>
              <a:rPr lang="pt-BR" dirty="0"/>
              <a:t>	</a:t>
            </a:r>
            <a:r>
              <a:rPr lang="pt-BR" dirty="0" smtClean="0"/>
              <a:t>5.</a:t>
            </a:r>
            <a:endParaRPr lang="pt-BR" dirty="0"/>
          </a:p>
          <a:p>
            <a:pPr marL="776288" lvl="2" indent="0">
              <a:buNone/>
            </a:pPr>
            <a:r>
              <a:rPr lang="pt-BR" dirty="0" smtClean="0"/>
              <a:t>--&gt;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32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Funções Aplicadas a Vetores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7054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Somatório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t-BR" b="1" dirty="0"/>
              <a:t>[</a:t>
            </a:r>
            <a:r>
              <a:rPr lang="pt-BR" b="1" dirty="0" smtClean="0"/>
              <a:t>resultado] </a:t>
            </a:r>
            <a:r>
              <a:rPr lang="pt-BR" b="1" dirty="0"/>
              <a:t>= </a:t>
            </a:r>
            <a:r>
              <a:rPr lang="pt-BR" b="1" dirty="0" smtClean="0"/>
              <a:t>sum(&lt;Vetor&gt;)</a:t>
            </a:r>
            <a:endParaRPr lang="pt-BR" b="1" dirty="0"/>
          </a:p>
          <a:p>
            <a:pPr lvl="1"/>
            <a:endParaRPr lang="pt-BR" dirty="0"/>
          </a:p>
          <a:p>
            <a:pPr lvl="1"/>
            <a:r>
              <a:rPr lang="pt-BR" dirty="0"/>
              <a:t>Retorna </a:t>
            </a:r>
            <a:r>
              <a:rPr lang="pt-BR" dirty="0" smtClean="0"/>
              <a:t>o somatório de todos os </a:t>
            </a:r>
            <a:r>
              <a:rPr lang="pt-BR" dirty="0"/>
              <a:t>elementos do </a:t>
            </a:r>
            <a:r>
              <a:rPr lang="pt-BR" dirty="0" smtClean="0"/>
              <a:t>vetor:</a:t>
            </a:r>
            <a:endParaRPr lang="pt-BR" dirty="0"/>
          </a:p>
          <a:p>
            <a:pPr marL="776288" lvl="2" indent="0">
              <a:buNone/>
            </a:pPr>
            <a:r>
              <a:rPr lang="pt-BR" dirty="0" err="1"/>
              <a:t>clc</a:t>
            </a:r>
            <a:r>
              <a:rPr lang="pt-BR" dirty="0"/>
              <a:t>; </a:t>
            </a:r>
          </a:p>
          <a:p>
            <a:pPr marL="776288" lvl="2" indent="0">
              <a:buNone/>
            </a:pPr>
            <a:r>
              <a:rPr lang="pt-BR" dirty="0"/>
              <a:t>V = [10, 20, 30</a:t>
            </a:r>
            <a:r>
              <a:rPr lang="pt-BR" b="1" dirty="0"/>
              <a:t>,</a:t>
            </a:r>
            <a:r>
              <a:rPr lang="pt-BR" dirty="0"/>
              <a:t> 40, 50]; </a:t>
            </a:r>
          </a:p>
          <a:p>
            <a:pPr marL="776288" lvl="2" indent="0">
              <a:buNone/>
            </a:pPr>
            <a:r>
              <a:rPr lang="pt-BR" dirty="0" err="1" smtClean="0"/>
              <a:t>somatorio</a:t>
            </a:r>
            <a:r>
              <a:rPr lang="pt-BR" dirty="0" smtClean="0"/>
              <a:t> </a:t>
            </a:r>
            <a:r>
              <a:rPr lang="pt-BR" dirty="0"/>
              <a:t>= </a:t>
            </a:r>
            <a:r>
              <a:rPr lang="pt-BR" b="1" dirty="0" smtClean="0"/>
              <a:t>sum(V</a:t>
            </a:r>
            <a:r>
              <a:rPr lang="pt-BR" b="1" dirty="0"/>
              <a:t>);</a:t>
            </a:r>
            <a:endParaRPr lang="pt-BR" dirty="0"/>
          </a:p>
          <a:p>
            <a:pPr marL="776288" lvl="2" indent="0">
              <a:buNone/>
            </a:pPr>
            <a:r>
              <a:rPr lang="pt-BR" dirty="0" err="1" smtClean="0"/>
              <a:t>disp</a:t>
            </a:r>
            <a:r>
              <a:rPr lang="pt-BR" dirty="0" smtClean="0"/>
              <a:t>(</a:t>
            </a:r>
            <a:r>
              <a:rPr lang="pt-BR" dirty="0" err="1" smtClean="0"/>
              <a:t>somatorio</a:t>
            </a:r>
            <a:r>
              <a:rPr lang="pt-BR" dirty="0" smtClean="0"/>
              <a:t>);</a:t>
            </a:r>
            <a:endParaRPr lang="pt-BR" dirty="0"/>
          </a:p>
          <a:p>
            <a:pPr lvl="1"/>
            <a:r>
              <a:rPr lang="pt-BR" dirty="0"/>
              <a:t>Resultado:</a:t>
            </a:r>
          </a:p>
          <a:p>
            <a:pPr marL="776288" lvl="2" indent="0">
              <a:buNone/>
            </a:pPr>
            <a:r>
              <a:rPr lang="pt-BR" dirty="0"/>
              <a:t>	</a:t>
            </a:r>
            <a:r>
              <a:rPr lang="pt-BR" dirty="0" smtClean="0"/>
              <a:t>150.</a:t>
            </a:r>
            <a:endParaRPr lang="pt-BR" dirty="0"/>
          </a:p>
          <a:p>
            <a:pPr marL="776288" lvl="2" indent="0">
              <a:buNone/>
            </a:pPr>
            <a:r>
              <a:rPr lang="pt-BR" dirty="0"/>
              <a:t>--&gt;</a:t>
            </a:r>
          </a:p>
          <a:p>
            <a:pPr lvl="1"/>
            <a:endParaRPr lang="pt-BR" dirty="0"/>
          </a:p>
          <a:p>
            <a:pPr lvl="1"/>
            <a:r>
              <a:rPr lang="pt-BR" dirty="0"/>
              <a:t>Perceba que o resultado é um </a:t>
            </a:r>
            <a:r>
              <a:rPr lang="pt-BR" dirty="0" smtClean="0"/>
              <a:t>valor numérico.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33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</a:t>
            </a:r>
            <a:r>
              <a:rPr lang="pt-BR" sz="1800" b="0" i="1" u="none" dirty="0" smtClean="0"/>
              <a:t>Funções Aplicadas a Vetores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154857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Somatório cumulativo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t-BR" b="1" dirty="0"/>
              <a:t>[</a:t>
            </a:r>
            <a:r>
              <a:rPr lang="pt-BR" b="1" dirty="0" smtClean="0"/>
              <a:t>resultado] = </a:t>
            </a:r>
            <a:r>
              <a:rPr lang="pt-BR" b="1" dirty="0" err="1" smtClean="0"/>
              <a:t>cumsum</a:t>
            </a:r>
            <a:r>
              <a:rPr lang="pt-BR" b="1" dirty="0" smtClean="0"/>
              <a:t>(&lt;Vetor&gt;)</a:t>
            </a:r>
            <a:endParaRPr lang="pt-BR" b="1" dirty="0"/>
          </a:p>
          <a:p>
            <a:pPr lvl="1"/>
            <a:endParaRPr lang="pt-BR" dirty="0"/>
          </a:p>
          <a:p>
            <a:pPr lvl="1"/>
            <a:r>
              <a:rPr lang="pt-BR" dirty="0"/>
              <a:t>Retorna o somatório de todos os elementos do </a:t>
            </a:r>
            <a:r>
              <a:rPr lang="pt-BR" dirty="0" smtClean="0"/>
              <a:t>vetor, de forma acumulativa a cada linha/coluna:</a:t>
            </a:r>
            <a:endParaRPr lang="pt-BR" dirty="0"/>
          </a:p>
          <a:p>
            <a:pPr marL="776288" lvl="2" indent="0">
              <a:buNone/>
            </a:pPr>
            <a:r>
              <a:rPr lang="pt-BR" dirty="0" err="1"/>
              <a:t>clc</a:t>
            </a:r>
            <a:r>
              <a:rPr lang="pt-BR" dirty="0"/>
              <a:t>; </a:t>
            </a:r>
          </a:p>
          <a:p>
            <a:pPr marL="776288" lvl="2" indent="0">
              <a:buNone/>
            </a:pPr>
            <a:r>
              <a:rPr lang="pt-BR" dirty="0"/>
              <a:t>V = [10, 20, 30</a:t>
            </a:r>
            <a:r>
              <a:rPr lang="pt-BR" b="1" dirty="0"/>
              <a:t>,</a:t>
            </a:r>
            <a:r>
              <a:rPr lang="pt-BR" dirty="0"/>
              <a:t> 40, 50]; </a:t>
            </a:r>
          </a:p>
          <a:p>
            <a:pPr marL="776288" lvl="2" indent="0">
              <a:buNone/>
            </a:pPr>
            <a:r>
              <a:rPr lang="pt-BR" dirty="0" err="1" smtClean="0"/>
              <a:t>somatorio</a:t>
            </a:r>
            <a:r>
              <a:rPr lang="pt-BR" dirty="0" smtClean="0"/>
              <a:t> </a:t>
            </a:r>
            <a:r>
              <a:rPr lang="pt-BR" dirty="0"/>
              <a:t>= </a:t>
            </a:r>
            <a:r>
              <a:rPr lang="pt-BR" b="1" dirty="0" err="1" smtClean="0"/>
              <a:t>cumsum</a:t>
            </a:r>
            <a:r>
              <a:rPr lang="pt-BR" b="1" dirty="0" smtClean="0"/>
              <a:t>(V</a:t>
            </a:r>
            <a:r>
              <a:rPr lang="pt-BR" b="1" dirty="0"/>
              <a:t>);</a:t>
            </a:r>
            <a:endParaRPr lang="pt-BR" dirty="0"/>
          </a:p>
          <a:p>
            <a:pPr marL="776288" lvl="2" indent="0">
              <a:buNone/>
            </a:pPr>
            <a:r>
              <a:rPr lang="pt-BR" dirty="0" err="1" smtClean="0"/>
              <a:t>disp</a:t>
            </a:r>
            <a:r>
              <a:rPr lang="pt-BR" dirty="0" smtClean="0"/>
              <a:t>(</a:t>
            </a:r>
            <a:r>
              <a:rPr lang="pt-BR" dirty="0" err="1" smtClean="0"/>
              <a:t>somatorio</a:t>
            </a:r>
            <a:r>
              <a:rPr lang="pt-BR" dirty="0" smtClean="0"/>
              <a:t>);</a:t>
            </a:r>
            <a:endParaRPr lang="pt-BR" dirty="0"/>
          </a:p>
          <a:p>
            <a:pPr lvl="1"/>
            <a:r>
              <a:rPr lang="pt-BR" dirty="0"/>
              <a:t>Resultado:</a:t>
            </a:r>
          </a:p>
          <a:p>
            <a:pPr marL="776288" lvl="2" indent="0">
              <a:buNone/>
            </a:pPr>
            <a:r>
              <a:rPr lang="pt-BR" dirty="0"/>
              <a:t> 10.    30.    60.    100.    150.</a:t>
            </a:r>
            <a:endParaRPr lang="pt-BR" dirty="0" smtClean="0"/>
          </a:p>
          <a:p>
            <a:pPr marL="776288" lvl="2" indent="0">
              <a:buNone/>
            </a:pPr>
            <a:r>
              <a:rPr lang="pt-BR" dirty="0" smtClean="0"/>
              <a:t>--&gt;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Perceba que o resultado é um vetor.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34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</a:t>
            </a:r>
            <a:r>
              <a:rPr lang="pt-BR" sz="1800" b="0" i="1" u="none" dirty="0" smtClean="0"/>
              <a:t>Funções Aplicadas a Vetores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405054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Produtório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t-BR" b="1" dirty="0"/>
              <a:t>[</a:t>
            </a:r>
            <a:r>
              <a:rPr lang="pt-BR" b="1" dirty="0" smtClean="0"/>
              <a:t>resultado] = </a:t>
            </a:r>
            <a:r>
              <a:rPr lang="pt-BR" b="1" dirty="0" err="1" smtClean="0"/>
              <a:t>prod</a:t>
            </a:r>
            <a:r>
              <a:rPr lang="pt-BR" b="1" dirty="0" smtClean="0"/>
              <a:t>(&lt;Vetor&gt;)</a:t>
            </a:r>
            <a:endParaRPr lang="pt-BR" b="1" dirty="0"/>
          </a:p>
          <a:p>
            <a:pPr lvl="1"/>
            <a:endParaRPr lang="pt-BR" dirty="0"/>
          </a:p>
          <a:p>
            <a:pPr lvl="1"/>
            <a:r>
              <a:rPr lang="pt-BR" dirty="0"/>
              <a:t>Retorna o </a:t>
            </a:r>
            <a:r>
              <a:rPr lang="pt-BR" dirty="0" err="1" smtClean="0"/>
              <a:t>produtório</a:t>
            </a:r>
            <a:r>
              <a:rPr lang="pt-BR" dirty="0" smtClean="0"/>
              <a:t> de </a:t>
            </a:r>
            <a:r>
              <a:rPr lang="pt-BR" dirty="0"/>
              <a:t>todos os elementos do </a:t>
            </a:r>
            <a:r>
              <a:rPr lang="pt-BR" dirty="0" smtClean="0"/>
              <a:t>vetor:</a:t>
            </a:r>
            <a:endParaRPr lang="pt-BR" dirty="0"/>
          </a:p>
          <a:p>
            <a:pPr marL="776288" lvl="2" indent="0">
              <a:buNone/>
            </a:pPr>
            <a:r>
              <a:rPr lang="pt-BR" dirty="0" err="1"/>
              <a:t>clc</a:t>
            </a:r>
            <a:r>
              <a:rPr lang="pt-BR" dirty="0"/>
              <a:t>; </a:t>
            </a:r>
          </a:p>
          <a:p>
            <a:pPr marL="776288" lvl="2" indent="0">
              <a:buNone/>
            </a:pPr>
            <a:r>
              <a:rPr lang="pt-BR" dirty="0"/>
              <a:t>V = [10, 20, 30</a:t>
            </a:r>
            <a:r>
              <a:rPr lang="pt-BR" b="1" dirty="0"/>
              <a:t>,</a:t>
            </a:r>
            <a:r>
              <a:rPr lang="pt-BR" dirty="0"/>
              <a:t> 40, 50]; </a:t>
            </a:r>
          </a:p>
          <a:p>
            <a:pPr marL="776288" lvl="2" indent="0">
              <a:buNone/>
            </a:pPr>
            <a:r>
              <a:rPr lang="pt-BR" dirty="0" err="1" smtClean="0"/>
              <a:t>produtorio</a:t>
            </a:r>
            <a:r>
              <a:rPr lang="pt-BR" dirty="0" smtClean="0"/>
              <a:t> </a:t>
            </a:r>
            <a:r>
              <a:rPr lang="pt-BR" dirty="0"/>
              <a:t>= </a:t>
            </a:r>
            <a:r>
              <a:rPr lang="pt-BR" b="1" dirty="0" err="1" smtClean="0"/>
              <a:t>prod</a:t>
            </a:r>
            <a:r>
              <a:rPr lang="pt-BR" b="1" dirty="0" smtClean="0"/>
              <a:t>(V</a:t>
            </a:r>
            <a:r>
              <a:rPr lang="pt-BR" b="1" dirty="0"/>
              <a:t>);</a:t>
            </a:r>
            <a:endParaRPr lang="pt-BR" dirty="0"/>
          </a:p>
          <a:p>
            <a:pPr marL="776288" lvl="2" indent="0">
              <a:buNone/>
            </a:pPr>
            <a:r>
              <a:rPr lang="pt-BR" dirty="0" err="1"/>
              <a:t>disp</a:t>
            </a:r>
            <a:r>
              <a:rPr lang="pt-BR" dirty="0"/>
              <a:t>(</a:t>
            </a:r>
            <a:r>
              <a:rPr lang="pt-BR" dirty="0" err="1"/>
              <a:t>produtorio</a:t>
            </a:r>
            <a:r>
              <a:rPr lang="pt-BR" dirty="0" smtClean="0"/>
              <a:t>);</a:t>
            </a:r>
            <a:endParaRPr lang="pt-BR" dirty="0"/>
          </a:p>
          <a:p>
            <a:pPr lvl="1"/>
            <a:r>
              <a:rPr lang="pt-BR" dirty="0"/>
              <a:t>Resultado:</a:t>
            </a:r>
          </a:p>
          <a:p>
            <a:pPr marL="776288" lvl="2" indent="0">
              <a:buNone/>
            </a:pPr>
            <a:r>
              <a:rPr lang="pt-BR" dirty="0"/>
              <a:t> </a:t>
            </a:r>
            <a:r>
              <a:rPr lang="pt-BR" dirty="0" smtClean="0"/>
              <a:t>12000000.</a:t>
            </a:r>
            <a:endParaRPr lang="pt-BR" dirty="0"/>
          </a:p>
          <a:p>
            <a:pPr marL="776288" lvl="2" indent="0">
              <a:buNone/>
            </a:pPr>
            <a:r>
              <a:rPr lang="pt-BR" dirty="0"/>
              <a:t>--&gt;</a:t>
            </a:r>
          </a:p>
          <a:p>
            <a:pPr lvl="1"/>
            <a:endParaRPr lang="pt-BR" dirty="0"/>
          </a:p>
          <a:p>
            <a:pPr lvl="1"/>
            <a:r>
              <a:rPr lang="pt-BR" dirty="0"/>
              <a:t>Perceba que o resultado é um valor numérico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35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</a:t>
            </a:r>
            <a:r>
              <a:rPr lang="pt-BR" sz="1800" b="0" i="1" u="none" dirty="0" smtClean="0"/>
              <a:t>Funções Aplicadas a Vetores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189844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Produtório</a:t>
            </a:r>
            <a:r>
              <a:rPr lang="pt-BR" dirty="0"/>
              <a:t> </a:t>
            </a:r>
            <a:r>
              <a:rPr lang="pt-BR" dirty="0" smtClean="0"/>
              <a:t>cumulativo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t-BR" b="1" dirty="0"/>
              <a:t>[</a:t>
            </a:r>
            <a:r>
              <a:rPr lang="pt-BR" b="1" dirty="0" smtClean="0"/>
              <a:t>resultado] </a:t>
            </a:r>
            <a:r>
              <a:rPr lang="pt-BR" b="1" dirty="0"/>
              <a:t>= </a:t>
            </a:r>
            <a:r>
              <a:rPr lang="pt-BR" b="1" dirty="0" err="1" smtClean="0"/>
              <a:t>cumprod</a:t>
            </a:r>
            <a:r>
              <a:rPr lang="pt-BR" b="1" dirty="0" smtClean="0"/>
              <a:t>(&lt;Vetor&gt;)</a:t>
            </a:r>
            <a:endParaRPr lang="pt-BR" b="1" dirty="0"/>
          </a:p>
          <a:p>
            <a:pPr lvl="1"/>
            <a:endParaRPr lang="pt-BR" dirty="0"/>
          </a:p>
          <a:p>
            <a:pPr lvl="1"/>
            <a:r>
              <a:rPr lang="pt-BR" dirty="0"/>
              <a:t>Retorna o </a:t>
            </a:r>
            <a:r>
              <a:rPr lang="pt-BR" dirty="0" err="1"/>
              <a:t>produtório</a:t>
            </a:r>
            <a:r>
              <a:rPr lang="pt-BR" dirty="0"/>
              <a:t> de todos os elementos do vetor, de forma acumulativa a cada linha/coluna:</a:t>
            </a:r>
          </a:p>
          <a:p>
            <a:pPr marL="776288" lvl="2" indent="0">
              <a:buNone/>
            </a:pPr>
            <a:r>
              <a:rPr lang="pt-BR" dirty="0" err="1"/>
              <a:t>clc</a:t>
            </a:r>
            <a:r>
              <a:rPr lang="pt-BR" dirty="0"/>
              <a:t>; </a:t>
            </a:r>
          </a:p>
          <a:p>
            <a:pPr marL="776288" lvl="2" indent="0">
              <a:buNone/>
            </a:pPr>
            <a:r>
              <a:rPr lang="pt-BR" dirty="0"/>
              <a:t>V = [10, 20, 30</a:t>
            </a:r>
            <a:r>
              <a:rPr lang="pt-BR" b="1" dirty="0"/>
              <a:t>,</a:t>
            </a:r>
            <a:r>
              <a:rPr lang="pt-BR" dirty="0"/>
              <a:t> 40, 50]; </a:t>
            </a:r>
          </a:p>
          <a:p>
            <a:pPr marL="776288" lvl="2" indent="0">
              <a:buNone/>
            </a:pPr>
            <a:r>
              <a:rPr lang="pt-BR" dirty="0" err="1"/>
              <a:t>produtorio</a:t>
            </a:r>
            <a:r>
              <a:rPr lang="pt-BR" dirty="0"/>
              <a:t> = </a:t>
            </a:r>
            <a:r>
              <a:rPr lang="pt-BR" b="1" dirty="0" err="1" smtClean="0"/>
              <a:t>cumprod</a:t>
            </a:r>
            <a:r>
              <a:rPr lang="pt-BR" b="1" dirty="0" smtClean="0"/>
              <a:t>(V</a:t>
            </a:r>
            <a:r>
              <a:rPr lang="pt-BR" b="1" dirty="0"/>
              <a:t>);</a:t>
            </a:r>
            <a:endParaRPr lang="pt-BR" dirty="0"/>
          </a:p>
          <a:p>
            <a:pPr marL="776288" lvl="2" indent="0">
              <a:buNone/>
            </a:pPr>
            <a:r>
              <a:rPr lang="pt-BR" dirty="0" err="1"/>
              <a:t>disp</a:t>
            </a:r>
            <a:r>
              <a:rPr lang="pt-BR" dirty="0"/>
              <a:t>(</a:t>
            </a:r>
            <a:r>
              <a:rPr lang="pt-BR" dirty="0" err="1"/>
              <a:t>produtorio</a:t>
            </a:r>
            <a:r>
              <a:rPr lang="pt-BR" dirty="0"/>
              <a:t>);</a:t>
            </a:r>
          </a:p>
          <a:p>
            <a:pPr lvl="1"/>
            <a:r>
              <a:rPr lang="pt-BR" dirty="0" smtClean="0"/>
              <a:t>Resultado</a:t>
            </a:r>
            <a:r>
              <a:rPr lang="pt-BR" dirty="0"/>
              <a:t>:</a:t>
            </a:r>
          </a:p>
          <a:p>
            <a:pPr marL="776288" lvl="2" indent="0">
              <a:buNone/>
            </a:pPr>
            <a:r>
              <a:rPr lang="pt-BR" dirty="0"/>
              <a:t> 10.    200.    6000.    240000.    12000000.</a:t>
            </a:r>
          </a:p>
          <a:p>
            <a:pPr marL="776288" lvl="2" indent="0">
              <a:buNone/>
            </a:pPr>
            <a:r>
              <a:rPr lang="pt-BR" dirty="0"/>
              <a:t>--&gt;</a:t>
            </a:r>
          </a:p>
          <a:p>
            <a:pPr lvl="1"/>
            <a:endParaRPr lang="pt-BR" dirty="0"/>
          </a:p>
          <a:p>
            <a:pPr lvl="1"/>
            <a:r>
              <a:rPr lang="pt-BR" dirty="0"/>
              <a:t>Perceba que o resultado é um vetor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36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</a:t>
            </a:r>
            <a:r>
              <a:rPr lang="pt-BR" sz="1800" b="0" i="1" u="none" dirty="0" smtClean="0"/>
              <a:t>Funções Aplicadas a Vetores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351771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Elementos únicos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14300" indent="0" algn="ctr">
              <a:buNone/>
            </a:pPr>
            <a:r>
              <a:rPr lang="pt-BR" b="1" dirty="0"/>
              <a:t>[resultado [, </a:t>
            </a:r>
            <a:r>
              <a:rPr lang="pt-BR" b="1" dirty="0" smtClean="0"/>
              <a:t>k]] </a:t>
            </a:r>
            <a:r>
              <a:rPr lang="pt-BR" b="1" dirty="0"/>
              <a:t>= </a:t>
            </a:r>
            <a:r>
              <a:rPr lang="pt-BR" b="1" dirty="0" err="1" smtClean="0"/>
              <a:t>unique</a:t>
            </a:r>
            <a:r>
              <a:rPr lang="pt-BR" b="1" dirty="0" smtClean="0"/>
              <a:t>(&lt;Vetor&gt;)</a:t>
            </a:r>
            <a:endParaRPr lang="pt-BR" b="1" dirty="0"/>
          </a:p>
          <a:p>
            <a:pPr lvl="1"/>
            <a:endParaRPr lang="pt-BR" dirty="0"/>
          </a:p>
          <a:p>
            <a:pPr lvl="1"/>
            <a:r>
              <a:rPr lang="pt-BR" dirty="0"/>
              <a:t>Retorna um vetor ordenado contendo </a:t>
            </a:r>
            <a:r>
              <a:rPr lang="pt-BR" dirty="0" smtClean="0"/>
              <a:t>os elementos únicos </a:t>
            </a:r>
            <a:r>
              <a:rPr lang="pt-BR" dirty="0"/>
              <a:t>de </a:t>
            </a:r>
            <a:r>
              <a:rPr lang="pt-BR" dirty="0" smtClean="0"/>
              <a:t>um vetor, </a:t>
            </a:r>
            <a:r>
              <a:rPr lang="pt-BR" dirty="0"/>
              <a:t>adicionalmente retorna </a:t>
            </a:r>
            <a:r>
              <a:rPr lang="pt-BR" dirty="0" smtClean="0"/>
              <a:t>um vetor </a:t>
            </a:r>
            <a:r>
              <a:rPr lang="pt-BR" dirty="0"/>
              <a:t>com os índices dos </a:t>
            </a:r>
            <a:r>
              <a:rPr lang="pt-BR" dirty="0" smtClean="0"/>
              <a:t>elementos no </a:t>
            </a:r>
            <a:r>
              <a:rPr lang="pt-BR" dirty="0"/>
              <a:t>vetor de entrada:</a:t>
            </a:r>
          </a:p>
          <a:p>
            <a:pPr marL="776288" lvl="2" indent="0">
              <a:buNone/>
            </a:pPr>
            <a:r>
              <a:rPr lang="pt-BR" dirty="0" err="1"/>
              <a:t>clc</a:t>
            </a:r>
            <a:r>
              <a:rPr lang="pt-BR" dirty="0"/>
              <a:t>; </a:t>
            </a:r>
          </a:p>
          <a:p>
            <a:pPr marL="776288" lvl="2" indent="0">
              <a:buNone/>
            </a:pPr>
            <a:r>
              <a:rPr lang="pt-BR" dirty="0" smtClean="0"/>
              <a:t>V= </a:t>
            </a:r>
            <a:r>
              <a:rPr lang="pt-BR" dirty="0"/>
              <a:t>[</a:t>
            </a:r>
            <a:r>
              <a:rPr lang="pt-BR" b="1" dirty="0"/>
              <a:t>60, 30, 40, </a:t>
            </a:r>
            <a:r>
              <a:rPr lang="pt-BR" b="1" dirty="0" smtClean="0"/>
              <a:t>50</a:t>
            </a:r>
            <a:r>
              <a:rPr lang="pt-BR" b="1" dirty="0"/>
              <a:t>, </a:t>
            </a:r>
            <a:r>
              <a:rPr lang="pt-BR" b="1" dirty="0" smtClean="0"/>
              <a:t>20</a:t>
            </a:r>
            <a:r>
              <a:rPr lang="pt-BR" dirty="0" smtClean="0"/>
              <a:t>, 20</a:t>
            </a:r>
            <a:r>
              <a:rPr lang="pt-BR" dirty="0"/>
              <a:t>, 30, </a:t>
            </a:r>
            <a:r>
              <a:rPr lang="pt-BR" b="1" dirty="0"/>
              <a:t>10, 70, 80</a:t>
            </a:r>
            <a:r>
              <a:rPr lang="pt-BR" dirty="0"/>
              <a:t>]; </a:t>
            </a:r>
          </a:p>
          <a:p>
            <a:pPr marL="776288" lvl="2" indent="0">
              <a:buNone/>
            </a:pPr>
            <a:r>
              <a:rPr lang="pt-BR" dirty="0"/>
              <a:t>[</a:t>
            </a:r>
            <a:r>
              <a:rPr lang="pt-BR" dirty="0" err="1" smtClean="0"/>
              <a:t>unicos</a:t>
            </a:r>
            <a:r>
              <a:rPr lang="pt-BR" dirty="0" smtClean="0"/>
              <a:t>, </a:t>
            </a:r>
            <a:r>
              <a:rPr lang="pt-BR" dirty="0" err="1" smtClean="0"/>
              <a:t>indices</a:t>
            </a:r>
            <a:r>
              <a:rPr lang="pt-BR" dirty="0" smtClean="0"/>
              <a:t>] </a:t>
            </a:r>
            <a:r>
              <a:rPr lang="pt-BR" dirty="0"/>
              <a:t>= </a:t>
            </a:r>
            <a:r>
              <a:rPr lang="pt-BR" b="1" dirty="0" err="1" smtClean="0"/>
              <a:t>unique</a:t>
            </a:r>
            <a:r>
              <a:rPr lang="pt-BR" b="1" dirty="0" smtClean="0"/>
              <a:t>(V);</a:t>
            </a:r>
            <a:endParaRPr lang="pt-BR" dirty="0"/>
          </a:p>
          <a:p>
            <a:pPr marL="776288" lvl="2" indent="0">
              <a:buNone/>
            </a:pPr>
            <a:r>
              <a:rPr lang="pt-BR" dirty="0" err="1" smtClean="0"/>
              <a:t>disp</a:t>
            </a:r>
            <a:r>
              <a:rPr lang="pt-BR" dirty="0" smtClean="0"/>
              <a:t>(</a:t>
            </a:r>
            <a:r>
              <a:rPr lang="pt-BR" dirty="0" err="1" smtClean="0"/>
              <a:t>unicos</a:t>
            </a:r>
            <a:r>
              <a:rPr lang="pt-BR" dirty="0" smtClean="0"/>
              <a:t>);</a:t>
            </a:r>
            <a:endParaRPr lang="pt-BR" dirty="0"/>
          </a:p>
          <a:p>
            <a:pPr marL="776288" lvl="2" indent="0">
              <a:buNone/>
            </a:pPr>
            <a:r>
              <a:rPr lang="pt-BR" dirty="0" err="1" smtClean="0"/>
              <a:t>disp</a:t>
            </a:r>
            <a:r>
              <a:rPr lang="pt-BR" dirty="0" smtClean="0"/>
              <a:t>(</a:t>
            </a:r>
            <a:r>
              <a:rPr lang="pt-BR" dirty="0" err="1" smtClean="0"/>
              <a:t>indices</a:t>
            </a:r>
            <a:r>
              <a:rPr lang="pt-BR" dirty="0" smtClean="0"/>
              <a:t>);</a:t>
            </a:r>
            <a:endParaRPr lang="pt-BR" dirty="0"/>
          </a:p>
          <a:p>
            <a:pPr lvl="1"/>
            <a:r>
              <a:rPr lang="pt-BR" dirty="0"/>
              <a:t>Resultado:</a:t>
            </a:r>
          </a:p>
          <a:p>
            <a:pPr marL="776288" lvl="2" indent="0">
              <a:buNone/>
            </a:pPr>
            <a:r>
              <a:rPr lang="pt-BR" dirty="0"/>
              <a:t> </a:t>
            </a:r>
            <a:r>
              <a:rPr lang="pt-BR" dirty="0" smtClean="0"/>
              <a:t>10</a:t>
            </a:r>
            <a:r>
              <a:rPr lang="pt-BR" dirty="0"/>
              <a:t>.    20.    30.    40.    50.    60.    70.    80.  	</a:t>
            </a:r>
            <a:r>
              <a:rPr lang="pt-BR" dirty="0">
                <a:solidFill>
                  <a:srgbClr val="00B050"/>
                </a:solidFill>
                <a:sym typeface="Wingdings" pitchFamily="2" charset="2"/>
              </a:rPr>
              <a:t> Elementos únicos de 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V</a:t>
            </a:r>
            <a:endParaRPr lang="pt-BR" dirty="0">
              <a:solidFill>
                <a:srgbClr val="00B050"/>
              </a:solidFill>
            </a:endParaRPr>
          </a:p>
          <a:p>
            <a:pPr marL="776288" lvl="2" indent="0">
              <a:buNone/>
            </a:pPr>
            <a:r>
              <a:rPr lang="pt-BR" dirty="0"/>
              <a:t>    8.    5.    2.    3.    7.    1.    9.    10</a:t>
            </a:r>
            <a:r>
              <a:rPr lang="pt-BR" dirty="0" smtClean="0"/>
              <a:t>.</a:t>
            </a:r>
            <a:r>
              <a:rPr lang="pt-BR" dirty="0"/>
              <a:t>	</a:t>
            </a:r>
            <a:r>
              <a:rPr lang="pt-BR" dirty="0">
                <a:solidFill>
                  <a:srgbClr val="00B050"/>
                </a:solidFill>
                <a:sym typeface="Wingdings" pitchFamily="2" charset="2"/>
              </a:rPr>
              <a:t> Índices dos elementos 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em V</a:t>
            </a:r>
            <a:endParaRPr lang="pt-BR" dirty="0" smtClean="0">
              <a:solidFill>
                <a:srgbClr val="00B050"/>
              </a:solidFill>
            </a:endParaRPr>
          </a:p>
          <a:p>
            <a:pPr marL="776288" lvl="2" indent="0">
              <a:buNone/>
            </a:pPr>
            <a:r>
              <a:rPr lang="pt-BR" dirty="0" smtClean="0"/>
              <a:t>--&gt;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37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</a:t>
            </a:r>
            <a:r>
              <a:rPr lang="pt-BR" sz="1800" b="0" i="1" u="none" dirty="0" smtClean="0"/>
              <a:t>Funções Aplicadas a Vetores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318007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União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 algn="ctr">
              <a:buNone/>
            </a:pPr>
            <a:r>
              <a:rPr lang="pt-BR" b="1" dirty="0"/>
              <a:t>[</a:t>
            </a:r>
            <a:r>
              <a:rPr lang="pt-BR" b="1" dirty="0" smtClean="0"/>
              <a:t>resultado [, kA, </a:t>
            </a:r>
            <a:r>
              <a:rPr lang="pt-BR" b="1" dirty="0" err="1" smtClean="0"/>
              <a:t>kB</a:t>
            </a:r>
            <a:r>
              <a:rPr lang="pt-BR" b="1" dirty="0" smtClean="0"/>
              <a:t>]] </a:t>
            </a:r>
            <a:r>
              <a:rPr lang="pt-BR" b="1" dirty="0"/>
              <a:t>= </a:t>
            </a:r>
            <a:r>
              <a:rPr lang="pt-BR" b="1" dirty="0" err="1" smtClean="0"/>
              <a:t>union</a:t>
            </a:r>
            <a:r>
              <a:rPr lang="pt-BR" b="1" dirty="0" smtClean="0"/>
              <a:t>(&lt;Vetor A&gt;, &lt;Vetor B&gt;)</a:t>
            </a:r>
            <a:endParaRPr lang="pt-BR" b="1" dirty="0"/>
          </a:p>
          <a:p>
            <a:pPr lvl="1"/>
            <a:endParaRPr lang="pt-BR" dirty="0"/>
          </a:p>
          <a:p>
            <a:pPr lvl="1"/>
            <a:r>
              <a:rPr lang="pt-BR" dirty="0"/>
              <a:t>Retorna </a:t>
            </a:r>
            <a:r>
              <a:rPr lang="pt-BR" dirty="0" smtClean="0"/>
              <a:t>um vetor ordenado contendo a união entre os </a:t>
            </a:r>
            <a:r>
              <a:rPr lang="pt-BR" dirty="0"/>
              <a:t>elementos </a:t>
            </a:r>
            <a:r>
              <a:rPr lang="pt-BR" dirty="0" smtClean="0"/>
              <a:t>de dois vetores, adicionalmente retorna vetores com os índices dos elementos em cada vetor de entrada:</a:t>
            </a:r>
            <a:endParaRPr lang="pt-BR" dirty="0"/>
          </a:p>
          <a:p>
            <a:pPr marL="776288" lvl="2" indent="0">
              <a:buNone/>
            </a:pPr>
            <a:r>
              <a:rPr lang="pt-BR" dirty="0" err="1"/>
              <a:t>clc</a:t>
            </a:r>
            <a:r>
              <a:rPr lang="pt-BR" dirty="0"/>
              <a:t>; </a:t>
            </a:r>
          </a:p>
          <a:p>
            <a:pPr marL="776288" lvl="2" indent="0">
              <a:buNone/>
            </a:pPr>
            <a:r>
              <a:rPr lang="pt-BR" dirty="0" smtClean="0"/>
              <a:t>V1 </a:t>
            </a:r>
            <a:r>
              <a:rPr lang="pt-BR" dirty="0"/>
              <a:t>= </a:t>
            </a:r>
            <a:r>
              <a:rPr lang="pt-BR" dirty="0" smtClean="0"/>
              <a:t>[</a:t>
            </a:r>
            <a:r>
              <a:rPr lang="pt-BR" b="1" dirty="0" smtClean="0"/>
              <a:t>60</a:t>
            </a:r>
            <a:r>
              <a:rPr lang="pt-BR" b="1" dirty="0"/>
              <a:t>, </a:t>
            </a:r>
            <a:r>
              <a:rPr lang="pt-BR" b="1" dirty="0" smtClean="0"/>
              <a:t>30</a:t>
            </a:r>
            <a:r>
              <a:rPr lang="pt-BR" b="1" dirty="0"/>
              <a:t>, </a:t>
            </a:r>
            <a:r>
              <a:rPr lang="pt-BR" b="1" dirty="0" smtClean="0"/>
              <a:t>40</a:t>
            </a:r>
            <a:r>
              <a:rPr lang="pt-BR" b="1" dirty="0"/>
              <a:t>, </a:t>
            </a:r>
            <a:r>
              <a:rPr lang="pt-BR" b="1" dirty="0" smtClean="0"/>
              <a:t>50</a:t>
            </a:r>
            <a:r>
              <a:rPr lang="pt-BR" b="1" dirty="0"/>
              <a:t>, </a:t>
            </a:r>
            <a:r>
              <a:rPr lang="pt-BR" b="1" dirty="0" smtClean="0"/>
              <a:t>20</a:t>
            </a:r>
            <a:r>
              <a:rPr lang="pt-BR" dirty="0"/>
              <a:t>]; </a:t>
            </a:r>
          </a:p>
          <a:p>
            <a:pPr marL="776288" lvl="2" indent="0">
              <a:buNone/>
            </a:pPr>
            <a:r>
              <a:rPr lang="pt-BR" dirty="0" smtClean="0"/>
              <a:t>V2 </a:t>
            </a:r>
            <a:r>
              <a:rPr lang="pt-BR" dirty="0"/>
              <a:t>= </a:t>
            </a:r>
            <a:r>
              <a:rPr lang="pt-BR" dirty="0" smtClean="0"/>
              <a:t>[20</a:t>
            </a:r>
            <a:r>
              <a:rPr lang="pt-BR" dirty="0"/>
              <a:t>, </a:t>
            </a:r>
            <a:r>
              <a:rPr lang="pt-BR" dirty="0" smtClean="0"/>
              <a:t>30, </a:t>
            </a:r>
            <a:r>
              <a:rPr lang="pt-BR" b="1" dirty="0" smtClean="0"/>
              <a:t>10, 70, 80</a:t>
            </a:r>
            <a:r>
              <a:rPr lang="pt-BR" dirty="0" smtClean="0"/>
              <a:t>]; </a:t>
            </a:r>
            <a:endParaRPr lang="pt-BR" dirty="0"/>
          </a:p>
          <a:p>
            <a:pPr marL="776288" lvl="2" indent="0">
              <a:buNone/>
            </a:pPr>
            <a:r>
              <a:rPr lang="pt-BR" dirty="0" smtClean="0"/>
              <a:t>[</a:t>
            </a:r>
            <a:r>
              <a:rPr lang="pt-BR" dirty="0" err="1" smtClean="0"/>
              <a:t>uniao</a:t>
            </a:r>
            <a:r>
              <a:rPr lang="pt-BR" dirty="0" smtClean="0"/>
              <a:t>, </a:t>
            </a:r>
            <a:r>
              <a:rPr lang="pt-BR" dirty="0" err="1" smtClean="0"/>
              <a:t>indicesA</a:t>
            </a:r>
            <a:r>
              <a:rPr lang="pt-BR" dirty="0" smtClean="0"/>
              <a:t>, </a:t>
            </a:r>
            <a:r>
              <a:rPr lang="pt-BR" dirty="0" err="1" smtClean="0"/>
              <a:t>indicesB</a:t>
            </a:r>
            <a:r>
              <a:rPr lang="pt-BR" dirty="0" smtClean="0"/>
              <a:t>] </a:t>
            </a:r>
            <a:r>
              <a:rPr lang="pt-BR" dirty="0"/>
              <a:t>= </a:t>
            </a:r>
            <a:r>
              <a:rPr lang="pt-BR" b="1" dirty="0" err="1" smtClean="0"/>
              <a:t>union</a:t>
            </a:r>
            <a:r>
              <a:rPr lang="pt-BR" b="1" dirty="0" smtClean="0"/>
              <a:t>(V1, V2);</a:t>
            </a:r>
            <a:endParaRPr lang="pt-BR" dirty="0"/>
          </a:p>
          <a:p>
            <a:pPr marL="776288" lvl="2" indent="0">
              <a:buNone/>
            </a:pPr>
            <a:r>
              <a:rPr lang="pt-BR" dirty="0" err="1" smtClean="0"/>
              <a:t>disp</a:t>
            </a:r>
            <a:r>
              <a:rPr lang="pt-BR" dirty="0" smtClean="0"/>
              <a:t>(</a:t>
            </a:r>
            <a:r>
              <a:rPr lang="pt-BR" dirty="0" err="1" smtClean="0"/>
              <a:t>uniao</a:t>
            </a:r>
            <a:r>
              <a:rPr lang="pt-BR" dirty="0" smtClean="0"/>
              <a:t>);</a:t>
            </a:r>
          </a:p>
          <a:p>
            <a:pPr marL="776288" lvl="2" indent="0">
              <a:buNone/>
            </a:pPr>
            <a:r>
              <a:rPr lang="pt-BR" dirty="0" err="1" smtClean="0"/>
              <a:t>disp</a:t>
            </a:r>
            <a:r>
              <a:rPr lang="pt-BR" dirty="0" smtClean="0"/>
              <a:t>(</a:t>
            </a:r>
            <a:r>
              <a:rPr lang="pt-BR" dirty="0" err="1" smtClean="0"/>
              <a:t>indicesA</a:t>
            </a:r>
            <a:r>
              <a:rPr lang="pt-BR" dirty="0" smtClean="0"/>
              <a:t>);</a:t>
            </a:r>
          </a:p>
          <a:p>
            <a:pPr marL="776288" lvl="2" indent="0">
              <a:buNone/>
            </a:pPr>
            <a:r>
              <a:rPr lang="pt-BR" dirty="0" err="1" smtClean="0"/>
              <a:t>disp</a:t>
            </a:r>
            <a:r>
              <a:rPr lang="pt-BR" dirty="0" smtClean="0"/>
              <a:t>(</a:t>
            </a:r>
            <a:r>
              <a:rPr lang="pt-BR" dirty="0" err="1" smtClean="0"/>
              <a:t>indicesB</a:t>
            </a:r>
            <a:r>
              <a:rPr lang="pt-BR" dirty="0" smtClean="0"/>
              <a:t>);</a:t>
            </a:r>
            <a:endParaRPr lang="pt-BR" dirty="0"/>
          </a:p>
          <a:p>
            <a:pPr lvl="1"/>
            <a:r>
              <a:rPr lang="pt-BR" dirty="0"/>
              <a:t>Resultado:</a:t>
            </a:r>
          </a:p>
          <a:p>
            <a:pPr marL="776288" lvl="2" indent="0">
              <a:buNone/>
            </a:pPr>
            <a:r>
              <a:rPr lang="pt-BR" dirty="0"/>
              <a:t> 10.    20.    30.    40.    50.    60.    70.    80.  </a:t>
            </a:r>
            <a:r>
              <a:rPr lang="pt-BR" dirty="0" smtClean="0"/>
              <a:t>	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 Elementos únicos de V1 </a:t>
            </a:r>
            <a:r>
              <a:rPr lang="pt-BR" dirty="0" smtClean="0">
                <a:solidFill>
                  <a:srgbClr val="00B050"/>
                </a:solidFill>
                <a:sym typeface="Symbol"/>
              </a:rPr>
              <a:t>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 V2</a:t>
            </a:r>
            <a:endParaRPr lang="pt-BR" dirty="0">
              <a:solidFill>
                <a:srgbClr val="00B050"/>
              </a:solidFill>
            </a:endParaRPr>
          </a:p>
          <a:p>
            <a:pPr marL="776288" lvl="2" indent="0">
              <a:buNone/>
            </a:pPr>
            <a:r>
              <a:rPr lang="pt-BR" dirty="0"/>
              <a:t>    </a:t>
            </a:r>
            <a:r>
              <a:rPr lang="pt-BR" dirty="0" smtClean="0"/>
              <a:t>5.    </a:t>
            </a:r>
            <a:r>
              <a:rPr lang="pt-BR" dirty="0"/>
              <a:t>2.    3.    4.    </a:t>
            </a:r>
            <a:r>
              <a:rPr lang="pt-BR" dirty="0" smtClean="0"/>
              <a:t>1.  			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 Índices dos elementos em V1</a:t>
            </a:r>
            <a:endParaRPr lang="pt-BR" dirty="0">
              <a:solidFill>
                <a:srgbClr val="00B050"/>
              </a:solidFill>
            </a:endParaRPr>
          </a:p>
          <a:p>
            <a:pPr marL="776288" lvl="2" indent="0">
              <a:buNone/>
            </a:pPr>
            <a:r>
              <a:rPr lang="pt-BR" dirty="0"/>
              <a:t>    3.    4.    5</a:t>
            </a:r>
            <a:r>
              <a:rPr lang="pt-BR" dirty="0" smtClean="0"/>
              <a:t>.			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 Índices dos elementos em V2</a:t>
            </a:r>
            <a:endParaRPr lang="pt-BR" dirty="0">
              <a:solidFill>
                <a:srgbClr val="00B050"/>
              </a:solidFill>
            </a:endParaRPr>
          </a:p>
          <a:p>
            <a:pPr marL="776288" lvl="2" indent="0">
              <a:buNone/>
            </a:pPr>
            <a:r>
              <a:rPr lang="pt-BR" dirty="0" smtClean="0"/>
              <a:t>--&gt;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38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</a:t>
            </a:r>
            <a:r>
              <a:rPr lang="pt-BR" sz="1800" b="0" i="1" u="none" dirty="0" smtClean="0"/>
              <a:t>Funções Aplicadas a Vetores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428387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Interseção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 algn="ctr">
              <a:buNone/>
            </a:pPr>
            <a:r>
              <a:rPr lang="pt-BR" b="1" dirty="0"/>
              <a:t>[</a:t>
            </a:r>
            <a:r>
              <a:rPr lang="pt-BR" b="1" dirty="0" smtClean="0"/>
              <a:t>resultado [, kA, </a:t>
            </a:r>
            <a:r>
              <a:rPr lang="pt-BR" b="1" dirty="0" err="1" smtClean="0"/>
              <a:t>kB</a:t>
            </a:r>
            <a:r>
              <a:rPr lang="pt-BR" b="1" dirty="0" smtClean="0"/>
              <a:t>]] </a:t>
            </a:r>
            <a:r>
              <a:rPr lang="pt-BR" b="1" dirty="0"/>
              <a:t>= </a:t>
            </a:r>
            <a:r>
              <a:rPr lang="pt-BR" b="1" dirty="0" err="1" smtClean="0"/>
              <a:t>intersect</a:t>
            </a:r>
            <a:r>
              <a:rPr lang="pt-BR" b="1" dirty="0" smtClean="0"/>
              <a:t>(&lt;Vetor A&gt;, &lt;Vetor B&gt;)</a:t>
            </a:r>
            <a:endParaRPr lang="pt-BR" b="1" dirty="0"/>
          </a:p>
          <a:p>
            <a:pPr lvl="1"/>
            <a:endParaRPr lang="pt-BR" dirty="0"/>
          </a:p>
          <a:p>
            <a:pPr lvl="1"/>
            <a:r>
              <a:rPr lang="pt-BR" dirty="0"/>
              <a:t>Retorna </a:t>
            </a:r>
            <a:r>
              <a:rPr lang="pt-BR" dirty="0" smtClean="0"/>
              <a:t>um vetor ordenado contendo os </a:t>
            </a:r>
            <a:r>
              <a:rPr lang="pt-BR" dirty="0"/>
              <a:t>elementos </a:t>
            </a:r>
            <a:r>
              <a:rPr lang="pt-BR" dirty="0" smtClean="0"/>
              <a:t>em comum de dois vetores, adicionalmente retorna vetores com os índices dos elementos em cada vetor de entrada:</a:t>
            </a:r>
            <a:endParaRPr lang="pt-BR" dirty="0"/>
          </a:p>
          <a:p>
            <a:pPr marL="776288" lvl="2" indent="0">
              <a:buNone/>
            </a:pPr>
            <a:r>
              <a:rPr lang="pt-BR" dirty="0" err="1"/>
              <a:t>clc</a:t>
            </a:r>
            <a:r>
              <a:rPr lang="pt-BR" dirty="0"/>
              <a:t>; </a:t>
            </a:r>
          </a:p>
          <a:p>
            <a:pPr marL="776288" lvl="2" indent="0">
              <a:buNone/>
            </a:pPr>
            <a:r>
              <a:rPr lang="pt-BR" dirty="0" smtClean="0"/>
              <a:t>V1 </a:t>
            </a:r>
            <a:r>
              <a:rPr lang="pt-BR" dirty="0"/>
              <a:t>= </a:t>
            </a:r>
            <a:r>
              <a:rPr lang="pt-BR" dirty="0" smtClean="0"/>
              <a:t>[60</a:t>
            </a:r>
            <a:r>
              <a:rPr lang="pt-BR" dirty="0"/>
              <a:t>, </a:t>
            </a:r>
            <a:r>
              <a:rPr lang="pt-BR" b="1" dirty="0" smtClean="0"/>
              <a:t>30</a:t>
            </a:r>
            <a:r>
              <a:rPr lang="pt-BR" b="1" dirty="0"/>
              <a:t>,</a:t>
            </a:r>
            <a:r>
              <a:rPr lang="pt-BR" dirty="0"/>
              <a:t> </a:t>
            </a:r>
            <a:r>
              <a:rPr lang="pt-BR" dirty="0" smtClean="0"/>
              <a:t>40</a:t>
            </a:r>
            <a:r>
              <a:rPr lang="pt-BR" dirty="0"/>
              <a:t>, </a:t>
            </a:r>
            <a:r>
              <a:rPr lang="pt-BR" dirty="0" smtClean="0"/>
              <a:t>50</a:t>
            </a:r>
            <a:r>
              <a:rPr lang="pt-BR" dirty="0"/>
              <a:t>,</a:t>
            </a:r>
            <a:r>
              <a:rPr lang="pt-BR" b="1" dirty="0"/>
              <a:t> </a:t>
            </a:r>
            <a:r>
              <a:rPr lang="pt-BR" b="1" dirty="0" smtClean="0"/>
              <a:t>20</a:t>
            </a:r>
            <a:r>
              <a:rPr lang="pt-BR" dirty="0"/>
              <a:t>]; </a:t>
            </a:r>
          </a:p>
          <a:p>
            <a:pPr marL="776288" lvl="2" indent="0">
              <a:buNone/>
            </a:pPr>
            <a:r>
              <a:rPr lang="pt-BR" dirty="0" smtClean="0"/>
              <a:t>V2 </a:t>
            </a:r>
            <a:r>
              <a:rPr lang="pt-BR" dirty="0"/>
              <a:t>= </a:t>
            </a:r>
            <a:r>
              <a:rPr lang="pt-BR" dirty="0" smtClean="0"/>
              <a:t>[</a:t>
            </a:r>
            <a:r>
              <a:rPr lang="pt-BR" b="1" dirty="0" smtClean="0"/>
              <a:t>20</a:t>
            </a:r>
            <a:r>
              <a:rPr lang="pt-BR" b="1" dirty="0"/>
              <a:t>, </a:t>
            </a:r>
            <a:r>
              <a:rPr lang="pt-BR" b="1" dirty="0" smtClean="0"/>
              <a:t>30</a:t>
            </a:r>
            <a:r>
              <a:rPr lang="pt-BR" dirty="0" smtClean="0"/>
              <a:t>, 10, 70, 80]; </a:t>
            </a:r>
            <a:endParaRPr lang="pt-BR" dirty="0"/>
          </a:p>
          <a:p>
            <a:pPr marL="776288" lvl="2" indent="0">
              <a:buNone/>
            </a:pPr>
            <a:r>
              <a:rPr lang="pt-BR" dirty="0" smtClean="0"/>
              <a:t>[</a:t>
            </a:r>
            <a:r>
              <a:rPr lang="pt-BR" dirty="0" err="1" smtClean="0"/>
              <a:t>intersecao</a:t>
            </a:r>
            <a:r>
              <a:rPr lang="pt-BR" dirty="0" smtClean="0"/>
              <a:t>, </a:t>
            </a:r>
            <a:r>
              <a:rPr lang="pt-BR" dirty="0" err="1" smtClean="0"/>
              <a:t>indicesA</a:t>
            </a:r>
            <a:r>
              <a:rPr lang="pt-BR" dirty="0" smtClean="0"/>
              <a:t>, </a:t>
            </a:r>
            <a:r>
              <a:rPr lang="pt-BR" dirty="0" err="1" smtClean="0"/>
              <a:t>indicesB</a:t>
            </a:r>
            <a:r>
              <a:rPr lang="pt-BR" dirty="0" smtClean="0"/>
              <a:t>] </a:t>
            </a:r>
            <a:r>
              <a:rPr lang="pt-BR" dirty="0"/>
              <a:t>= </a:t>
            </a:r>
            <a:r>
              <a:rPr lang="pt-BR" b="1" dirty="0" err="1" smtClean="0"/>
              <a:t>intersect</a:t>
            </a:r>
            <a:r>
              <a:rPr lang="pt-BR" b="1" dirty="0" smtClean="0"/>
              <a:t>(V1, V2);</a:t>
            </a:r>
            <a:endParaRPr lang="pt-BR" dirty="0"/>
          </a:p>
          <a:p>
            <a:pPr marL="776288" lvl="2" indent="0">
              <a:buNone/>
            </a:pPr>
            <a:r>
              <a:rPr lang="pt-BR" dirty="0" err="1" smtClean="0"/>
              <a:t>disp</a:t>
            </a:r>
            <a:r>
              <a:rPr lang="pt-BR" dirty="0" smtClean="0"/>
              <a:t>(</a:t>
            </a:r>
            <a:r>
              <a:rPr lang="pt-BR" dirty="0" err="1"/>
              <a:t>intersecao</a:t>
            </a:r>
            <a:r>
              <a:rPr lang="pt-BR" dirty="0" smtClean="0"/>
              <a:t>);</a:t>
            </a:r>
          </a:p>
          <a:p>
            <a:pPr marL="776288" lvl="2" indent="0">
              <a:buNone/>
            </a:pPr>
            <a:r>
              <a:rPr lang="pt-BR" dirty="0" err="1" smtClean="0"/>
              <a:t>disp</a:t>
            </a:r>
            <a:r>
              <a:rPr lang="pt-BR" dirty="0" smtClean="0"/>
              <a:t>(</a:t>
            </a:r>
            <a:r>
              <a:rPr lang="pt-BR" dirty="0" err="1" smtClean="0"/>
              <a:t>indicesA</a:t>
            </a:r>
            <a:r>
              <a:rPr lang="pt-BR" dirty="0" smtClean="0"/>
              <a:t>);</a:t>
            </a:r>
          </a:p>
          <a:p>
            <a:pPr marL="776288" lvl="2" indent="0">
              <a:buNone/>
            </a:pPr>
            <a:r>
              <a:rPr lang="pt-BR" dirty="0" err="1" smtClean="0"/>
              <a:t>disp</a:t>
            </a:r>
            <a:r>
              <a:rPr lang="pt-BR" dirty="0" smtClean="0"/>
              <a:t>(</a:t>
            </a:r>
            <a:r>
              <a:rPr lang="pt-BR" dirty="0" err="1" smtClean="0"/>
              <a:t>indicesB</a:t>
            </a:r>
            <a:r>
              <a:rPr lang="pt-BR" dirty="0" smtClean="0"/>
              <a:t>);</a:t>
            </a:r>
            <a:endParaRPr lang="pt-BR" dirty="0"/>
          </a:p>
          <a:p>
            <a:pPr lvl="1"/>
            <a:r>
              <a:rPr lang="pt-BR" dirty="0"/>
              <a:t>Resultado:</a:t>
            </a:r>
          </a:p>
          <a:p>
            <a:pPr marL="776288" lvl="2" indent="0">
              <a:buNone/>
            </a:pPr>
            <a:r>
              <a:rPr lang="pt-BR" dirty="0" smtClean="0"/>
              <a:t>20</a:t>
            </a:r>
            <a:r>
              <a:rPr lang="pt-BR" dirty="0"/>
              <a:t>.    </a:t>
            </a:r>
            <a:r>
              <a:rPr lang="pt-BR" dirty="0" smtClean="0"/>
              <a:t>30.	  	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 Elementos de V1 </a:t>
            </a:r>
            <a:r>
              <a:rPr lang="pt-BR" dirty="0" smtClean="0">
                <a:solidFill>
                  <a:srgbClr val="00B050"/>
                </a:solidFill>
                <a:sym typeface="Symbol"/>
              </a:rPr>
              <a:t>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 V2</a:t>
            </a:r>
            <a:endParaRPr lang="pt-BR" dirty="0">
              <a:solidFill>
                <a:srgbClr val="00B050"/>
              </a:solidFill>
            </a:endParaRPr>
          </a:p>
          <a:p>
            <a:pPr marL="776288" lvl="2" indent="0">
              <a:buNone/>
            </a:pPr>
            <a:r>
              <a:rPr lang="pt-BR" dirty="0"/>
              <a:t>    </a:t>
            </a:r>
            <a:r>
              <a:rPr lang="pt-BR" dirty="0" smtClean="0"/>
              <a:t>5.    2.		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 Índices dos elementos em V1</a:t>
            </a:r>
            <a:endParaRPr lang="pt-BR" dirty="0">
              <a:solidFill>
                <a:srgbClr val="00B050"/>
              </a:solidFill>
            </a:endParaRPr>
          </a:p>
          <a:p>
            <a:pPr marL="776288" lvl="2" indent="0">
              <a:buNone/>
            </a:pPr>
            <a:r>
              <a:rPr lang="pt-BR" dirty="0"/>
              <a:t>    </a:t>
            </a:r>
            <a:r>
              <a:rPr lang="pt-BR" dirty="0" smtClean="0"/>
              <a:t>1.    2.		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 Índices dos elementos em V2</a:t>
            </a:r>
            <a:endParaRPr lang="pt-BR" dirty="0">
              <a:solidFill>
                <a:srgbClr val="00B050"/>
              </a:solidFill>
            </a:endParaRPr>
          </a:p>
          <a:p>
            <a:pPr marL="776288" lvl="2" indent="0">
              <a:buNone/>
            </a:pPr>
            <a:r>
              <a:rPr lang="pt-BR" dirty="0" smtClean="0"/>
              <a:t>--&gt;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39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</a:t>
            </a:r>
            <a:r>
              <a:rPr lang="pt-BR" sz="1800" b="0" i="1" u="none" dirty="0" smtClean="0"/>
              <a:t>Funções Aplicadas a Vetores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328283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Conjunto de variáveis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Em determinadas situações é necessário utilizar várias variáveis, por exemplo: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Para armazenar três notas de um aluno:</a:t>
            </a:r>
            <a:r>
              <a:rPr lang="pt-BR" dirty="0"/>
              <a:t> </a:t>
            </a:r>
            <a:endParaRPr lang="pt-BR" dirty="0" smtClean="0"/>
          </a:p>
          <a:p>
            <a:pPr lvl="2"/>
            <a:r>
              <a:rPr lang="pt-BR" dirty="0" smtClean="0"/>
              <a:t>Nota1 = input(‘Digite a nota 1: ’);</a:t>
            </a:r>
          </a:p>
          <a:p>
            <a:pPr lvl="2"/>
            <a:r>
              <a:rPr lang="pt-BR" dirty="0" smtClean="0"/>
              <a:t>Nota2</a:t>
            </a:r>
            <a:r>
              <a:rPr lang="pt-BR" dirty="0"/>
              <a:t> = input(‘Digite a nota </a:t>
            </a:r>
            <a:r>
              <a:rPr lang="pt-BR" dirty="0" smtClean="0"/>
              <a:t>2: ’);</a:t>
            </a:r>
          </a:p>
          <a:p>
            <a:pPr lvl="2"/>
            <a:r>
              <a:rPr lang="pt-BR" dirty="0" smtClean="0"/>
              <a:t>Nota3</a:t>
            </a:r>
            <a:r>
              <a:rPr lang="pt-BR" dirty="0"/>
              <a:t> = input(‘Digite a nota </a:t>
            </a:r>
            <a:r>
              <a:rPr lang="pt-BR" dirty="0" smtClean="0"/>
              <a:t>3: ’);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Ler e imprimir cinco números:</a:t>
            </a:r>
          </a:p>
          <a:p>
            <a:pPr lvl="2"/>
            <a:r>
              <a:rPr lang="pt-BR" dirty="0" smtClean="0"/>
              <a:t>for i = 1 : 5</a:t>
            </a:r>
          </a:p>
          <a:p>
            <a:pPr marL="1341438" lvl="2" indent="0">
              <a:buNone/>
            </a:pPr>
            <a:r>
              <a:rPr lang="pt-BR" dirty="0" smtClean="0"/>
              <a:t>Num = </a:t>
            </a:r>
            <a:r>
              <a:rPr lang="pt-BR" dirty="0"/>
              <a:t>input(‘Digite um </a:t>
            </a:r>
            <a:r>
              <a:rPr lang="pt-BR" dirty="0" smtClean="0"/>
              <a:t>numero: ’);</a:t>
            </a:r>
          </a:p>
          <a:p>
            <a:pPr marL="1341438" lvl="2" indent="0">
              <a:buNone/>
            </a:pPr>
            <a:r>
              <a:rPr lang="pt-BR" dirty="0" err="1" smtClean="0"/>
              <a:t>printf</a:t>
            </a:r>
            <a:r>
              <a:rPr lang="pt-BR" dirty="0" smtClean="0"/>
              <a:t>(‘Numero digitado: %g’, num);</a:t>
            </a:r>
          </a:p>
          <a:p>
            <a:pPr marL="990600" lvl="2" indent="0">
              <a:buNone/>
            </a:pPr>
            <a:r>
              <a:rPr lang="pt-BR" dirty="0" err="1" smtClean="0"/>
              <a:t>end</a:t>
            </a:r>
            <a:endParaRPr lang="pt-BR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4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Busca (pesquisa)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 algn="ctr">
              <a:buNone/>
            </a:pPr>
            <a:r>
              <a:rPr lang="pt-BR" b="1" dirty="0" smtClean="0"/>
              <a:t>[</a:t>
            </a:r>
            <a:r>
              <a:rPr lang="pt-BR" b="1" dirty="0" err="1" smtClean="0"/>
              <a:t>indices</a:t>
            </a:r>
            <a:r>
              <a:rPr lang="pt-BR" b="1" dirty="0" smtClean="0"/>
              <a:t>] </a:t>
            </a:r>
            <a:r>
              <a:rPr lang="pt-BR" b="1" dirty="0"/>
              <a:t>= </a:t>
            </a:r>
            <a:r>
              <a:rPr lang="pt-BR" b="1" dirty="0" err="1" smtClean="0"/>
              <a:t>find</a:t>
            </a:r>
            <a:r>
              <a:rPr lang="pt-BR" b="1" dirty="0" smtClean="0"/>
              <a:t>(&lt;condição&gt;[, &lt;</a:t>
            </a:r>
            <a:r>
              <a:rPr lang="pt-BR" b="1" dirty="0" err="1" smtClean="0"/>
              <a:t>nmax</a:t>
            </a:r>
            <a:r>
              <a:rPr lang="pt-BR" b="1" dirty="0" smtClean="0"/>
              <a:t>&gt;])</a:t>
            </a:r>
            <a:endParaRPr lang="pt-BR" b="1" dirty="0"/>
          </a:p>
          <a:p>
            <a:pPr lvl="1"/>
            <a:endParaRPr lang="pt-BR" dirty="0"/>
          </a:p>
          <a:p>
            <a:pPr lvl="1"/>
            <a:r>
              <a:rPr lang="pt-BR" dirty="0"/>
              <a:t>Retorna um vetor ordenado contendo os elementos </a:t>
            </a:r>
            <a:r>
              <a:rPr lang="pt-BR" dirty="0" smtClean="0"/>
              <a:t>de um vetor que atendem à </a:t>
            </a:r>
            <a:r>
              <a:rPr lang="pt-BR" b="1" dirty="0" smtClean="0"/>
              <a:t>condição</a:t>
            </a:r>
            <a:r>
              <a:rPr lang="pt-BR" dirty="0" smtClean="0"/>
              <a:t> de entrada (o número de elementos é limitado a </a:t>
            </a:r>
            <a:r>
              <a:rPr lang="pt-BR" b="1" dirty="0" err="1" smtClean="0"/>
              <a:t>nmax</a:t>
            </a:r>
            <a:r>
              <a:rPr lang="pt-BR" dirty="0" smtClean="0"/>
              <a:t>, o valor -1 (padrão) indica “todos”):</a:t>
            </a:r>
            <a:endParaRPr lang="pt-BR" dirty="0"/>
          </a:p>
          <a:p>
            <a:pPr marL="776288" lvl="2" indent="0">
              <a:buNone/>
            </a:pPr>
            <a:r>
              <a:rPr lang="pt-BR" dirty="0" err="1"/>
              <a:t>clc</a:t>
            </a:r>
            <a:r>
              <a:rPr lang="pt-BR" dirty="0"/>
              <a:t>; </a:t>
            </a:r>
          </a:p>
          <a:p>
            <a:pPr marL="776288" lvl="2" indent="0">
              <a:buNone/>
            </a:pPr>
            <a:r>
              <a:rPr lang="pt-BR" dirty="0"/>
              <a:t>V = [60, 30, 40, 50, 20, 20, 30, 10, 70, 80]; </a:t>
            </a:r>
          </a:p>
          <a:p>
            <a:pPr marL="776288" lvl="2" indent="0">
              <a:buNone/>
            </a:pPr>
            <a:r>
              <a:rPr lang="pt-BR" dirty="0"/>
              <a:t>encontrados1 = </a:t>
            </a:r>
            <a:r>
              <a:rPr lang="pt-BR" dirty="0" err="1"/>
              <a:t>find</a:t>
            </a:r>
            <a:r>
              <a:rPr lang="pt-BR" dirty="0"/>
              <a:t>(V &gt; 50);</a:t>
            </a:r>
          </a:p>
          <a:p>
            <a:pPr marL="776288" lvl="2" indent="0">
              <a:buNone/>
            </a:pPr>
            <a:r>
              <a:rPr lang="pt-BR" dirty="0"/>
              <a:t>encontrados2 = </a:t>
            </a:r>
            <a:r>
              <a:rPr lang="pt-BR" dirty="0" err="1"/>
              <a:t>find</a:t>
            </a:r>
            <a:r>
              <a:rPr lang="pt-BR" dirty="0"/>
              <a:t>(V == 30);</a:t>
            </a:r>
          </a:p>
          <a:p>
            <a:pPr marL="776288" lvl="2" indent="0">
              <a:buNone/>
            </a:pPr>
            <a:r>
              <a:rPr lang="pt-BR" dirty="0"/>
              <a:t>encontrados3 = </a:t>
            </a:r>
            <a:r>
              <a:rPr lang="pt-BR" dirty="0" err="1"/>
              <a:t>find</a:t>
            </a:r>
            <a:r>
              <a:rPr lang="pt-BR" dirty="0"/>
              <a:t>(V == 30 | V == 20);</a:t>
            </a:r>
          </a:p>
          <a:p>
            <a:pPr marL="776288" lvl="2" indent="0">
              <a:buNone/>
            </a:pPr>
            <a:r>
              <a:rPr lang="pt-BR" dirty="0" err="1"/>
              <a:t>disp</a:t>
            </a:r>
            <a:r>
              <a:rPr lang="pt-BR" dirty="0"/>
              <a:t>(encontrados1);</a:t>
            </a:r>
          </a:p>
          <a:p>
            <a:pPr marL="776288" lvl="2" indent="0">
              <a:buNone/>
            </a:pPr>
            <a:r>
              <a:rPr lang="pt-BR" dirty="0" err="1"/>
              <a:t>disp</a:t>
            </a:r>
            <a:r>
              <a:rPr lang="pt-BR" dirty="0"/>
              <a:t>(encontrados2);</a:t>
            </a:r>
          </a:p>
          <a:p>
            <a:pPr marL="776288" lvl="2" indent="0">
              <a:buNone/>
            </a:pPr>
            <a:r>
              <a:rPr lang="pt-BR" dirty="0" err="1"/>
              <a:t>disp</a:t>
            </a:r>
            <a:r>
              <a:rPr lang="pt-BR" dirty="0"/>
              <a:t>(encontrados3);</a:t>
            </a:r>
            <a:endParaRPr lang="pt-BR" dirty="0" smtClean="0"/>
          </a:p>
          <a:p>
            <a:pPr lvl="1"/>
            <a:r>
              <a:rPr lang="pt-BR" dirty="0" smtClean="0"/>
              <a:t>Resultado:</a:t>
            </a:r>
          </a:p>
          <a:p>
            <a:pPr marL="776288" lvl="2" indent="0">
              <a:buNone/>
            </a:pPr>
            <a:r>
              <a:rPr lang="pt-BR" dirty="0"/>
              <a:t> 1.    9.    10.	  	</a:t>
            </a:r>
            <a:r>
              <a:rPr lang="pt-BR" dirty="0">
                <a:solidFill>
                  <a:srgbClr val="00B050"/>
                </a:solidFill>
                <a:sym typeface="Wingdings" pitchFamily="2" charset="2"/>
              </a:rPr>
              <a:t> Elementos de 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V maiores de 50</a:t>
            </a:r>
            <a:endParaRPr lang="pt-BR" dirty="0">
              <a:solidFill>
                <a:srgbClr val="00B050"/>
              </a:solidFill>
            </a:endParaRPr>
          </a:p>
          <a:p>
            <a:pPr marL="776288" lvl="2" indent="0">
              <a:buNone/>
            </a:pPr>
            <a:r>
              <a:rPr lang="pt-BR" dirty="0"/>
              <a:t> 2.    7.		</a:t>
            </a:r>
            <a:r>
              <a:rPr lang="pt-BR" dirty="0">
                <a:solidFill>
                  <a:srgbClr val="00B050"/>
                </a:solidFill>
                <a:sym typeface="Wingdings" pitchFamily="2" charset="2"/>
              </a:rPr>
              <a:t> Elementos de V 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iguais a 30</a:t>
            </a:r>
            <a:endParaRPr lang="pt-BR" dirty="0">
              <a:solidFill>
                <a:srgbClr val="00B050"/>
              </a:solidFill>
            </a:endParaRPr>
          </a:p>
          <a:p>
            <a:pPr marL="776288" lvl="2" indent="0">
              <a:buNone/>
            </a:pPr>
            <a:r>
              <a:rPr lang="pt-BR" dirty="0"/>
              <a:t> 2.    5.    6.    7</a:t>
            </a:r>
            <a:r>
              <a:rPr lang="pt-BR" dirty="0" smtClean="0"/>
              <a:t>.</a:t>
            </a:r>
            <a:r>
              <a:rPr lang="pt-BR" dirty="0"/>
              <a:t>	</a:t>
            </a:r>
            <a:r>
              <a:rPr lang="pt-BR" dirty="0">
                <a:solidFill>
                  <a:srgbClr val="00B050"/>
                </a:solidFill>
                <a:sym typeface="Wingdings" pitchFamily="2" charset="2"/>
              </a:rPr>
              <a:t> Elementos de V 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iguais a 30 OU iguais a 20</a:t>
            </a:r>
            <a:endParaRPr lang="pt-BR" dirty="0">
              <a:solidFill>
                <a:srgbClr val="00B050"/>
              </a:solidFill>
            </a:endParaRPr>
          </a:p>
          <a:p>
            <a:pPr marL="776288" lvl="2" indent="0">
              <a:buNone/>
            </a:pPr>
            <a:r>
              <a:rPr lang="pt-BR" dirty="0"/>
              <a:t>--&gt;</a:t>
            </a:r>
          </a:p>
          <a:p>
            <a:endParaRPr lang="pt-BR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40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</a:t>
            </a:r>
            <a:r>
              <a:rPr lang="pt-BR" sz="1800" b="0" i="1" u="none" dirty="0" smtClean="0"/>
              <a:t>Funções Aplicadas a Vetores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75306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Ordenação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t-BR" b="1" dirty="0" smtClean="0"/>
              <a:t>[resultado, </a:t>
            </a:r>
            <a:r>
              <a:rPr lang="pt-BR" b="1" dirty="0" err="1" smtClean="0"/>
              <a:t>indices</a:t>
            </a:r>
            <a:r>
              <a:rPr lang="pt-BR" b="1" dirty="0"/>
              <a:t>] = </a:t>
            </a:r>
            <a:r>
              <a:rPr lang="pt-BR" b="1" dirty="0" err="1" smtClean="0"/>
              <a:t>gsort</a:t>
            </a:r>
            <a:r>
              <a:rPr lang="pt-BR" b="1" dirty="0" smtClean="0"/>
              <a:t>(&lt;Vetor&gt;[, flag1, flag2])</a:t>
            </a:r>
            <a:endParaRPr lang="pt-BR" b="1" dirty="0"/>
          </a:p>
          <a:p>
            <a:pPr lvl="1"/>
            <a:endParaRPr lang="pt-BR" dirty="0"/>
          </a:p>
          <a:p>
            <a:pPr lvl="1"/>
            <a:r>
              <a:rPr lang="pt-BR" dirty="0"/>
              <a:t>Retorna um vetor ordenado contendo os elementos de um </a:t>
            </a:r>
            <a:r>
              <a:rPr lang="pt-BR" dirty="0" smtClean="0"/>
              <a:t>vetor, </a:t>
            </a:r>
            <a:r>
              <a:rPr lang="pt-BR" dirty="0"/>
              <a:t>adicionalmente retorna </a:t>
            </a:r>
            <a:r>
              <a:rPr lang="pt-BR" dirty="0" smtClean="0"/>
              <a:t>um vetor </a:t>
            </a:r>
            <a:r>
              <a:rPr lang="pt-BR" dirty="0"/>
              <a:t>com os índices dos elementos </a:t>
            </a:r>
            <a:r>
              <a:rPr lang="pt-BR" dirty="0" smtClean="0"/>
              <a:t>no </a:t>
            </a:r>
            <a:r>
              <a:rPr lang="pt-BR" dirty="0"/>
              <a:t>vetor de </a:t>
            </a:r>
            <a:r>
              <a:rPr lang="pt-BR" dirty="0" smtClean="0"/>
              <a:t>entrada;</a:t>
            </a:r>
          </a:p>
          <a:p>
            <a:pPr lvl="2"/>
            <a:r>
              <a:rPr lang="pt-BR" dirty="0" smtClean="0"/>
              <a:t>Utiliza o algoritmo “</a:t>
            </a:r>
            <a:r>
              <a:rPr lang="pt-BR" dirty="0" err="1" smtClean="0"/>
              <a:t>quick</a:t>
            </a:r>
            <a:r>
              <a:rPr lang="pt-BR" dirty="0" smtClean="0"/>
              <a:t> </a:t>
            </a:r>
            <a:r>
              <a:rPr lang="pt-BR" dirty="0" err="1" smtClean="0"/>
              <a:t>sort</a:t>
            </a:r>
            <a:r>
              <a:rPr lang="pt-BR" dirty="0" smtClean="0"/>
              <a:t>”;</a:t>
            </a:r>
          </a:p>
          <a:p>
            <a:pPr lvl="1"/>
            <a:endParaRPr lang="pt-BR" dirty="0"/>
          </a:p>
          <a:p>
            <a:pPr lvl="1"/>
            <a:r>
              <a:rPr lang="pt-BR" b="1" dirty="0" smtClean="0"/>
              <a:t>flag1</a:t>
            </a:r>
            <a:r>
              <a:rPr lang="pt-BR" dirty="0" smtClean="0"/>
              <a:t>: usado para definir o tipo de ordenação, no caso de vetores, recomenda-se utilizar sempre o valor </a:t>
            </a:r>
            <a:r>
              <a:rPr lang="pt-BR" b="1" dirty="0" smtClean="0"/>
              <a:t>‘g’</a:t>
            </a:r>
            <a:r>
              <a:rPr lang="pt-BR" dirty="0" smtClean="0"/>
              <a:t> (valor padrão), que significa ordenar todos os elementos;</a:t>
            </a:r>
          </a:p>
          <a:p>
            <a:pPr lvl="1"/>
            <a:endParaRPr lang="pt-BR" dirty="0"/>
          </a:p>
          <a:p>
            <a:pPr lvl="1"/>
            <a:r>
              <a:rPr lang="pt-BR" b="1" dirty="0" smtClean="0"/>
              <a:t>flag2</a:t>
            </a:r>
            <a:r>
              <a:rPr lang="pt-BR" dirty="0" smtClean="0"/>
              <a:t>: usado para definir a direção de ordenação:</a:t>
            </a:r>
          </a:p>
          <a:p>
            <a:pPr lvl="2"/>
            <a:r>
              <a:rPr lang="pt-BR" dirty="0" smtClean="0"/>
              <a:t>Valor </a:t>
            </a:r>
            <a:r>
              <a:rPr lang="pt-BR" b="1" dirty="0" smtClean="0"/>
              <a:t>‘i’</a:t>
            </a:r>
            <a:r>
              <a:rPr lang="pt-BR" dirty="0" smtClean="0"/>
              <a:t>: para ordem crescente;</a:t>
            </a:r>
          </a:p>
          <a:p>
            <a:pPr lvl="2"/>
            <a:r>
              <a:rPr lang="pt-BR" dirty="0"/>
              <a:t>Valor </a:t>
            </a:r>
            <a:r>
              <a:rPr lang="pt-BR" b="1" dirty="0" smtClean="0"/>
              <a:t>‘d’</a:t>
            </a:r>
            <a:r>
              <a:rPr lang="pt-BR" dirty="0" smtClean="0"/>
              <a:t>: </a:t>
            </a:r>
            <a:r>
              <a:rPr lang="pt-BR" dirty="0"/>
              <a:t>para ordem </a:t>
            </a:r>
            <a:r>
              <a:rPr lang="pt-BR" dirty="0" smtClean="0"/>
              <a:t>decrescente (</a:t>
            </a:r>
            <a:r>
              <a:rPr lang="pt-BR" dirty="0"/>
              <a:t>padrão</a:t>
            </a:r>
            <a:r>
              <a:rPr lang="pt-BR" dirty="0" smtClean="0"/>
              <a:t>);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41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</a:t>
            </a:r>
            <a:r>
              <a:rPr lang="pt-BR" sz="1800" b="0" i="1" u="none" dirty="0" smtClean="0"/>
              <a:t>Funções Aplicadas a Vetores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424502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Ordenação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 algn="ctr">
              <a:buNone/>
            </a:pPr>
            <a:r>
              <a:rPr lang="pt-BR" b="1" dirty="0" smtClean="0"/>
              <a:t>[resultado, </a:t>
            </a:r>
            <a:r>
              <a:rPr lang="pt-BR" b="1" dirty="0" err="1" smtClean="0"/>
              <a:t>indices</a:t>
            </a:r>
            <a:r>
              <a:rPr lang="pt-BR" b="1" dirty="0"/>
              <a:t>] = </a:t>
            </a:r>
            <a:r>
              <a:rPr lang="pt-BR" b="1" dirty="0" err="1" smtClean="0"/>
              <a:t>gsort</a:t>
            </a:r>
            <a:r>
              <a:rPr lang="pt-BR" b="1" dirty="0" smtClean="0"/>
              <a:t>(&lt;Vetor&gt;[, flag1, flag2])</a:t>
            </a:r>
            <a:endParaRPr lang="pt-BR" b="1" dirty="0"/>
          </a:p>
          <a:p>
            <a:pPr lvl="1"/>
            <a:endParaRPr lang="pt-BR" dirty="0"/>
          </a:p>
          <a:p>
            <a:pPr lvl="1"/>
            <a:r>
              <a:rPr lang="pt-BR" dirty="0" smtClean="0"/>
              <a:t>Exemplo:</a:t>
            </a:r>
            <a:endParaRPr lang="pt-BR" dirty="0"/>
          </a:p>
          <a:p>
            <a:pPr marL="776288" lvl="2" indent="0">
              <a:buNone/>
            </a:pPr>
            <a:r>
              <a:rPr lang="pt-BR" dirty="0" err="1"/>
              <a:t>clc</a:t>
            </a:r>
            <a:r>
              <a:rPr lang="pt-BR" dirty="0"/>
              <a:t>; </a:t>
            </a:r>
          </a:p>
          <a:p>
            <a:pPr marL="776288" lvl="2" indent="0">
              <a:buNone/>
            </a:pPr>
            <a:r>
              <a:rPr lang="pt-BR" dirty="0"/>
              <a:t>V = [60, 30, 40, 50, 20, 20, 30, 10, 70, 80]; </a:t>
            </a:r>
          </a:p>
          <a:p>
            <a:pPr marL="776288" lvl="2" indent="0">
              <a:buNone/>
            </a:pPr>
            <a:r>
              <a:rPr lang="pt-BR" dirty="0"/>
              <a:t>[ordenado1, indice1] = </a:t>
            </a:r>
            <a:r>
              <a:rPr lang="pt-BR" dirty="0" err="1"/>
              <a:t>gsort</a:t>
            </a:r>
            <a:r>
              <a:rPr lang="pt-BR" dirty="0"/>
              <a:t>(V);</a:t>
            </a:r>
          </a:p>
          <a:p>
            <a:pPr marL="776288" lvl="2" indent="0">
              <a:buNone/>
            </a:pPr>
            <a:r>
              <a:rPr lang="pt-BR" dirty="0"/>
              <a:t>[ordenado2, indice2] = </a:t>
            </a:r>
            <a:r>
              <a:rPr lang="pt-BR" dirty="0" err="1"/>
              <a:t>gsort</a:t>
            </a:r>
            <a:r>
              <a:rPr lang="pt-BR" dirty="0"/>
              <a:t>(V, 'g', 'i');</a:t>
            </a:r>
          </a:p>
          <a:p>
            <a:pPr marL="776288" lvl="2" indent="0">
              <a:buNone/>
            </a:pPr>
            <a:r>
              <a:rPr lang="pt-BR" dirty="0" err="1"/>
              <a:t>disp</a:t>
            </a:r>
            <a:r>
              <a:rPr lang="pt-BR" dirty="0"/>
              <a:t>(ordenado1</a:t>
            </a:r>
            <a:r>
              <a:rPr lang="pt-BR" dirty="0" smtClean="0"/>
              <a:t>);	</a:t>
            </a:r>
            <a:r>
              <a:rPr lang="pt-BR" dirty="0" smtClean="0">
                <a:solidFill>
                  <a:srgbClr val="00B050"/>
                </a:solidFill>
              </a:rPr>
              <a:t>// </a:t>
            </a:r>
            <a:r>
              <a:rPr lang="pt-BR" dirty="0">
                <a:solidFill>
                  <a:srgbClr val="00B050"/>
                </a:solidFill>
                <a:sym typeface="Wingdings" pitchFamily="2" charset="2"/>
              </a:rPr>
              <a:t>Ordenação padrão</a:t>
            </a:r>
            <a:endParaRPr lang="pt-BR" dirty="0"/>
          </a:p>
          <a:p>
            <a:pPr marL="776288" lvl="2" indent="0">
              <a:buNone/>
            </a:pPr>
            <a:r>
              <a:rPr lang="pt-BR" dirty="0" err="1"/>
              <a:t>disp</a:t>
            </a:r>
            <a:r>
              <a:rPr lang="pt-BR" dirty="0"/>
              <a:t>(indice1</a:t>
            </a:r>
            <a:r>
              <a:rPr lang="pt-BR" dirty="0" smtClean="0"/>
              <a:t>);</a:t>
            </a:r>
            <a:r>
              <a:rPr lang="pt-BR" dirty="0"/>
              <a:t> 	</a:t>
            </a:r>
            <a:r>
              <a:rPr lang="pt-BR" dirty="0">
                <a:solidFill>
                  <a:srgbClr val="00B050"/>
                </a:solidFill>
              </a:rPr>
              <a:t>// </a:t>
            </a:r>
            <a:r>
              <a:rPr lang="pt-BR" dirty="0" smtClean="0">
                <a:solidFill>
                  <a:srgbClr val="00B050"/>
                </a:solidFill>
              </a:rPr>
              <a:t>Índices dos elementos da o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rdenação padrão</a:t>
            </a:r>
            <a:endParaRPr lang="pt-BR" dirty="0"/>
          </a:p>
          <a:p>
            <a:pPr marL="776288" lvl="2" indent="0">
              <a:buNone/>
            </a:pPr>
            <a:r>
              <a:rPr lang="pt-BR" dirty="0" err="1"/>
              <a:t>disp</a:t>
            </a:r>
            <a:r>
              <a:rPr lang="pt-BR" dirty="0"/>
              <a:t>(ordenado2</a:t>
            </a:r>
            <a:r>
              <a:rPr lang="pt-BR" dirty="0" smtClean="0"/>
              <a:t>);	</a:t>
            </a:r>
            <a:r>
              <a:rPr lang="pt-BR" dirty="0">
                <a:solidFill>
                  <a:srgbClr val="00B050"/>
                </a:solidFill>
              </a:rPr>
              <a:t>// </a:t>
            </a:r>
            <a:r>
              <a:rPr lang="pt-BR" dirty="0">
                <a:solidFill>
                  <a:srgbClr val="00B050"/>
                </a:solidFill>
                <a:sym typeface="Wingdings" pitchFamily="2" charset="2"/>
              </a:rPr>
              <a:t>Ordenação 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de forma crescente</a:t>
            </a:r>
            <a:endParaRPr lang="pt-BR" dirty="0"/>
          </a:p>
          <a:p>
            <a:pPr marL="776288" lvl="2" indent="0">
              <a:buNone/>
            </a:pPr>
            <a:r>
              <a:rPr lang="pt-BR" dirty="0" err="1"/>
              <a:t>disp</a:t>
            </a:r>
            <a:r>
              <a:rPr lang="pt-BR" dirty="0"/>
              <a:t>(indice2</a:t>
            </a:r>
            <a:r>
              <a:rPr lang="pt-BR" dirty="0" smtClean="0"/>
              <a:t>);	</a:t>
            </a:r>
            <a:r>
              <a:rPr lang="pt-BR" dirty="0">
                <a:solidFill>
                  <a:srgbClr val="00B050"/>
                </a:solidFill>
              </a:rPr>
              <a:t> // Índices dos elementos da o</a:t>
            </a:r>
            <a:r>
              <a:rPr lang="pt-BR" dirty="0">
                <a:solidFill>
                  <a:srgbClr val="00B050"/>
                </a:solidFill>
                <a:sym typeface="Wingdings" pitchFamily="2" charset="2"/>
              </a:rPr>
              <a:t>rdenação 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crescente</a:t>
            </a:r>
            <a:endParaRPr lang="pt-BR" dirty="0" smtClean="0"/>
          </a:p>
          <a:p>
            <a:pPr lvl="1"/>
            <a:r>
              <a:rPr lang="pt-BR" dirty="0" smtClean="0"/>
              <a:t>Resultado:</a:t>
            </a:r>
          </a:p>
          <a:p>
            <a:pPr marL="776288" lvl="2" indent="0">
              <a:buNone/>
            </a:pPr>
            <a:r>
              <a:rPr lang="pt-BR" dirty="0"/>
              <a:t>  80.    70.    60.    50.    40.    30.    30.    20.    20.    10</a:t>
            </a:r>
            <a:r>
              <a:rPr lang="pt-BR" dirty="0" smtClean="0"/>
              <a:t>. </a:t>
            </a:r>
            <a:endParaRPr lang="pt-BR" dirty="0">
              <a:solidFill>
                <a:srgbClr val="00B050"/>
              </a:solidFill>
            </a:endParaRPr>
          </a:p>
          <a:p>
            <a:pPr marL="776288" lvl="2" indent="0">
              <a:buNone/>
            </a:pPr>
            <a:r>
              <a:rPr lang="pt-BR" dirty="0"/>
              <a:t>  10.    9.    1.    4.    3.    2.    7.    5.    6.    8</a:t>
            </a:r>
            <a:r>
              <a:rPr lang="pt-BR" dirty="0" smtClean="0"/>
              <a:t>.</a:t>
            </a:r>
            <a:endParaRPr lang="pt-BR" dirty="0">
              <a:solidFill>
                <a:srgbClr val="00B050"/>
              </a:solidFill>
            </a:endParaRPr>
          </a:p>
          <a:p>
            <a:pPr marL="776288" lvl="2" indent="0">
              <a:buNone/>
            </a:pPr>
            <a:r>
              <a:rPr lang="pt-BR" dirty="0" smtClean="0"/>
              <a:t>  10</a:t>
            </a:r>
            <a:r>
              <a:rPr lang="pt-BR" dirty="0"/>
              <a:t>.    20.    20.    30.    30.    40.    50.    60.    70.    80</a:t>
            </a:r>
            <a:r>
              <a:rPr lang="pt-BR" dirty="0" smtClean="0"/>
              <a:t>.</a:t>
            </a:r>
          </a:p>
          <a:p>
            <a:pPr marL="776288" lvl="2" indent="0">
              <a:buNone/>
            </a:pPr>
            <a:r>
              <a:rPr lang="pt-BR" dirty="0" smtClean="0"/>
              <a:t>  8</a:t>
            </a:r>
            <a:r>
              <a:rPr lang="pt-BR" dirty="0"/>
              <a:t>.    5.    6.    2.    7.    3.    4.    1.    9.    10.</a:t>
            </a:r>
          </a:p>
          <a:p>
            <a:pPr marL="776288" lvl="2" indent="0">
              <a:buNone/>
            </a:pPr>
            <a:r>
              <a:rPr lang="pt-BR" dirty="0" smtClean="0"/>
              <a:t>--&gt;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42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</a:t>
            </a:r>
            <a:r>
              <a:rPr lang="pt-BR" sz="1800" b="0" i="1" u="none" dirty="0" smtClean="0"/>
              <a:t>Funções Aplicadas a Vetores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292020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r>
              <a:rPr lang="pt-BR" sz="1200" dirty="0"/>
              <a:t>Introdução;</a:t>
            </a:r>
          </a:p>
          <a:p>
            <a:r>
              <a:rPr lang="pt-BR" sz="1200" dirty="0"/>
              <a:t>Declaração de vetores;</a:t>
            </a:r>
          </a:p>
          <a:p>
            <a:r>
              <a:rPr lang="pt-BR" sz="1200" dirty="0" smtClean="0"/>
              <a:t>Algumas operações </a:t>
            </a:r>
            <a:r>
              <a:rPr lang="pt-BR" sz="1200" dirty="0"/>
              <a:t>com vetores</a:t>
            </a:r>
            <a:r>
              <a:rPr lang="pt-BR" sz="1200" dirty="0" smtClean="0"/>
              <a:t>;</a:t>
            </a:r>
            <a:endParaRPr lang="pt-BR" sz="1200" dirty="0"/>
          </a:p>
          <a:p>
            <a:r>
              <a:rPr lang="pt-BR" sz="1200" dirty="0"/>
              <a:t>Algumas funções aplicadas a vetores;</a:t>
            </a:r>
          </a:p>
          <a:p>
            <a:r>
              <a:rPr lang="pt-BR" sz="1200" b="1" dirty="0" smtClean="0">
                <a:solidFill>
                  <a:srgbClr val="FF0000"/>
                </a:solidFill>
              </a:rPr>
              <a:t>Exercícios</a:t>
            </a:r>
            <a:r>
              <a:rPr lang="pt-BR" sz="1200" dirty="0" smtClean="0"/>
              <a:t>.</a:t>
            </a:r>
            <a:endParaRPr lang="pt-BR" sz="1200" dirty="0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98E7F1-12A9-411F-88BD-5391C3FE725A}" type="slidenum">
              <a:rPr lang="pt-BR"/>
              <a:pPr/>
              <a:t>43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315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800" dirty="0" smtClean="0"/>
              <a:t>Exercícios propostos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71500" indent="-457200">
              <a:buFont typeface="+mj-lt"/>
              <a:buAutoNum type="arabicPeriod"/>
            </a:pPr>
            <a:r>
              <a:rPr lang="pt-BR" dirty="0" smtClean="0"/>
              <a:t>Faça um programa que preencha um vetor de </a:t>
            </a:r>
            <a:r>
              <a:rPr lang="pt-BR" dirty="0" smtClean="0"/>
              <a:t>10 </a:t>
            </a:r>
            <a:r>
              <a:rPr lang="pt-BR" dirty="0" smtClean="0"/>
              <a:t>elementos através de entradas do usuário. Após a definição dos elementos do vetor, calcule a média dos valores</a:t>
            </a:r>
            <a:r>
              <a:rPr lang="pt-BR" dirty="0" smtClean="0"/>
              <a:t>.</a:t>
            </a:r>
          </a:p>
          <a:p>
            <a:pPr marL="571500" indent="-457200">
              <a:buFont typeface="+mj-lt"/>
              <a:buAutoNum type="arabicPeriod"/>
            </a:pPr>
            <a:endParaRPr lang="pt-BR" dirty="0"/>
          </a:p>
          <a:p>
            <a:pPr marL="571500" indent="-457200">
              <a:buFont typeface="+mj-lt"/>
              <a:buAutoNum type="arabicPeriod"/>
            </a:pPr>
            <a:r>
              <a:rPr lang="pt-BR" dirty="0" smtClean="0"/>
              <a:t>Faça um programa que preencha dois vetores de </a:t>
            </a:r>
            <a:r>
              <a:rPr lang="pt-BR" dirty="0" smtClean="0"/>
              <a:t>10 </a:t>
            </a:r>
            <a:r>
              <a:rPr lang="pt-BR" dirty="0" smtClean="0"/>
              <a:t>elementos através de entradas do usuário. Após a definição dos dois vetores, construa um terceiro vetor onde cada elemento corresponde ao dobro da soma entre os elementos correspondentes dos outros dois vetores. Imprima o conteúdo do vetor calculado.</a:t>
            </a:r>
          </a:p>
          <a:p>
            <a:pPr marL="571500" indent="-457200">
              <a:buFont typeface="+mj-lt"/>
              <a:buAutoNum type="arabicPeriod"/>
            </a:pPr>
            <a:endParaRPr lang="pt-BR" dirty="0" smtClean="0"/>
          </a:p>
          <a:p>
            <a:pPr marL="571500" indent="-457200">
              <a:buFont typeface="+mj-lt"/>
              <a:buAutoNum type="arabicPeriod"/>
            </a:pPr>
            <a:r>
              <a:rPr lang="pt-BR" dirty="0" smtClean="0"/>
              <a:t>Faça </a:t>
            </a:r>
            <a:r>
              <a:rPr lang="pt-BR" dirty="0"/>
              <a:t>um programa que preencha dois vetores de </a:t>
            </a:r>
            <a:r>
              <a:rPr lang="pt-BR" dirty="0" smtClean="0"/>
              <a:t>10 </a:t>
            </a:r>
            <a:r>
              <a:rPr lang="pt-BR" dirty="0"/>
              <a:t>elementos através de entradas do usuário. Após a definição dos dois vetores, construa um terceiro vetor onde cada elemento </a:t>
            </a:r>
            <a:r>
              <a:rPr lang="pt-BR" dirty="0" smtClean="0"/>
              <a:t>de </a:t>
            </a:r>
            <a:r>
              <a:rPr lang="pt-BR" i="1" dirty="0" smtClean="0"/>
              <a:t>índice ímpar </a:t>
            </a:r>
            <a:r>
              <a:rPr lang="pt-BR" dirty="0" smtClean="0"/>
              <a:t>receba o valor correspondente do </a:t>
            </a:r>
            <a:r>
              <a:rPr lang="pt-BR" i="1" dirty="0" smtClean="0"/>
              <a:t>primeiro vetor </a:t>
            </a:r>
            <a:r>
              <a:rPr lang="pt-BR" dirty="0" smtClean="0"/>
              <a:t>e cada elemento de </a:t>
            </a:r>
            <a:r>
              <a:rPr lang="pt-BR" i="1" dirty="0" smtClean="0"/>
              <a:t>índice par </a:t>
            </a:r>
            <a:r>
              <a:rPr lang="pt-BR" dirty="0" smtClean="0"/>
              <a:t>receba o valor correspondente do </a:t>
            </a:r>
            <a:r>
              <a:rPr lang="pt-BR" i="1" dirty="0" smtClean="0"/>
              <a:t>segundo vetor</a:t>
            </a:r>
            <a:r>
              <a:rPr lang="pt-BR" dirty="0" smtClean="0"/>
              <a:t>. </a:t>
            </a:r>
            <a:r>
              <a:rPr lang="pt-BR" dirty="0"/>
              <a:t>Imprima o conteúdo do vetor calculado.</a:t>
            </a:r>
          </a:p>
          <a:p>
            <a:pPr marL="571500" indent="-457200">
              <a:buFont typeface="+mj-lt"/>
              <a:buAutoNum type="arabicPeriod"/>
            </a:pPr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44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Exercícios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225865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800" dirty="0" smtClean="0"/>
              <a:t>Exercícios propostos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71500" indent="-457200">
              <a:buFont typeface="+mj-lt"/>
              <a:buAutoNum type="arabicPeriod" startAt="4"/>
            </a:pPr>
            <a:r>
              <a:rPr lang="pt-BR" dirty="0"/>
              <a:t>Escreva um programa que preencha um vetor com entradas do usuário. Considere que o usuário definirá apenas valores numéricos positivos, e que, ao desejar encerrar a definição dos elementos ele digite um valor negativo. Após a entrada de todos os elementos do vetor, calcule e imprima o seu somatório, </a:t>
            </a:r>
            <a:r>
              <a:rPr lang="pt-BR" b="1" dirty="0"/>
              <a:t>sem a utilização da função sum</a:t>
            </a:r>
            <a:r>
              <a:rPr lang="pt-BR" dirty="0"/>
              <a:t>.</a:t>
            </a:r>
          </a:p>
          <a:p>
            <a:pPr marL="571500" indent="-457200">
              <a:buFont typeface="+mj-lt"/>
              <a:buAutoNum type="arabicPeriod" startAt="4"/>
            </a:pPr>
            <a:endParaRPr lang="pt-BR" dirty="0"/>
          </a:p>
          <a:p>
            <a:pPr marL="571500" indent="-457200">
              <a:buFont typeface="+mj-lt"/>
              <a:buAutoNum type="arabicPeriod" startAt="4"/>
            </a:pPr>
            <a:r>
              <a:rPr lang="pt-BR" dirty="0"/>
              <a:t>Escreva um programa semelhante ao anterior, que retorne e imprima o </a:t>
            </a:r>
            <a:r>
              <a:rPr lang="pt-BR" dirty="0" err="1"/>
              <a:t>produtório</a:t>
            </a:r>
            <a:r>
              <a:rPr lang="pt-BR" dirty="0"/>
              <a:t> cumulativo, </a:t>
            </a:r>
            <a:r>
              <a:rPr lang="pt-BR" b="1" dirty="0"/>
              <a:t>sem a utilização da função </a:t>
            </a:r>
            <a:r>
              <a:rPr lang="pt-BR" b="1" dirty="0" err="1"/>
              <a:t>cumprod</a:t>
            </a:r>
            <a:r>
              <a:rPr lang="pt-BR" dirty="0"/>
              <a:t>.</a:t>
            </a:r>
          </a:p>
          <a:p>
            <a:pPr marL="571500" indent="-457200">
              <a:buFont typeface="+mj-lt"/>
              <a:buAutoNum type="arabicPeriod" startAt="4"/>
            </a:pPr>
            <a:endParaRPr lang="pt-BR" dirty="0"/>
          </a:p>
          <a:p>
            <a:pPr marL="571500" indent="-457200">
              <a:buFont typeface="+mj-lt"/>
              <a:buAutoNum type="arabicPeriod" startAt="4"/>
            </a:pPr>
            <a:r>
              <a:rPr lang="pt-BR" dirty="0"/>
              <a:t>Escreva um programa semelhante aos anteriores, mas que retorne e imprima um vetor contendo apenas os elementos únicos, </a:t>
            </a:r>
            <a:r>
              <a:rPr lang="pt-BR" b="1" dirty="0"/>
              <a:t>sem a utilização da função </a:t>
            </a:r>
            <a:r>
              <a:rPr lang="pt-BR" b="1" dirty="0" err="1"/>
              <a:t>unique</a:t>
            </a:r>
            <a:r>
              <a:rPr lang="pt-BR" dirty="0"/>
              <a:t>. </a:t>
            </a:r>
            <a:r>
              <a:rPr lang="pt-BR" b="1" i="1" dirty="0"/>
              <a:t>Dicas</a:t>
            </a:r>
            <a:r>
              <a:rPr lang="pt-BR" i="1" dirty="0"/>
              <a:t>: Com o vetor preenchido, percorra seus elementos inserindo os elementos únicos em um novo vetor. Um elemento único é aquele que ainda não se encontra no novo vetor. Para descobrir se um elemento já está inserido no novo vetor, utilize a função </a:t>
            </a:r>
            <a:r>
              <a:rPr lang="pt-BR" b="1" i="1" dirty="0" err="1"/>
              <a:t>find</a:t>
            </a:r>
            <a:r>
              <a:rPr lang="pt-BR" dirty="0" smtClean="0"/>
              <a:t>.</a:t>
            </a:r>
            <a:endParaRPr lang="pt-BR" dirty="0"/>
          </a:p>
          <a:p>
            <a:pPr marL="571500" indent="-457200">
              <a:buFont typeface="+mj-lt"/>
              <a:buAutoNum type="arabicPeriod" startAt="4"/>
            </a:pPr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45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Exercícios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379028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800" dirty="0" smtClean="0"/>
              <a:t>Exercícios propostos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457200">
              <a:buFont typeface="+mj-lt"/>
              <a:buAutoNum type="arabicPeriod" startAt="7"/>
            </a:pPr>
            <a:r>
              <a:rPr lang="pt-BR" dirty="0" smtClean="0">
                <a:solidFill>
                  <a:srgbClr val="FF0000"/>
                </a:solidFill>
              </a:rPr>
              <a:t>Definir mais exercícios para utilização de operações e funções</a:t>
            </a:r>
            <a:r>
              <a:rPr lang="pt-BR" dirty="0" smtClean="0"/>
              <a:t>.</a:t>
            </a:r>
            <a:endParaRPr lang="pt-BR" dirty="0"/>
          </a:p>
          <a:p>
            <a:pPr marL="571500" indent="-457200">
              <a:buFont typeface="+mj-lt"/>
              <a:buAutoNum type="arabicPeriod" startAt="7"/>
            </a:pPr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46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Exercícios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174071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800" dirty="0" smtClean="0"/>
              <a:t>Lista 4 </a:t>
            </a:r>
            <a:r>
              <a:rPr lang="pt-BR" sz="4800" dirty="0"/>
              <a:t>do prof. David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Resolução dos exercícios da lista conforme distribuição predefinida.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47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Exercícios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305980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FIM!</a:t>
            </a:r>
            <a:br>
              <a:rPr lang="pt-BR" dirty="0" smtClean="0"/>
            </a:br>
            <a:r>
              <a:rPr lang="pt-BR" dirty="0" smtClean="0"/>
              <a:t>Dúvidas?</a:t>
            </a:r>
            <a:endParaRPr lang="pt-BR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b="1" dirty="0" smtClean="0"/>
              <a:t>Próxima aula prática</a:t>
            </a:r>
            <a:r>
              <a:rPr lang="pt-BR" sz="1800" dirty="0" smtClean="0"/>
              <a:t>: resolução de exercícios com o </a:t>
            </a:r>
            <a:r>
              <a:rPr lang="pt-BR" sz="1800" dirty="0" err="1" smtClean="0"/>
              <a:t>Scilab</a:t>
            </a:r>
            <a:r>
              <a:rPr lang="pt-BR" sz="1800" dirty="0" smtClean="0"/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sz="1800" b="1" dirty="0" smtClean="0"/>
              <a:t>Próxima aula teórica</a:t>
            </a:r>
            <a:r>
              <a:rPr lang="pt-BR" sz="1800" dirty="0" smtClean="0"/>
              <a:t>: </a:t>
            </a:r>
            <a:r>
              <a:rPr lang="pt-BR" sz="1800" dirty="0"/>
              <a:t>Variáveis Homogêneas - </a:t>
            </a:r>
            <a:r>
              <a:rPr lang="pt-BR" sz="1800" dirty="0" smtClean="0"/>
              <a:t>Matrizes.</a:t>
            </a:r>
            <a:endParaRPr lang="pt-BR" sz="1800" dirty="0"/>
          </a:p>
        </p:txBody>
      </p:sp>
      <p:sp>
        <p:nvSpPr>
          <p:cNvPr id="43012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BDC95B-AB9A-44CC-B1A8-50BDFD42B5F3}" type="slidenum">
              <a:rPr lang="pt-BR"/>
              <a:pPr/>
              <a:t>48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Conjunto de variáveis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Em determinadas situações é necessário utilizar várias variáveis, por exemplo: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Para armazenar três notas de um aluno:</a:t>
            </a:r>
            <a:r>
              <a:rPr lang="pt-BR" dirty="0"/>
              <a:t> </a:t>
            </a:r>
            <a:endParaRPr lang="pt-BR" dirty="0" smtClean="0"/>
          </a:p>
          <a:p>
            <a:pPr lvl="2"/>
            <a:r>
              <a:rPr lang="pt-BR" dirty="0" smtClean="0"/>
              <a:t>Nota1 = input(‘Digite a nota 1: ’);</a:t>
            </a:r>
          </a:p>
          <a:p>
            <a:pPr lvl="2"/>
            <a:r>
              <a:rPr lang="pt-BR" dirty="0" smtClean="0"/>
              <a:t>Nota2</a:t>
            </a:r>
            <a:r>
              <a:rPr lang="pt-BR" dirty="0"/>
              <a:t> = input(‘Digite a nota </a:t>
            </a:r>
            <a:r>
              <a:rPr lang="pt-BR" dirty="0" smtClean="0"/>
              <a:t>2: ’);</a:t>
            </a:r>
          </a:p>
          <a:p>
            <a:pPr lvl="2"/>
            <a:r>
              <a:rPr lang="pt-BR" dirty="0" smtClean="0"/>
              <a:t>Nota3</a:t>
            </a:r>
            <a:r>
              <a:rPr lang="pt-BR" dirty="0"/>
              <a:t> = input(‘Digite a nota </a:t>
            </a:r>
            <a:r>
              <a:rPr lang="pt-BR" dirty="0" smtClean="0"/>
              <a:t>3: ’);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Ler e imprimir cinco números:</a:t>
            </a:r>
          </a:p>
          <a:p>
            <a:pPr lvl="2"/>
            <a:r>
              <a:rPr lang="pt-BR" dirty="0" smtClean="0"/>
              <a:t>for i = 1 : 5</a:t>
            </a:r>
          </a:p>
          <a:p>
            <a:pPr marL="1341438" lvl="2" indent="0">
              <a:buNone/>
            </a:pPr>
            <a:r>
              <a:rPr lang="pt-BR" dirty="0" smtClean="0"/>
              <a:t>Num = </a:t>
            </a:r>
            <a:r>
              <a:rPr lang="pt-BR" dirty="0"/>
              <a:t>input(‘Digite um </a:t>
            </a:r>
            <a:r>
              <a:rPr lang="pt-BR" dirty="0" smtClean="0"/>
              <a:t>numero: ’);</a:t>
            </a:r>
          </a:p>
          <a:p>
            <a:pPr marL="1341438" lvl="2" indent="0">
              <a:buNone/>
            </a:pPr>
            <a:r>
              <a:rPr lang="pt-BR" dirty="0" err="1" smtClean="0"/>
              <a:t>printf</a:t>
            </a:r>
            <a:r>
              <a:rPr lang="pt-BR" dirty="0" smtClean="0"/>
              <a:t>(‘Numero digitado: %g’, Num);</a:t>
            </a:r>
          </a:p>
          <a:p>
            <a:pPr marL="990600" lvl="2" indent="0">
              <a:buNone/>
            </a:pPr>
            <a:r>
              <a:rPr lang="pt-BR" dirty="0" err="1" smtClean="0"/>
              <a:t>end</a:t>
            </a:r>
            <a:endParaRPr lang="pt-BR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5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Introdução</a:t>
            </a:r>
            <a:endParaRPr lang="en-US" sz="1800" b="0" i="1" u="none" dirty="0"/>
          </a:p>
        </p:txBody>
      </p:sp>
      <p:sp>
        <p:nvSpPr>
          <p:cNvPr id="9" name="AutoShape 38"/>
          <p:cNvSpPr>
            <a:spLocks noChangeArrowheads="1"/>
          </p:cNvSpPr>
          <p:nvPr/>
        </p:nvSpPr>
        <p:spPr bwMode="auto">
          <a:xfrm>
            <a:off x="5652120" y="2420888"/>
            <a:ext cx="2304256" cy="715516"/>
          </a:xfrm>
          <a:prstGeom prst="wedgeRoundRectCallout">
            <a:avLst>
              <a:gd name="adj1" fmla="val -86692"/>
              <a:gd name="adj2" fmla="val 117580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E se de repente for necessário manipular 10 notas de alunos?</a:t>
            </a:r>
            <a:endParaRPr lang="pt-BR" sz="1200" b="1" u="none" dirty="0">
              <a:latin typeface="Arial" charset="0"/>
            </a:endParaRPr>
          </a:p>
        </p:txBody>
      </p:sp>
      <p:sp>
        <p:nvSpPr>
          <p:cNvPr id="10" name="AutoShape 38"/>
          <p:cNvSpPr>
            <a:spLocks noChangeArrowheads="1"/>
          </p:cNvSpPr>
          <p:nvPr/>
        </p:nvSpPr>
        <p:spPr bwMode="auto">
          <a:xfrm>
            <a:off x="5796136" y="4005064"/>
            <a:ext cx="2304256" cy="1003548"/>
          </a:xfrm>
          <a:prstGeom prst="wedgeRoundRectCallout">
            <a:avLst>
              <a:gd name="adj1" fmla="val -67074"/>
              <a:gd name="adj2" fmla="val 96280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E se de repente for necessário manipular os números digitados depois do for?</a:t>
            </a:r>
            <a:endParaRPr lang="pt-BR" sz="1200" b="1" u="none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29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tipo de dados </a:t>
            </a:r>
            <a:r>
              <a:rPr lang="pt-BR" b="1" dirty="0" smtClean="0"/>
              <a:t>Vetor</a:t>
            </a:r>
            <a:endParaRPr lang="pt-BR" b="1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Nestes casos, todas as variáveis representam um conjunto de valores, possuem um objetivo em comum e são do mesmo tipo de dados;</a:t>
            </a:r>
          </a:p>
          <a:p>
            <a:endParaRPr lang="pt-BR" dirty="0"/>
          </a:p>
          <a:p>
            <a:r>
              <a:rPr lang="pt-BR" dirty="0" smtClean="0"/>
              <a:t>Uma estrutura de dados muito utilizada para armazenar e manipular este tipo de conjunto de variáveis é o </a:t>
            </a:r>
            <a:r>
              <a:rPr lang="pt-BR" b="1" dirty="0" smtClean="0"/>
              <a:t>Vetor</a:t>
            </a:r>
            <a:r>
              <a:rPr lang="pt-BR" dirty="0" smtClean="0"/>
              <a:t>;</a:t>
            </a:r>
          </a:p>
          <a:p>
            <a:endParaRPr lang="pt-BR" dirty="0"/>
          </a:p>
          <a:p>
            <a:r>
              <a:rPr lang="pt-BR" dirty="0" smtClean="0"/>
              <a:t>Um vetor representa conjuntos ordenados de valores homogêneos (do mesmo tipo), que podem ser números, </a:t>
            </a:r>
            <a:r>
              <a:rPr lang="pt-BR" i="1" dirty="0" err="1" smtClean="0"/>
              <a:t>strings</a:t>
            </a:r>
            <a:r>
              <a:rPr lang="pt-BR" dirty="0" smtClean="0"/>
              <a:t> e booleanos;</a:t>
            </a:r>
          </a:p>
          <a:p>
            <a:pPr lvl="1"/>
            <a:r>
              <a:rPr lang="pt-BR" dirty="0" smtClean="0"/>
              <a:t>A palavra ordenado é empregada no sentido dos valores estarem localizados em posições ordenadas de memória, e não no sentido de estarem respeitando uma relação (&lt;, &lt;=, &gt;, ou &gt;=).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6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213090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tipo de dados </a:t>
            </a:r>
            <a:r>
              <a:rPr lang="pt-BR" b="1" dirty="0" smtClean="0"/>
              <a:t>Vetor</a:t>
            </a:r>
            <a:endParaRPr lang="pt-BR" b="1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Os itens contidos em um vetor são chamados de </a:t>
            </a:r>
            <a:r>
              <a:rPr lang="pt-BR" b="1" dirty="0" smtClean="0"/>
              <a:t>elementos</a:t>
            </a:r>
            <a:r>
              <a:rPr lang="pt-BR" dirty="0" smtClean="0"/>
              <a:t>;</a:t>
            </a:r>
          </a:p>
          <a:p>
            <a:r>
              <a:rPr lang="pt-BR" dirty="0" smtClean="0"/>
              <a:t>A posição do elemento no vetor é chamado de </a:t>
            </a:r>
            <a:r>
              <a:rPr lang="pt-BR" b="1" dirty="0" smtClean="0"/>
              <a:t>índice</a:t>
            </a:r>
            <a:r>
              <a:rPr lang="pt-BR" dirty="0" smtClean="0"/>
              <a:t> ou subscrito, e é usado para individualizar um elemento do vetor;</a:t>
            </a:r>
          </a:p>
          <a:p>
            <a:r>
              <a:rPr lang="pt-BR" dirty="0" smtClean="0"/>
              <a:t>O vetor </a:t>
            </a:r>
            <a:r>
              <a:rPr lang="pt-BR" dirty="0" smtClean="0">
                <a:solidFill>
                  <a:srgbClr val="00B050"/>
                </a:solidFill>
              </a:rPr>
              <a:t>nota = </a:t>
            </a:r>
            <a:r>
              <a:rPr lang="pt-BR" dirty="0">
                <a:solidFill>
                  <a:srgbClr val="00B050"/>
                </a:solidFill>
              </a:rPr>
              <a:t>[8.1 5.2 9.2 7.2 6.5 5.2 8.5 9.5 6.5 10.0</a:t>
            </a:r>
            <a:r>
              <a:rPr lang="pt-BR" dirty="0" smtClean="0">
                <a:solidFill>
                  <a:srgbClr val="00B050"/>
                </a:solidFill>
              </a:rPr>
              <a:t>]</a:t>
            </a:r>
            <a:r>
              <a:rPr lang="pt-BR" dirty="0" smtClean="0"/>
              <a:t>, </a:t>
            </a:r>
            <a:br>
              <a:rPr lang="pt-BR" dirty="0" smtClean="0"/>
            </a:br>
            <a:r>
              <a:rPr lang="pt-BR" dirty="0" smtClean="0"/>
              <a:t>pode ser representado </a:t>
            </a:r>
            <a:br>
              <a:rPr lang="pt-BR" dirty="0" smtClean="0"/>
            </a:br>
            <a:r>
              <a:rPr lang="pt-BR" dirty="0" smtClean="0"/>
              <a:t>na memória como</a:t>
            </a:r>
            <a:br>
              <a:rPr lang="pt-BR" dirty="0" smtClean="0"/>
            </a:br>
            <a:r>
              <a:rPr lang="pt-BR" dirty="0" smtClean="0"/>
              <a:t>uma sequência de</a:t>
            </a:r>
            <a:br>
              <a:rPr lang="pt-BR" dirty="0" smtClean="0"/>
            </a:br>
            <a:r>
              <a:rPr lang="pt-BR" dirty="0" smtClean="0"/>
              <a:t>variáveis distintas,</a:t>
            </a:r>
            <a:br>
              <a:rPr lang="pt-BR" dirty="0" smtClean="0"/>
            </a:br>
            <a:r>
              <a:rPr lang="pt-BR" dirty="0" smtClean="0"/>
              <a:t>com o mesmo nome,</a:t>
            </a:r>
            <a:br>
              <a:rPr lang="pt-BR" dirty="0" smtClean="0"/>
            </a:br>
            <a:r>
              <a:rPr lang="pt-BR" dirty="0" smtClean="0"/>
              <a:t>mas diferenciadas </a:t>
            </a:r>
            <a:br>
              <a:rPr lang="pt-BR" dirty="0" smtClean="0"/>
            </a:br>
            <a:r>
              <a:rPr lang="pt-BR" dirty="0" smtClean="0"/>
              <a:t>pelo índice: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7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Introdução</a:t>
            </a:r>
            <a:endParaRPr lang="en-US" sz="1800" b="0" i="1" u="non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284984"/>
            <a:ext cx="3528392" cy="3320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561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Declaração de vetores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r>
              <a:rPr lang="pt-BR" sz="1200" dirty="0"/>
              <a:t>Introdução;</a:t>
            </a:r>
          </a:p>
          <a:p>
            <a:r>
              <a:rPr lang="pt-BR" sz="1200" b="1" dirty="0">
                <a:solidFill>
                  <a:srgbClr val="FF0000"/>
                </a:solidFill>
              </a:rPr>
              <a:t>Declaração de vetores</a:t>
            </a:r>
            <a:r>
              <a:rPr lang="pt-BR" sz="1200" dirty="0"/>
              <a:t>;</a:t>
            </a:r>
          </a:p>
          <a:p>
            <a:r>
              <a:rPr lang="pt-BR" sz="1200" dirty="0" smtClean="0"/>
              <a:t>Algumas operações </a:t>
            </a:r>
            <a:r>
              <a:rPr lang="pt-BR" sz="1200" dirty="0"/>
              <a:t>com vetores</a:t>
            </a:r>
            <a:r>
              <a:rPr lang="pt-BR" sz="1200" dirty="0" smtClean="0"/>
              <a:t>;</a:t>
            </a:r>
            <a:endParaRPr lang="pt-BR" sz="1200" dirty="0"/>
          </a:p>
          <a:p>
            <a:r>
              <a:rPr lang="pt-BR" sz="1200" dirty="0"/>
              <a:t>Algumas funções aplicadas a vetores;</a:t>
            </a:r>
          </a:p>
          <a:p>
            <a:r>
              <a:rPr lang="pt-BR" sz="1200" dirty="0"/>
              <a:t>Exercícios.</a:t>
            </a:r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98E7F1-12A9-411F-88BD-5391C3FE725A}" type="slidenum">
              <a:rPr lang="pt-BR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45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Definindo todos os elementos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Utiliza-se colchetes para delimitar todos os elementos;</a:t>
            </a:r>
          </a:p>
          <a:p>
            <a:endParaRPr lang="pt-BR" dirty="0"/>
          </a:p>
          <a:p>
            <a:r>
              <a:rPr lang="pt-BR" dirty="0" smtClean="0"/>
              <a:t>Para </a:t>
            </a:r>
            <a:r>
              <a:rPr lang="pt-BR" b="1" dirty="0" smtClean="0"/>
              <a:t>vetores de colunas</a:t>
            </a:r>
            <a:r>
              <a:rPr lang="pt-BR" dirty="0" smtClean="0"/>
              <a:t>, utiliza-se espaço ou vírgula para separar os elementos:</a:t>
            </a:r>
          </a:p>
          <a:p>
            <a:pPr lvl="1"/>
            <a:r>
              <a:rPr lang="pt-BR" dirty="0" smtClean="0"/>
              <a:t>Exemplos:</a:t>
            </a:r>
          </a:p>
          <a:p>
            <a:pPr marL="776288" lvl="2" indent="0">
              <a:buNone/>
            </a:pPr>
            <a:r>
              <a:rPr lang="pt-BR" dirty="0" smtClean="0"/>
              <a:t>V1 </a:t>
            </a:r>
            <a:r>
              <a:rPr lang="pt-BR" dirty="0"/>
              <a:t>= [1 2 3 4 5]; </a:t>
            </a:r>
          </a:p>
          <a:p>
            <a:pPr marL="776288" lvl="2" indent="0">
              <a:buNone/>
            </a:pPr>
            <a:r>
              <a:rPr lang="pt-BR" dirty="0"/>
              <a:t>V2 = [</a:t>
            </a:r>
            <a:r>
              <a:rPr lang="pt-BR" dirty="0" smtClean="0"/>
              <a:t>5,4,3,2,1</a:t>
            </a:r>
            <a:r>
              <a:rPr lang="pt-BR" dirty="0"/>
              <a:t>]; </a:t>
            </a:r>
          </a:p>
          <a:p>
            <a:pPr lvl="1"/>
            <a:r>
              <a:rPr lang="pt-BR" dirty="0" smtClean="0"/>
              <a:t>Resultados (para V1 e V2 respectivamente):</a:t>
            </a:r>
            <a:endParaRPr lang="pt-BR" dirty="0"/>
          </a:p>
          <a:p>
            <a:pPr marL="776288" lvl="2" indent="0">
              <a:buNone/>
            </a:pPr>
            <a:r>
              <a:rPr lang="pt-BR" dirty="0"/>
              <a:t>	</a:t>
            </a:r>
            <a:r>
              <a:rPr lang="pt-BR" dirty="0" smtClean="0"/>
              <a:t>1.    2.    3.    4.    5.</a:t>
            </a:r>
            <a:endParaRPr lang="pt-BR" dirty="0"/>
          </a:p>
          <a:p>
            <a:pPr marL="776288" lvl="2" indent="0">
              <a:buNone/>
            </a:pPr>
            <a:r>
              <a:rPr lang="pt-BR" dirty="0" smtClean="0"/>
              <a:t>--&gt;</a:t>
            </a:r>
          </a:p>
          <a:p>
            <a:pPr marL="776288" lvl="2" indent="0">
              <a:buNone/>
            </a:pPr>
            <a:r>
              <a:rPr lang="pt-BR" dirty="0"/>
              <a:t>	</a:t>
            </a:r>
            <a:r>
              <a:rPr lang="pt-BR" dirty="0" smtClean="0"/>
              <a:t>5.    4.    </a:t>
            </a:r>
            <a:r>
              <a:rPr lang="pt-BR" dirty="0"/>
              <a:t>3.    </a:t>
            </a:r>
            <a:r>
              <a:rPr lang="pt-BR" dirty="0" smtClean="0"/>
              <a:t>2.    1.</a:t>
            </a:r>
            <a:endParaRPr lang="pt-BR" dirty="0"/>
          </a:p>
          <a:p>
            <a:pPr marL="776288" lvl="2" indent="0">
              <a:buNone/>
            </a:pPr>
            <a:r>
              <a:rPr lang="pt-BR" dirty="0"/>
              <a:t>--&gt;</a:t>
            </a:r>
          </a:p>
          <a:p>
            <a:pPr marL="776288" lvl="2" indent="0">
              <a:buNone/>
            </a:pP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9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Declaração de vetores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215142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19662</TotalTime>
  <Words>3121</Words>
  <Application>Microsoft Office PowerPoint</Application>
  <PresentationFormat>Apresentação na tela (4:3)</PresentationFormat>
  <Paragraphs>669</Paragraphs>
  <Slides>48</Slides>
  <Notes>48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48</vt:i4>
      </vt:variant>
    </vt:vector>
  </HeadingPairs>
  <TitlesOfParts>
    <vt:vector size="49" baseType="lpstr">
      <vt:lpstr>Adjacência</vt:lpstr>
      <vt:lpstr>Semana 10: Vetores.</vt:lpstr>
      <vt:lpstr>Agenda</vt:lpstr>
      <vt:lpstr>Introdução</vt:lpstr>
      <vt:lpstr>Conjunto de variáveis</vt:lpstr>
      <vt:lpstr>Conjunto de variáveis</vt:lpstr>
      <vt:lpstr>O tipo de dados Vetor</vt:lpstr>
      <vt:lpstr>O tipo de dados Vetor</vt:lpstr>
      <vt:lpstr>Declaração de vetores</vt:lpstr>
      <vt:lpstr>Definindo todos os elementos</vt:lpstr>
      <vt:lpstr>Definindo todos os elementos</vt:lpstr>
      <vt:lpstr>Definindo elementos por faixas</vt:lpstr>
      <vt:lpstr>Definindo vetor de 1’s</vt:lpstr>
      <vt:lpstr>Definindo vetor de 1’s</vt:lpstr>
      <vt:lpstr>Definindo vetor de 0’s</vt:lpstr>
      <vt:lpstr>Definindo vetor de 0’s</vt:lpstr>
      <vt:lpstr>Algumas Operações com vetores</vt:lpstr>
      <vt:lpstr>Acesso aos elementos</vt:lpstr>
      <vt:lpstr>Acesso aos elementos</vt:lpstr>
      <vt:lpstr>Transposição de vetores</vt:lpstr>
      <vt:lpstr>Operações binárias</vt:lpstr>
      <vt:lpstr>Operações binárias</vt:lpstr>
      <vt:lpstr>Operações binárias</vt:lpstr>
      <vt:lpstr>Operações binárias</vt:lpstr>
      <vt:lpstr>Operações binárias</vt:lpstr>
      <vt:lpstr>Operações binárias</vt:lpstr>
      <vt:lpstr>Operações binárias</vt:lpstr>
      <vt:lpstr>Operações binárias</vt:lpstr>
      <vt:lpstr>Operações binárias</vt:lpstr>
      <vt:lpstr>Operações binárias</vt:lpstr>
      <vt:lpstr>Operações binárias</vt:lpstr>
      <vt:lpstr>Algumas funções  aplicadas a vetores</vt:lpstr>
      <vt:lpstr>Dimensão de vetores</vt:lpstr>
      <vt:lpstr>Somatório</vt:lpstr>
      <vt:lpstr>Somatório cumulativo</vt:lpstr>
      <vt:lpstr>Produtório</vt:lpstr>
      <vt:lpstr>Produtório cumulativo</vt:lpstr>
      <vt:lpstr>Elementos únicos</vt:lpstr>
      <vt:lpstr>União</vt:lpstr>
      <vt:lpstr>Interseção</vt:lpstr>
      <vt:lpstr>Busca (pesquisa)</vt:lpstr>
      <vt:lpstr>Ordenação</vt:lpstr>
      <vt:lpstr>Ordenação</vt:lpstr>
      <vt:lpstr>Exercícios</vt:lpstr>
      <vt:lpstr>Exercícios propostos</vt:lpstr>
      <vt:lpstr>Exercícios propostos</vt:lpstr>
      <vt:lpstr>Exercícios propostos</vt:lpstr>
      <vt:lpstr>Lista 4 do prof. David</vt:lpstr>
      <vt:lpstr>FIM! Dúvidas?</vt:lpstr>
    </vt:vector>
  </TitlesOfParts>
  <Company>UFMG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DCC 001 Programação de Computadores 1o Semestre de 2007</dc:title>
  <dc:creator>Osvaldo Carvalho</dc:creator>
  <cp:lastModifiedBy>Reinaldo</cp:lastModifiedBy>
  <cp:revision>1169</cp:revision>
  <cp:lastPrinted>2012-04-17T15:27:14Z</cp:lastPrinted>
  <dcterms:created xsi:type="dcterms:W3CDTF">2007-02-26T14:09:57Z</dcterms:created>
  <dcterms:modified xsi:type="dcterms:W3CDTF">2012-05-31T13:54:54Z</dcterms:modified>
</cp:coreProperties>
</file>