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4"/>
  </p:notesMasterIdLst>
  <p:handoutMasterIdLst>
    <p:handoutMasterId r:id="rId45"/>
  </p:handoutMasterIdLst>
  <p:sldIdLst>
    <p:sldId id="423" r:id="rId2"/>
    <p:sldId id="424" r:id="rId3"/>
    <p:sldId id="425" r:id="rId4"/>
    <p:sldId id="331" r:id="rId5"/>
    <p:sldId id="332" r:id="rId6"/>
    <p:sldId id="333" r:id="rId7"/>
    <p:sldId id="334" r:id="rId8"/>
    <p:sldId id="340" r:id="rId9"/>
    <p:sldId id="426" r:id="rId10"/>
    <p:sldId id="292" r:id="rId11"/>
    <p:sldId id="427" r:id="rId12"/>
    <p:sldId id="428" r:id="rId13"/>
    <p:sldId id="435" r:id="rId14"/>
    <p:sldId id="429" r:id="rId15"/>
    <p:sldId id="430" r:id="rId16"/>
    <p:sldId id="335" r:id="rId17"/>
    <p:sldId id="431" r:id="rId18"/>
    <p:sldId id="432" r:id="rId19"/>
    <p:sldId id="433" r:id="rId20"/>
    <p:sldId id="434" r:id="rId21"/>
    <p:sldId id="436" r:id="rId22"/>
    <p:sldId id="437" r:id="rId23"/>
    <p:sldId id="438" r:id="rId24"/>
    <p:sldId id="439" r:id="rId25"/>
    <p:sldId id="440" r:id="rId26"/>
    <p:sldId id="441" r:id="rId27"/>
    <p:sldId id="442" r:id="rId28"/>
    <p:sldId id="443" r:id="rId29"/>
    <p:sldId id="444" r:id="rId30"/>
    <p:sldId id="445" r:id="rId31"/>
    <p:sldId id="446" r:id="rId32"/>
    <p:sldId id="447" r:id="rId33"/>
    <p:sldId id="448" r:id="rId34"/>
    <p:sldId id="449" r:id="rId35"/>
    <p:sldId id="450" r:id="rId36"/>
    <p:sldId id="451" r:id="rId37"/>
    <p:sldId id="452" r:id="rId38"/>
    <p:sldId id="457" r:id="rId39"/>
    <p:sldId id="453" r:id="rId40"/>
    <p:sldId id="454" r:id="rId41"/>
    <p:sldId id="455" r:id="rId42"/>
    <p:sldId id="456" r:id="rId4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CC"/>
    <a:srgbClr val="FFFF00"/>
    <a:srgbClr val="FF0000"/>
    <a:srgbClr val="FFCC66"/>
    <a:srgbClr val="FF3399"/>
    <a:srgbClr val="66FF66"/>
    <a:srgbClr val="66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3" autoAdjust="0"/>
    <p:restoredTop sz="86444" autoAdjust="0"/>
  </p:normalViewPr>
  <p:slideViewPr>
    <p:cSldViewPr>
      <p:cViewPr varScale="1">
        <p:scale>
          <a:sx n="73" d="100"/>
          <a:sy n="73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7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948"/>
    </p:cViewPr>
  </p:sorterViewPr>
  <p:notesViewPr>
    <p:cSldViewPr>
      <p:cViewPr varScale="1">
        <p:scale>
          <a:sx n="65" d="100"/>
          <a:sy n="65" d="100"/>
        </p:scale>
        <p:origin x="-3110" y="-77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fld id="{AD0D1E3F-2D69-4C77-9184-5C88A15AB4F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7591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 para editar os estilos do texto mestre</a:t>
            </a:r>
          </a:p>
          <a:p>
            <a:pPr lvl="1"/>
            <a:r>
              <a:rPr lang="en-US" noProof="0" smtClean="0"/>
              <a:t>Segundo nível</a:t>
            </a:r>
          </a:p>
          <a:p>
            <a:pPr lvl="2"/>
            <a:r>
              <a:rPr lang="en-US" noProof="0" smtClean="0"/>
              <a:t>Terceiro nível</a:t>
            </a:r>
          </a:p>
          <a:p>
            <a:pPr lvl="3"/>
            <a:r>
              <a:rPr lang="en-US" noProof="0" smtClean="0"/>
              <a:t>Quarto nível</a:t>
            </a:r>
          </a:p>
          <a:p>
            <a:pPr lvl="4"/>
            <a:r>
              <a:rPr lang="en-US" noProof="0" smtClean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fld id="{A6363B64-E2C1-41BC-B8FB-45168F17075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4315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4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7A779BE-FD5B-4AB7-A35E-4827871BB7F8}" type="slidenum">
              <a:rPr lang="en-US" sz="1300" u="none" smtClean="0">
                <a:latin typeface="Arial" charset="0"/>
              </a:rPr>
              <a:pPr eaLnBrk="1" hangingPunct="1"/>
              <a:t>5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6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E9E5A80-8B6A-4EB8-9375-1323678DA949}" type="slidenum">
              <a:rPr lang="en-US" sz="1300" u="none" smtClean="0">
                <a:latin typeface="Arial" charset="0"/>
              </a:rPr>
              <a:pPr eaLnBrk="1" hangingPunct="1"/>
              <a:t>7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366C915-1250-4B87-82A5-77C94F211EC0}" type="slidenum">
              <a:rPr lang="en-US" sz="1300" u="none" smtClean="0">
                <a:latin typeface="Arial" charset="0"/>
              </a:rPr>
              <a:pPr eaLnBrk="1" hangingPunct="1"/>
              <a:t>8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5207C5B-9009-4734-9FAD-9C9545E102A7}" type="slidenum">
              <a:rPr lang="en-US" sz="1300" u="none" smtClean="0">
                <a:latin typeface="Arial" charset="0"/>
              </a:rPr>
              <a:pPr eaLnBrk="1" hangingPunct="1"/>
              <a:t>10</a:t>
            </a:fld>
            <a:endParaRPr lang="en-US" sz="1300" u="none" smtClean="0">
              <a:latin typeface="Arial" charset="0"/>
            </a:endParaRPr>
          </a:p>
        </p:txBody>
      </p:sp>
      <p:sp>
        <p:nvSpPr>
          <p:cNvPr id="5017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2A62E24-A649-418D-806E-907E69C43670}" type="slidenum">
              <a:rPr lang="en-US" sz="1300" u="none" smtClean="0">
                <a:latin typeface="Arial" charset="0"/>
              </a:rPr>
              <a:pPr eaLnBrk="1" hangingPunct="1"/>
              <a:t>16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F5393-3723-4DF4-9CA7-DEBEEE0CC4A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78535-4D03-40C1-96DB-7E371F82C057}" type="datetime1">
              <a:rPr lang="pt-BR"/>
              <a:pPr>
                <a:defRPr/>
              </a:pPr>
              <a:t>13/03/2012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45408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68D72-25CB-4CA8-AA0A-EA3C6BBB7F9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AA42-99BB-43DA-9F53-3F925184BBCE}" type="datetime1">
              <a:rPr lang="pt-BR"/>
              <a:pPr>
                <a:defRPr/>
              </a:pPr>
              <a:t>13/03/2012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32193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E3DF7-4A51-413B-A966-DC4AF450B92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42009-AA2D-408D-B038-4C52BEBC5B9D}" type="datetime1">
              <a:rPr lang="pt-BR"/>
              <a:pPr>
                <a:defRPr/>
              </a:pPr>
              <a:t>13/03/2012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0309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327EB-2CBB-429B-84D4-DB33DF4C2DC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40AB0-43E2-4501-92A5-8BA75CB909EA}" type="datetime1">
              <a:rPr lang="pt-BR"/>
              <a:pPr>
                <a:defRPr/>
              </a:pPr>
              <a:t>13/03/2012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80912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4246A-B6AC-483E-84FA-E99812746EB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35EA-8713-4F58-AE5C-2F3A40392ECF}" type="datetime1">
              <a:rPr lang="pt-BR"/>
              <a:pPr>
                <a:defRPr/>
              </a:pPr>
              <a:t>13/03/2012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2876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576C6-5070-474E-BD02-FAF0AC8E7FB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5D673-3E30-4767-B612-7F33DA000CA2}" type="datetime1">
              <a:rPr lang="pt-BR"/>
              <a:pPr>
                <a:defRPr/>
              </a:pPr>
              <a:t>13/03/2012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30330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A087F-9D04-4C4D-8566-69EF8D7C5AE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3B9DB-9F99-4B25-B1E6-79ABFE70E729}" type="datetime1">
              <a:rPr lang="pt-BR"/>
              <a:pPr>
                <a:defRPr/>
              </a:pPr>
              <a:t>13/03/2012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9512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392FC-256F-41F8-AFEE-2A63167AB0C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FAA2B-64A8-4CE8-9A08-897B3805C552}" type="datetime1">
              <a:rPr lang="pt-BR"/>
              <a:pPr>
                <a:defRPr/>
              </a:pPr>
              <a:t>13/03/2012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54713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FAFE6-59D7-4982-B1D5-76EFF33A6CF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48351-AEDC-45FB-9FC3-C40843F18606}" type="datetime1">
              <a:rPr lang="pt-BR"/>
              <a:pPr>
                <a:defRPr/>
              </a:pPr>
              <a:t>13/03/2012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564117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C8363-FB83-4690-8669-7DE845DB84C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2C83A-5670-4826-9B1E-F0FFDEEA2054}" type="datetime1">
              <a:rPr lang="pt-BR"/>
              <a:pPr>
                <a:defRPr/>
              </a:pPr>
              <a:t>13/03/2012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2461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16673-7803-47D1-A151-2DB82B51650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F5854-D20B-49A4-9D89-0057D6CA7637}" type="datetime1">
              <a:rPr lang="pt-BR"/>
              <a:pPr>
                <a:defRPr/>
              </a:pPr>
              <a:t>13/03/2012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52084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 u="none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5A49463-9B96-4673-B371-5C683AB965B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CBF04865-3574-413C-B67E-72BD5BB6776A}" type="datetime1">
              <a:rPr lang="pt-BR"/>
              <a:pPr>
                <a:defRPr/>
              </a:pPr>
              <a:t>13/03/2012</a:t>
            </a:fld>
            <a:endParaRPr lang="pt-BR"/>
          </a:p>
        </p:txBody>
      </p:sp>
      <p:sp>
        <p:nvSpPr>
          <p:cNvPr id="11" name="Rectangle 7"/>
          <p:cNvSpPr txBox="1">
            <a:spLocks noChangeArrowheads="1"/>
          </p:cNvSpPr>
          <p:nvPr userDrawn="1"/>
        </p:nvSpPr>
        <p:spPr>
          <a:xfrm>
            <a:off x="8715375" y="6572250"/>
            <a:ext cx="428625" cy="285750"/>
          </a:xfrm>
          <a:prstGeom prst="rect">
            <a:avLst/>
          </a:prstGeom>
          <a:ln/>
        </p:spPr>
        <p:txBody>
          <a:bodyPr/>
          <a:lstStyle>
            <a:lvl1pPr algn="ctr">
              <a:defRPr sz="1000" u="none" baseline="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034" name="Imagem 1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85188" y="25400"/>
            <a:ext cx="63182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ct val="20000"/>
        </a:spcBef>
        <a:spcAft>
          <a:spcPct val="0"/>
        </a:spcAft>
        <a:buClr>
          <a:srgbClr val="D2CB6C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95A39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C89F5D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o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lab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0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Semana 02:</a:t>
            </a:r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3200" b="1" dirty="0" smtClean="0"/>
              <a:t>Introdução ao </a:t>
            </a:r>
            <a:r>
              <a:rPr lang="pt-BR" sz="3200" b="1" dirty="0" err="1" smtClean="0"/>
              <a:t>Scilab</a:t>
            </a:r>
            <a:r>
              <a:rPr lang="pt-BR" sz="3200" b="1" dirty="0" smtClean="0"/>
              <a:t>.</a:t>
            </a:r>
            <a:br>
              <a:rPr lang="pt-BR" sz="3200" b="1" dirty="0" smtClean="0"/>
            </a:br>
            <a:r>
              <a:rPr lang="pt-BR" sz="3200" b="1" dirty="0" smtClean="0"/>
              <a:t>Comandos de entrada e saída de dados.</a:t>
            </a:r>
            <a:endParaRPr lang="pt-BR" sz="3200" b="1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125" cy="10668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Material Didático Unificado.</a:t>
            </a:r>
            <a:endParaRPr lang="pt-BR" dirty="0"/>
          </a:p>
        </p:txBody>
      </p:sp>
      <p:sp>
        <p:nvSpPr>
          <p:cNvPr id="205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BB53C7B-8A92-4DF8-A150-34605C2FF04B}" type="slidenum">
              <a:rPr lang="pt-BR"/>
              <a:pPr/>
              <a:t>1</a:t>
            </a:fld>
            <a:endParaRPr lang="pt-BR"/>
          </a:p>
        </p:txBody>
      </p:sp>
      <p:pic>
        <p:nvPicPr>
          <p:cNvPr id="2053" name="Picture 2" descr="http://tecnologia.culturamix.com/blog/wp-content/uploads/2011/05/Tudo-Sobre-Programa%C3%A7%C3%A3o-de-Computadores-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99163" y="44450"/>
            <a:ext cx="2389187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CaixaDeTexto 8"/>
          <p:cNvSpPr txBox="1">
            <a:spLocks noChangeArrowheads="1"/>
          </p:cNvSpPr>
          <p:nvPr/>
        </p:nvSpPr>
        <p:spPr bwMode="auto">
          <a:xfrm>
            <a:off x="323850" y="404813"/>
            <a:ext cx="4252913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pt-BR" sz="1800" b="1" u="none">
                <a:latin typeface="Calibri" pitchFamily="34" charset="0"/>
              </a:rPr>
              <a:t>BCC701 – Programação de Computadores I</a:t>
            </a:r>
          </a:p>
          <a:p>
            <a:pPr eaLnBrk="1" hangingPunct="1"/>
            <a:r>
              <a:rPr lang="pt-BR" sz="1800" u="none">
                <a:latin typeface="Calibri" pitchFamily="34" charset="0"/>
              </a:rPr>
              <a:t>Universidade Federal de Ouro Preto</a:t>
            </a:r>
          </a:p>
          <a:p>
            <a:pPr eaLnBrk="1" hangingPunct="1"/>
            <a:r>
              <a:rPr lang="pt-BR" sz="1800" u="none">
                <a:latin typeface="Calibri" pitchFamily="34" charset="0"/>
              </a:rPr>
              <a:t>Departamento de Ciência da Computação</a:t>
            </a:r>
          </a:p>
          <a:p>
            <a:pPr eaLnBrk="1" hangingPunct="1"/>
            <a:endParaRPr lang="pt-BR" sz="1800" u="none">
              <a:latin typeface="Calibri" pitchFamily="34" charset="0"/>
            </a:endParaRPr>
          </a:p>
          <a:p>
            <a:pPr eaLnBrk="1" hangingPunct="1"/>
            <a:r>
              <a:rPr lang="pt-BR" sz="1800" b="1" u="none">
                <a:latin typeface="Calibri" pitchFamily="34" charset="0"/>
              </a:rPr>
              <a:t>www.decom.ufop.br/bcc701</a:t>
            </a:r>
          </a:p>
          <a:p>
            <a:pPr eaLnBrk="1" hangingPunct="1"/>
            <a:r>
              <a:rPr lang="pt-BR" sz="1800" b="1" u="none">
                <a:latin typeface="Calibri" pitchFamily="34" charset="0"/>
              </a:rPr>
              <a:t>2012/01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mtClean="0"/>
              <a:t>O ambiente Scilab</a:t>
            </a:r>
          </a:p>
        </p:txBody>
      </p:sp>
      <p:sp>
        <p:nvSpPr>
          <p:cNvPr id="11267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Janela </a:t>
            </a:r>
            <a:r>
              <a:rPr lang="pt-BR" b="1" i="1" smtClean="0"/>
              <a:t>Console</a:t>
            </a:r>
            <a:r>
              <a:rPr lang="pt-BR" smtClean="0"/>
              <a:t> do Scilab:</a:t>
            </a:r>
          </a:p>
        </p:txBody>
      </p:sp>
      <p:sp>
        <p:nvSpPr>
          <p:cNvPr id="11268" name="Espaço Reservado para Número de Slide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C2795E-FB86-4CD0-BF28-31D515ADD1C3}" type="slidenum">
              <a:rPr lang="pt-BR"/>
              <a:pPr/>
              <a:t>10</a:t>
            </a:fld>
            <a:endParaRPr lang="pt-BR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  <p:pic>
        <p:nvPicPr>
          <p:cNvPr id="11270" name="Imagem 11" descr="Scilab-0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51013" y="2133600"/>
            <a:ext cx="5032375" cy="438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AutoShape 8"/>
          <p:cNvSpPr>
            <a:spLocks noChangeArrowheads="1"/>
          </p:cNvSpPr>
          <p:nvPr/>
        </p:nvSpPr>
        <p:spPr bwMode="auto">
          <a:xfrm>
            <a:off x="4356100" y="1816100"/>
            <a:ext cx="1457325" cy="303213"/>
          </a:xfrm>
          <a:prstGeom prst="wedgeRoundRectCallout">
            <a:avLst>
              <a:gd name="adj1" fmla="val -73093"/>
              <a:gd name="adj2" fmla="val 137213"/>
              <a:gd name="adj3" fmla="val 16667"/>
            </a:avLst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miter lim="800000"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>
                <a:latin typeface="Arial" charset="0"/>
              </a:rPr>
              <a:t>Barra de Menus</a:t>
            </a:r>
            <a:endParaRPr lang="pt-BR"/>
          </a:p>
        </p:txBody>
      </p:sp>
      <p:sp>
        <p:nvSpPr>
          <p:cNvPr id="11272" name="AutoShape 9"/>
          <p:cNvSpPr>
            <a:spLocks noChangeArrowheads="1"/>
          </p:cNvSpPr>
          <p:nvPr/>
        </p:nvSpPr>
        <p:spPr bwMode="auto">
          <a:xfrm>
            <a:off x="5084763" y="2636838"/>
            <a:ext cx="1997075" cy="303212"/>
          </a:xfrm>
          <a:prstGeom prst="wedgeRoundRectCallout">
            <a:avLst>
              <a:gd name="adj1" fmla="val -97773"/>
              <a:gd name="adj2" fmla="val -68449"/>
              <a:gd name="adj3" fmla="val 16667"/>
            </a:avLst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miter lim="800000"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>
                <a:latin typeface="Arial" charset="0"/>
              </a:rPr>
              <a:t>Barra de Ferramentas</a:t>
            </a:r>
            <a:endParaRPr lang="pt-BR"/>
          </a:p>
        </p:txBody>
      </p:sp>
      <p:sp>
        <p:nvSpPr>
          <p:cNvPr id="11273" name="AutoShape 10"/>
          <p:cNvSpPr>
            <a:spLocks noChangeArrowheads="1"/>
          </p:cNvSpPr>
          <p:nvPr/>
        </p:nvSpPr>
        <p:spPr bwMode="auto">
          <a:xfrm>
            <a:off x="2689225" y="4941888"/>
            <a:ext cx="2039938" cy="301625"/>
          </a:xfrm>
          <a:prstGeom prst="wedgeRoundRectCallout">
            <a:avLst>
              <a:gd name="adj1" fmla="val -78819"/>
              <a:gd name="adj2" fmla="val -72222"/>
              <a:gd name="adj3" fmla="val 16667"/>
            </a:avLst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miter lim="800000"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i="1" u="none">
                <a:latin typeface="Arial" charset="0"/>
              </a:rPr>
              <a:t>Prompt</a:t>
            </a:r>
            <a:r>
              <a:rPr lang="pt-BR" sz="1200" b="1" u="none">
                <a:latin typeface="Arial" charset="0"/>
              </a:rPr>
              <a:t> de Comandos</a:t>
            </a:r>
          </a:p>
          <a:p>
            <a:pPr>
              <a:spcAft>
                <a:spcPts val="1000"/>
              </a:spcAft>
            </a:pPr>
            <a:endParaRPr lang="pt-BR" sz="1200" b="1" u="none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Comandos de entrada e saída </a:t>
            </a:r>
            <a:br>
              <a:rPr lang="pt-BR" dirty="0" smtClean="0"/>
            </a:br>
            <a:r>
              <a:rPr lang="pt-BR" dirty="0" smtClean="0"/>
              <a:t>de dados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Introdução</a:t>
            </a:r>
            <a:r>
              <a:rPr lang="pt-BR" sz="1200" b="1" dirty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b="1" dirty="0">
                <a:solidFill>
                  <a:srgbClr val="FF0000"/>
                </a:solidFill>
              </a:rPr>
              <a:t>Comandos de entrada e saída de dados</a:t>
            </a:r>
            <a:r>
              <a:rPr lang="pt-BR" sz="1200" dirty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Introdução ao uso do Fluxograma;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Utilizando o ambiente </a:t>
            </a:r>
            <a:r>
              <a:rPr lang="pt-BR" sz="1200" dirty="0" err="1"/>
              <a:t>SciNotes</a:t>
            </a:r>
            <a:r>
              <a:rPr lang="pt-BR" sz="1200" dirty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Exercícios</a:t>
            </a:r>
            <a:r>
              <a:rPr lang="pt-BR" sz="1200" b="1" dirty="0"/>
              <a:t>.</a:t>
            </a:r>
          </a:p>
        </p:txBody>
      </p:sp>
      <p:sp>
        <p:nvSpPr>
          <p:cNvPr id="12292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7389E70-A495-4012-9BF5-D02232462226}" type="slidenum">
              <a:rPr lang="pt-BR"/>
              <a:pPr/>
              <a:t>11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mtClean="0"/>
              <a:t>Variáveis</a:t>
            </a:r>
            <a:endParaRPr lang="pt-BR" dirty="0"/>
          </a:p>
        </p:txBody>
      </p:sp>
      <p:sp>
        <p:nvSpPr>
          <p:cNvPr id="13315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Variáveis correspondem a nomes para espaços de memória que são gerenciados pelo Scilab;</a:t>
            </a:r>
          </a:p>
          <a:p>
            <a:pPr lvl="1"/>
            <a:endParaRPr lang="pt-BR" smtClean="0"/>
          </a:p>
          <a:p>
            <a:r>
              <a:rPr lang="pt-BR" smtClean="0"/>
              <a:t>O programador não precisa ter qualquer ideia de como tal gerência é realizada;</a:t>
            </a:r>
          </a:p>
        </p:txBody>
      </p:sp>
      <p:sp>
        <p:nvSpPr>
          <p:cNvPr id="13316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8EA6A64-0E1D-46CB-B221-26FB9610985E}" type="slidenum">
              <a:rPr lang="pt-BR"/>
              <a:pPr/>
              <a:t>12</a:t>
            </a:fld>
            <a:endParaRPr lang="pt-BR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entrada e saída de dados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mtClean="0"/>
              <a:t>Variáveis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Os nomes das variáveis são escolhidos pelo programador, respeitando as seguintes regras:</a:t>
            </a:r>
          </a:p>
          <a:p>
            <a:pPr marL="86868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endParaRPr lang="pt-BR" dirty="0" smtClean="0"/>
          </a:p>
          <a:p>
            <a:pPr marL="86868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 smtClean="0"/>
              <a:t>O </a:t>
            </a:r>
            <a:r>
              <a:rPr lang="pt-BR" b="1" dirty="0" smtClean="0"/>
              <a:t>primeiro caractere </a:t>
            </a:r>
            <a:r>
              <a:rPr lang="pt-BR" dirty="0" smtClean="0"/>
              <a:t>do nome deve ser uma letra ou qualquer caractere dentre  '%' ,  '_' ,  '#' ,  '!' , '$'  e  '?';</a:t>
            </a:r>
          </a:p>
          <a:p>
            <a:pPr marL="86868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endParaRPr lang="pt-BR" dirty="0" smtClean="0"/>
          </a:p>
          <a:p>
            <a:pPr marL="86868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 smtClean="0"/>
              <a:t>Os </a:t>
            </a:r>
            <a:r>
              <a:rPr lang="pt-BR" b="1" dirty="0" smtClean="0"/>
              <a:t>outros caracteres </a:t>
            </a:r>
            <a:r>
              <a:rPr lang="pt-BR" dirty="0" smtClean="0"/>
              <a:t>podem ser letras ou dígitos ou qualquer caractere dentre  '_' ,  '#' ,  '!' , '$'  e  '?';</a:t>
            </a:r>
          </a:p>
          <a:p>
            <a:pPr marL="86868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endParaRPr lang="pt-BR" dirty="0" smtClean="0"/>
          </a:p>
          <a:p>
            <a:pPr marL="86868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 smtClean="0"/>
              <a:t>Caracteres </a:t>
            </a:r>
            <a:r>
              <a:rPr lang="pt-BR" dirty="0"/>
              <a:t>acentuados não são permitidos;</a:t>
            </a:r>
          </a:p>
          <a:p>
            <a:pPr marL="86868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endParaRPr lang="pt-BR" dirty="0" smtClean="0"/>
          </a:p>
          <a:p>
            <a:pPr marL="86868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 smtClean="0"/>
              <a:t>Nomes </a:t>
            </a:r>
            <a:r>
              <a:rPr lang="pt-BR" dirty="0"/>
              <a:t>de variáveis são sensíveis a maiúsculas e minúsculas. Por exemplo, </a:t>
            </a:r>
            <a:r>
              <a:rPr lang="pt-BR" dirty="0" smtClean="0"/>
              <a:t>variável Alpha </a:t>
            </a:r>
            <a:r>
              <a:rPr lang="pt-BR" dirty="0"/>
              <a:t>é diferente das variáveis ALPHA, alpha e </a:t>
            </a:r>
            <a:r>
              <a:rPr lang="pt-BR" dirty="0" err="1"/>
              <a:t>AlPhA</a:t>
            </a:r>
            <a:r>
              <a:rPr lang="pt-BR" dirty="0"/>
              <a:t>.</a:t>
            </a:r>
            <a:endParaRPr lang="pt-BR" dirty="0" smtClean="0"/>
          </a:p>
        </p:txBody>
      </p:sp>
      <p:sp>
        <p:nvSpPr>
          <p:cNvPr id="1434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3940B01-56A7-41DE-91D4-282E086A6BC3}" type="slidenum">
              <a:rPr lang="pt-BR"/>
              <a:pPr/>
              <a:t>13</a:t>
            </a:fld>
            <a:endParaRPr lang="pt-BR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entrada e saída de dados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mtClean="0"/>
              <a:t>Variáveis</a:t>
            </a:r>
            <a:endParaRPr lang="pt-BR" dirty="0"/>
          </a:p>
        </p:txBody>
      </p:sp>
      <p:sp>
        <p:nvSpPr>
          <p:cNvPr id="15363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A escolha de nomes significativos para as variáveis ajuda ao programador entender o que o programa faz e a prevenir erros;</a:t>
            </a:r>
          </a:p>
          <a:p>
            <a:endParaRPr lang="pt-BR" smtClean="0"/>
          </a:p>
          <a:p>
            <a:r>
              <a:rPr lang="pt-BR" b="1" smtClean="0"/>
              <a:t>Nomes válidos</a:t>
            </a:r>
            <a:r>
              <a:rPr lang="pt-BR" smtClean="0"/>
              <a:t>:</a:t>
            </a:r>
          </a:p>
          <a:p>
            <a:pPr lvl="1"/>
            <a:r>
              <a:rPr lang="pt-BR" smtClean="0"/>
              <a:t>a , A , Jose , total_de_alunos , #funcionarios.</a:t>
            </a:r>
          </a:p>
          <a:p>
            <a:endParaRPr lang="pt-BR" smtClean="0"/>
          </a:p>
          <a:p>
            <a:r>
              <a:rPr lang="pt-BR" b="1" smtClean="0"/>
              <a:t>Nomes inválidos</a:t>
            </a:r>
            <a:r>
              <a:rPr lang="pt-BR" smtClean="0"/>
              <a:t>:</a:t>
            </a:r>
          </a:p>
          <a:p>
            <a:pPr lvl="1"/>
            <a:r>
              <a:rPr lang="pt-BR" smtClean="0"/>
              <a:t>1Aluno (o primeiro caractere é um algarismo)</a:t>
            </a:r>
          </a:p>
          <a:p>
            <a:pPr lvl="1"/>
            <a:r>
              <a:rPr lang="pt-BR" smtClean="0"/>
              <a:t>total de alunos (tem espaços)</a:t>
            </a:r>
          </a:p>
          <a:p>
            <a:pPr lvl="1"/>
            <a:r>
              <a:rPr lang="pt-BR" smtClean="0"/>
              <a:t>José (é acentuado)</a:t>
            </a:r>
          </a:p>
        </p:txBody>
      </p:sp>
      <p:sp>
        <p:nvSpPr>
          <p:cNvPr id="1536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576A51-02BC-4ECC-BEF3-B5FB70C1D86D}" type="slidenum">
              <a:rPr lang="pt-BR"/>
              <a:pPr/>
              <a:t>14</a:t>
            </a:fld>
            <a:endParaRPr lang="pt-BR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entrada e saída de dados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mtClean="0"/>
              <a:t>Variáveis</a:t>
            </a:r>
            <a:endParaRPr lang="pt-BR" dirty="0"/>
          </a:p>
        </p:txBody>
      </p:sp>
      <p:sp>
        <p:nvSpPr>
          <p:cNvPr id="16387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Definindo variáveis:</a:t>
            </a:r>
          </a:p>
        </p:txBody>
      </p:sp>
      <p:sp>
        <p:nvSpPr>
          <p:cNvPr id="16388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7C7650-0D90-41B1-9E24-B73114569DDF}" type="slidenum">
              <a:rPr lang="pt-BR"/>
              <a:pPr/>
              <a:t>15</a:t>
            </a:fld>
            <a:endParaRPr lang="pt-BR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entrada e saída de dados</a:t>
            </a:r>
            <a:endParaRPr lang="en-US" sz="1800" b="0" i="1" u="none" dirty="0"/>
          </a:p>
        </p:txBody>
      </p:sp>
      <p:pic>
        <p:nvPicPr>
          <p:cNvPr id="16390" name="Imagem 7" descr="Scilab-0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66863" y="2133600"/>
            <a:ext cx="5400675" cy="431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1" name="AutoShape 2"/>
          <p:cNvSpPr>
            <a:spLocks noChangeArrowheads="1"/>
          </p:cNvSpPr>
          <p:nvPr/>
        </p:nvSpPr>
        <p:spPr bwMode="auto">
          <a:xfrm>
            <a:off x="3203575" y="2852738"/>
            <a:ext cx="4371975" cy="588962"/>
          </a:xfrm>
          <a:prstGeom prst="wedgeRoundRectCallout">
            <a:avLst>
              <a:gd name="adj1" fmla="val -65486"/>
              <a:gd name="adj2" fmla="val -15333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800" b="1" u="none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pt-BR" sz="1200" b="1" u="none">
                <a:latin typeface="Arial" charset="0"/>
              </a:rPr>
              <a:t> é uma variável que passa existir, armazenando neste caso o valor 10.</a:t>
            </a:r>
          </a:p>
        </p:txBody>
      </p:sp>
      <p:sp>
        <p:nvSpPr>
          <p:cNvPr id="16392" name="AutoShape 3"/>
          <p:cNvSpPr>
            <a:spLocks noChangeArrowheads="1"/>
          </p:cNvSpPr>
          <p:nvPr/>
        </p:nvSpPr>
        <p:spPr bwMode="auto">
          <a:xfrm>
            <a:off x="3248025" y="3933825"/>
            <a:ext cx="4410075" cy="1016000"/>
          </a:xfrm>
          <a:prstGeom prst="wedgeRoundRectCallout">
            <a:avLst>
              <a:gd name="adj1" fmla="val -64167"/>
              <a:gd name="adj2" fmla="val 31940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>
                <a:latin typeface="Arial" charset="0"/>
              </a:rPr>
              <a:t>A expressão aritmética, do lado direito do sinal de atribuição, produz um valor que será armazenado na posição de memória representada pela variável do lado esquerdo do sinal de atribuição.</a:t>
            </a:r>
            <a:endParaRPr lang="pt-BR"/>
          </a:p>
        </p:txBody>
      </p:sp>
      <p:sp>
        <p:nvSpPr>
          <p:cNvPr id="16393" name="AutoShape 4"/>
          <p:cNvSpPr>
            <a:spLocks noChangeArrowheads="1"/>
          </p:cNvSpPr>
          <p:nvPr/>
        </p:nvSpPr>
        <p:spPr bwMode="auto">
          <a:xfrm>
            <a:off x="3563938" y="5445125"/>
            <a:ext cx="2625725" cy="588963"/>
          </a:xfrm>
          <a:prstGeom prst="wedgeRoundRectCallout">
            <a:avLst>
              <a:gd name="adj1" fmla="val -75769"/>
              <a:gd name="adj2" fmla="val -15333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>
                <a:latin typeface="Arial" charset="0"/>
              </a:rPr>
              <a:t>O caractere </a:t>
            </a:r>
            <a:r>
              <a:rPr lang="pt-BR" sz="1800" b="1" u="none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t-BR" sz="1200" b="1" u="none">
                <a:latin typeface="Arial" charset="0"/>
              </a:rPr>
              <a:t> suprime o eco do resultado da atribuição na tela.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Comando de atribuição</a:t>
            </a:r>
          </a:p>
        </p:txBody>
      </p:sp>
      <p:sp>
        <p:nvSpPr>
          <p:cNvPr id="11267" name="Content Placeholder 5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Sintaxe: </a:t>
            </a:r>
          </a:p>
          <a:p>
            <a:pPr marL="11430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b="1" dirty="0" smtClean="0"/>
              <a:t>&lt;variável alvo&gt; = &lt;expressão&gt;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A </a:t>
            </a:r>
            <a:r>
              <a:rPr lang="pt-BR" i="1" dirty="0" smtClean="0"/>
              <a:t>&lt;variável alvo&gt;</a:t>
            </a:r>
            <a:r>
              <a:rPr lang="pt-BR" dirty="0" smtClean="0"/>
              <a:t>, se não existia, passa a existir;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Se existia, o valor anterior é perdido;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Na execução </a:t>
            </a:r>
            <a:r>
              <a:rPr lang="pt-BR" dirty="0"/>
              <a:t>do comando, a</a:t>
            </a:r>
            <a:r>
              <a:rPr lang="pt-BR" dirty="0" smtClean="0"/>
              <a:t> </a:t>
            </a:r>
            <a:r>
              <a:rPr lang="pt-BR" i="1" dirty="0" smtClean="0"/>
              <a:t>&lt;expressão&gt; </a:t>
            </a:r>
            <a:r>
              <a:rPr lang="pt-BR" dirty="0" smtClean="0"/>
              <a:t>é calculada e o resultado é atribuído à </a:t>
            </a:r>
            <a:r>
              <a:rPr lang="pt-BR" i="1" dirty="0" smtClean="0"/>
              <a:t>&lt;variável alvo&gt;</a:t>
            </a:r>
            <a:r>
              <a:rPr lang="pt-BR" dirty="0" smtClean="0"/>
              <a:t>.</a:t>
            </a:r>
          </a:p>
        </p:txBody>
      </p:sp>
      <p:sp>
        <p:nvSpPr>
          <p:cNvPr id="17412" name="Espaço Reservado para Número de Slide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0CECB00-DEE4-46FC-B175-2C5EA1366601}" type="slidenum">
              <a:rPr lang="pt-BR"/>
              <a:pPr/>
              <a:t>16</a:t>
            </a:fld>
            <a:endParaRPr lang="pt-B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entrada e saída de dados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Comando de atribuição</a:t>
            </a:r>
          </a:p>
        </p:txBody>
      </p:sp>
      <p:sp>
        <p:nvSpPr>
          <p:cNvPr id="1843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Exemplos de atribuição:</a:t>
            </a:r>
          </a:p>
        </p:txBody>
      </p:sp>
      <p:sp>
        <p:nvSpPr>
          <p:cNvPr id="18436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7A804C-60B2-49E2-9066-213314DDD44B}" type="slidenum">
              <a:rPr lang="pt-BR"/>
              <a:pPr/>
              <a:t>17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entrada e saída de dados</a:t>
            </a:r>
            <a:endParaRPr lang="en-US" sz="1800" b="0" i="1" u="none" dirty="0"/>
          </a:p>
        </p:txBody>
      </p:sp>
      <p:pic>
        <p:nvPicPr>
          <p:cNvPr id="18438" name="Imagem 5" descr="Scilab-00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30350" y="2133600"/>
            <a:ext cx="5473700" cy="438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9" name="AutoShape 2"/>
          <p:cNvSpPr>
            <a:spLocks noChangeArrowheads="1"/>
          </p:cNvSpPr>
          <p:nvPr/>
        </p:nvSpPr>
        <p:spPr bwMode="auto">
          <a:xfrm>
            <a:off x="3540125" y="2970213"/>
            <a:ext cx="4108450" cy="587375"/>
          </a:xfrm>
          <a:prstGeom prst="wedgeRoundRectCallout">
            <a:avLst>
              <a:gd name="adj1" fmla="val -69921"/>
              <a:gd name="adj2" fmla="val 38412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>
                <a:latin typeface="Arial" charset="0"/>
              </a:rPr>
              <a:t>As variáveis de um expressão, do lado direito de uma atribuição, devem estar definidas.</a:t>
            </a:r>
          </a:p>
        </p:txBody>
      </p:sp>
      <p:sp>
        <p:nvSpPr>
          <p:cNvPr id="18440" name="AutoShape 3"/>
          <p:cNvSpPr>
            <a:spLocks noChangeArrowheads="1"/>
          </p:cNvSpPr>
          <p:nvPr/>
        </p:nvSpPr>
        <p:spPr bwMode="auto">
          <a:xfrm>
            <a:off x="3419475" y="4306888"/>
            <a:ext cx="4108450" cy="588962"/>
          </a:xfrm>
          <a:prstGeom prst="wedgeRoundRectCallout">
            <a:avLst>
              <a:gd name="adj1" fmla="val -66477"/>
              <a:gd name="adj2" fmla="val -15333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>
                <a:latin typeface="Arial" charset="0"/>
              </a:rPr>
              <a:t>O valor da variável a é atualizado, sendo incrementado como valor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mtClean="0"/>
              <a:t>Operadores aritméticos</a:t>
            </a:r>
            <a:endParaRPr lang="pt-BR" dirty="0"/>
          </a:p>
        </p:txBody>
      </p:sp>
      <p:sp>
        <p:nvSpPr>
          <p:cNvPr id="1945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A linguagem SciLab possui os </a:t>
            </a:r>
            <a:r>
              <a:rPr lang="pt-BR" b="1" smtClean="0"/>
              <a:t>operadores aritméticos</a:t>
            </a:r>
            <a:r>
              <a:rPr lang="pt-BR" smtClean="0"/>
              <a:t>:</a:t>
            </a:r>
          </a:p>
        </p:txBody>
      </p:sp>
      <p:sp>
        <p:nvSpPr>
          <p:cNvPr id="1946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A820BC-0431-428E-B889-07F745CC6187}" type="slidenum">
              <a:rPr lang="pt-BR"/>
              <a:pPr/>
              <a:t>18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entrada e saída de dados</a:t>
            </a:r>
            <a:endParaRPr lang="en-US" sz="1800" b="0" i="1" u="none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12788" y="2211388"/>
          <a:ext cx="7108826" cy="2657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5628"/>
                <a:gridCol w="2216730"/>
                <a:gridCol w="1314458"/>
                <a:gridCol w="1152010"/>
              </a:tblGrid>
              <a:tr h="3153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Operador Aritmético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Denotação em </a:t>
                      </a:r>
                      <a:r>
                        <a:rPr lang="pt-BR" sz="1800" dirty="0" err="1">
                          <a:solidFill>
                            <a:schemeClr val="tx1"/>
                          </a:solidFill>
                          <a:effectLst/>
                        </a:rPr>
                        <a:t>SciLab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Exemplo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Resultado</a:t>
                      </a:r>
                      <a:endParaRPr lang="pt-BR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3" marR="68573" marT="0" marB="0" anchor="ctr"/>
                </a:tc>
              </a:tr>
              <a:tr h="34227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Soma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+ 5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3" marR="68573" marT="0" marB="0" anchor="ctr"/>
                </a:tc>
              </a:tr>
              <a:tr h="34227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Subtração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– 9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3" marR="68573" marT="0" marB="0" anchor="ctr"/>
                </a:tc>
              </a:tr>
              <a:tr h="34227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Multiplicação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 * 10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220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3" marR="68573" marT="0" marB="0" anchor="ctr"/>
                </a:tc>
              </a:tr>
              <a:tr h="34227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Divisão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 / 2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3" marR="68573" marT="0" marB="0" anchor="ctr"/>
                </a:tc>
              </a:tr>
              <a:tr h="34227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Menos Unário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-26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-26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3" marR="68573" marT="0" marB="0" anchor="ctr"/>
                </a:tc>
              </a:tr>
              <a:tr h="63073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Exponenciação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(potenciação)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^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8^2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3" marR="68573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Funções elementares</a:t>
            </a:r>
            <a:endParaRPr lang="pt-BR" dirty="0"/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São exemplos de </a:t>
            </a:r>
            <a:r>
              <a:rPr lang="pt-BR" b="1" smtClean="0"/>
              <a:t>funções implementadas </a:t>
            </a:r>
            <a:r>
              <a:rPr lang="pt-BR" smtClean="0"/>
              <a:t>no SciLab:</a:t>
            </a:r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pPr lvl="1"/>
            <a:r>
              <a:rPr lang="pt-BR" smtClean="0"/>
              <a:t>OBS: Nas funções trigonométricas os ângulos devem ser usados em radianos.</a:t>
            </a:r>
          </a:p>
        </p:txBody>
      </p:sp>
      <p:sp>
        <p:nvSpPr>
          <p:cNvPr id="2048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5E7E54-0F67-415D-B04D-D2D70C2CFD4C}" type="slidenum">
              <a:rPr lang="pt-BR"/>
              <a:pPr/>
              <a:t>19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entrada e saída de dados</a:t>
            </a:r>
            <a:endParaRPr lang="en-US" sz="1800" b="0" i="1" u="none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630238" y="2133600"/>
          <a:ext cx="7273924" cy="29735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8481"/>
                <a:gridCol w="1818481"/>
                <a:gridCol w="1818481"/>
                <a:gridCol w="1818481"/>
              </a:tblGrid>
              <a:tr h="63085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Função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Denotação em SciLab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Exemplo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Resultado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</a:tr>
              <a:tr h="63085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Resto da Divisão Inteira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modulo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modulo(8, 3)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</a:tr>
              <a:tr h="34233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Raiz Quadrada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sqrt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sqrt(32)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5.6568542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</a:tr>
              <a:tr h="34233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Valor Absoluto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abs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abs(-8)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</a:tr>
              <a:tr h="34233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Coseno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cos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cos(30)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0.1542514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</a:tr>
              <a:tr h="34233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Tangente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tan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tan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(7.3456)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1.7945721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</a:tr>
              <a:tr h="34233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Seno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(%</a:t>
                      </a:r>
                      <a:r>
                        <a:rPr lang="pt-B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1.225D-16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</a:tr>
            </a:tbl>
          </a:graphicData>
        </a:graphic>
      </p:graphicFrame>
      <p:sp>
        <p:nvSpPr>
          <p:cNvPr id="20528" name="AutoShape 3"/>
          <p:cNvSpPr>
            <a:spLocks noChangeArrowheads="1"/>
          </p:cNvSpPr>
          <p:nvPr/>
        </p:nvSpPr>
        <p:spPr bwMode="auto">
          <a:xfrm>
            <a:off x="2914650" y="5300663"/>
            <a:ext cx="3816350" cy="588962"/>
          </a:xfrm>
          <a:prstGeom prst="wedgeRoundRectCallout">
            <a:avLst>
              <a:gd name="adj1" fmla="val 41861"/>
              <a:gd name="adj2" fmla="val -96657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>
                <a:latin typeface="Arial" charset="0"/>
              </a:rPr>
              <a:t>Notação Scilab (e Fortran, e C, e Java, e ...) para: 2.418 x 1024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Agenda</a:t>
            </a:r>
            <a:endParaRPr lang="pt-BR" dirty="0"/>
          </a:p>
        </p:txBody>
      </p:sp>
      <p:sp>
        <p:nvSpPr>
          <p:cNvPr id="307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Introdução;</a:t>
            </a:r>
          </a:p>
          <a:p>
            <a:r>
              <a:rPr lang="pt-BR" smtClean="0"/>
              <a:t>Comandos de entrada e saída de dados;</a:t>
            </a:r>
          </a:p>
          <a:p>
            <a:r>
              <a:rPr lang="pt-BR" smtClean="0"/>
              <a:t>Introdução ao uso do Fluxograma;</a:t>
            </a:r>
          </a:p>
          <a:p>
            <a:r>
              <a:rPr lang="pt-BR" smtClean="0"/>
              <a:t>Utilizando o ambiente SciNotes;</a:t>
            </a:r>
          </a:p>
          <a:p>
            <a:r>
              <a:rPr lang="pt-BR" smtClean="0"/>
              <a:t>Exercícios.</a:t>
            </a:r>
          </a:p>
        </p:txBody>
      </p:sp>
      <p:sp>
        <p:nvSpPr>
          <p:cNvPr id="3076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9BBECA-1713-4FEC-A6E7-A6354FBC9808}" type="slidenum">
              <a:rPr lang="pt-BR"/>
              <a:pPr/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Valores pré-definidos</a:t>
            </a:r>
            <a:endParaRPr lang="pt-BR" dirty="0"/>
          </a:p>
        </p:txBody>
      </p:sp>
      <p:sp>
        <p:nvSpPr>
          <p:cNvPr id="2150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smtClean="0"/>
              <a:t>O SciLab possui alguns </a:t>
            </a:r>
            <a:r>
              <a:rPr lang="pt-BR" sz="2000" b="1" smtClean="0"/>
              <a:t>valores pré-definidos</a:t>
            </a:r>
            <a:r>
              <a:rPr lang="pt-BR" sz="2000" smtClean="0"/>
              <a:t>, alguns exemplos:</a:t>
            </a:r>
          </a:p>
          <a:p>
            <a:endParaRPr lang="pt-BR" sz="2000" smtClean="0"/>
          </a:p>
          <a:p>
            <a:endParaRPr lang="pt-BR" sz="2000" smtClean="0"/>
          </a:p>
          <a:p>
            <a:endParaRPr lang="pt-BR" sz="2000" smtClean="0"/>
          </a:p>
          <a:p>
            <a:endParaRPr lang="pt-BR" sz="2000" smtClean="0"/>
          </a:p>
          <a:p>
            <a:endParaRPr lang="pt-BR" sz="2000" smtClean="0"/>
          </a:p>
          <a:p>
            <a:endParaRPr lang="pt-BR" sz="2000" smtClean="0"/>
          </a:p>
          <a:p>
            <a:endParaRPr lang="pt-BR" sz="2000" smtClean="0"/>
          </a:p>
          <a:p>
            <a:endParaRPr lang="pt-BR" sz="2000" smtClean="0"/>
          </a:p>
          <a:p>
            <a:endParaRPr lang="pt-BR" sz="2000" smtClean="0"/>
          </a:p>
          <a:p>
            <a:pPr lvl="1"/>
            <a:r>
              <a:rPr lang="pt-BR" sz="1800" smtClean="0"/>
              <a:t>Como o Scilab é sensível a maiúsculas e minúsculas, não será possível usar %PI, %Pi, %Inf, ou qualquer variação desta natureza, ao menos que seja definido na linguagem, como para os valores verdadeiro e falso.</a:t>
            </a:r>
          </a:p>
        </p:txBody>
      </p:sp>
      <p:sp>
        <p:nvSpPr>
          <p:cNvPr id="21508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7482D2-D686-4EB0-BC63-EFBDB760290C}" type="slidenum">
              <a:rPr lang="pt-BR"/>
              <a:pPr/>
              <a:t>20</a:t>
            </a:fld>
            <a:endParaRPr lang="pt-BR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59942111"/>
              </p:ext>
            </p:extLst>
          </p:nvPr>
        </p:nvGraphicFramePr>
        <p:xfrm>
          <a:off x="882824" y="2204864"/>
          <a:ext cx="6768752" cy="2617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8507"/>
                <a:gridCol w="413024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Denotação em </a:t>
                      </a:r>
                      <a:r>
                        <a:rPr lang="pt-BR" dirty="0" err="1" smtClean="0">
                          <a:solidFill>
                            <a:schemeClr val="tx1"/>
                          </a:solidFill>
                        </a:rPr>
                        <a:t>Scilab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Valor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</a:t>
                      </a:r>
                      <a:r>
                        <a:rPr lang="pt-BR" dirty="0" err="1" smtClean="0"/>
                        <a:t>pi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O número </a:t>
                      </a:r>
                      <a:r>
                        <a:rPr lang="pt-BR" dirty="0" smtClean="0">
                          <a:sym typeface="Symbol"/>
                        </a:rPr>
                        <a:t></a:t>
                      </a:r>
                      <a:r>
                        <a:rPr lang="pt-BR" dirty="0" smtClean="0"/>
                        <a:t>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</a:t>
                      </a:r>
                      <a:r>
                        <a:rPr lang="pt-BR" dirty="0" err="1" smtClean="0"/>
                        <a:t>inf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Representa </a:t>
                      </a:r>
                      <a:r>
                        <a:rPr lang="pt-BR" dirty="0" err="1" smtClean="0"/>
                        <a:t>inﬁnito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baseline="0" dirty="0" smtClean="0">
                          <a:sym typeface="Symbol"/>
                        </a:rPr>
                        <a:t></a:t>
                      </a:r>
                      <a:r>
                        <a:rPr lang="pt-BR" dirty="0" smtClean="0"/>
                        <a:t>.</a:t>
                      </a:r>
                      <a:endParaRPr lang="pt-BR" dirty="0"/>
                    </a:p>
                  </a:txBody>
                  <a:tcPr/>
                </a:tc>
              </a:tr>
              <a:tr h="39249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blipFill rotWithShape="1">
                      <a:blip r:embed="rId2"/>
                      <a:stretch>
                        <a:fillRect l="-64106" t="-287692" r="-148" b="-303077"/>
                      </a:stretch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 base do logaritmo natural.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%t ou %T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Representa o valor booleano verdadeiro.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%f ou %F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Representa o valor booleano falso.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entrada e saída de dados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Precedência de operadores</a:t>
            </a:r>
            <a:endParaRPr lang="pt-BR" dirty="0"/>
          </a:p>
        </p:txBody>
      </p:sp>
      <p:sp>
        <p:nvSpPr>
          <p:cNvPr id="2253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A precedência de operadores indica qual operador deverá ser executado primeiro.</a:t>
            </a:r>
          </a:p>
          <a:p>
            <a:endParaRPr lang="pt-BR" smtClean="0"/>
          </a:p>
          <a:p>
            <a:r>
              <a:rPr lang="pt-BR" smtClean="0"/>
              <a:t>Assim, na expressão aritmética 2 + 3 * 6, a subexpressão 3 * 6 é executada primeiro;</a:t>
            </a:r>
          </a:p>
          <a:p>
            <a:pPr lvl="1"/>
            <a:r>
              <a:rPr lang="pt-BR" smtClean="0"/>
              <a:t>Portanto, tem-se como resultado para a expressão o valor 20.</a:t>
            </a:r>
          </a:p>
        </p:txBody>
      </p:sp>
      <p:sp>
        <p:nvSpPr>
          <p:cNvPr id="22532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15C3D0-E3AB-4A76-9C77-C9F5FBA4A255}" type="slidenum">
              <a:rPr lang="pt-BR"/>
              <a:pPr/>
              <a:t>21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entrada e saída de dados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Precedência de operadores</a:t>
            </a:r>
            <a:endParaRPr lang="pt-BR" dirty="0"/>
          </a:p>
        </p:txBody>
      </p:sp>
      <p:sp>
        <p:nvSpPr>
          <p:cNvPr id="2355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O caso da expressão 2^3*4, o valor resultante será:</a:t>
            </a:r>
          </a:p>
          <a:p>
            <a:pPr lvl="1"/>
            <a:r>
              <a:rPr lang="pt-BR" smtClean="0"/>
              <a:t>2</a:t>
            </a:r>
            <a:r>
              <a:rPr lang="pt-BR" baseline="30000" smtClean="0"/>
              <a:t>3*4</a:t>
            </a:r>
            <a:r>
              <a:rPr lang="pt-BR" smtClean="0"/>
              <a:t> = 212 = 4096,</a:t>
            </a:r>
          </a:p>
          <a:p>
            <a:pPr lvl="1"/>
            <a:r>
              <a:rPr lang="pt-BR" smtClean="0"/>
              <a:t>ou o valor será 2</a:t>
            </a:r>
            <a:r>
              <a:rPr lang="pt-BR" baseline="30000" smtClean="0"/>
              <a:t>3</a:t>
            </a:r>
            <a:r>
              <a:rPr lang="pt-BR" smtClean="0"/>
              <a:t> * 4 = 8 * 4 = 32?</a:t>
            </a:r>
          </a:p>
          <a:p>
            <a:endParaRPr lang="pt-BR" smtClean="0"/>
          </a:p>
          <a:p>
            <a:r>
              <a:rPr lang="pt-BR" smtClean="0"/>
              <a:t>Para respondermos esta pergunta, além do conhecimento da prioridade dos operadores envolvidos, devemos saber também qual são as suas associatividades.</a:t>
            </a:r>
          </a:p>
        </p:txBody>
      </p:sp>
      <p:sp>
        <p:nvSpPr>
          <p:cNvPr id="23556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84AF9AB-DB5A-4849-A051-02B9B6244247}" type="slidenum">
              <a:rPr lang="pt-BR"/>
              <a:pPr/>
              <a:t>22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entrada e saída de dados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Precedência de operadores</a:t>
            </a:r>
          </a:p>
        </p:txBody>
      </p:sp>
      <p:sp>
        <p:nvSpPr>
          <p:cNvPr id="2457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A tabela abaixo define a precedência e a associatividade para alguns operadores:</a:t>
            </a:r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r>
              <a:rPr lang="pt-BR" smtClean="0"/>
              <a:t>Exemplos:</a:t>
            </a:r>
          </a:p>
          <a:p>
            <a:pPr lvl="1"/>
            <a:r>
              <a:rPr lang="pt-BR" smtClean="0"/>
              <a:t>2+10/5		</a:t>
            </a:r>
            <a:r>
              <a:rPr lang="pt-BR" smtClean="0">
                <a:sym typeface="Symbol" pitchFamily="18" charset="2"/>
              </a:rPr>
              <a:t> 10/5 é avaliada primeiro;</a:t>
            </a:r>
          </a:p>
          <a:p>
            <a:pPr lvl="1"/>
            <a:r>
              <a:rPr lang="pt-BR" smtClean="0">
                <a:sym typeface="Symbol" pitchFamily="18" charset="2"/>
              </a:rPr>
              <a:t>A+B/C+D		  B/C é avaliada primeiro;</a:t>
            </a:r>
          </a:p>
          <a:p>
            <a:pPr lvl="1"/>
            <a:r>
              <a:rPr lang="pt-BR" smtClean="0"/>
              <a:t>R*3+B^3/2+1	</a:t>
            </a:r>
            <a:r>
              <a:rPr lang="pt-BR" smtClean="0">
                <a:sym typeface="Symbol" pitchFamily="18" charset="2"/>
              </a:rPr>
              <a:t>  B^3 é avaliada primeiro.</a:t>
            </a:r>
            <a:endParaRPr lang="pt-BR" smtClean="0"/>
          </a:p>
        </p:txBody>
      </p:sp>
      <p:sp>
        <p:nvSpPr>
          <p:cNvPr id="2458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FCFBECE-E017-4EDA-9431-680BC3D4CA19}" type="slidenum">
              <a:rPr lang="pt-BR"/>
              <a:pPr/>
              <a:t>23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entrada e saída de dados</a:t>
            </a:r>
            <a:endParaRPr lang="en-US" sz="1800" b="0" i="1" u="none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219200" y="2420938"/>
          <a:ext cx="6096000" cy="2290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789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Prioridade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Operação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Associatividade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</a:tr>
              <a:tr h="639991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1</a:t>
                      </a:r>
                      <a:r>
                        <a:rPr lang="pt-BR" sz="1800" baseline="30000" dirty="0" smtClean="0"/>
                        <a:t>ª</a:t>
                      </a:r>
                      <a:endParaRPr lang="pt-BR" sz="180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^</a:t>
                      </a:r>
                      <a:endParaRPr lang="pt-BR" sz="180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Da direita</a:t>
                      </a:r>
                      <a:r>
                        <a:rPr lang="pt-BR" sz="1800" baseline="0" dirty="0" smtClean="0"/>
                        <a:t> para a esquerda.</a:t>
                      </a:r>
                      <a:endParaRPr lang="pt-BR" sz="1800" dirty="0"/>
                    </a:p>
                  </a:txBody>
                  <a:tcPr marT="45714" marB="45714" anchor="ctr"/>
                </a:tc>
              </a:tr>
              <a:tr h="6399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2</a:t>
                      </a:r>
                      <a:r>
                        <a:rPr lang="pt-BR" sz="1800" baseline="30000" dirty="0" smtClean="0"/>
                        <a:t>ª</a:t>
                      </a:r>
                      <a:endParaRPr lang="pt-BR" sz="1800" dirty="0" smtClean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*</a:t>
                      </a:r>
                    </a:p>
                    <a:p>
                      <a:pPr algn="ctr"/>
                      <a:r>
                        <a:rPr lang="pt-BR" sz="1800" dirty="0" smtClean="0"/>
                        <a:t>/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Da esquerda para a direita.</a:t>
                      </a:r>
                      <a:endParaRPr lang="pt-BR" sz="1800" dirty="0"/>
                    </a:p>
                  </a:txBody>
                  <a:tcPr marT="45714" marB="45714" anchor="ctr"/>
                </a:tc>
              </a:tr>
              <a:tr h="6399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3</a:t>
                      </a:r>
                      <a:r>
                        <a:rPr lang="pt-BR" sz="1800" baseline="30000" dirty="0" smtClean="0"/>
                        <a:t>ª</a:t>
                      </a:r>
                      <a:endParaRPr lang="pt-BR" sz="1800" dirty="0" smtClean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+</a:t>
                      </a:r>
                    </a:p>
                    <a:p>
                      <a:pPr algn="ctr"/>
                      <a:r>
                        <a:rPr lang="pt-BR" sz="1800" dirty="0" smtClean="0"/>
                        <a:t>-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Da esquerda para a direita.</a:t>
                      </a:r>
                      <a:endParaRPr lang="pt-BR" sz="1800" dirty="0"/>
                    </a:p>
                  </a:txBody>
                  <a:tcPr marT="45714" marB="45714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Precedência de operadores</a:t>
            </a:r>
          </a:p>
        </p:txBody>
      </p:sp>
      <p:sp>
        <p:nvSpPr>
          <p:cNvPr id="2560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smtClean="0"/>
              <a:t>Associatividade </a:t>
            </a:r>
            <a:r>
              <a:rPr lang="pt-BR" smtClean="0"/>
              <a:t>é a regra usada quando os operadores têm a mesma prioridade;</a:t>
            </a:r>
          </a:p>
          <a:p>
            <a:endParaRPr lang="pt-BR" smtClean="0"/>
          </a:p>
          <a:p>
            <a:r>
              <a:rPr lang="pt-BR" smtClean="0"/>
              <a:t>Por exemplo, para as operações de </a:t>
            </a:r>
            <a:r>
              <a:rPr lang="pt-BR" b="1" smtClean="0"/>
              <a:t>adição</a:t>
            </a:r>
            <a:r>
              <a:rPr lang="pt-BR" smtClean="0"/>
              <a:t> e </a:t>
            </a:r>
            <a:r>
              <a:rPr lang="pt-BR" b="1" smtClean="0"/>
              <a:t>subtração</a:t>
            </a:r>
            <a:r>
              <a:rPr lang="pt-BR" smtClean="0"/>
              <a:t> (que possuem mesma prioridade) a regra de associatividade diz que a operação mais a esquerda é avaliada primeiro:</a:t>
            </a:r>
          </a:p>
          <a:p>
            <a:pPr lvl="1"/>
            <a:r>
              <a:rPr lang="pt-BR" smtClean="0"/>
              <a:t>A-B+C+D	</a:t>
            </a:r>
            <a:r>
              <a:rPr lang="pt-BR" smtClean="0">
                <a:sym typeface="Symbol" pitchFamily="18" charset="2"/>
              </a:rPr>
              <a:t>  A-B é avaliada primeiro, pois está mais à esquerda;</a:t>
            </a:r>
          </a:p>
          <a:p>
            <a:pPr lvl="1"/>
            <a:endParaRPr lang="pt-BR" smtClean="0">
              <a:sym typeface="Symbol" pitchFamily="18" charset="2"/>
            </a:endParaRPr>
          </a:p>
          <a:p>
            <a:r>
              <a:rPr lang="pt-BR" smtClean="0">
                <a:sym typeface="Symbol" pitchFamily="18" charset="2"/>
              </a:rPr>
              <a:t>O mesmo vale para </a:t>
            </a:r>
            <a:r>
              <a:rPr lang="pt-BR" b="1" smtClean="0">
                <a:sym typeface="Symbol" pitchFamily="18" charset="2"/>
              </a:rPr>
              <a:t>multiplicação</a:t>
            </a:r>
            <a:r>
              <a:rPr lang="pt-BR" smtClean="0">
                <a:sym typeface="Symbol" pitchFamily="18" charset="2"/>
              </a:rPr>
              <a:t> e </a:t>
            </a:r>
            <a:r>
              <a:rPr lang="pt-BR" b="1" smtClean="0">
                <a:sym typeface="Symbol" pitchFamily="18" charset="2"/>
              </a:rPr>
              <a:t>divisão</a:t>
            </a:r>
            <a:r>
              <a:rPr lang="pt-BR" smtClean="0">
                <a:sym typeface="Symbol" pitchFamily="18" charset="2"/>
              </a:rPr>
              <a:t>;</a:t>
            </a:r>
          </a:p>
          <a:p>
            <a:endParaRPr lang="pt-BR" smtClean="0">
              <a:sym typeface="Symbol" pitchFamily="18" charset="2"/>
            </a:endParaRPr>
          </a:p>
          <a:p>
            <a:r>
              <a:rPr lang="pt-BR" smtClean="0">
                <a:sym typeface="Symbol" pitchFamily="18" charset="2"/>
              </a:rPr>
              <a:t>Mas, para </a:t>
            </a:r>
            <a:r>
              <a:rPr lang="pt-BR" b="1" smtClean="0">
                <a:sym typeface="Symbol" pitchFamily="18" charset="2"/>
              </a:rPr>
              <a:t>potenciação</a:t>
            </a:r>
            <a:r>
              <a:rPr lang="pt-BR" smtClean="0">
                <a:sym typeface="Symbol" pitchFamily="18" charset="2"/>
              </a:rPr>
              <a:t>, a regra da associatividade diz que a operação mais a direita deve ser avaliada primeiro:</a:t>
            </a:r>
          </a:p>
          <a:p>
            <a:pPr lvl="1"/>
            <a:r>
              <a:rPr lang="pt-BR" smtClean="0"/>
              <a:t>A^B^C^D	</a:t>
            </a:r>
            <a:r>
              <a:rPr lang="pt-BR" smtClean="0">
                <a:sym typeface="Symbol" pitchFamily="18" charset="2"/>
              </a:rPr>
              <a:t>  C^D é avaliada primeiro, pois está mais à direita.</a:t>
            </a:r>
            <a:endParaRPr lang="pt-BR" smtClean="0"/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061801-1285-4860-82C0-6E6C94B479A3}" type="slidenum">
              <a:rPr lang="pt-BR"/>
              <a:pPr/>
              <a:t>24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entrada e saída de dados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Precedência de operadores</a:t>
            </a:r>
          </a:p>
        </p:txBody>
      </p:sp>
      <p:sp>
        <p:nvSpPr>
          <p:cNvPr id="2662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A ordem de prioridade pode ser alterada pelo uso do parênteses:</a:t>
            </a:r>
          </a:p>
          <a:p>
            <a:endParaRPr lang="pt-BR" smtClean="0"/>
          </a:p>
          <a:p>
            <a:pPr lvl="1"/>
            <a:r>
              <a:rPr lang="pt-BR" smtClean="0"/>
              <a:t>(A+4)/3		</a:t>
            </a:r>
            <a:r>
              <a:rPr lang="pt-BR" smtClean="0">
                <a:sym typeface="Symbol" pitchFamily="18" charset="2"/>
              </a:rPr>
              <a:t>  A+4 é avaliada primeiro;</a:t>
            </a:r>
          </a:p>
          <a:p>
            <a:pPr lvl="1"/>
            <a:r>
              <a:rPr lang="pt-BR" smtClean="0">
                <a:sym typeface="Symbol" pitchFamily="18" charset="2"/>
              </a:rPr>
              <a:t>(A-B)/(C+D)	  A-B é avaliada primeiro, depois a soma e 			       por último a divisão;</a:t>
            </a:r>
          </a:p>
          <a:p>
            <a:pPr lvl="1"/>
            <a:r>
              <a:rPr lang="pt-BR" smtClean="0">
                <a:sym typeface="Symbol" pitchFamily="18" charset="2"/>
              </a:rPr>
              <a:t>R*3+B^(3/2)+1	  3/2 é avaliada primeiro.</a:t>
            </a:r>
            <a:endParaRPr lang="pt-BR" smtClean="0"/>
          </a:p>
        </p:txBody>
      </p:sp>
      <p:sp>
        <p:nvSpPr>
          <p:cNvPr id="26628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101D87-6097-48B7-BD4C-6B4D66532DBF}" type="slidenum">
              <a:rPr lang="pt-BR"/>
              <a:pPr/>
              <a:t>25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entrada e saída de dados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Entrada de dados</a:t>
            </a:r>
            <a:endParaRPr lang="pt-BR" dirty="0"/>
          </a:p>
        </p:txBody>
      </p:sp>
      <p:sp>
        <p:nvSpPr>
          <p:cNvPr id="2765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O comando de atribuição é uma forma que o programador possui para armazenar valores numéricos, dentre outros, na memória do computador;</a:t>
            </a:r>
          </a:p>
          <a:p>
            <a:endParaRPr lang="pt-BR" smtClean="0"/>
          </a:p>
          <a:p>
            <a:r>
              <a:rPr lang="pt-BR" smtClean="0"/>
              <a:t>Outra possibilidade que dispõe o programador, é a utilização do comando de leitura de dados pelo teclado, </a:t>
            </a:r>
            <a:r>
              <a:rPr lang="pt-BR" b="1" smtClean="0"/>
              <a:t>input</a:t>
            </a:r>
            <a:r>
              <a:rPr lang="pt-BR" smtClean="0"/>
              <a:t>;</a:t>
            </a:r>
          </a:p>
          <a:p>
            <a:endParaRPr lang="pt-BR" smtClean="0"/>
          </a:p>
          <a:p>
            <a:r>
              <a:rPr lang="pt-BR" smtClean="0"/>
              <a:t>Este comando permite o armazenamento de valores diferentes para uma mesma variável, a cada execução do programa;</a:t>
            </a:r>
          </a:p>
          <a:p>
            <a:endParaRPr lang="pt-BR" smtClean="0"/>
          </a:p>
          <a:p>
            <a:r>
              <a:rPr lang="pt-BR" smtClean="0"/>
              <a:t>A seguir, a sintaxe geral do comando </a:t>
            </a:r>
            <a:r>
              <a:rPr lang="pt-BR" b="1" smtClean="0"/>
              <a:t>input</a:t>
            </a:r>
            <a:r>
              <a:rPr lang="pt-BR" smtClean="0"/>
              <a:t>.</a:t>
            </a:r>
          </a:p>
          <a:p>
            <a:endParaRPr lang="pt-BR" smtClean="0"/>
          </a:p>
        </p:txBody>
      </p:sp>
      <p:sp>
        <p:nvSpPr>
          <p:cNvPr id="27652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18DE784-1E6C-4FC5-8C74-D349A39653C9}" type="slidenum">
              <a:rPr lang="pt-BR"/>
              <a:pPr/>
              <a:t>26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entrada e saída de dados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mtClean="0"/>
              <a:t>Entrada de dados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Sintaxe geral do comando </a:t>
            </a:r>
            <a:r>
              <a:rPr lang="pt-BR" b="1" dirty="0" smtClean="0"/>
              <a:t>input</a:t>
            </a:r>
            <a:r>
              <a:rPr lang="pt-BR" dirty="0"/>
              <a:t>:</a:t>
            </a:r>
            <a:endParaRPr lang="pt-BR" dirty="0" smtClean="0"/>
          </a:p>
          <a:p>
            <a:pPr marL="11430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b="1" dirty="0" smtClean="0"/>
              <a:t>&lt;variável alvo&gt; = input( &lt;frase&gt; )</a:t>
            </a:r>
            <a:endParaRPr lang="pt-B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Onde: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b="1" dirty="0" smtClean="0"/>
              <a:t>&lt;variável alvo&gt;</a:t>
            </a:r>
            <a:r>
              <a:rPr lang="pt-BR" dirty="0" smtClean="0"/>
              <a:t> é uma variável que representará uma posição da memória que armazenará o valor digitado;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b="1" dirty="0" smtClean="0"/>
              <a:t>&lt;frase&gt;</a:t>
            </a:r>
            <a:r>
              <a:rPr lang="pt-BR" dirty="0" smtClean="0"/>
              <a:t> é uma </a:t>
            </a:r>
            <a:r>
              <a:rPr lang="pt-BR" i="1" dirty="0" err="1" smtClean="0"/>
              <a:t>string</a:t>
            </a:r>
            <a:r>
              <a:rPr lang="pt-BR" dirty="0" smtClean="0"/>
              <a:t> que informa ao usuário qual o dado que ele deve digitar nesta interação. A </a:t>
            </a:r>
            <a:r>
              <a:rPr lang="pt-BR" i="1" dirty="0" err="1" smtClean="0"/>
              <a:t>string</a:t>
            </a:r>
            <a:r>
              <a:rPr lang="pt-BR" dirty="0" smtClean="0"/>
              <a:t> deve estar entre aspas duplas.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/>
              <a:t>Suponha que o usuário deseje armazenar o valor </a:t>
            </a:r>
            <a:r>
              <a:rPr lang="pt-BR" b="1" dirty="0"/>
              <a:t>50</a:t>
            </a:r>
            <a:r>
              <a:rPr lang="pt-BR" dirty="0"/>
              <a:t>, referente à quantidade de alunos em uma sala de aula, na variável </a:t>
            </a:r>
            <a:r>
              <a:rPr lang="pt-BR" b="1" dirty="0" err="1" smtClean="0"/>
              <a:t>Qtd_Alunos</a:t>
            </a:r>
            <a:r>
              <a:rPr lang="pt-BR" dirty="0"/>
              <a:t>. Isso pode ser realizado pela instrução: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b="1" dirty="0" err="1"/>
              <a:t>Qtd_Alunos</a:t>
            </a:r>
            <a:r>
              <a:rPr lang="pt-BR" b="1" dirty="0"/>
              <a:t> = input(“DIGITE A QUANTIDADE DE ALUNOS</a:t>
            </a:r>
            <a:r>
              <a:rPr lang="pt-BR" b="1" dirty="0" smtClean="0"/>
              <a:t>”)</a:t>
            </a:r>
            <a:endParaRPr lang="pt-BR" dirty="0"/>
          </a:p>
        </p:txBody>
      </p:sp>
      <p:sp>
        <p:nvSpPr>
          <p:cNvPr id="28676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122C04F-CFE3-4D44-BCED-35D300092C99}" type="slidenum">
              <a:rPr lang="pt-BR"/>
              <a:pPr/>
              <a:t>27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entrada e saída de dados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Saída de dados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/>
              <a:t>Após um dado ser armazenado em uma variável, seja por atribuição ou por leitura, o mesmo pode ser exibido na tela do computador através do comando </a:t>
            </a:r>
            <a:r>
              <a:rPr lang="pt-BR" b="1" dirty="0" err="1"/>
              <a:t>printf</a:t>
            </a:r>
            <a:r>
              <a:rPr lang="pt-BR" dirty="0"/>
              <a:t>, o qual tem a seguinte sintaxe geral:</a:t>
            </a:r>
          </a:p>
          <a:p>
            <a:pPr marL="114300" indent="0" algn="ctr" fontAlgn="auto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pt-BR" b="1" dirty="0" err="1"/>
              <a:t>printf</a:t>
            </a:r>
            <a:r>
              <a:rPr lang="pt-BR" b="1" dirty="0"/>
              <a:t>(&lt;frase</a:t>
            </a:r>
            <a:r>
              <a:rPr lang="pt-BR" b="1" dirty="0" smtClean="0"/>
              <a:t>&gt;, </a:t>
            </a:r>
            <a:r>
              <a:rPr lang="pt-BR" b="1" dirty="0"/>
              <a:t>&lt;lista de expressões&gt;)</a:t>
            </a:r>
            <a:endParaRPr lang="pt-BR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Onde</a:t>
            </a:r>
            <a:r>
              <a:rPr lang="pt-BR" dirty="0"/>
              <a:t>: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b="1" dirty="0"/>
              <a:t>&lt;frase&gt;</a:t>
            </a:r>
            <a:r>
              <a:rPr lang="pt-BR" dirty="0"/>
              <a:t> é a sentença que se quer imprimir na tela, e que pode estar entremeada por códigos de formato como </a:t>
            </a:r>
            <a:r>
              <a:rPr lang="pt-BR" b="1" dirty="0"/>
              <a:t>%g</a:t>
            </a:r>
            <a:r>
              <a:rPr lang="pt-BR" dirty="0" smtClean="0"/>
              <a:t>;</a:t>
            </a:r>
          </a:p>
          <a:p>
            <a:pPr marL="1005840" lvl="2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pt-BR" b="1" dirty="0" smtClean="0"/>
              <a:t>%</a:t>
            </a:r>
            <a:r>
              <a:rPr lang="pt-BR" b="1" dirty="0"/>
              <a:t>g</a:t>
            </a:r>
            <a:r>
              <a:rPr lang="pt-BR" dirty="0"/>
              <a:t> é um código de formato geral para expressões com valores numéricos </a:t>
            </a:r>
            <a:r>
              <a:rPr lang="pt-BR" dirty="0" smtClean="0"/>
              <a:t>(veremos </a:t>
            </a:r>
            <a:r>
              <a:rPr lang="pt-BR" dirty="0"/>
              <a:t>em seguida expressões com outros tipos de valores); </a:t>
            </a:r>
            <a:endParaRPr lang="pt-BR" dirty="0" smtClean="0"/>
          </a:p>
          <a:p>
            <a:pPr marL="1005840" lvl="2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pt-BR" dirty="0" smtClean="0"/>
              <a:t>Existem </a:t>
            </a:r>
            <a:r>
              <a:rPr lang="pt-BR" dirty="0"/>
              <a:t>vários outros códigos de formato como </a:t>
            </a:r>
            <a:r>
              <a:rPr lang="pt-BR" b="1" dirty="0"/>
              <a:t>%d</a:t>
            </a:r>
            <a:r>
              <a:rPr lang="pt-BR" dirty="0"/>
              <a:t>, </a:t>
            </a:r>
            <a:r>
              <a:rPr lang="pt-BR" b="1" dirty="0"/>
              <a:t>%f</a:t>
            </a:r>
            <a:r>
              <a:rPr lang="pt-BR" dirty="0"/>
              <a:t> ou </a:t>
            </a:r>
            <a:r>
              <a:rPr lang="pt-BR" b="1" dirty="0"/>
              <a:t>%s</a:t>
            </a:r>
            <a:r>
              <a:rPr lang="pt-BR" dirty="0"/>
              <a:t>, que </a:t>
            </a:r>
            <a:r>
              <a:rPr lang="pt-BR" dirty="0" smtClean="0"/>
              <a:t>exploraremos </a:t>
            </a:r>
            <a:r>
              <a:rPr lang="pt-BR" dirty="0"/>
              <a:t>em exercícios e em outros exemplos neste texto</a:t>
            </a:r>
            <a:r>
              <a:rPr lang="pt-BR" dirty="0" smtClean="0"/>
              <a:t>;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b="1" dirty="0" smtClean="0"/>
              <a:t>&lt;</a:t>
            </a:r>
            <a:r>
              <a:rPr lang="pt-BR" b="1" dirty="0"/>
              <a:t>lista de expressões&gt;</a:t>
            </a:r>
            <a:r>
              <a:rPr lang="pt-BR" dirty="0"/>
              <a:t> é uma lista de expressões separadas por vírgulas, que são calculadas no momento da execução do comando; </a:t>
            </a:r>
          </a:p>
          <a:p>
            <a:pPr marL="1005840" lvl="2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pt-BR" dirty="0" smtClean="0"/>
              <a:t>As </a:t>
            </a:r>
            <a:r>
              <a:rPr lang="pt-BR" dirty="0"/>
              <a:t>expressões na lista são mapeadas uma a uma nos códigos de formato, na mesma sequência em que aparecem na </a:t>
            </a:r>
            <a:r>
              <a:rPr lang="pt-BR" b="1" dirty="0"/>
              <a:t>&lt;frase&gt;</a:t>
            </a:r>
            <a:r>
              <a:rPr lang="pt-BR" dirty="0"/>
              <a:t>, e a sentença impressa é obtida pela substituição do valor da expressão na posição marcada pelo código de formato. </a:t>
            </a:r>
          </a:p>
        </p:txBody>
      </p:sp>
      <p:sp>
        <p:nvSpPr>
          <p:cNvPr id="2970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784285C-A381-44BC-A925-8B43F01F13D2}" type="slidenum">
              <a:rPr lang="pt-BR"/>
              <a:pPr/>
              <a:t>28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entrada e saída de dados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Saída de dados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Por exemplo: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/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Sejam </a:t>
            </a:r>
            <a:r>
              <a:rPr lang="pt-BR" dirty="0"/>
              <a:t>os valores 30 e 60 armazenados nas variáveis X e Y, </a:t>
            </a:r>
            <a:r>
              <a:rPr lang="pt-BR" dirty="0" smtClean="0"/>
              <a:t>respectivamente</a:t>
            </a:r>
            <a:r>
              <a:rPr lang="pt-BR" dirty="0"/>
              <a:t>;</a:t>
            </a:r>
            <a:endParaRPr lang="pt-BR" dirty="0" smtClean="0"/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/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Para </a:t>
            </a:r>
            <a:r>
              <a:rPr lang="pt-BR" dirty="0"/>
              <a:t>exibir estes valores na tela de vídeo, pode-se usar a instrução:</a:t>
            </a:r>
          </a:p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/>
              <a:t> </a:t>
            </a:r>
            <a:endParaRPr lang="pt-BR" dirty="0" smtClean="0"/>
          </a:p>
          <a:p>
            <a:pPr marL="11430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b="1" dirty="0" err="1" smtClean="0"/>
              <a:t>printf</a:t>
            </a:r>
            <a:r>
              <a:rPr lang="pt-BR" b="1" dirty="0"/>
              <a:t>(“PRIMEIRO VALOR: %g  -  SEGUNDO VALOR: %g”, X, Y)</a:t>
            </a:r>
            <a:endParaRPr lang="pt-BR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/>
          </a:p>
        </p:txBody>
      </p:sp>
      <p:sp>
        <p:nvSpPr>
          <p:cNvPr id="3072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ACB5AAA-4FAA-4C83-9994-79F7FCC6DA19}" type="slidenum">
              <a:rPr lang="pt-BR"/>
              <a:pPr/>
              <a:t>29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entrada e saída de dados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b="1" dirty="0">
                <a:solidFill>
                  <a:srgbClr val="FF0000"/>
                </a:solidFill>
              </a:rPr>
              <a:t>Introdução</a:t>
            </a:r>
            <a:r>
              <a:rPr lang="pt-BR" sz="1200" b="1" dirty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Comandos de entrada e saída de </a:t>
            </a:r>
            <a:r>
              <a:rPr lang="pt-BR" sz="1200" dirty="0" smtClean="0"/>
              <a:t>dados</a:t>
            </a:r>
            <a:r>
              <a:rPr lang="pt-BR" sz="1200" dirty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Introdução ao uso do Fluxograma;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Utilizando o ambiente </a:t>
            </a:r>
            <a:r>
              <a:rPr lang="pt-BR" sz="1200" dirty="0" err="1"/>
              <a:t>SciNotes</a:t>
            </a:r>
            <a:r>
              <a:rPr lang="pt-BR" sz="1200" dirty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 smtClean="0"/>
              <a:t>Exercícios</a:t>
            </a:r>
            <a:r>
              <a:rPr lang="pt-BR" sz="1200" b="1" dirty="0" smtClean="0"/>
              <a:t>.</a:t>
            </a:r>
            <a:endParaRPr lang="pt-BR" sz="1200" b="1" dirty="0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98E7F1-12A9-411F-88BD-5391C3FE725A}" type="slidenum">
              <a:rPr lang="pt-BR"/>
              <a:pPr/>
              <a:t>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Introdução ao uso do fluxograma</a:t>
            </a:r>
            <a:endParaRPr lang="pt-BR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Introdução</a:t>
            </a:r>
            <a:r>
              <a:rPr lang="pt-BR" sz="1200" b="1" dirty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Comandos de entrada e saída de dados;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b="1" dirty="0">
                <a:solidFill>
                  <a:srgbClr val="FF0000"/>
                </a:solidFill>
              </a:rPr>
              <a:t>Introdução ao uso do Fluxograma</a:t>
            </a:r>
            <a:r>
              <a:rPr lang="pt-BR" sz="1200" dirty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Utilizando o ambiente </a:t>
            </a:r>
            <a:r>
              <a:rPr lang="pt-BR" sz="1200" dirty="0" err="1"/>
              <a:t>SciNotes</a:t>
            </a:r>
            <a:r>
              <a:rPr lang="pt-BR" sz="1200" dirty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Exercícios</a:t>
            </a:r>
            <a:r>
              <a:rPr lang="pt-BR" sz="1200" b="1" dirty="0" smtClean="0"/>
              <a:t>.</a:t>
            </a:r>
            <a:endParaRPr lang="pt-BR" sz="1200" b="1" dirty="0"/>
          </a:p>
        </p:txBody>
      </p:sp>
      <p:sp>
        <p:nvSpPr>
          <p:cNvPr id="31748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D3229BD-0388-4511-B4D3-C1A3F9FFF524}" type="slidenum">
              <a:rPr lang="pt-BR"/>
              <a:pPr/>
              <a:t>30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Fluxograma</a:t>
            </a:r>
            <a:endParaRPr lang="pt-BR" dirty="0"/>
          </a:p>
        </p:txBody>
      </p:sp>
      <p:sp>
        <p:nvSpPr>
          <p:cNvPr id="3277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Com relação à linguagem SciLab, um programa de computador é uma </a:t>
            </a:r>
            <a:r>
              <a:rPr lang="pt-BR" b="1" smtClean="0"/>
              <a:t>sequencia de instruções</a:t>
            </a:r>
            <a:r>
              <a:rPr lang="pt-BR" smtClean="0"/>
              <a:t>, ou comandos, </a:t>
            </a:r>
            <a:r>
              <a:rPr lang="pt-BR" b="1" smtClean="0"/>
              <a:t>executados</a:t>
            </a:r>
            <a:r>
              <a:rPr lang="pt-BR" smtClean="0"/>
              <a:t> </a:t>
            </a:r>
            <a:r>
              <a:rPr lang="pt-BR" b="1" smtClean="0"/>
              <a:t>sequencialmente</a:t>
            </a:r>
            <a:r>
              <a:rPr lang="pt-BR" smtClean="0"/>
              <a:t>;</a:t>
            </a:r>
          </a:p>
          <a:p>
            <a:endParaRPr lang="pt-BR" smtClean="0"/>
          </a:p>
          <a:p>
            <a:r>
              <a:rPr lang="pt-BR" smtClean="0"/>
              <a:t>A execução do programa inicia-se em uma primeira instrução, passando a seguir para a segunda instrução, a seguir para a terceira, e assim sucessivamente, até que terminem todas as instruções desse programa;</a:t>
            </a:r>
          </a:p>
          <a:p>
            <a:endParaRPr lang="pt-BR" smtClean="0"/>
          </a:p>
          <a:p>
            <a:r>
              <a:rPr lang="pt-BR" smtClean="0"/>
              <a:t>Este </a:t>
            </a:r>
            <a:r>
              <a:rPr lang="pt-BR" b="1" smtClean="0"/>
              <a:t>fluxo de execução</a:t>
            </a:r>
            <a:r>
              <a:rPr lang="pt-BR" smtClean="0"/>
              <a:t> pode ser representado por um diagrama chamado </a:t>
            </a:r>
            <a:r>
              <a:rPr lang="pt-BR" b="1" smtClean="0"/>
              <a:t>fluxograma</a:t>
            </a:r>
            <a:r>
              <a:rPr lang="pt-BR" smtClean="0"/>
              <a:t>. Para um programa que possui 5 instruções genéricas, o fluxograma é ilustrado por:</a:t>
            </a:r>
          </a:p>
        </p:txBody>
      </p:sp>
      <p:sp>
        <p:nvSpPr>
          <p:cNvPr id="32772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EAB4A74-1D8B-42F0-8AAA-13C51105432D}" type="slidenum">
              <a:rPr lang="pt-BR"/>
              <a:pPr/>
              <a:t>31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 ao uso do fluxograma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Fluxograma</a:t>
            </a:r>
            <a:endParaRPr lang="pt-BR" dirty="0"/>
          </a:p>
        </p:txBody>
      </p:sp>
      <p:sp>
        <p:nvSpPr>
          <p:cNvPr id="3379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smtClean="0"/>
              <a:t>Para um programa que possui 5 instruções </a:t>
            </a:r>
            <a:br>
              <a:rPr lang="pt-BR" sz="2000" smtClean="0"/>
            </a:br>
            <a:r>
              <a:rPr lang="pt-BR" sz="2000" smtClean="0"/>
              <a:t>genéricas, o fluxograma é ilustrado </a:t>
            </a:r>
            <a:r>
              <a:rPr lang="pt-BR" smtClean="0"/>
              <a:t>por:</a:t>
            </a:r>
          </a:p>
        </p:txBody>
      </p:sp>
      <p:sp>
        <p:nvSpPr>
          <p:cNvPr id="33796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B7B4EF1-B21D-4CEE-853B-A431E6B8D9AF}" type="slidenum">
              <a:rPr lang="pt-BR"/>
              <a:pPr/>
              <a:t>32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 ao uso do fluxograma</a:t>
            </a:r>
            <a:endParaRPr lang="en-US" sz="1800" b="0" i="1" u="none" dirty="0"/>
          </a:p>
        </p:txBody>
      </p:sp>
      <p:graphicFrame>
        <p:nvGraphicFramePr>
          <p:cNvPr id="33798" name="Objeto 11"/>
          <p:cNvGraphicFramePr>
            <a:graphicFrameLocks noChangeAspect="1"/>
          </p:cNvGraphicFramePr>
          <p:nvPr/>
        </p:nvGraphicFramePr>
        <p:xfrm>
          <a:off x="2700338" y="2057400"/>
          <a:ext cx="6029325" cy="4941888"/>
        </p:xfrm>
        <a:graphic>
          <a:graphicData uri="http://schemas.openxmlformats.org/presentationml/2006/ole">
            <p:oleObj spid="_x0000_s33816" name="Documento" r:id="rId3" imgW="6119223" imgH="5024700" progId="Word.Document.12">
              <p:embed/>
            </p:oleObj>
          </a:graphicData>
        </a:graphic>
      </p:graphicFrame>
      <p:sp>
        <p:nvSpPr>
          <p:cNvPr id="33799" name="AutoShape 35"/>
          <p:cNvSpPr>
            <a:spLocks noChangeArrowheads="1"/>
          </p:cNvSpPr>
          <p:nvPr/>
        </p:nvSpPr>
        <p:spPr bwMode="auto">
          <a:xfrm>
            <a:off x="6372225" y="2349500"/>
            <a:ext cx="1795463" cy="569913"/>
          </a:xfrm>
          <a:prstGeom prst="wedgeRoundRectCallout">
            <a:avLst>
              <a:gd name="adj1" fmla="val -65241"/>
              <a:gd name="adj2" fmla="val -48778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>
                <a:latin typeface="Arial" charset="0"/>
              </a:rPr>
              <a:t>Esta elipse indica o início do programa.</a:t>
            </a:r>
          </a:p>
        </p:txBody>
      </p:sp>
      <p:sp>
        <p:nvSpPr>
          <p:cNvPr id="33800" name="AutoShape 37"/>
          <p:cNvSpPr>
            <a:spLocks noChangeArrowheads="1"/>
          </p:cNvSpPr>
          <p:nvPr/>
        </p:nvSpPr>
        <p:spPr bwMode="auto">
          <a:xfrm>
            <a:off x="3003550" y="3141663"/>
            <a:ext cx="1543050" cy="1000125"/>
          </a:xfrm>
          <a:prstGeom prst="wedgeRoundRectCallout">
            <a:avLst>
              <a:gd name="adj1" fmla="val 81069"/>
              <a:gd name="adj2" fmla="val 54380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>
                <a:latin typeface="Arial" charset="0"/>
              </a:rPr>
              <a:t>Cada instrução do programa é representada em um retângulo.</a:t>
            </a:r>
          </a:p>
        </p:txBody>
      </p:sp>
      <p:sp>
        <p:nvSpPr>
          <p:cNvPr id="33801" name="AutoShape 38"/>
          <p:cNvSpPr>
            <a:spLocks noChangeArrowheads="1"/>
          </p:cNvSpPr>
          <p:nvPr/>
        </p:nvSpPr>
        <p:spPr bwMode="auto">
          <a:xfrm>
            <a:off x="6443663" y="5661025"/>
            <a:ext cx="1797050" cy="571500"/>
          </a:xfrm>
          <a:prstGeom prst="wedgeRoundRectCallout">
            <a:avLst>
              <a:gd name="adj1" fmla="val -70296"/>
              <a:gd name="adj2" fmla="val 36431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>
                <a:latin typeface="Arial" charset="0"/>
              </a:rPr>
              <a:t>Esta elipse indica o fim do programa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Fluxograma</a:t>
            </a:r>
            <a:endParaRPr lang="pt-BR" dirty="0"/>
          </a:p>
        </p:txBody>
      </p:sp>
      <p:sp>
        <p:nvSpPr>
          <p:cNvPr id="3481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smtClean="0"/>
              <a:t>Exemplo</a:t>
            </a:r>
            <a:r>
              <a:rPr lang="pt-BR" smtClean="0"/>
              <a:t>: Seja a equação do segundo grau </a:t>
            </a:r>
            <a:r>
              <a:rPr lang="pt-BR" b="1" smtClean="0"/>
              <a:t>ax</a:t>
            </a:r>
            <a:r>
              <a:rPr lang="pt-BR" b="1" baseline="30000" smtClean="0"/>
              <a:t>2</a:t>
            </a:r>
            <a:r>
              <a:rPr lang="pt-BR" b="1" smtClean="0"/>
              <a:t> + bx + c = 0</a:t>
            </a:r>
            <a:r>
              <a:rPr lang="pt-BR" smtClean="0"/>
              <a:t>;</a:t>
            </a:r>
          </a:p>
          <a:p>
            <a:endParaRPr lang="pt-BR" smtClean="0"/>
          </a:p>
          <a:p>
            <a:r>
              <a:rPr lang="pt-BR" smtClean="0"/>
              <a:t>Sua solução pode ser obtida através dos seguintes passos:</a:t>
            </a:r>
          </a:p>
          <a:p>
            <a:pPr marL="868363" lvl="1" indent="-457200">
              <a:buFont typeface="Cambria" pitchFamily="18" charset="0"/>
              <a:buAutoNum type="arabicPeriod"/>
            </a:pPr>
            <a:r>
              <a:rPr lang="pt-BR" smtClean="0"/>
              <a:t>Atribuir um valor para </a:t>
            </a:r>
            <a:r>
              <a:rPr lang="pt-BR" b="1" smtClean="0"/>
              <a:t>a</a:t>
            </a:r>
            <a:r>
              <a:rPr lang="pt-BR" smtClean="0"/>
              <a:t>;</a:t>
            </a:r>
          </a:p>
          <a:p>
            <a:pPr marL="868363" lvl="1" indent="-457200">
              <a:buFont typeface="Cambria" pitchFamily="18" charset="0"/>
              <a:buAutoNum type="arabicPeriod"/>
            </a:pPr>
            <a:r>
              <a:rPr lang="pt-BR" smtClean="0"/>
              <a:t>Atribuir um valor para </a:t>
            </a:r>
            <a:r>
              <a:rPr lang="pt-BR" b="1" smtClean="0"/>
              <a:t>b</a:t>
            </a:r>
            <a:r>
              <a:rPr lang="pt-BR" smtClean="0"/>
              <a:t>;</a:t>
            </a:r>
          </a:p>
          <a:p>
            <a:pPr marL="868363" lvl="1" indent="-457200">
              <a:buFont typeface="Cambria" pitchFamily="18" charset="0"/>
              <a:buAutoNum type="arabicPeriod"/>
            </a:pPr>
            <a:r>
              <a:rPr lang="pt-BR" smtClean="0"/>
              <a:t>Atribuir um valor para </a:t>
            </a:r>
            <a:r>
              <a:rPr lang="pt-BR" b="1" smtClean="0"/>
              <a:t>c</a:t>
            </a:r>
            <a:r>
              <a:rPr lang="pt-BR" smtClean="0"/>
              <a:t>;</a:t>
            </a:r>
          </a:p>
          <a:p>
            <a:pPr marL="868363" lvl="1" indent="-457200">
              <a:buFont typeface="Cambria" pitchFamily="18" charset="0"/>
              <a:buAutoNum type="arabicPeriod"/>
            </a:pPr>
            <a:r>
              <a:rPr lang="pt-BR" smtClean="0"/>
              <a:t>Calcular o valor de </a:t>
            </a:r>
            <a:r>
              <a:rPr lang="pt-BR" b="1" smtClean="0"/>
              <a:t>delta</a:t>
            </a:r>
            <a:r>
              <a:rPr lang="pt-BR" smtClean="0"/>
              <a:t>, onde </a:t>
            </a:r>
            <a:r>
              <a:rPr lang="pt-BR" b="1" smtClean="0"/>
              <a:t>delta = b</a:t>
            </a:r>
            <a:r>
              <a:rPr lang="pt-BR" b="1" baseline="30000" smtClean="0"/>
              <a:t>2</a:t>
            </a:r>
            <a:r>
              <a:rPr lang="pt-BR" b="1" smtClean="0"/>
              <a:t> – 4 * a * c</a:t>
            </a:r>
            <a:r>
              <a:rPr lang="pt-BR" smtClean="0"/>
              <a:t>;</a:t>
            </a:r>
          </a:p>
          <a:p>
            <a:pPr marL="868363" lvl="1" indent="-457200">
              <a:buFont typeface="Cambria" pitchFamily="18" charset="0"/>
              <a:buAutoNum type="arabicPeriod"/>
            </a:pPr>
            <a:r>
              <a:rPr lang="pt-BR" smtClean="0"/>
              <a:t>Calcular o valor de </a:t>
            </a:r>
            <a:r>
              <a:rPr lang="pt-BR" b="1" smtClean="0"/>
              <a:t>x</a:t>
            </a:r>
            <a:r>
              <a:rPr lang="pt-BR" b="1" baseline="-25000" smtClean="0"/>
              <a:t>1</a:t>
            </a:r>
            <a:r>
              <a:rPr lang="pt-BR" smtClean="0"/>
              <a:t>, onde </a:t>
            </a:r>
            <a:r>
              <a:rPr lang="pt-BR" b="1" smtClean="0"/>
              <a:t>x</a:t>
            </a:r>
            <a:r>
              <a:rPr lang="pt-BR" b="1" baseline="-25000" smtClean="0"/>
              <a:t>1</a:t>
            </a:r>
            <a:r>
              <a:rPr lang="pt-BR" b="1" smtClean="0"/>
              <a:t> = ( -b + sqrt(delta) ) / (2 * a)</a:t>
            </a:r>
            <a:r>
              <a:rPr lang="pt-BR" smtClean="0"/>
              <a:t>;</a:t>
            </a:r>
          </a:p>
          <a:p>
            <a:pPr marL="868363" lvl="1" indent="-457200">
              <a:buFont typeface="Cambria" pitchFamily="18" charset="0"/>
              <a:buAutoNum type="arabicPeriod"/>
            </a:pPr>
            <a:r>
              <a:rPr lang="pt-BR" smtClean="0"/>
              <a:t>Calcular o valor de </a:t>
            </a:r>
            <a:r>
              <a:rPr lang="pt-BR" b="1" smtClean="0"/>
              <a:t>x</a:t>
            </a:r>
            <a:r>
              <a:rPr lang="pt-BR" b="1" baseline="-25000" smtClean="0"/>
              <a:t>2</a:t>
            </a:r>
            <a:r>
              <a:rPr lang="pt-BR" smtClean="0"/>
              <a:t>, onde </a:t>
            </a:r>
            <a:r>
              <a:rPr lang="pt-BR" b="1" smtClean="0"/>
              <a:t>x</a:t>
            </a:r>
            <a:r>
              <a:rPr lang="pt-BR" b="1" baseline="-25000" smtClean="0"/>
              <a:t>2</a:t>
            </a:r>
            <a:r>
              <a:rPr lang="pt-BR" b="1" smtClean="0"/>
              <a:t> = ( -b - sqrt(delta) ) / (2 * a)</a:t>
            </a:r>
            <a:r>
              <a:rPr lang="pt-BR" smtClean="0"/>
              <a:t>.</a:t>
            </a:r>
          </a:p>
        </p:txBody>
      </p:sp>
      <p:sp>
        <p:nvSpPr>
          <p:cNvPr id="3482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2852EBE-33C1-4DBF-9BD2-D12ED5DACB2B}" type="slidenum">
              <a:rPr lang="pt-BR"/>
              <a:pPr/>
              <a:t>33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 ao uso do fluxograma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Fluxograma</a:t>
            </a:r>
            <a:endParaRPr lang="pt-BR" dirty="0"/>
          </a:p>
        </p:txBody>
      </p:sp>
      <p:sp>
        <p:nvSpPr>
          <p:cNvPr id="3584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b="1" smtClean="0"/>
              <a:t>Exemplo</a:t>
            </a:r>
            <a:r>
              <a:rPr lang="pt-BR" sz="2000" smtClean="0"/>
              <a:t>: Para a equação </a:t>
            </a:r>
            <a:r>
              <a:rPr lang="pt-BR" sz="2000" b="1" smtClean="0"/>
              <a:t>2x</a:t>
            </a:r>
            <a:r>
              <a:rPr lang="pt-BR" sz="2000" b="1" baseline="30000" smtClean="0"/>
              <a:t>2</a:t>
            </a:r>
            <a:r>
              <a:rPr lang="pt-BR" sz="2000" b="1" smtClean="0"/>
              <a:t> - 4x + 2 = 0</a:t>
            </a:r>
            <a:r>
              <a:rPr lang="pt-BR" sz="2000" smtClean="0"/>
              <a:t>, tem-se a seguinte execução no </a:t>
            </a:r>
            <a:r>
              <a:rPr lang="pt-BR" sz="2000" i="1" smtClean="0"/>
              <a:t>console</a:t>
            </a:r>
            <a:r>
              <a:rPr lang="pt-BR" sz="2000" smtClean="0"/>
              <a:t> da SciLab:</a:t>
            </a:r>
          </a:p>
          <a:p>
            <a:pPr marL="411163" lvl="1" indent="0">
              <a:buFont typeface="Arial" charset="0"/>
              <a:buNone/>
            </a:pPr>
            <a:r>
              <a:rPr lang="pt-BR" sz="1800" smtClean="0"/>
              <a:t>--&gt; a = 2;</a:t>
            </a:r>
          </a:p>
          <a:p>
            <a:pPr marL="411163" lvl="1" indent="0">
              <a:buFont typeface="Arial" charset="0"/>
              <a:buNone/>
            </a:pPr>
            <a:r>
              <a:rPr lang="pt-BR" sz="1800" smtClean="0"/>
              <a:t>--&gt; b = -4;</a:t>
            </a:r>
          </a:p>
          <a:p>
            <a:pPr marL="411163" lvl="1" indent="0">
              <a:buFont typeface="Arial" charset="0"/>
              <a:buNone/>
            </a:pPr>
            <a:r>
              <a:rPr lang="pt-BR" sz="1800" smtClean="0"/>
              <a:t>--&gt; c = 2;</a:t>
            </a:r>
          </a:p>
          <a:p>
            <a:pPr marL="411163" lvl="1" indent="0">
              <a:buFont typeface="Arial" charset="0"/>
              <a:buNone/>
            </a:pPr>
            <a:r>
              <a:rPr lang="pt-BR" sz="1800" smtClean="0"/>
              <a:t>--&gt; delta = (b * b) - 4*a*c</a:t>
            </a:r>
          </a:p>
          <a:p>
            <a:pPr marL="411163" lvl="1" indent="0">
              <a:buFont typeface="Arial" charset="0"/>
              <a:buNone/>
            </a:pPr>
            <a:r>
              <a:rPr lang="pt-BR" sz="1800" smtClean="0"/>
              <a:t> delta  =</a:t>
            </a:r>
          </a:p>
          <a:p>
            <a:pPr marL="411163" lvl="1" indent="0">
              <a:buFont typeface="Arial" charset="0"/>
              <a:buNone/>
            </a:pPr>
            <a:r>
              <a:rPr lang="pt-BR" sz="1800" smtClean="0"/>
              <a:t>    0.</a:t>
            </a:r>
          </a:p>
          <a:p>
            <a:pPr marL="411163" lvl="1" indent="0">
              <a:buFont typeface="Arial" charset="0"/>
              <a:buNone/>
            </a:pPr>
            <a:r>
              <a:rPr lang="en-US" sz="1800" smtClean="0"/>
              <a:t>--&gt;x1 = ( -b + sqrt(delta) ) / (2*a)</a:t>
            </a:r>
            <a:endParaRPr lang="pt-BR" sz="1800" smtClean="0"/>
          </a:p>
          <a:p>
            <a:pPr marL="411163" lvl="1" indent="0">
              <a:buFont typeface="Arial" charset="0"/>
              <a:buNone/>
            </a:pPr>
            <a:r>
              <a:rPr lang="en-US" sz="1800" smtClean="0"/>
              <a:t> </a:t>
            </a:r>
            <a:r>
              <a:rPr lang="pt-BR" sz="1800" smtClean="0"/>
              <a:t>x1  =</a:t>
            </a:r>
          </a:p>
          <a:p>
            <a:pPr marL="411163" lvl="1" indent="0">
              <a:buFont typeface="Arial" charset="0"/>
              <a:buNone/>
            </a:pPr>
            <a:r>
              <a:rPr lang="pt-BR" sz="1800" smtClean="0"/>
              <a:t>    1.  </a:t>
            </a:r>
          </a:p>
          <a:p>
            <a:pPr marL="411163" lvl="1" indent="0">
              <a:buFont typeface="Arial" charset="0"/>
              <a:buNone/>
            </a:pPr>
            <a:r>
              <a:rPr lang="en-US" sz="1800" smtClean="0"/>
              <a:t>--&gt;x2 = ( -b - sqrt(delta) ) / (2*a)</a:t>
            </a:r>
            <a:endParaRPr lang="pt-BR" sz="1800" smtClean="0"/>
          </a:p>
          <a:p>
            <a:pPr marL="411163" lvl="1" indent="0">
              <a:buFont typeface="Arial" charset="0"/>
              <a:buNone/>
            </a:pPr>
            <a:r>
              <a:rPr lang="en-US" sz="1800" smtClean="0"/>
              <a:t> </a:t>
            </a:r>
            <a:r>
              <a:rPr lang="pt-BR" sz="1800" smtClean="0"/>
              <a:t>x2  =</a:t>
            </a:r>
          </a:p>
          <a:p>
            <a:pPr marL="411163" lvl="1" indent="0">
              <a:buFont typeface="Arial" charset="0"/>
              <a:buNone/>
            </a:pPr>
            <a:r>
              <a:rPr lang="pt-BR" sz="1800" smtClean="0"/>
              <a:t>     1.  </a:t>
            </a:r>
          </a:p>
          <a:p>
            <a:pPr marL="411163" lvl="1" indent="0">
              <a:buFont typeface="Arial" charset="0"/>
              <a:buNone/>
            </a:pPr>
            <a:r>
              <a:rPr lang="pt-BR" sz="1800" smtClean="0"/>
              <a:t>--&gt;</a:t>
            </a:r>
          </a:p>
        </p:txBody>
      </p:sp>
      <p:sp>
        <p:nvSpPr>
          <p:cNvPr id="3584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3496F11-0528-4C3D-BD4B-DCE7F08177AB}" type="slidenum">
              <a:rPr lang="pt-BR"/>
              <a:pPr/>
              <a:t>34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 ao uso do fluxograma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Utilizando o ambiente </a:t>
            </a:r>
            <a:r>
              <a:rPr lang="pt-BR" dirty="0" err="1" smtClean="0"/>
              <a:t>SciNotes</a:t>
            </a:r>
            <a:endParaRPr lang="pt-BR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Introdução</a:t>
            </a:r>
            <a:r>
              <a:rPr lang="pt-BR" sz="1200" b="1" dirty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Comandos de entrada e saída de dados;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Introdução ao uso do Fluxograma;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b="1" dirty="0">
                <a:solidFill>
                  <a:srgbClr val="FF0000"/>
                </a:solidFill>
              </a:rPr>
              <a:t>Utilizando o ambiente </a:t>
            </a:r>
            <a:r>
              <a:rPr lang="pt-BR" sz="1200" b="1" dirty="0" err="1">
                <a:solidFill>
                  <a:srgbClr val="FF0000"/>
                </a:solidFill>
              </a:rPr>
              <a:t>SciNotes</a:t>
            </a:r>
            <a:r>
              <a:rPr lang="pt-BR" sz="1200" dirty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Exercícios</a:t>
            </a:r>
            <a:r>
              <a:rPr lang="pt-BR" sz="1200" b="1" dirty="0" smtClean="0"/>
              <a:t>.</a:t>
            </a:r>
            <a:endParaRPr lang="pt-BR" sz="1200" b="1" dirty="0"/>
          </a:p>
        </p:txBody>
      </p:sp>
      <p:sp>
        <p:nvSpPr>
          <p:cNvPr id="36868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0601DD-095C-49A8-A928-DB92B5946AC1}" type="slidenum">
              <a:rPr lang="pt-BR"/>
              <a:pPr/>
              <a:t>35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err="1" smtClean="0"/>
              <a:t>SciNotes</a:t>
            </a:r>
            <a:endParaRPr lang="pt-BR" dirty="0"/>
          </a:p>
        </p:txBody>
      </p:sp>
      <p:sp>
        <p:nvSpPr>
          <p:cNvPr id="37891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O exemplo da equação do segundo grau, realizado no </a:t>
            </a:r>
            <a:r>
              <a:rPr lang="pt-BR" b="1" i="1" smtClean="0"/>
              <a:t>console</a:t>
            </a:r>
            <a:r>
              <a:rPr lang="pt-BR" smtClean="0"/>
              <a:t>, poderia ser editado em um arquivo utilizando-se o </a:t>
            </a:r>
            <a:r>
              <a:rPr lang="pt-BR" b="1" smtClean="0"/>
              <a:t>SciNotes</a:t>
            </a:r>
            <a:r>
              <a:rPr lang="pt-BR" smtClean="0"/>
              <a:t>;</a:t>
            </a:r>
          </a:p>
          <a:p>
            <a:endParaRPr lang="pt-BR" smtClean="0"/>
          </a:p>
          <a:p>
            <a:r>
              <a:rPr lang="pt-BR" smtClean="0"/>
              <a:t>Dessa forma, um arquivo seria armazenado em memória secundária para posterior uso;</a:t>
            </a:r>
          </a:p>
          <a:p>
            <a:endParaRPr lang="pt-BR" smtClean="0"/>
          </a:p>
          <a:p>
            <a:r>
              <a:rPr lang="pt-BR" smtClean="0"/>
              <a:t>A seguir, a tela de edição do </a:t>
            </a:r>
            <a:r>
              <a:rPr lang="pt-BR" b="1" smtClean="0"/>
              <a:t>SciNotes</a:t>
            </a:r>
            <a:r>
              <a:rPr lang="pt-BR" smtClean="0"/>
              <a:t>:</a:t>
            </a:r>
          </a:p>
          <a:p>
            <a:pPr lvl="1"/>
            <a:r>
              <a:rPr lang="pt-BR" smtClean="0"/>
              <a:t>Para abrir a tela de edição do SciNotes, acione a opção de menu da tela de </a:t>
            </a:r>
            <a:r>
              <a:rPr lang="pt-BR" b="1" i="1" smtClean="0"/>
              <a:t>console</a:t>
            </a:r>
            <a:r>
              <a:rPr lang="pt-BR" smtClean="0"/>
              <a:t> “</a:t>
            </a:r>
            <a:r>
              <a:rPr lang="pt-BR" i="1" smtClean="0"/>
              <a:t>Aplicativos -&gt; SciNotes</a:t>
            </a:r>
            <a:r>
              <a:rPr lang="pt-BR" smtClean="0"/>
              <a:t>”.</a:t>
            </a:r>
            <a:endParaRPr lang="pt-BR" b="1" i="1" smtClean="0"/>
          </a:p>
        </p:txBody>
      </p:sp>
      <p:sp>
        <p:nvSpPr>
          <p:cNvPr id="37892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CF0D7B9-B9B7-4BDC-B1A3-081C963D05EF}" type="slidenum">
              <a:rPr lang="pt-BR"/>
              <a:pPr/>
              <a:t>36</a:t>
            </a:fld>
            <a:endParaRPr lang="pt-BR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Utilizando o ambiente </a:t>
            </a:r>
            <a:r>
              <a:rPr lang="pt-BR" sz="1800" b="0" i="1" u="none" dirty="0" err="1" smtClean="0"/>
              <a:t>SciNotes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err="1" smtClean="0"/>
              <a:t>SciNotes</a:t>
            </a:r>
            <a:endParaRPr lang="pt-BR" dirty="0"/>
          </a:p>
        </p:txBody>
      </p:sp>
      <p:sp>
        <p:nvSpPr>
          <p:cNvPr id="38915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Tela de edição do </a:t>
            </a:r>
            <a:r>
              <a:rPr lang="pt-BR" b="1" smtClean="0"/>
              <a:t>SciNotes</a:t>
            </a:r>
            <a:r>
              <a:rPr lang="pt-BR" smtClean="0"/>
              <a:t>:</a:t>
            </a:r>
          </a:p>
        </p:txBody>
      </p:sp>
      <p:sp>
        <p:nvSpPr>
          <p:cNvPr id="38916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E7F360-5823-4A6D-95E5-00F083986962}" type="slidenum">
              <a:rPr lang="pt-BR"/>
              <a:pPr/>
              <a:t>37</a:t>
            </a:fld>
            <a:endParaRPr lang="pt-BR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Utilizando o ambiente </a:t>
            </a:r>
            <a:r>
              <a:rPr lang="pt-BR" sz="1800" b="0" i="1" u="none" dirty="0" err="1" smtClean="0"/>
              <a:t>SciNotes</a:t>
            </a:r>
            <a:endParaRPr lang="en-US" sz="1800" b="0" i="1" u="none" dirty="0"/>
          </a:p>
        </p:txBody>
      </p:sp>
      <p:pic>
        <p:nvPicPr>
          <p:cNvPr id="38918" name="Imagem 7" descr="Scilab-00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3688" y="2061294"/>
            <a:ext cx="7878762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650875" y="5300663"/>
            <a:ext cx="3384550" cy="3603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40752" y="3420908"/>
            <a:ext cx="7227432" cy="222240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indent="-46037">
              <a:lnSpc>
                <a:spcPts val="2400"/>
              </a:lnSpc>
            </a:pP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//Exemplo: digitando as instruções do console em um arquivo</a:t>
            </a:r>
          </a:p>
          <a:p>
            <a:pPr indent="-46037">
              <a:lnSpc>
                <a:spcPts val="2400"/>
              </a:lnSpc>
            </a:pP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 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= 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; </a:t>
            </a:r>
            <a:endParaRPr lang="pt-BR" sz="1800" b="1" u="none" dirty="0">
              <a:ln>
                <a:solidFill>
                  <a:schemeClr val="bg1"/>
                </a:solidFill>
              </a:ln>
              <a:latin typeface="Arial" pitchFamily="34" charset="0"/>
              <a:cs typeface="Arial" pitchFamily="34" charset="0"/>
            </a:endParaRPr>
          </a:p>
          <a:p>
            <a:pPr indent="-46037">
              <a:lnSpc>
                <a:spcPts val="2400"/>
              </a:lnSpc>
            </a:pP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 = 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-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; </a:t>
            </a:r>
            <a:endParaRPr lang="pt-BR" sz="1800" b="1" u="none" dirty="0">
              <a:ln>
                <a:solidFill>
                  <a:schemeClr val="bg1"/>
                </a:solidFill>
              </a:ln>
              <a:latin typeface="Arial" pitchFamily="34" charset="0"/>
              <a:cs typeface="Arial" pitchFamily="34" charset="0"/>
            </a:endParaRPr>
          </a:p>
          <a:p>
            <a:pPr indent="-46037">
              <a:lnSpc>
                <a:spcPts val="2400"/>
              </a:lnSpc>
            </a:pP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 = 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pt-BR" sz="1800" b="1" u="none" dirty="0">
              <a:ln>
                <a:solidFill>
                  <a:schemeClr val="bg1"/>
                </a:solidFill>
              </a:ln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-46037">
              <a:lnSpc>
                <a:spcPts val="2400"/>
              </a:lnSpc>
            </a:pP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delta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 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= 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*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-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*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*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endParaRPr lang="pt-BR" sz="1800" b="1" u="none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indent="-46037">
              <a:lnSpc>
                <a:spcPts val="2400"/>
              </a:lnSpc>
            </a:pP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x1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 = 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-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 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+ </a:t>
            </a:r>
            <a:r>
              <a:rPr lang="pt-BR" sz="1800" b="1" u="none" dirty="0" err="1">
                <a:ln>
                  <a:solidFill>
                    <a:schemeClr val="bg1"/>
                  </a:solidFill>
                </a:ln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sqrt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delta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))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 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/ 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*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pt-BR" sz="1800" b="1" u="none" dirty="0">
              <a:ln>
                <a:solidFill>
                  <a:schemeClr val="bg1"/>
                </a:solidFill>
              </a:ln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indent="-46037">
              <a:lnSpc>
                <a:spcPts val="2400"/>
              </a:lnSpc>
            </a:pP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x2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 = 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-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 - </a:t>
            </a:r>
            <a:r>
              <a:rPr lang="pt-BR" sz="1800" b="1" u="none" dirty="0" err="1">
                <a:ln>
                  <a:solidFill>
                    <a:schemeClr val="bg1"/>
                  </a:solidFill>
                </a:ln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sqrt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delta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))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 / 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*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pt-BR" sz="1800" b="1" u="none" dirty="0">
              <a:ln>
                <a:solidFill>
                  <a:schemeClr val="bg1"/>
                </a:solidFill>
              </a:ln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SciNotes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Exemplo utilizando input e </a:t>
            </a:r>
            <a:r>
              <a:rPr lang="pt-BR" dirty="0" err="1" smtClean="0"/>
              <a:t>printf</a:t>
            </a:r>
            <a:r>
              <a:rPr lang="pt-BR" dirty="0" smtClean="0"/>
              <a:t>:</a:t>
            </a:r>
          </a:p>
          <a:p>
            <a:pPr marL="411163" lvl="1" indent="0">
              <a:buNone/>
            </a:pPr>
            <a:r>
              <a:rPr lang="pt-BR" dirty="0"/>
              <a:t>a = </a:t>
            </a:r>
            <a:r>
              <a:rPr lang="pt-BR" u="sng" dirty="0"/>
              <a:t>input</a:t>
            </a:r>
            <a:r>
              <a:rPr lang="pt-BR" dirty="0"/>
              <a:t>("Defina um valor para a: "); </a:t>
            </a:r>
            <a:endParaRPr lang="pt-BR" dirty="0" smtClean="0"/>
          </a:p>
          <a:p>
            <a:pPr marL="411163" lvl="1" indent="0">
              <a:buNone/>
            </a:pPr>
            <a:r>
              <a:rPr lang="pt-BR" dirty="0" smtClean="0"/>
              <a:t>b </a:t>
            </a:r>
            <a:r>
              <a:rPr lang="pt-BR" dirty="0"/>
              <a:t>= </a:t>
            </a:r>
            <a:r>
              <a:rPr lang="pt-BR" u="sng" dirty="0"/>
              <a:t>input</a:t>
            </a:r>
            <a:r>
              <a:rPr lang="pt-BR" dirty="0"/>
              <a:t>("Defina um valor para b: "); </a:t>
            </a:r>
            <a:endParaRPr lang="pt-BR" dirty="0" smtClean="0"/>
          </a:p>
          <a:p>
            <a:pPr marL="411163" lvl="1" indent="0">
              <a:buNone/>
            </a:pPr>
            <a:r>
              <a:rPr lang="pt-BR" dirty="0" smtClean="0"/>
              <a:t>c </a:t>
            </a:r>
            <a:r>
              <a:rPr lang="pt-BR" dirty="0"/>
              <a:t>= </a:t>
            </a:r>
            <a:r>
              <a:rPr lang="pt-BR" u="sng" dirty="0"/>
              <a:t>input</a:t>
            </a:r>
            <a:r>
              <a:rPr lang="pt-BR" dirty="0"/>
              <a:t>("Defina um valor para c: "); </a:t>
            </a:r>
            <a:endParaRPr lang="pt-BR" dirty="0" smtClean="0"/>
          </a:p>
          <a:p>
            <a:pPr marL="411163" lvl="1" indent="0">
              <a:buNone/>
            </a:pPr>
            <a:endParaRPr lang="pt-BR" dirty="0" smtClean="0"/>
          </a:p>
          <a:p>
            <a:pPr marL="411163" lvl="1" indent="0">
              <a:buNone/>
            </a:pPr>
            <a:r>
              <a:rPr lang="pt-BR" dirty="0" smtClean="0"/>
              <a:t>delta </a:t>
            </a:r>
            <a:r>
              <a:rPr lang="pt-BR" dirty="0"/>
              <a:t>= (b*b)-4*a*c; </a:t>
            </a:r>
            <a:endParaRPr lang="pt-BR" dirty="0" smtClean="0"/>
          </a:p>
          <a:p>
            <a:pPr marL="411163" lvl="1" indent="0">
              <a:buNone/>
            </a:pPr>
            <a:r>
              <a:rPr lang="pt-BR" dirty="0" smtClean="0"/>
              <a:t>x1 </a:t>
            </a:r>
            <a:r>
              <a:rPr lang="pt-BR" dirty="0"/>
              <a:t>= (-b + </a:t>
            </a:r>
            <a:r>
              <a:rPr lang="pt-BR" dirty="0" err="1"/>
              <a:t>sqrt</a:t>
            </a:r>
            <a:r>
              <a:rPr lang="pt-BR" dirty="0"/>
              <a:t>(delta)) / (2*a); </a:t>
            </a:r>
            <a:endParaRPr lang="pt-BR" dirty="0" smtClean="0"/>
          </a:p>
          <a:p>
            <a:pPr marL="411163" lvl="1" indent="0">
              <a:buNone/>
            </a:pPr>
            <a:r>
              <a:rPr lang="pt-BR" dirty="0" smtClean="0"/>
              <a:t>x2 </a:t>
            </a:r>
            <a:r>
              <a:rPr lang="pt-BR" dirty="0"/>
              <a:t>= (-b - </a:t>
            </a:r>
            <a:r>
              <a:rPr lang="pt-BR" dirty="0" err="1"/>
              <a:t>sqrt</a:t>
            </a:r>
            <a:r>
              <a:rPr lang="pt-BR" dirty="0"/>
              <a:t>(delta)) / (2*a); </a:t>
            </a:r>
            <a:endParaRPr lang="pt-BR" dirty="0" smtClean="0"/>
          </a:p>
          <a:p>
            <a:pPr marL="411163" lvl="1" indent="0">
              <a:buNone/>
            </a:pPr>
            <a:endParaRPr lang="pt-BR" dirty="0" smtClean="0"/>
          </a:p>
          <a:p>
            <a:pPr marL="411163" lvl="1" indent="0">
              <a:buNone/>
            </a:pPr>
            <a:r>
              <a:rPr lang="pt-BR" u="sng" dirty="0" err="1" smtClean="0"/>
              <a:t>printf</a:t>
            </a:r>
            <a:r>
              <a:rPr lang="pt-BR" dirty="0"/>
              <a:t>("A raiz x1 é %g.\n", x1); </a:t>
            </a:r>
            <a:endParaRPr lang="pt-BR" dirty="0" smtClean="0"/>
          </a:p>
          <a:p>
            <a:pPr marL="411163" lvl="1" indent="0">
              <a:buNone/>
            </a:pPr>
            <a:r>
              <a:rPr lang="pt-BR" u="sng" dirty="0" err="1" smtClean="0"/>
              <a:t>printf</a:t>
            </a:r>
            <a:r>
              <a:rPr lang="pt-BR" dirty="0"/>
              <a:t>("A raiz x2 é %g.", x2</a:t>
            </a:r>
            <a:r>
              <a:rPr lang="pt-BR" dirty="0" smtClean="0"/>
              <a:t>);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38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Utilizando o ambiente </a:t>
            </a:r>
            <a:r>
              <a:rPr lang="pt-BR" sz="1800" b="0" i="1" u="none" dirty="0" err="1" smtClean="0"/>
              <a:t>SciNotes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xmlns="" val="357887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Introdução</a:t>
            </a:r>
            <a:r>
              <a:rPr lang="pt-BR" sz="1200" b="1" dirty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Comandos de entrada e saída de dados;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Introdução ao uso do Fluxograma;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Utilizando o ambiente </a:t>
            </a:r>
            <a:r>
              <a:rPr lang="pt-BR" sz="1200" dirty="0" err="1"/>
              <a:t>SciNotes</a:t>
            </a:r>
            <a:r>
              <a:rPr lang="pt-BR" sz="1200" dirty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b="1" dirty="0">
                <a:solidFill>
                  <a:srgbClr val="FF0000"/>
                </a:solidFill>
              </a:rPr>
              <a:t>Exercícios</a:t>
            </a:r>
            <a:r>
              <a:rPr lang="pt-BR" sz="1200" b="1" dirty="0" smtClean="0"/>
              <a:t>.</a:t>
            </a:r>
            <a:endParaRPr lang="pt-BR" sz="1200" b="1" dirty="0"/>
          </a:p>
        </p:txBody>
      </p:sp>
      <p:sp>
        <p:nvSpPr>
          <p:cNvPr id="3994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02F1C0-8017-4015-9214-BE7CD6DF150F}" type="slidenum">
              <a:rPr lang="pt-BR"/>
              <a:pPr/>
              <a:t>39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mtClean="0"/>
              <a:t>A linguagem Fortran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Em 1954, a linguagem de alto nível Fortran foi proposta por um grupo da IBM.</a:t>
            </a:r>
          </a:p>
          <a:p>
            <a:endParaRPr lang="pt-BR" smtClean="0"/>
          </a:p>
          <a:p>
            <a:r>
              <a:rPr lang="pt-BR" smtClean="0"/>
              <a:t>O primeiro </a:t>
            </a:r>
            <a:r>
              <a:rPr lang="pt-BR" b="1" i="1" smtClean="0"/>
              <a:t>compilador</a:t>
            </a:r>
            <a:r>
              <a:rPr lang="pt-BR" smtClean="0"/>
              <a:t>  (ou seja, um programa que traduz programas escritos em linguagem de alto nível para instruções de máquina) foi naturalmente escrito em Assembler.</a:t>
            </a:r>
          </a:p>
          <a:p>
            <a:endParaRPr lang="pt-BR" smtClean="0"/>
          </a:p>
          <a:p>
            <a:r>
              <a:rPr lang="pt-BR" smtClean="0"/>
              <a:t>A máquina era um IBM 704: um computador com 15K de memória.</a:t>
            </a: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3EBB30-F651-4933-9EA3-39E49DC7323F}" type="slidenum">
              <a:rPr lang="pt-BR"/>
              <a:pPr/>
              <a:t>4</a:t>
            </a:fld>
            <a:endParaRPr lang="pt-BR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/>
              <a:t>Codifique os programas a seguir na linguagem </a:t>
            </a:r>
            <a:r>
              <a:rPr lang="pt-BR" dirty="0" err="1"/>
              <a:t>Scilab</a:t>
            </a:r>
            <a:r>
              <a:rPr lang="pt-BR" dirty="0"/>
              <a:t>. Utilize comentários e mensagens textuais para o usuário</a:t>
            </a:r>
            <a:r>
              <a:rPr lang="pt-BR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/>
          </a:p>
          <a:p>
            <a:pPr marL="5715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 smtClean="0"/>
              <a:t>Codifique </a:t>
            </a:r>
            <a:r>
              <a:rPr lang="pt-BR" dirty="0"/>
              <a:t>um programa que leia dois valores. O programa calcula a soma desses valores, armazenando-a em uma variável. A seguir o programa imprime o resultado da soma</a:t>
            </a:r>
            <a:r>
              <a:rPr lang="pt-BR" dirty="0" smtClean="0"/>
              <a:t>.</a:t>
            </a:r>
          </a:p>
          <a:p>
            <a:pPr marL="5715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endParaRPr lang="pt-BR" dirty="0"/>
          </a:p>
          <a:p>
            <a:pPr marL="5715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/>
              <a:t>Modifique o programa anterior, onde o resultado de (1) será o numerador de uma divisão. O denominador será um novo valor lido pelo teclado. O programa imprime o resultado final da divisão.</a:t>
            </a:r>
          </a:p>
        </p:txBody>
      </p:sp>
      <p:sp>
        <p:nvSpPr>
          <p:cNvPr id="4096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4E0BDB9-F1D8-49A0-94EA-4BD4E97E689C}" type="slidenum">
              <a:rPr lang="pt-BR"/>
              <a:pPr/>
              <a:t>40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41987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Font typeface="Cambria" pitchFamily="18" charset="0"/>
              <a:buAutoNum type="arabicPeriod" startAt="3"/>
            </a:pPr>
            <a:r>
              <a:rPr lang="pt-BR" smtClean="0"/>
              <a:t>Crie um programa que imprima a hipotenusa de um triangulo retângulo de acordo com a leitura de seus catetos.</a:t>
            </a:r>
          </a:p>
          <a:p>
            <a:pPr marL="571500" indent="-457200">
              <a:buFont typeface="Cambria" pitchFamily="18" charset="0"/>
              <a:buAutoNum type="arabicPeriod" startAt="3"/>
            </a:pPr>
            <a:endParaRPr lang="pt-BR" smtClean="0"/>
          </a:p>
          <a:p>
            <a:pPr marL="571500" indent="-457200">
              <a:buFont typeface="Cambria" pitchFamily="18" charset="0"/>
              <a:buAutoNum type="arabicPeriod" startAt="3"/>
            </a:pPr>
            <a:r>
              <a:rPr lang="pt-BR" smtClean="0"/>
              <a:t>Crie um programa que leia do teclado um valor de temperatura em graus </a:t>
            </a:r>
            <a:r>
              <a:rPr lang="pt-BR" b="1" smtClean="0"/>
              <a:t>Celsius</a:t>
            </a:r>
            <a:r>
              <a:rPr lang="pt-BR" smtClean="0"/>
              <a:t> (°C), calcule e imprima essa temperatura em graus </a:t>
            </a:r>
            <a:r>
              <a:rPr lang="pt-BR" b="1" smtClean="0"/>
              <a:t>Farenheit</a:t>
            </a:r>
            <a:r>
              <a:rPr lang="pt-BR" smtClean="0"/>
              <a:t> (°F) e em graus </a:t>
            </a:r>
            <a:r>
              <a:rPr lang="pt-BR" b="1" smtClean="0"/>
              <a:t>Kelvin</a:t>
            </a:r>
            <a:r>
              <a:rPr lang="pt-BR" smtClean="0"/>
              <a:t> (°K).</a:t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>OBS.:	°F = °C × 1.8 + 32</a:t>
            </a:r>
            <a:br>
              <a:rPr lang="pt-BR" smtClean="0"/>
            </a:br>
            <a:r>
              <a:rPr lang="pt-BR" smtClean="0"/>
              <a:t>		°K = °C + 273.15</a:t>
            </a:r>
          </a:p>
        </p:txBody>
      </p:sp>
      <p:sp>
        <p:nvSpPr>
          <p:cNvPr id="41988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93C6F70-3627-4591-947B-B7EE20598BD2}" type="slidenum">
              <a:rPr lang="pt-BR"/>
              <a:pPr/>
              <a:t>41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FIM!</a:t>
            </a:r>
            <a:br>
              <a:rPr lang="pt-BR" dirty="0" smtClean="0"/>
            </a:br>
            <a:r>
              <a:rPr lang="pt-BR" dirty="0" smtClean="0"/>
              <a:t>Dúvidas?</a:t>
            </a:r>
            <a:endParaRPr lang="pt-BR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b="1" dirty="0" smtClean="0"/>
              <a:t>Próxima aula prática</a:t>
            </a:r>
            <a:r>
              <a:rPr lang="pt-BR" dirty="0" smtClean="0"/>
              <a:t>: resolução de exercícios com o uso do </a:t>
            </a:r>
            <a:r>
              <a:rPr lang="pt-BR" dirty="0" err="1" smtClean="0"/>
              <a:t>SciLab</a:t>
            </a:r>
            <a:r>
              <a:rPr lang="pt-BR" dirty="0" smtClean="0"/>
              <a:t> e </a:t>
            </a:r>
            <a:r>
              <a:rPr lang="pt-BR" dirty="0" err="1" smtClean="0"/>
              <a:t>SciNotes</a:t>
            </a:r>
            <a:r>
              <a:rPr lang="pt-BR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b="1" dirty="0" smtClean="0"/>
              <a:t>Próxima aula teórica</a:t>
            </a:r>
            <a:r>
              <a:rPr lang="pt-BR" dirty="0" smtClean="0"/>
              <a:t>: Comandos de desvio de fluxo; Operadores relacionais; Fluxogramas.</a:t>
            </a:r>
            <a:endParaRPr lang="pt-BR" dirty="0"/>
          </a:p>
        </p:txBody>
      </p:sp>
      <p:sp>
        <p:nvSpPr>
          <p:cNvPr id="43012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BDC95B-AB9A-44CC-B1A8-50BDFD42B5F3}" type="slidenum">
              <a:rPr lang="pt-BR"/>
              <a:pPr/>
              <a:t>42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mtClean="0"/>
              <a:t>Linguagens de programação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Existem várias linguagens de programação que descendem do Fortran; por exemplo:</a:t>
            </a:r>
          </a:p>
          <a:p>
            <a:pPr lvl="1"/>
            <a:r>
              <a:rPr lang="pt-BR" smtClean="0"/>
              <a:t>1959 – Cobol;</a:t>
            </a:r>
          </a:p>
          <a:p>
            <a:pPr lvl="1"/>
            <a:r>
              <a:rPr lang="pt-BR" smtClean="0"/>
              <a:t>1964 – Basic;</a:t>
            </a:r>
          </a:p>
          <a:p>
            <a:pPr lvl="1"/>
            <a:r>
              <a:rPr lang="pt-BR" smtClean="0"/>
              <a:t>1970 – Pascal;</a:t>
            </a:r>
          </a:p>
          <a:p>
            <a:pPr lvl="1"/>
            <a:r>
              <a:rPr lang="pt-BR" smtClean="0"/>
              <a:t>1971 – C;</a:t>
            </a:r>
          </a:p>
          <a:p>
            <a:pPr lvl="1"/>
            <a:r>
              <a:rPr lang="pt-BR" smtClean="0"/>
              <a:t>1983 – C++;</a:t>
            </a:r>
          </a:p>
          <a:p>
            <a:pPr lvl="1"/>
            <a:r>
              <a:rPr lang="pt-BR" smtClean="0"/>
              <a:t>1991 – Python;</a:t>
            </a:r>
          </a:p>
          <a:p>
            <a:pPr lvl="1"/>
            <a:r>
              <a:rPr lang="pt-BR" smtClean="0"/>
              <a:t>1995 – Java;</a:t>
            </a:r>
          </a:p>
          <a:p>
            <a:pPr lvl="1"/>
            <a:r>
              <a:rPr lang="pt-BR" smtClean="0"/>
              <a:t>1995 – PHP.</a:t>
            </a:r>
          </a:p>
        </p:txBody>
      </p:sp>
      <p:sp>
        <p:nvSpPr>
          <p:cNvPr id="6148" name="Espaço Reservado para Número de Slide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D7C9D98-BB14-495E-87B4-A60B43ABF2B1}" type="slidenum">
              <a:rPr lang="pt-BR"/>
              <a:pPr/>
              <a:t>5</a:t>
            </a:fld>
            <a:endParaRPr lang="pt-BR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mtClean="0"/>
              <a:t>Matlab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Foi criado no fim dos anos 70 por </a:t>
            </a:r>
            <a:r>
              <a:rPr lang="pt-BR" i="1" smtClean="0"/>
              <a:t>Cleve Moler </a:t>
            </a:r>
            <a:r>
              <a:rPr lang="pt-BR" smtClean="0"/>
              <a:t>e lançado comercialmente em 1984 pela empresa </a:t>
            </a:r>
            <a:r>
              <a:rPr lang="pt-BR" i="1" smtClean="0"/>
              <a:t>MathWorks</a:t>
            </a:r>
            <a:r>
              <a:rPr lang="pt-BR" smtClean="0"/>
              <a:t>.</a:t>
            </a:r>
          </a:p>
          <a:p>
            <a:endParaRPr lang="pt-BR" smtClean="0"/>
          </a:p>
          <a:p>
            <a:r>
              <a:rPr lang="pt-BR" smtClean="0"/>
              <a:t>É voltado para engenheiros e cientistas.</a:t>
            </a:r>
          </a:p>
          <a:p>
            <a:endParaRPr lang="pt-BR" smtClean="0"/>
          </a:p>
          <a:p>
            <a:r>
              <a:rPr lang="pt-BR" smtClean="0"/>
              <a:t>Possui grande facilidade para o tratamento de matrizes (MatLab = </a:t>
            </a:r>
            <a:r>
              <a:rPr lang="pt-BR" i="1" smtClean="0"/>
              <a:t>Matrix Laboratory</a:t>
            </a:r>
            <a:r>
              <a:rPr lang="pt-BR" smtClean="0"/>
              <a:t>).</a:t>
            </a:r>
          </a:p>
          <a:p>
            <a:endParaRPr lang="pt-BR" smtClean="0"/>
          </a:p>
          <a:p>
            <a:r>
              <a:rPr lang="pt-BR" smtClean="0"/>
              <a:t>É um </a:t>
            </a:r>
            <a:r>
              <a:rPr lang="pt-BR" b="1" i="1" smtClean="0"/>
              <a:t>interpretador</a:t>
            </a:r>
            <a:r>
              <a:rPr lang="pt-BR" smtClean="0"/>
              <a:t>, ou seja, um programa que executa programas; ao contrário de um compilador, não traduz um programa para instruções de máquina.</a:t>
            </a:r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/>
              <a:pPr/>
              <a:t>6</a:t>
            </a:fld>
            <a:endParaRPr lang="pt-B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mtClean="0"/>
              <a:t>Scilab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Foi criado em 1990 por pesquisadores do INRIA e da École Nationale des Ponts et Chaussées (França), sendo gratuito e bastante semelhante ao MatLab.</a:t>
            </a:r>
          </a:p>
          <a:p>
            <a:pPr lvl="1"/>
            <a:r>
              <a:rPr lang="pt-BR" smtClean="0">
                <a:hlinkClick r:id="rId3"/>
              </a:rPr>
              <a:t>http://www.scilab.org</a:t>
            </a:r>
            <a:r>
              <a:rPr lang="pt-BR" smtClean="0"/>
              <a:t> </a:t>
            </a:r>
          </a:p>
          <a:p>
            <a:endParaRPr lang="pt-BR" smtClean="0"/>
          </a:p>
          <a:p>
            <a:r>
              <a:rPr lang="pt-BR" smtClean="0"/>
              <a:t>Consiste também em um interpretador.</a:t>
            </a:r>
          </a:p>
          <a:p>
            <a:endParaRPr lang="pt-BR" smtClean="0"/>
          </a:p>
          <a:p>
            <a:r>
              <a:rPr lang="pt-BR" smtClean="0"/>
              <a:t>A linguagem e o sistema possuem o mesmo nome: Scilab.</a:t>
            </a:r>
          </a:p>
          <a:p>
            <a:endParaRPr lang="pt-BR" smtClean="0"/>
          </a:p>
          <a:p>
            <a:r>
              <a:rPr lang="pt-BR" smtClean="0"/>
              <a:t>Será apresentada a versão 5.3.3 do Scilab.</a:t>
            </a:r>
          </a:p>
        </p:txBody>
      </p:sp>
      <p:sp>
        <p:nvSpPr>
          <p:cNvPr id="8196" name="Espaço Reservado para Número de Slide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AD73150-E892-4AB7-A3EA-98A0939A5F6F}" type="slidenum">
              <a:rPr lang="pt-BR"/>
              <a:pPr/>
              <a:t>7</a:t>
            </a:fld>
            <a:endParaRPr lang="pt-BR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mtClean="0"/>
              <a:t>A linguagem Scilab</a:t>
            </a:r>
            <a:endParaRPr lang="pt-BR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Como qualquer  linguagem natural, a linguagem Scilab:</a:t>
            </a:r>
          </a:p>
          <a:p>
            <a:pPr lvl="1"/>
            <a:r>
              <a:rPr lang="pt-BR" smtClean="0"/>
              <a:t>Une riqueza de expressão a detalhes sintáticos;</a:t>
            </a:r>
          </a:p>
          <a:p>
            <a:pPr lvl="1"/>
            <a:r>
              <a:rPr lang="pt-BR" smtClean="0"/>
              <a:t>Exige uma postura paciente em seu aprendizado, pois envolve uma taxa inicial de memorização;</a:t>
            </a:r>
          </a:p>
          <a:p>
            <a:pPr lvl="1"/>
            <a:r>
              <a:rPr lang="pt-BR" smtClean="0"/>
              <a:t>A fluência vem com a prática.</a:t>
            </a:r>
          </a:p>
        </p:txBody>
      </p:sp>
      <p:sp>
        <p:nvSpPr>
          <p:cNvPr id="9220" name="Espaço Reservado para Número de Slide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4CD0830-A260-458E-A62D-95F0FAB7EC1B}" type="slidenum">
              <a:rPr lang="pt-BR"/>
              <a:pPr/>
              <a:t>8</a:t>
            </a:fld>
            <a:endParaRPr lang="pt-B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mtClean="0"/>
              <a:t>O ambiente Scilab</a:t>
            </a:r>
            <a:endParaRPr lang="pt-BR" dirty="0"/>
          </a:p>
        </p:txBody>
      </p:sp>
      <p:sp>
        <p:nvSpPr>
          <p:cNvPr id="1024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Interpreta comandos e programas através de uma console para a interação com o usuário;</a:t>
            </a:r>
          </a:p>
          <a:p>
            <a:endParaRPr lang="pt-BR" smtClean="0"/>
          </a:p>
          <a:p>
            <a:r>
              <a:rPr lang="pt-BR" smtClean="0"/>
              <a:t>Oferece um editor para a construção de programas (SciNotes);</a:t>
            </a:r>
          </a:p>
          <a:p>
            <a:endParaRPr lang="pt-BR" smtClean="0"/>
          </a:p>
          <a:p>
            <a:r>
              <a:rPr lang="pt-BR" smtClean="0"/>
              <a:t>Emite mensagens de erros relativos à obediência da sintaxe da linguagem e a problemas na execução de um programa (como divisão por zero).</a:t>
            </a:r>
          </a:p>
        </p:txBody>
      </p:sp>
      <p:sp>
        <p:nvSpPr>
          <p:cNvPr id="1024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52DCE6-BC12-4440-843F-A866B41FFD06}" type="slidenum">
              <a:rPr lang="pt-BR"/>
              <a:pPr/>
              <a:t>9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14229</TotalTime>
  <Words>2692</Words>
  <Application>Microsoft Office PowerPoint</Application>
  <PresentationFormat>Apresentação na tela (4:3)</PresentationFormat>
  <Paragraphs>477</Paragraphs>
  <Slides>42</Slides>
  <Notes>7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42</vt:i4>
      </vt:variant>
    </vt:vector>
  </HeadingPairs>
  <TitlesOfParts>
    <vt:vector size="44" baseType="lpstr">
      <vt:lpstr>Adjacência</vt:lpstr>
      <vt:lpstr>Documento</vt:lpstr>
      <vt:lpstr>Semana 02: Introdução ao Scilab. Comandos de entrada e saída de dados.</vt:lpstr>
      <vt:lpstr>Agenda</vt:lpstr>
      <vt:lpstr>Introdução</vt:lpstr>
      <vt:lpstr>A linguagem Fortran</vt:lpstr>
      <vt:lpstr>Linguagens de programação</vt:lpstr>
      <vt:lpstr>Matlab</vt:lpstr>
      <vt:lpstr>Scilab</vt:lpstr>
      <vt:lpstr>A linguagem Scilab</vt:lpstr>
      <vt:lpstr>O ambiente Scilab</vt:lpstr>
      <vt:lpstr>O ambiente Scilab</vt:lpstr>
      <vt:lpstr>Comandos de entrada e saída  de dados</vt:lpstr>
      <vt:lpstr>Variáveis</vt:lpstr>
      <vt:lpstr>Variáveis</vt:lpstr>
      <vt:lpstr>Variáveis</vt:lpstr>
      <vt:lpstr>Variáveis</vt:lpstr>
      <vt:lpstr>Comando de atribuição</vt:lpstr>
      <vt:lpstr>Comando de atribuição</vt:lpstr>
      <vt:lpstr>Operadores aritméticos</vt:lpstr>
      <vt:lpstr>Funções elementares</vt:lpstr>
      <vt:lpstr>Valores pré-definidos</vt:lpstr>
      <vt:lpstr>Precedência de operadores</vt:lpstr>
      <vt:lpstr>Precedência de operadores</vt:lpstr>
      <vt:lpstr>Precedência de operadores</vt:lpstr>
      <vt:lpstr>Precedência de operadores</vt:lpstr>
      <vt:lpstr>Precedência de operadores</vt:lpstr>
      <vt:lpstr>Entrada de dados</vt:lpstr>
      <vt:lpstr>Entrada de dados</vt:lpstr>
      <vt:lpstr>Saída de dados</vt:lpstr>
      <vt:lpstr>Saída de dados</vt:lpstr>
      <vt:lpstr>Introdução ao uso do fluxograma</vt:lpstr>
      <vt:lpstr>Fluxograma</vt:lpstr>
      <vt:lpstr>Fluxograma</vt:lpstr>
      <vt:lpstr>Fluxograma</vt:lpstr>
      <vt:lpstr>Fluxograma</vt:lpstr>
      <vt:lpstr>Utilizando o ambiente SciNotes</vt:lpstr>
      <vt:lpstr>SciNotes</vt:lpstr>
      <vt:lpstr>SciNotes</vt:lpstr>
      <vt:lpstr>SciNotes</vt:lpstr>
      <vt:lpstr>Exercícios</vt:lpstr>
      <vt:lpstr>Exercícios</vt:lpstr>
      <vt:lpstr>Exercícios</vt:lpstr>
      <vt:lpstr>FIM! Dúvidas?</vt:lpstr>
    </vt:vector>
  </TitlesOfParts>
  <Company>UFMG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DCC 001 Programação de Computadores 1o Semestre de 2007</dc:title>
  <dc:creator>Osvaldo Carvalho</dc:creator>
  <cp:lastModifiedBy>Menotti</cp:lastModifiedBy>
  <cp:revision>623</cp:revision>
  <dcterms:created xsi:type="dcterms:W3CDTF">2007-02-26T14:09:57Z</dcterms:created>
  <dcterms:modified xsi:type="dcterms:W3CDTF">2012-03-13T13:20:02Z</dcterms:modified>
</cp:coreProperties>
</file>