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590A-21E5-4D95-AD28-DCB91A8CF1E7}" type="datetimeFigureOut">
              <a:rPr lang="pt-BR" smtClean="0"/>
              <a:pPr/>
              <a:t>13/07/2011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2081C-2AC9-42B3-9E04-8B38344BA2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Métodos de Classificação por  Árvores de Decisão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Juliana Moreira Barbosa</a:t>
            </a:r>
          </a:p>
          <a:p>
            <a:r>
              <a:rPr lang="pt-BR" dirty="0" smtClean="0"/>
              <a:t>Orientador: Tiago Garcia de Senna Carneiro.</a:t>
            </a:r>
          </a:p>
          <a:p>
            <a:r>
              <a:rPr lang="pt-BR" dirty="0" smtClean="0"/>
              <a:t>Co – Orientadora : Andrea </a:t>
            </a:r>
            <a:r>
              <a:rPr lang="pt-BR" dirty="0" err="1" smtClean="0"/>
              <a:t>Iabrudi</a:t>
            </a:r>
            <a:r>
              <a:rPr lang="pt-BR" dirty="0" smtClean="0"/>
              <a:t> Tavares.</a:t>
            </a:r>
          </a:p>
        </p:txBody>
      </p:sp>
      <p:pic>
        <p:nvPicPr>
          <p:cNvPr id="4" name="Imagem 3" descr="ufop-pre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9" y="357166"/>
            <a:ext cx="785817" cy="1357322"/>
          </a:xfrm>
          <a:prstGeom prst="rect">
            <a:avLst/>
          </a:prstGeom>
        </p:spPr>
      </p:pic>
      <p:pic>
        <p:nvPicPr>
          <p:cNvPr id="5" name="Imagem 4" descr="ice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785794"/>
            <a:ext cx="990600" cy="714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 smtClean="0"/>
              <a:t>EscolheAtributo</a:t>
            </a:r>
            <a:r>
              <a:rPr lang="pt-BR" dirty="0" smtClean="0"/>
              <a:t>()</a:t>
            </a:r>
          </a:p>
          <a:p>
            <a:pPr>
              <a:buNone/>
            </a:pPr>
            <a:r>
              <a:rPr lang="pt-BR" dirty="0" smtClean="0"/>
              <a:t>	Índice de </a:t>
            </a:r>
            <a:r>
              <a:rPr lang="pt-BR" dirty="0" err="1" smtClean="0"/>
              <a:t>Gini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Onde: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 é a </a:t>
            </a:r>
            <a:r>
              <a:rPr lang="pt-BR" dirty="0" err="1" smtClean="0"/>
              <a:t>frequência</a:t>
            </a:r>
            <a:r>
              <a:rPr lang="pt-BR" dirty="0" smtClean="0"/>
              <a:t> relativa de cada classe em cada nó.</a:t>
            </a:r>
          </a:p>
          <a:p>
            <a:pPr>
              <a:buNone/>
            </a:pPr>
            <a:r>
              <a:rPr lang="pt-BR" dirty="0" smtClean="0"/>
              <a:t>    c é o número de classes.</a:t>
            </a:r>
            <a:endParaRPr lang="pt-BR" dirty="0"/>
          </a:p>
        </p:txBody>
      </p:sp>
      <p:pic>
        <p:nvPicPr>
          <p:cNvPr id="5" name="Imagem 4" descr="g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2714620"/>
            <a:ext cx="3181350" cy="1247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EscolheParticao</a:t>
            </a:r>
            <a:r>
              <a:rPr lang="pt-BR" dirty="0" smtClean="0"/>
              <a:t>()</a:t>
            </a:r>
          </a:p>
          <a:p>
            <a:r>
              <a:rPr lang="pt-BR" dirty="0" smtClean="0"/>
              <a:t>Sempre Binária</a:t>
            </a:r>
          </a:p>
          <a:p>
            <a:r>
              <a:rPr lang="pt-BR" dirty="0" smtClean="0"/>
              <a:t>Para m distintas categorias, temos um conjunto de 2</a:t>
            </a:r>
            <a:r>
              <a:rPr lang="pt-BR" baseline="30000" dirty="0" smtClean="0"/>
              <a:t>m-1 </a:t>
            </a:r>
            <a:r>
              <a:rPr lang="pt-BR" dirty="0"/>
              <a:t> </a:t>
            </a:r>
            <a:r>
              <a:rPr lang="pt-BR" dirty="0" smtClean="0"/>
              <a:t>- 1 de possíveis divisões</a:t>
            </a:r>
          </a:p>
          <a:p>
            <a:r>
              <a:rPr lang="pt-BR" dirty="0" smtClean="0"/>
              <a:t>Escolha dentre todas as possibilidades a que tem a menor impureza </a:t>
            </a:r>
            <a:endParaRPr lang="pt-BR" baseline="30000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err="1" smtClean="0"/>
              <a:t>CriterioParada</a:t>
            </a:r>
            <a:r>
              <a:rPr lang="pt-BR" dirty="0" smtClean="0"/>
              <a:t>()</a:t>
            </a:r>
          </a:p>
          <a:p>
            <a:r>
              <a:rPr lang="pt-BR" dirty="0" smtClean="0"/>
              <a:t>Cresce a árvore até a saturação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err="1" smtClean="0"/>
              <a:t>EscolheClasse</a:t>
            </a:r>
            <a:r>
              <a:rPr lang="pt-BR" dirty="0" smtClean="0"/>
              <a:t>()</a:t>
            </a:r>
          </a:p>
          <a:p>
            <a:r>
              <a:rPr lang="pt-BR" dirty="0" smtClean="0"/>
              <a:t>Regra de pluralidade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PodaArvore</a:t>
            </a:r>
            <a:r>
              <a:rPr lang="pt-BR" dirty="0" smtClean="0"/>
              <a:t>()</a:t>
            </a:r>
          </a:p>
          <a:p>
            <a:r>
              <a:rPr lang="pt-BR" dirty="0" smtClean="0"/>
              <a:t>Taxa de erro ajustada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	EA(T) = E(T) + </a:t>
            </a:r>
            <a:r>
              <a:rPr lang="el-GR" dirty="0" smtClean="0"/>
              <a:t>α</a:t>
            </a:r>
            <a:r>
              <a:rPr lang="pt-BR" dirty="0" smtClean="0"/>
              <a:t> </a:t>
            </a:r>
            <a:r>
              <a:rPr lang="pt-BR" dirty="0" err="1" smtClean="0"/>
              <a:t>ContadorFolhas</a:t>
            </a:r>
            <a:r>
              <a:rPr lang="pt-BR" dirty="0" smtClean="0"/>
              <a:t>(T)</a:t>
            </a:r>
          </a:p>
          <a:p>
            <a:r>
              <a:rPr lang="pt-BR" dirty="0" smtClean="0"/>
              <a:t>Podar primeiro os ramos que tem menor poder preditivo.</a:t>
            </a:r>
          </a:p>
          <a:p>
            <a:r>
              <a:rPr lang="pt-BR" dirty="0" smtClean="0"/>
              <a:t>Se o erro da </a:t>
            </a:r>
            <a:r>
              <a:rPr lang="pt-BR" dirty="0" err="1" smtClean="0"/>
              <a:t>subárvore</a:t>
            </a:r>
            <a:r>
              <a:rPr lang="pt-BR" dirty="0" smtClean="0"/>
              <a:t> for menor que o da árvore ela se torna candidata</a:t>
            </a:r>
          </a:p>
          <a:p>
            <a:r>
              <a:rPr lang="pt-BR" dirty="0" smtClean="0"/>
              <a:t>Testa as candidatas para ver quem é melhor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C4.5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err="1" smtClean="0"/>
              <a:t>EscolheAtributo</a:t>
            </a:r>
            <a:r>
              <a:rPr lang="pt-BR" dirty="0" smtClean="0"/>
              <a:t>()</a:t>
            </a:r>
          </a:p>
          <a:p>
            <a:r>
              <a:rPr lang="pt-BR" dirty="0" smtClean="0"/>
              <a:t>Entropia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Onde: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 </a:t>
            </a:r>
            <a:r>
              <a:rPr lang="pt-BR" dirty="0" smtClean="0"/>
              <a:t>é a proporção de dados em S que </a:t>
            </a:r>
            <a:r>
              <a:rPr lang="pt-BR" dirty="0" smtClean="0"/>
              <a:t>pertencem a</a:t>
            </a:r>
          </a:p>
          <a:p>
            <a:pPr>
              <a:buNone/>
            </a:pPr>
            <a:r>
              <a:rPr lang="pt-BR" dirty="0" smtClean="0"/>
              <a:t>	classe </a:t>
            </a:r>
            <a:r>
              <a:rPr lang="pt-BR" dirty="0" smtClean="0"/>
              <a:t>i.</a:t>
            </a:r>
            <a:endParaRPr lang="pt-BR" dirty="0"/>
          </a:p>
        </p:txBody>
      </p:sp>
      <p:pic>
        <p:nvPicPr>
          <p:cNvPr id="4" name="Imagem 3" descr="entr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212" y="2824162"/>
            <a:ext cx="3457575" cy="120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C4.5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P(A</a:t>
            </a:r>
            <a:r>
              <a:rPr lang="pt-BR" dirty="0" smtClean="0"/>
              <a:t>) </a:t>
            </a:r>
            <a:r>
              <a:rPr lang="pt-BR" dirty="0" smtClean="0"/>
              <a:t>: </a:t>
            </a:r>
            <a:r>
              <a:rPr lang="pt-BR" dirty="0" smtClean="0"/>
              <a:t>conjunto de valores </a:t>
            </a:r>
            <a:r>
              <a:rPr lang="pt-BR" dirty="0" smtClean="0"/>
              <a:t>de </a:t>
            </a:r>
            <a:r>
              <a:rPr lang="pt-BR" dirty="0" smtClean="0"/>
              <a:t>A </a:t>
            </a:r>
            <a:endParaRPr lang="pt-BR" dirty="0" smtClean="0"/>
          </a:p>
          <a:p>
            <a:r>
              <a:rPr lang="pt-BR" dirty="0" smtClean="0"/>
              <a:t>x : </a:t>
            </a:r>
            <a:r>
              <a:rPr lang="pt-BR" dirty="0" smtClean="0"/>
              <a:t>um  elemento  desse  </a:t>
            </a:r>
            <a:r>
              <a:rPr lang="pt-BR" dirty="0" smtClean="0"/>
              <a:t>conjunto</a:t>
            </a:r>
          </a:p>
          <a:p>
            <a:r>
              <a:rPr lang="pt-BR" dirty="0" err="1" smtClean="0"/>
              <a:t>S</a:t>
            </a:r>
            <a:r>
              <a:rPr lang="pt-BR" baseline="-25000" dirty="0" err="1" smtClean="0"/>
              <a:t>x</a:t>
            </a:r>
            <a:r>
              <a:rPr lang="pt-BR" dirty="0" smtClean="0"/>
              <a:t> : subconjunto  </a:t>
            </a:r>
            <a:r>
              <a:rPr lang="pt-BR" dirty="0" smtClean="0"/>
              <a:t>de  S  </a:t>
            </a:r>
            <a:r>
              <a:rPr lang="pt-BR" dirty="0" smtClean="0"/>
              <a:t>onde  </a:t>
            </a:r>
            <a:r>
              <a:rPr lang="pt-BR" dirty="0" smtClean="0"/>
              <a:t>A  =  </a:t>
            </a:r>
            <a:r>
              <a:rPr lang="pt-BR" dirty="0" smtClean="0"/>
              <a:t>x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ganho é: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entropi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3357562"/>
            <a:ext cx="5334000" cy="1276350"/>
          </a:xfrm>
          <a:prstGeom prst="rect">
            <a:avLst/>
          </a:prstGeom>
        </p:spPr>
      </p:pic>
      <p:pic>
        <p:nvPicPr>
          <p:cNvPr id="5" name="Imagem 4" descr="ganhoentrop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5429264"/>
            <a:ext cx="6048375" cy="514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C4.5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EscolherParticao</a:t>
            </a:r>
            <a:r>
              <a:rPr lang="pt-BR" dirty="0" smtClean="0"/>
              <a:t>()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Um ramo para cada valor de A</a:t>
            </a:r>
          </a:p>
          <a:p>
            <a:r>
              <a:rPr lang="pt-BR" dirty="0" err="1" smtClean="0"/>
              <a:t>CriterioParada</a:t>
            </a:r>
            <a:r>
              <a:rPr lang="pt-BR" dirty="0" smtClean="0"/>
              <a:t>()</a:t>
            </a:r>
          </a:p>
          <a:p>
            <a:pPr>
              <a:buNone/>
            </a:pPr>
            <a:r>
              <a:rPr lang="pt-BR" dirty="0" smtClean="0"/>
              <a:t>	Cresce a árvore até saturação</a:t>
            </a:r>
          </a:p>
          <a:p>
            <a:r>
              <a:rPr lang="pt-BR" dirty="0" err="1" smtClean="0"/>
              <a:t>EscolheClasse</a:t>
            </a:r>
            <a:r>
              <a:rPr lang="pt-BR" dirty="0" smtClean="0"/>
              <a:t>()</a:t>
            </a:r>
          </a:p>
          <a:p>
            <a:pPr>
              <a:buNone/>
            </a:pPr>
            <a:r>
              <a:rPr lang="pt-BR" dirty="0" smtClean="0"/>
              <a:t>	Regra da pluralidade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C4.5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PodaArvore</a:t>
            </a:r>
            <a:r>
              <a:rPr lang="pt-BR" dirty="0" smtClean="0"/>
              <a:t>()</a:t>
            </a:r>
          </a:p>
          <a:p>
            <a:endParaRPr lang="pt-BR" dirty="0" smtClean="0"/>
          </a:p>
          <a:p>
            <a:r>
              <a:rPr lang="pt-BR" dirty="0" smtClean="0"/>
              <a:t>Poda baseada no erro</a:t>
            </a:r>
          </a:p>
          <a:p>
            <a:r>
              <a:rPr lang="pt-BR" dirty="0" smtClean="0"/>
              <a:t>Erro do nó menor que dos filhos: Poda</a:t>
            </a:r>
          </a:p>
          <a:p>
            <a:r>
              <a:rPr lang="pt-BR" dirty="0" smtClean="0"/>
              <a:t>Atribui ao nó a classe mais provável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Complexidade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CART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Crescer a árvore: 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Podar: </a:t>
            </a:r>
          </a:p>
          <a:p>
            <a:r>
              <a:rPr lang="pt-BR" dirty="0" smtClean="0"/>
              <a:t>C4.5</a:t>
            </a:r>
          </a:p>
          <a:p>
            <a:pPr>
              <a:buNone/>
            </a:pPr>
            <a:r>
              <a:rPr lang="pt-BR" dirty="0" smtClean="0"/>
              <a:t>	Crescer a árvore: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Podar:  </a:t>
            </a:r>
            <a:endParaRPr lang="pt-BR" dirty="0"/>
          </a:p>
        </p:txBody>
      </p:sp>
      <p:pic>
        <p:nvPicPr>
          <p:cNvPr id="4" name="Imagem 3" descr="occc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2285992"/>
            <a:ext cx="2343150" cy="400050"/>
          </a:xfrm>
          <a:prstGeom prst="rect">
            <a:avLst/>
          </a:prstGeom>
        </p:spPr>
      </p:pic>
      <p:pic>
        <p:nvPicPr>
          <p:cNvPr id="5" name="Imagem 4" descr="po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2928934"/>
            <a:ext cx="1790700" cy="361950"/>
          </a:xfrm>
          <a:prstGeom prst="rect">
            <a:avLst/>
          </a:prstGeom>
        </p:spPr>
      </p:pic>
      <p:pic>
        <p:nvPicPr>
          <p:cNvPr id="6" name="Imagem 5" descr="occc4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4143380"/>
            <a:ext cx="1733550" cy="323850"/>
          </a:xfrm>
          <a:prstGeom prst="rect">
            <a:avLst/>
          </a:prstGeom>
        </p:spPr>
      </p:pic>
      <p:pic>
        <p:nvPicPr>
          <p:cNvPr id="7" name="Imagem 6" descr="po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4643446"/>
            <a:ext cx="1790700" cy="36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pic>
        <p:nvPicPr>
          <p:cNvPr id="4" name="Espaço Reservado para Conteúdo 3" descr="atribut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21588"/>
            <a:ext cx="8229600" cy="2883187"/>
          </a:xfrm>
        </p:spPr>
      </p:pic>
      <p:sp>
        <p:nvSpPr>
          <p:cNvPr id="5" name="CaixaDeTexto 4"/>
          <p:cNvSpPr txBox="1"/>
          <p:nvPr/>
        </p:nvSpPr>
        <p:spPr>
          <a:xfrm>
            <a:off x="928662" y="1643050"/>
            <a:ext cx="1874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/>
              <a:t>Atributos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Índice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 Problema.</a:t>
            </a:r>
          </a:p>
          <a:p>
            <a:r>
              <a:rPr lang="pt-BR" dirty="0" smtClean="0"/>
              <a:t>O que é Classificação?</a:t>
            </a:r>
          </a:p>
          <a:p>
            <a:r>
              <a:rPr lang="pt-BR" dirty="0" smtClean="0"/>
              <a:t>Por que Árvores de Decisão?</a:t>
            </a:r>
          </a:p>
          <a:p>
            <a:r>
              <a:rPr lang="pt-BR" dirty="0" smtClean="0"/>
              <a:t>Indução de Árvores de Decisão</a:t>
            </a:r>
          </a:p>
          <a:p>
            <a:pPr lvl="1"/>
            <a:r>
              <a:rPr lang="pt-BR" dirty="0" smtClean="0"/>
              <a:t>CART</a:t>
            </a:r>
          </a:p>
          <a:p>
            <a:pPr lvl="1"/>
            <a:r>
              <a:rPr lang="pt-BR" dirty="0" smtClean="0"/>
              <a:t>C4.5</a:t>
            </a:r>
          </a:p>
          <a:p>
            <a:pPr lvl="1"/>
            <a:r>
              <a:rPr lang="pt-BR" dirty="0" smtClean="0"/>
              <a:t>Análise de Complexidade</a:t>
            </a:r>
          </a:p>
          <a:p>
            <a:r>
              <a:rPr lang="pt-BR" dirty="0" smtClean="0"/>
              <a:t>Experimentos</a:t>
            </a:r>
          </a:p>
          <a:p>
            <a:r>
              <a:rPr lang="pt-BR" dirty="0" smtClean="0"/>
              <a:t>Conclusão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pic>
        <p:nvPicPr>
          <p:cNvPr id="4" name="Espaço Reservado para Conteúdo 3" descr="arvorec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3000372"/>
            <a:ext cx="4357718" cy="3429024"/>
          </a:xfrm>
        </p:spPr>
      </p:pic>
      <p:pic>
        <p:nvPicPr>
          <p:cNvPr id="5" name="Imagem 4" descr="arvorec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3286124"/>
            <a:ext cx="3667116" cy="226695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00298" y="2214554"/>
            <a:ext cx="925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C4.5</a:t>
            </a:r>
            <a:endParaRPr lang="pt-BR" sz="32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286512" y="2285992"/>
            <a:ext cx="1060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CART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Tabela Comparativa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experimen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3071810"/>
            <a:ext cx="5724525" cy="1247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Ajuda Profissional</a:t>
            </a:r>
          </a:p>
          <a:p>
            <a:r>
              <a:rPr lang="pt-BR" dirty="0" smtClean="0"/>
              <a:t>Ter certeza a respeito dos atributos realmente necessários</a:t>
            </a:r>
          </a:p>
          <a:p>
            <a:r>
              <a:rPr lang="pt-BR" dirty="0" smtClean="0"/>
              <a:t>Saber se tem algum atributo para acrescentar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Tomada de decisão</a:t>
            </a:r>
          </a:p>
          <a:p>
            <a:r>
              <a:rPr lang="pt-BR" dirty="0" smtClean="0"/>
              <a:t>Atualização do IPTU</a:t>
            </a:r>
          </a:p>
          <a:p>
            <a:pPr lvl="1"/>
            <a:r>
              <a:rPr lang="pt-BR" dirty="0" smtClean="0"/>
              <a:t>Anual</a:t>
            </a:r>
          </a:p>
          <a:p>
            <a:pPr lvl="1"/>
            <a:r>
              <a:rPr lang="pt-BR" dirty="0" smtClean="0"/>
              <a:t>Depende do valor venal do imóvel</a:t>
            </a:r>
          </a:p>
          <a:p>
            <a:pPr>
              <a:buNone/>
            </a:pPr>
            <a:r>
              <a:rPr lang="pt-BR" dirty="0" smtClean="0"/>
              <a:t>	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Classificação?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Aprendizagem Supervisionada</a:t>
            </a:r>
          </a:p>
          <a:p>
            <a:pPr algn="just"/>
            <a:r>
              <a:rPr lang="pt-BR" dirty="0" smtClean="0"/>
              <a:t>Exemplo :  é um par (x, f(x)), onde x é a entrada e f(x) é a saída da função aplicada a x</a:t>
            </a:r>
          </a:p>
          <a:p>
            <a:pPr algn="just"/>
            <a:r>
              <a:rPr lang="pt-BR" dirty="0" smtClean="0"/>
              <a:t>Dada uma coleção de exemplos f, retornar uma função h que se aproxime de f. A função h é chamada hipótese.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Árvores de Decisão?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Classificadores: Redes Neurais, Algoritmos Genéticos, Árvores de Decisão e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Simplicidade de árvores de decisão</a:t>
            </a:r>
          </a:p>
          <a:p>
            <a:r>
              <a:rPr lang="pt-BR" dirty="0" smtClean="0"/>
              <a:t>Inteligibilidade dos 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Indução de Árvores de Decisão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Particionamento</a:t>
            </a:r>
            <a:r>
              <a:rPr lang="pt-BR" dirty="0" smtClean="0"/>
              <a:t> recursivo do conjunto de exemplos até que façam parte de uma mesma classe.</a:t>
            </a:r>
          </a:p>
          <a:p>
            <a:r>
              <a:rPr lang="pt-BR" dirty="0" smtClean="0"/>
              <a:t>Entrada : Objeto ou Situação</a:t>
            </a:r>
          </a:p>
          <a:p>
            <a:r>
              <a:rPr lang="pt-BR" dirty="0" smtClean="0"/>
              <a:t>Saída : Decisão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Indução de Árvores de Decisão</a:t>
            </a:r>
            <a:endParaRPr lang="pt-BR" dirty="0"/>
          </a:p>
        </p:txBody>
      </p:sp>
      <p:pic>
        <p:nvPicPr>
          <p:cNvPr id="4" name="Espaço Reservado para Conteúdo 3" descr="exempl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214422"/>
            <a:ext cx="8572560" cy="535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 e C4.5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Divisão e Conquista e Guloso</a:t>
            </a:r>
          </a:p>
          <a:p>
            <a:r>
              <a:rPr lang="pt-BR" dirty="0" smtClean="0"/>
              <a:t>Como escolher as condições para dividir cada nó?</a:t>
            </a:r>
          </a:p>
          <a:p>
            <a:r>
              <a:rPr lang="pt-BR" dirty="0" smtClean="0"/>
              <a:t>Que critério devemos usar para dividir um nó pai em nós filhos?</a:t>
            </a:r>
          </a:p>
          <a:p>
            <a:r>
              <a:rPr lang="pt-BR" dirty="0" smtClean="0"/>
              <a:t>Quando parar a divisão?</a:t>
            </a:r>
          </a:p>
          <a:p>
            <a:r>
              <a:rPr lang="pt-BR" dirty="0" smtClean="0"/>
              <a:t>Qual classe atribuir ao nó terminal?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Pseudocódigo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InducaoCARTeC4.5(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subAtributos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IF   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CriterioParada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EscolheClasse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ELSE 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melhor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  =   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EscolheAtributo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subAtributos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arvore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  =   nova arvore com nó raiz = 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melhor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particao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  =   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EscolheParticao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melhor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WHILE   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particao</a:t>
            </a:r>
            <a:endParaRPr lang="pt-B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  =   elementos com 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melhor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subAvr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 =   InducaoCARTeC4.5(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subAtributos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melhor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AdicionaRamoArvore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800" i="1" dirty="0" err="1" smtClean="0">
                <a:latin typeface="Times New Roman" pitchFamily="18" charset="0"/>
                <a:cs typeface="Times New Roman" pitchFamily="18" charset="0"/>
              </a:rPr>
              <a:t>subAvr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PodaArvore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800" i="1" dirty="0" smtClean="0">
                <a:latin typeface="Times New Roman" pitchFamily="18" charset="0"/>
                <a:cs typeface="Times New Roman" pitchFamily="18" charset="0"/>
              </a:rPr>
              <a:t>arvore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B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376</Words>
  <Application>Microsoft Office PowerPoint</Application>
  <PresentationFormat>Apresentação na tela (4:3)</PresentationFormat>
  <Paragraphs>128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Métodos de Classificação por  Árvores de Decisão</vt:lpstr>
      <vt:lpstr>Índice</vt:lpstr>
      <vt:lpstr>O Problema</vt:lpstr>
      <vt:lpstr>O que é Classificação?</vt:lpstr>
      <vt:lpstr>Por que Árvores de Decisão?</vt:lpstr>
      <vt:lpstr>Indução de Árvores de Decisão</vt:lpstr>
      <vt:lpstr>Indução de Árvores de Decisão</vt:lpstr>
      <vt:lpstr>CART e C4.5</vt:lpstr>
      <vt:lpstr>Pseudocódigo</vt:lpstr>
      <vt:lpstr>CART</vt:lpstr>
      <vt:lpstr>CART</vt:lpstr>
      <vt:lpstr>CART</vt:lpstr>
      <vt:lpstr>CART</vt:lpstr>
      <vt:lpstr>C4.5</vt:lpstr>
      <vt:lpstr>C4.5</vt:lpstr>
      <vt:lpstr>C4.5</vt:lpstr>
      <vt:lpstr>C4.5</vt:lpstr>
      <vt:lpstr>Análise de Complexidade</vt:lpstr>
      <vt:lpstr>Experimentos</vt:lpstr>
      <vt:lpstr>Experimentos</vt:lpstr>
      <vt:lpstr>Experimentos</vt:lpstr>
      <vt:lpstr>Conclusão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Árvores de Decisão</dc:title>
  <dc:creator>Juliana Moreira</dc:creator>
  <cp:lastModifiedBy>Juliana Moreira</cp:lastModifiedBy>
  <cp:revision>39</cp:revision>
  <dcterms:created xsi:type="dcterms:W3CDTF">2011-06-26T12:51:11Z</dcterms:created>
  <dcterms:modified xsi:type="dcterms:W3CDTF">2011-07-14T03:35:22Z</dcterms:modified>
</cp:coreProperties>
</file>