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</p:sldMasterIdLst>
  <p:notesMasterIdLst>
    <p:notesMasterId r:id="rId21"/>
  </p:notesMasterIdLst>
  <p:sldIdLst>
    <p:sldId id="256" r:id="rId2"/>
    <p:sldId id="285" r:id="rId3"/>
    <p:sldId id="284" r:id="rId4"/>
    <p:sldId id="286" r:id="rId5"/>
    <p:sldId id="275" r:id="rId6"/>
    <p:sldId id="276" r:id="rId7"/>
    <p:sldId id="274" r:id="rId8"/>
    <p:sldId id="273" r:id="rId9"/>
    <p:sldId id="268" r:id="rId10"/>
    <p:sldId id="257" r:id="rId11"/>
    <p:sldId id="278" r:id="rId12"/>
    <p:sldId id="279" r:id="rId13"/>
    <p:sldId id="269" r:id="rId14"/>
    <p:sldId id="271" r:id="rId15"/>
    <p:sldId id="272" r:id="rId16"/>
    <p:sldId id="267" r:id="rId17"/>
    <p:sldId id="281" r:id="rId18"/>
    <p:sldId id="265" r:id="rId19"/>
    <p:sldId id="283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0824" autoAdjust="0"/>
  </p:normalViewPr>
  <p:slideViewPr>
    <p:cSldViewPr>
      <p:cViewPr>
        <p:scale>
          <a:sx n="60" d="100"/>
          <a:sy n="60" d="100"/>
        </p:scale>
        <p:origin x="-1146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7A906-5766-43B6-94BB-9791CF80F658}" type="datetimeFigureOut">
              <a:rPr lang="pt-BR" smtClean="0"/>
              <a:pPr/>
              <a:t>30/03/2012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2FA165-FCF7-44F5-8591-C2FF389E327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FA165-FCF7-44F5-8591-C2FF389E3271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mtClean="0"/>
              <a:t>Computação Voluntária.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SETI (Search for </a:t>
            </a:r>
            <a:r>
              <a:rPr lang="pt-BR" dirty="0" err="1" smtClean="0"/>
              <a:t>Extra-Terrestrial</a:t>
            </a:r>
            <a:r>
              <a:rPr lang="pt-BR" dirty="0" smtClean="0"/>
              <a:t> </a:t>
            </a:r>
            <a:r>
              <a:rPr lang="pt-BR" dirty="0" err="1" smtClean="0"/>
              <a:t>Intelligence</a:t>
            </a:r>
            <a:r>
              <a:rPr lang="pt-BR" dirty="0" smtClean="0"/>
              <a:t>) é um projeto que tem por objetivo analisar o máximo de sinais de rádio captados</a:t>
            </a:r>
            <a:r>
              <a:rPr lang="pt-BR" baseline="0" dirty="0" smtClean="0"/>
              <a:t> </a:t>
            </a:r>
            <a:r>
              <a:rPr lang="pt-BR" dirty="0" smtClean="0"/>
              <a:t>por radiotelescópios terrestres.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err="1" smtClean="0"/>
              <a:t>SETI@</a:t>
            </a:r>
            <a:r>
              <a:rPr lang="pt-BR" dirty="0" smtClean="0"/>
              <a:t>HOME é um projeto que utiliza os dados coletados, dividindo-os em pequenos trechos que possam ser analisados por computadores pessoais comuns.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err="1" smtClean="0"/>
              <a:t>LHC@</a:t>
            </a:r>
            <a:r>
              <a:rPr lang="pt-BR" dirty="0" smtClean="0"/>
              <a:t>HOME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FA165-FCF7-44F5-8591-C2FF389E3271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As aplicações </a:t>
            </a:r>
            <a:r>
              <a:rPr lang="pt-BR" dirty="0" err="1" smtClean="0"/>
              <a:t>vao</a:t>
            </a:r>
            <a:r>
              <a:rPr lang="pt-BR" dirty="0" smtClean="0"/>
              <a:t> rodar</a:t>
            </a:r>
            <a:r>
              <a:rPr lang="pt-BR" baseline="0" dirty="0" smtClean="0"/>
              <a:t> distribuidamente em cima de várias máquinas.. Jobs são mandados pra cada máquina, assim como pesquisas são feitas em cima de toda essa infraestrutura</a:t>
            </a:r>
            <a:r>
              <a:rPr lang="pt-BR" u="sng" baseline="0" dirty="0" smtClean="0"/>
              <a:t>.</a:t>
            </a:r>
            <a:endParaRPr lang="pt-BR" baseline="0" dirty="0" smtClean="0"/>
          </a:p>
          <a:p>
            <a:r>
              <a:rPr lang="pt-BR" baseline="0" dirty="0" smtClean="0"/>
              <a:t>Provavelmente em cima do Java </a:t>
            </a:r>
            <a:r>
              <a:rPr lang="pt-BR" baseline="0" dirty="0" err="1" smtClean="0"/>
              <a:t>Cá&amp;Lá</a:t>
            </a:r>
            <a:r>
              <a:rPr lang="pt-BR" baseline="0" dirty="0" smtClean="0"/>
              <a:t>, que será o </a:t>
            </a:r>
            <a:r>
              <a:rPr lang="pt-BR" baseline="0" dirty="0" err="1" smtClean="0"/>
              <a:t>Middleware</a:t>
            </a:r>
            <a:r>
              <a:rPr lang="pt-BR" baseline="0" dirty="0" smtClean="0"/>
              <a:t> da figura.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FA165-FCF7-44F5-8591-C2FF389E3271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Se</a:t>
            </a:r>
            <a:r>
              <a:rPr lang="pt-BR" baseline="0" dirty="0" smtClean="0"/>
              <a:t> host cai o servidor avisa e passa outro host pro usuário.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FA165-FCF7-44F5-8591-C2FF389E3271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</a:t>
            </a:r>
            <a:r>
              <a:rPr lang="pt-BR" dirty="0" err="1" smtClean="0"/>
              <a:t>java</a:t>
            </a:r>
            <a:r>
              <a:rPr lang="pt-BR" baseline="0" dirty="0" smtClean="0"/>
              <a:t> por ser uma caixinha de areia nos ajuda a não deixar com que programas maliciosos rodem.</a:t>
            </a:r>
          </a:p>
          <a:p>
            <a:r>
              <a:rPr lang="pt-BR" dirty="0" smtClean="0"/>
              <a:t>Programas</a:t>
            </a:r>
            <a:r>
              <a:rPr lang="pt-BR" baseline="0" dirty="0" smtClean="0"/>
              <a:t> com erros são retornados ao usuário, o </a:t>
            </a:r>
            <a:r>
              <a:rPr lang="pt-BR" baseline="0" dirty="0" err="1" smtClean="0"/>
              <a:t>CollA</a:t>
            </a:r>
            <a:r>
              <a:rPr lang="pt-BR" baseline="0" dirty="0" smtClean="0"/>
              <a:t> não erra, somente o programa do usuário.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FA165-FCF7-44F5-8591-C2FF389E3271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Aqui a arquitetura</a:t>
            </a:r>
            <a:r>
              <a:rPr lang="pt-BR" baseline="0" dirty="0" smtClean="0"/>
              <a:t> cliente servidor. A interface e a aplicação se encontram no cliente enquanto que a base de dados se encontra no servidor.</a:t>
            </a:r>
          </a:p>
          <a:p>
            <a:r>
              <a:rPr lang="pt-BR" baseline="0" dirty="0" smtClean="0"/>
              <a:t>-Utilizada no </a:t>
            </a:r>
            <a:r>
              <a:rPr lang="pt-BR" baseline="0" dirty="0" err="1" smtClean="0"/>
              <a:t>login</a:t>
            </a:r>
            <a:r>
              <a:rPr lang="pt-BR" baseline="0" dirty="0" smtClean="0"/>
              <a:t> e etc..</a:t>
            </a:r>
          </a:p>
          <a:p>
            <a:r>
              <a:rPr lang="pt-BR" baseline="0" dirty="0" smtClean="0"/>
              <a:t>-Exemplo é que somente o servidor possui informações da “rede”, hosts ligados a ele etc.. É ele também que sabe qual host está apto a receber alguma tarefa e qual está superfaturado!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FA165-FCF7-44F5-8591-C2FF389E3271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Os nós trabalham </a:t>
            </a:r>
            <a:r>
              <a:rPr lang="pt-BR" dirty="0" err="1" smtClean="0"/>
              <a:t>peer</a:t>
            </a:r>
            <a:r>
              <a:rPr lang="pt-BR" dirty="0" smtClean="0"/>
              <a:t> to </a:t>
            </a:r>
            <a:r>
              <a:rPr lang="pt-BR" dirty="0" err="1" smtClean="0"/>
              <a:t>peer</a:t>
            </a:r>
            <a:r>
              <a:rPr lang="pt-BR" dirty="0" smtClean="0"/>
              <a:t>, eles passam a conversar entre si e enviar </a:t>
            </a:r>
            <a:r>
              <a:rPr lang="pt-BR" dirty="0" err="1" smtClean="0"/>
              <a:t>jobs</a:t>
            </a:r>
            <a:r>
              <a:rPr lang="pt-BR" dirty="0" smtClean="0"/>
              <a:t> e </a:t>
            </a:r>
            <a:r>
              <a:rPr lang="pt-BR" dirty="0" err="1" smtClean="0"/>
              <a:t>querys</a:t>
            </a:r>
            <a:r>
              <a:rPr lang="pt-BR" dirty="0" smtClean="0"/>
              <a:t> entre eles sem que passem ao servidor.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FA165-FCF7-44F5-8591-C2FF389E3271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5" name="Subtítulo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1" name="Espaço Reservado para Dat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18" name="Espaço Reservado para Rodapé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Imagem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Espaço Reservado para Título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1" name="Espaço Reservado para Texto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7" name="Espaço Reservado para Dat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pt-BR" smtClean="0"/>
              <a:t>31/03/2012</a:t>
            </a:r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0E7154-6DA2-4AD2-8E8D-02B4CF41B95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CollA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Orientador: </a:t>
            </a:r>
            <a:r>
              <a:rPr lang="pt-BR" dirty="0" err="1" smtClean="0"/>
              <a:t>Prof</a:t>
            </a:r>
            <a:r>
              <a:rPr lang="pt-BR" dirty="0" smtClean="0"/>
              <a:t> </a:t>
            </a:r>
            <a:r>
              <a:rPr lang="pt-BR" dirty="0" err="1" smtClean="0"/>
              <a:t>Joubert</a:t>
            </a:r>
            <a:r>
              <a:rPr lang="pt-BR" dirty="0" smtClean="0"/>
              <a:t> de Castro Lima</a:t>
            </a:r>
          </a:p>
          <a:p>
            <a:r>
              <a:rPr lang="pt-BR" dirty="0" smtClean="0"/>
              <a:t>Bruno Cerqueira </a:t>
            </a:r>
            <a:r>
              <a:rPr lang="pt-BR" dirty="0" err="1" smtClean="0"/>
              <a:t>Hott</a:t>
            </a:r>
            <a:endParaRPr lang="pt-BR" dirty="0" smtClean="0"/>
          </a:p>
          <a:p>
            <a:r>
              <a:rPr lang="pt-BR" dirty="0" smtClean="0"/>
              <a:t>Diogo Matos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CollA</a:t>
            </a:r>
            <a:r>
              <a:rPr lang="pt-BR" dirty="0" smtClean="0"/>
              <a:t> (</a:t>
            </a:r>
            <a:r>
              <a:rPr lang="pt-BR" dirty="0" err="1" smtClean="0"/>
              <a:t>Collaborative</a:t>
            </a:r>
            <a:r>
              <a:rPr lang="pt-BR" dirty="0" smtClean="0"/>
              <a:t> </a:t>
            </a:r>
            <a:r>
              <a:rPr lang="pt-BR" dirty="0" err="1" smtClean="0"/>
              <a:t>Analysis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Um </a:t>
            </a:r>
            <a:r>
              <a:rPr lang="pt-BR" dirty="0"/>
              <a:t>conjunto de métodos, técnicas e ferramentas computacionais para a análise colaborativa de grandes volumes de </a:t>
            </a:r>
            <a:r>
              <a:rPr lang="pt-BR" dirty="0" smtClean="0"/>
              <a:t>dados.</a:t>
            </a:r>
          </a:p>
          <a:p>
            <a:r>
              <a:rPr lang="pt-BR" dirty="0" smtClean="0"/>
              <a:t>Para que serve?</a:t>
            </a:r>
          </a:p>
          <a:p>
            <a:pPr lvl="1"/>
            <a:r>
              <a:rPr lang="pt-BR" dirty="0" smtClean="0"/>
              <a:t>Compartilhar dados!!!</a:t>
            </a:r>
          </a:p>
          <a:p>
            <a:pPr lvl="1"/>
            <a:r>
              <a:rPr lang="pt-BR" dirty="0" smtClean="0"/>
              <a:t>Compartilhar máquinas!!!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Tolerante a falhas</a:t>
            </a:r>
            <a:endParaRPr lang="pt-BR" dirty="0"/>
          </a:p>
        </p:txBody>
      </p:sp>
      <p:pic>
        <p:nvPicPr>
          <p:cNvPr id="4" name="Espaço Reservado para Conteúdo 3" descr="fault toleran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42950" y="2594769"/>
            <a:ext cx="6667500" cy="2876550"/>
          </a:xfrm>
        </p:spPr>
      </p:pic>
      <p:sp>
        <p:nvSpPr>
          <p:cNvPr id="17" name="Espaço Reservado para Número de Slide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5" name="Multiplicar 4"/>
          <p:cNvSpPr/>
          <p:nvPr/>
        </p:nvSpPr>
        <p:spPr>
          <a:xfrm>
            <a:off x="3563888" y="2708920"/>
            <a:ext cx="2520280" cy="2304256"/>
          </a:xfrm>
          <a:prstGeom prst="mathMultiply">
            <a:avLst>
              <a:gd name="adj1" fmla="val 846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Seguro</a:t>
            </a:r>
            <a:endParaRPr lang="pt-BR" dirty="0"/>
          </a:p>
        </p:txBody>
      </p:sp>
      <p:pic>
        <p:nvPicPr>
          <p:cNvPr id="4" name="Espaço Reservado para Conteúdo 3" descr="lock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73250" y="1835944"/>
            <a:ext cx="4406900" cy="4394200"/>
          </a:xfrm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Distribuição Vertical (Cliente/Servidor)</a:t>
            </a:r>
            <a:endParaRPr lang="pt-BR" dirty="0"/>
          </a:p>
        </p:txBody>
      </p:sp>
      <p:pic>
        <p:nvPicPr>
          <p:cNvPr id="14" name="Espaço Reservado para Conteúdo 13" descr="Arquitetura em camadas selecao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1412776"/>
            <a:ext cx="6039689" cy="4525963"/>
          </a:xfrm>
        </p:spPr>
      </p:pic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13</a:t>
            </a:fld>
            <a:endParaRPr lang="pt-BR"/>
          </a:p>
        </p:txBody>
      </p:sp>
      <p:grpSp>
        <p:nvGrpSpPr>
          <p:cNvPr id="15" name="Grupo 14"/>
          <p:cNvGrpSpPr/>
          <p:nvPr/>
        </p:nvGrpSpPr>
        <p:grpSpPr>
          <a:xfrm>
            <a:off x="5796136" y="1988840"/>
            <a:ext cx="812788" cy="1152128"/>
            <a:chOff x="7956377" y="0"/>
            <a:chExt cx="812788" cy="1152128"/>
          </a:xfrm>
        </p:grpSpPr>
        <p:sp>
          <p:nvSpPr>
            <p:cNvPr id="7" name="CaixaDeTexto 6"/>
            <p:cNvSpPr txBox="1"/>
            <p:nvPr/>
          </p:nvSpPr>
          <p:spPr>
            <a:xfrm>
              <a:off x="8100392" y="0"/>
              <a:ext cx="668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err="1" smtClean="0"/>
                <a:t>CollA</a:t>
              </a:r>
              <a:endParaRPr lang="pt-BR" dirty="0"/>
            </a:p>
          </p:txBody>
        </p:sp>
        <p:cxnSp>
          <p:nvCxnSpPr>
            <p:cNvPr id="9" name="Conector de seta reta 8"/>
            <p:cNvCxnSpPr>
              <a:stCxn id="7" idx="2"/>
            </p:cNvCxnSpPr>
            <p:nvPr/>
          </p:nvCxnSpPr>
          <p:spPr>
            <a:xfrm flipH="1">
              <a:off x="7956377" y="369332"/>
              <a:ext cx="478402" cy="78279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Distribuição Horizontal (</a:t>
            </a:r>
            <a:r>
              <a:rPr lang="pt-BR" dirty="0" err="1" smtClean="0"/>
              <a:t>Peer</a:t>
            </a:r>
            <a:r>
              <a:rPr lang="pt-BR" dirty="0" smtClean="0"/>
              <a:t> to </a:t>
            </a:r>
            <a:r>
              <a:rPr lang="pt-BR" dirty="0" err="1" smtClean="0"/>
              <a:t>Peer</a:t>
            </a:r>
            <a:r>
              <a:rPr lang="pt-BR" dirty="0" smtClean="0"/>
              <a:t>)</a:t>
            </a:r>
            <a:endParaRPr lang="pt-BR" dirty="0"/>
          </a:p>
        </p:txBody>
      </p:sp>
      <p:pic>
        <p:nvPicPr>
          <p:cNvPr id="4" name="Espaço Reservado para Conteúdo 3" descr="Arquitetura Peer to Peer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47274" y="1732435"/>
            <a:ext cx="6458852" cy="4601217"/>
          </a:xfrm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Uma solução híbrida!!!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15</a:t>
            </a:fld>
            <a:endParaRPr lang="pt-BR"/>
          </a:p>
        </p:txBody>
      </p:sp>
      <p:pic>
        <p:nvPicPr>
          <p:cNvPr id="9" name="Espaço Reservado para Conteúdo 3" descr="CompartilhamentoColl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86152" y="1609725"/>
            <a:ext cx="6381095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Como funciona?</a:t>
            </a:r>
            <a:endParaRPr lang="pt-BR" dirty="0"/>
          </a:p>
        </p:txBody>
      </p:sp>
      <p:pic>
        <p:nvPicPr>
          <p:cNvPr id="4" name="Espaço Reservado para Conteúdo 3" descr="Diagram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90301" y="2575515"/>
            <a:ext cx="5172797" cy="2915057"/>
          </a:xfrm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Cronograma de atividades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1" y="1600200"/>
          <a:ext cx="735515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1745"/>
                <a:gridCol w="827581"/>
                <a:gridCol w="758650"/>
                <a:gridCol w="794161"/>
                <a:gridCol w="731497"/>
                <a:gridCol w="771524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Atividades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Mar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Abr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Mai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Jun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Jul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Passo 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Passo 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Passo 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Passo 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Redigir a monografia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Apresentação do trabalho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X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17</a:t>
            </a:fld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179512" y="4581128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Passo </a:t>
            </a:r>
            <a:r>
              <a:rPr lang="pt-BR" dirty="0" smtClean="0"/>
              <a:t>1:Desenvolvimento de software </a:t>
            </a:r>
            <a:r>
              <a:rPr lang="pt-BR" dirty="0" smtClean="0"/>
              <a:t>básicos para a plataforma </a:t>
            </a:r>
            <a:r>
              <a:rPr lang="pt-BR" dirty="0" err="1" smtClean="0"/>
              <a:t>CollA</a:t>
            </a:r>
            <a:r>
              <a:rPr lang="pt-BR" dirty="0" smtClean="0"/>
              <a:t>.</a:t>
            </a:r>
          </a:p>
          <a:p>
            <a:r>
              <a:rPr lang="pt-BR" dirty="0" smtClean="0"/>
              <a:t>Passo </a:t>
            </a:r>
            <a:r>
              <a:rPr lang="pt-BR" dirty="0" smtClean="0"/>
              <a:t>2:Desenvolvimento </a:t>
            </a:r>
            <a:r>
              <a:rPr lang="pt-BR" dirty="0" smtClean="0"/>
              <a:t>do serviço de </a:t>
            </a:r>
            <a:r>
              <a:rPr lang="pt-BR" dirty="0" err="1" smtClean="0"/>
              <a:t>particionamento</a:t>
            </a:r>
            <a:r>
              <a:rPr lang="pt-BR" dirty="0" smtClean="0"/>
              <a:t> </a:t>
            </a:r>
            <a:r>
              <a:rPr lang="pt-BR" dirty="0" smtClean="0"/>
              <a:t>de fonte de </a:t>
            </a:r>
            <a:r>
              <a:rPr lang="pt-BR" dirty="0" smtClean="0"/>
              <a:t>dados.</a:t>
            </a:r>
          </a:p>
          <a:p>
            <a:r>
              <a:rPr lang="pt-BR" dirty="0" smtClean="0"/>
              <a:t>Passo </a:t>
            </a:r>
            <a:r>
              <a:rPr lang="pt-BR" dirty="0" smtClean="0"/>
              <a:t>3:Desenvolvimento </a:t>
            </a:r>
            <a:r>
              <a:rPr lang="pt-BR" dirty="0" smtClean="0"/>
              <a:t>de </a:t>
            </a:r>
            <a:r>
              <a:rPr lang="pt-BR" dirty="0" smtClean="0"/>
              <a:t>serviço </a:t>
            </a:r>
            <a:r>
              <a:rPr lang="pt-BR" dirty="0" smtClean="0"/>
              <a:t>de consulta à parti r da fonte de dados </a:t>
            </a:r>
            <a:r>
              <a:rPr lang="pt-BR" dirty="0" smtClean="0"/>
              <a:t>distribuída.</a:t>
            </a:r>
          </a:p>
          <a:p>
            <a:r>
              <a:rPr lang="pt-BR" dirty="0" smtClean="0"/>
              <a:t>Passo 4:Escrita de </a:t>
            </a:r>
            <a:r>
              <a:rPr lang="pt-BR" dirty="0" smtClean="0"/>
              <a:t>relatórios </a:t>
            </a:r>
            <a:r>
              <a:rPr lang="pt-BR" dirty="0" smtClean="0"/>
              <a:t>e tutoriais sobre a plataforma </a:t>
            </a:r>
            <a:r>
              <a:rPr lang="pt-BR" dirty="0" err="1" smtClean="0"/>
              <a:t>CollA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pt-BR" sz="9600" dirty="0" smtClean="0"/>
              <a:t>Perguntas?</a:t>
            </a:r>
            <a:endParaRPr lang="pt-BR" sz="9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OBRIGADO!</a:t>
            </a:r>
            <a:endParaRPr lang="pt-BR" dirty="0"/>
          </a:p>
        </p:txBody>
      </p:sp>
      <p:pic>
        <p:nvPicPr>
          <p:cNvPr id="5" name="Espaço Reservado para Conteúdo 4" descr="danc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876081"/>
            <a:ext cx="5202088" cy="4313926"/>
          </a:xfrm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E7154-6DA2-4AD2-8E8D-02B4CF41B95A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Computadores são caros!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E7154-6DA2-4AD2-8E8D-02B4CF41B95A}" type="slidenum">
              <a:rPr lang="pt-BR" smtClean="0"/>
              <a:pPr/>
              <a:t>2</a:t>
            </a:fld>
            <a:endParaRPr lang="pt-BR"/>
          </a:p>
        </p:txBody>
      </p:sp>
      <p:pic>
        <p:nvPicPr>
          <p:cNvPr id="7" name="Espaço Reservado para Conteúdo 6" descr="supercompu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5188" y="1972792"/>
            <a:ext cx="6323024" cy="4120504"/>
          </a:xfrm>
        </p:spPr>
      </p:pic>
      <p:sp>
        <p:nvSpPr>
          <p:cNvPr id="8" name="Retângulo 7"/>
          <p:cNvSpPr/>
          <p:nvPr/>
        </p:nvSpPr>
        <p:spPr>
          <a:xfrm rot="19384378">
            <a:off x="730231" y="2194415"/>
            <a:ext cx="1728000" cy="9720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$$$</a:t>
            </a:r>
            <a:endParaRPr lang="pt-BR" sz="5400" b="1" cap="none" spc="0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Base de dados são enormes!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9416"/>
            <a:ext cx="2818656" cy="4846320"/>
          </a:xfrm>
        </p:spPr>
        <p:txBody>
          <a:bodyPr>
            <a:normAutofit/>
          </a:bodyPr>
          <a:lstStyle/>
          <a:p>
            <a:r>
              <a:rPr lang="pt-BR" dirty="0" smtClean="0"/>
              <a:t>Dobra a cada dois anos!!!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E7154-6DA2-4AD2-8E8D-02B4CF41B95A}" type="slidenum">
              <a:rPr lang="pt-BR" smtClean="0"/>
              <a:pPr/>
              <a:t>3</a:t>
            </a:fld>
            <a:endParaRPr lang="pt-BR"/>
          </a:p>
        </p:txBody>
      </p:sp>
      <p:pic>
        <p:nvPicPr>
          <p:cNvPr id="5" name="Imagem 4" descr="overwo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700808"/>
            <a:ext cx="4397424" cy="4397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ter os dois?</a:t>
            </a:r>
            <a:endParaRPr lang="pt-BR" dirty="0"/>
          </a:p>
        </p:txBody>
      </p:sp>
      <p:pic>
        <p:nvPicPr>
          <p:cNvPr id="5" name="Espaço Reservado para Conteúdo 4" descr="Question-Mark-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69232" y="2025576"/>
            <a:ext cx="4014936" cy="4014936"/>
          </a:xfrm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E7154-6DA2-4AD2-8E8D-02B4CF41B95A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Software Colaborativo!!!</a:t>
            </a:r>
            <a:endParaRPr lang="pt-BR" dirty="0"/>
          </a:p>
        </p:txBody>
      </p:sp>
      <p:pic>
        <p:nvPicPr>
          <p:cNvPr id="4" name="Espaço Reservado para Conteúdo 3" descr="teamwor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7515" y="1828776"/>
            <a:ext cx="7118370" cy="4408536"/>
          </a:xfrm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Vantagens de software colaborativo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Torna </a:t>
            </a:r>
            <a:r>
              <a:rPr lang="pt-BR" dirty="0" smtClean="0"/>
              <a:t>o trabalho em grupo mais eficiente;</a:t>
            </a:r>
          </a:p>
          <a:p>
            <a:r>
              <a:rPr lang="pt-BR" dirty="0" smtClean="0"/>
              <a:t>Diminui o tempo gasto nas atividades em grupo;</a:t>
            </a:r>
          </a:p>
          <a:p>
            <a:r>
              <a:rPr lang="pt-BR" dirty="0" smtClean="0"/>
              <a:t>Reduz o custo de realização das atividades em grupo;</a:t>
            </a:r>
          </a:p>
          <a:p>
            <a:r>
              <a:rPr lang="pt-BR" dirty="0" smtClean="0"/>
              <a:t>Possibilita certos tipos de tarefas em grupo que seriam impossíveis sem o suporte computacional.</a:t>
            </a:r>
          </a:p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SETI@</a:t>
            </a:r>
            <a:r>
              <a:rPr lang="pt-BR" dirty="0" smtClean="0"/>
              <a:t>HOME</a:t>
            </a:r>
            <a:endParaRPr lang="pt-BR" dirty="0"/>
          </a:p>
        </p:txBody>
      </p:sp>
      <p:pic>
        <p:nvPicPr>
          <p:cNvPr id="4" name="Espaço Reservado para Conteúdo 3" descr="Setiathomeversion3point0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0537" y="1918494"/>
            <a:ext cx="7172325" cy="4229100"/>
          </a:xfrm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Sistema Distribuído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“</a:t>
            </a:r>
            <a:r>
              <a:rPr lang="pt-BR" dirty="0" smtClean="0"/>
              <a:t>Coleção de computadores </a:t>
            </a:r>
            <a:r>
              <a:rPr lang="pt-BR" dirty="0" smtClean="0">
                <a:solidFill>
                  <a:srgbClr val="FF0000"/>
                </a:solidFill>
              </a:rPr>
              <a:t>autônomos</a:t>
            </a:r>
            <a:r>
              <a:rPr lang="pt-BR" dirty="0" smtClean="0"/>
              <a:t> interligados através de uma rede de computadores e equipados com </a:t>
            </a:r>
            <a:r>
              <a:rPr lang="pt-BR" dirty="0" smtClean="0">
                <a:solidFill>
                  <a:srgbClr val="FF0000"/>
                </a:solidFill>
              </a:rPr>
              <a:t>software</a:t>
            </a:r>
            <a:r>
              <a:rPr lang="pt-BR" dirty="0" smtClean="0"/>
              <a:t> que permita o compartilhamento dos </a:t>
            </a:r>
            <a:r>
              <a:rPr lang="pt-BR" dirty="0" smtClean="0">
                <a:solidFill>
                  <a:srgbClr val="FF0000"/>
                </a:solidFill>
              </a:rPr>
              <a:t>recursos</a:t>
            </a:r>
            <a:r>
              <a:rPr lang="pt-BR" dirty="0" smtClean="0"/>
              <a:t> do sistema: hardware, software e dados“ -George </a:t>
            </a:r>
            <a:r>
              <a:rPr lang="pt-BR" dirty="0" err="1" smtClean="0"/>
              <a:t>Coulouris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Sistemas distribuídos</a:t>
            </a:r>
            <a:endParaRPr lang="pt-BR" dirty="0"/>
          </a:p>
        </p:txBody>
      </p:sp>
      <p:pic>
        <p:nvPicPr>
          <p:cNvPr id="4" name="Espaço Reservado para Conteúdo 3" descr="Sistema distribuido em cima de um midlewar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5895" y="2188816"/>
            <a:ext cx="6861610" cy="3688456"/>
          </a:xfrm>
        </p:spPr>
      </p:pic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F0E7154-6DA2-4AD2-8E8D-02B4CF41B95A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578</TotalTime>
  <Words>488</Words>
  <Application>Microsoft Office PowerPoint</Application>
  <PresentationFormat>Apresentação na tela (4:3)</PresentationFormat>
  <Paragraphs>101</Paragraphs>
  <Slides>19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0" baseType="lpstr">
      <vt:lpstr>Opulento</vt:lpstr>
      <vt:lpstr>CollA</vt:lpstr>
      <vt:lpstr>Computadores são caros!</vt:lpstr>
      <vt:lpstr>Base de dados são enormes!</vt:lpstr>
      <vt:lpstr>Como ter os dois?</vt:lpstr>
      <vt:lpstr>Software Colaborativo!!!</vt:lpstr>
      <vt:lpstr>Vantagens de software colaborativo</vt:lpstr>
      <vt:lpstr>SETI@HOME</vt:lpstr>
      <vt:lpstr>Sistema Distribuído</vt:lpstr>
      <vt:lpstr>Sistemas distribuídos</vt:lpstr>
      <vt:lpstr>CollA (Collaborative Analysis)</vt:lpstr>
      <vt:lpstr>Tolerante a falhas</vt:lpstr>
      <vt:lpstr>Seguro</vt:lpstr>
      <vt:lpstr>Distribuição Vertical (Cliente/Servidor)</vt:lpstr>
      <vt:lpstr>Distribuição Horizontal (Peer to Peer)</vt:lpstr>
      <vt:lpstr>Uma solução híbrida!!!</vt:lpstr>
      <vt:lpstr>Como funciona?</vt:lpstr>
      <vt:lpstr>Cronograma de atividades</vt:lpstr>
      <vt:lpstr>Perguntas?</vt:lpstr>
      <vt:lpstr>OBRIGADO!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</dc:title>
  <dc:creator>Bruno</dc:creator>
  <cp:lastModifiedBy>Bruno</cp:lastModifiedBy>
  <cp:revision>71</cp:revision>
  <dcterms:created xsi:type="dcterms:W3CDTF">2012-03-20T16:12:47Z</dcterms:created>
  <dcterms:modified xsi:type="dcterms:W3CDTF">2012-03-31T02:26:30Z</dcterms:modified>
</cp:coreProperties>
</file>