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33"/>
  </p:notesMasterIdLst>
  <p:sldIdLst>
    <p:sldId id="256" r:id="rId2"/>
    <p:sldId id="257" r:id="rId3"/>
    <p:sldId id="317" r:id="rId4"/>
    <p:sldId id="318" r:id="rId5"/>
    <p:sldId id="350" r:id="rId6"/>
    <p:sldId id="319" r:id="rId7"/>
    <p:sldId id="329" r:id="rId8"/>
    <p:sldId id="330" r:id="rId9"/>
    <p:sldId id="333" r:id="rId10"/>
    <p:sldId id="334" r:id="rId11"/>
    <p:sldId id="326" r:id="rId12"/>
    <p:sldId id="335" r:id="rId13"/>
    <p:sldId id="338" r:id="rId14"/>
    <p:sldId id="337" r:id="rId15"/>
    <p:sldId id="358" r:id="rId16"/>
    <p:sldId id="354" r:id="rId17"/>
    <p:sldId id="352" r:id="rId18"/>
    <p:sldId id="356" r:id="rId19"/>
    <p:sldId id="353" r:id="rId20"/>
    <p:sldId id="331" r:id="rId21"/>
    <p:sldId id="339" r:id="rId22"/>
    <p:sldId id="344" r:id="rId23"/>
    <p:sldId id="345" r:id="rId24"/>
    <p:sldId id="341" r:id="rId25"/>
    <p:sldId id="342" r:id="rId26"/>
    <p:sldId id="321" r:id="rId27"/>
    <p:sldId id="336" r:id="rId28"/>
    <p:sldId id="347" r:id="rId29"/>
    <p:sldId id="357" r:id="rId30"/>
    <p:sldId id="351" r:id="rId31"/>
    <p:sldId id="346" r:id="rId3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133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86667" autoAdjust="0"/>
  </p:normalViewPr>
  <p:slideViewPr>
    <p:cSldViewPr>
      <p:cViewPr varScale="1">
        <p:scale>
          <a:sx n="68" d="100"/>
          <a:sy n="68" d="100"/>
        </p:scale>
        <p:origin x="-13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E7B0A-2472-4383-9B51-2FD1A9A7A587}" type="datetimeFigureOut">
              <a:rPr lang="pt-BR" smtClean="0"/>
              <a:pPr/>
              <a:t>16/09/2011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AA6BA-0EC9-4563-A9C9-F90F8C21E93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14738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que realmente nos ajudou a encontrar a solução, foi as ferramentas disponíveis e alguns conceitos desse interpretador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Primeira solução,</a:t>
            </a:r>
            <a:r>
              <a:rPr lang="pt-BR" baseline="0" dirty="0" smtClean="0"/>
              <a:t> vamos tentar não manipular nada em C++, Lua é mais fácil, a literatura me dizia isto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Co-Routine</a:t>
            </a:r>
            <a:r>
              <a:rPr lang="pt-BR" dirty="0" smtClean="0"/>
              <a:t> é só um nome </a:t>
            </a:r>
            <a:r>
              <a:rPr lang="pt-BR" dirty="0" err="1" smtClean="0"/>
              <a:t>bunitinho</a:t>
            </a:r>
            <a:r>
              <a:rPr lang="pt-BR" dirty="0" smtClean="0"/>
              <a:t> que </a:t>
            </a:r>
            <a:r>
              <a:rPr lang="pt-BR" dirty="0" err="1" smtClean="0"/>
              <a:t>enventaram</a:t>
            </a:r>
            <a:r>
              <a:rPr lang="pt-BR" dirty="0" smtClean="0"/>
              <a:t> para não fazer</a:t>
            </a:r>
            <a:r>
              <a:rPr lang="pt-BR" baseline="0" dirty="0" smtClean="0"/>
              <a:t> nada :p (</a:t>
            </a:r>
            <a:r>
              <a:rPr lang="pt-BR" baseline="0" dirty="0" err="1" smtClean="0"/>
              <a:t>kkkk</a:t>
            </a:r>
            <a:r>
              <a:rPr lang="pt-BR" baseline="0" dirty="0" smtClean="0"/>
              <a:t>). Linguagem de brinquedo.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conjunto </a:t>
            </a:r>
            <a:r>
              <a:rPr lang="pt-BR" dirty="0" err="1" smtClean="0"/>
              <a:t>Qthread</a:t>
            </a:r>
            <a:r>
              <a:rPr lang="pt-BR" dirty="0" smtClean="0"/>
              <a:t> e </a:t>
            </a:r>
            <a:r>
              <a:rPr lang="pt-BR" dirty="0" err="1" smtClean="0"/>
              <a:t>Lua_State</a:t>
            </a:r>
            <a:r>
              <a:rPr lang="pt-BR" dirty="0" smtClean="0"/>
              <a:t>.</a:t>
            </a:r>
          </a:p>
          <a:p>
            <a:r>
              <a:rPr lang="pt-BR" dirty="0" smtClean="0"/>
              <a:t>Agora</a:t>
            </a:r>
            <a:r>
              <a:rPr lang="pt-BR" baseline="0" dirty="0" smtClean="0"/>
              <a:t> já temos uma forma de manipular </a:t>
            </a:r>
            <a:r>
              <a:rPr lang="pt-BR" baseline="0" dirty="0" err="1" smtClean="0"/>
              <a:t>thread’s</a:t>
            </a:r>
            <a:r>
              <a:rPr lang="pt-BR" baseline="0" dirty="0" smtClean="0"/>
              <a:t> de forma mais fácil e uma forma de encapsular meu código a ser executado em paralelo.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Bom,</a:t>
            </a:r>
            <a:r>
              <a:rPr lang="pt-BR" baseline="0" dirty="0" smtClean="0"/>
              <a:t> conseguimos paralelizar a parte das calibrações, mas ninguém vive de paralelizar calibrações.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Precisamos de</a:t>
            </a:r>
            <a:r>
              <a:rPr lang="pt-BR" baseline="0" dirty="0" smtClean="0"/>
              <a:t> uma técnica que nos auxiliasse na paralelização.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usuário</a:t>
            </a:r>
            <a:r>
              <a:rPr lang="pt-BR" baseline="0" dirty="0" smtClean="0"/>
              <a:t> precisa de me ajudar, mas esta ajuda tem que vim de forma a não complicar o seu modelo e de forma que seu modelo </a:t>
            </a:r>
            <a:r>
              <a:rPr lang="pt-BR" baseline="0" dirty="0" err="1" smtClean="0"/>
              <a:t>executate</a:t>
            </a:r>
            <a:r>
              <a:rPr lang="pt-BR" baseline="0" dirty="0" smtClean="0"/>
              <a:t> normalmente ao se aplicado a um kernel paralelo.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Após a divisão dos </a:t>
            </a:r>
            <a:r>
              <a:rPr lang="pt-BR" dirty="0" err="1" smtClean="0"/>
              <a:t>Lua_State’s</a:t>
            </a:r>
            <a:r>
              <a:rPr lang="pt-BR" dirty="0" smtClean="0"/>
              <a:t> utilizamos a estrutura de </a:t>
            </a:r>
            <a:r>
              <a:rPr lang="pt-BR" dirty="0" err="1" smtClean="0"/>
              <a:t>Bag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baseline="0" dirty="0" smtClean="0"/>
              <a:t> </a:t>
            </a:r>
            <a:r>
              <a:rPr lang="pt-BR" baseline="0" dirty="0" err="1" smtClean="0"/>
              <a:t>Task’s</a:t>
            </a:r>
            <a:r>
              <a:rPr lang="pt-BR" baseline="0" dirty="0" smtClean="0"/>
              <a:t> para armazenar todas estas tarefas e </a:t>
            </a:r>
            <a:r>
              <a:rPr lang="pt-BR" baseline="0" dirty="0" err="1" smtClean="0"/>
              <a:t>distribuilas</a:t>
            </a:r>
            <a:r>
              <a:rPr lang="pt-BR" baseline="0" dirty="0" smtClean="0"/>
              <a:t> da melhor forma </a:t>
            </a:r>
            <a:r>
              <a:rPr lang="pt-BR" baseline="0" dirty="0" err="1" smtClean="0"/>
              <a:t>ppossível</a:t>
            </a:r>
            <a:r>
              <a:rPr lang="pt-BR" baseline="0" dirty="0" smtClean="0"/>
              <a:t> de modo a reduzir o tempo de inatividade do processador.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Desenvolvido</a:t>
            </a:r>
            <a:r>
              <a:rPr lang="pt-BR" baseline="0" dirty="0" smtClean="0"/>
              <a:t> em parceria com o INPE, no laboratório </a:t>
            </a:r>
            <a:r>
              <a:rPr lang="pt-BR" baseline="0" dirty="0" err="1" smtClean="0"/>
              <a:t>TerraLAB</a:t>
            </a:r>
            <a:endParaRPr lang="pt-BR" baseline="0" dirty="0" smtClean="0"/>
          </a:p>
          <a:p>
            <a:r>
              <a:rPr lang="pt-BR" baseline="0" dirty="0" smtClean="0"/>
              <a:t>Software Livre</a:t>
            </a:r>
          </a:p>
          <a:p>
            <a:endParaRPr lang="pt-BR" baseline="0" dirty="0" smtClean="0"/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pesquisadores, empresários, e governos forneçam respostas aos desafios científicos e tecnológicos ligados ao entendimento do funcionamento dos sistemas terrestres, mas para isso eles precisam de ferramentas de modelagem que sejam confiáveis e capazes de capturar a dinâmica e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 resultados das dinâmicas das ações da sociedade humana.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Um dos </a:t>
            </a:r>
            <a:r>
              <a:rPr lang="pt-BR" dirty="0" err="1" smtClean="0"/>
              <a:t>Lua_State’s</a:t>
            </a:r>
            <a:r>
              <a:rPr lang="pt-BR" dirty="0" smtClean="0"/>
              <a:t> será meu </a:t>
            </a:r>
            <a:r>
              <a:rPr lang="pt-BR" dirty="0" err="1" smtClean="0"/>
              <a:t>Master</a:t>
            </a:r>
            <a:r>
              <a:rPr lang="pt-BR" dirty="0" smtClean="0"/>
              <a:t> o</a:t>
            </a:r>
            <a:r>
              <a:rPr lang="pt-BR" baseline="0" dirty="0" smtClean="0"/>
              <a:t> que faz as chamadas para os outros </a:t>
            </a:r>
            <a:r>
              <a:rPr lang="pt-BR" baseline="0" dirty="0" err="1" smtClean="0"/>
              <a:t>Lua_State’s</a:t>
            </a:r>
            <a:r>
              <a:rPr lang="pt-BR" baseline="0" dirty="0" smtClean="0"/>
              <a:t> executarem.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24</a:t>
            </a:fld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Comandos</a:t>
            </a:r>
            <a:r>
              <a:rPr lang="pt-BR" baseline="0" dirty="0" smtClean="0"/>
              <a:t> de </a:t>
            </a:r>
            <a:r>
              <a:rPr lang="pt-BR" baseline="0" dirty="0" err="1" smtClean="0"/>
              <a:t>Waikup</a:t>
            </a:r>
            <a:r>
              <a:rPr lang="pt-BR" baseline="0" dirty="0" smtClean="0"/>
              <a:t> e </a:t>
            </a:r>
            <a:r>
              <a:rPr lang="pt-BR" baseline="0" dirty="0" err="1" smtClean="0"/>
              <a:t>Sleep</a:t>
            </a:r>
            <a:r>
              <a:rPr lang="pt-BR" baseline="0" dirty="0" smtClean="0"/>
              <a:t> são </a:t>
            </a:r>
            <a:r>
              <a:rPr lang="pt-BR" baseline="0" dirty="0" err="1" smtClean="0"/>
              <a:t>definos</a:t>
            </a:r>
            <a:r>
              <a:rPr lang="pt-BR" baseline="0" dirty="0" smtClean="0"/>
              <a:t> nas </a:t>
            </a:r>
            <a:r>
              <a:rPr lang="pt-BR" baseline="0" dirty="0" err="1" smtClean="0"/>
              <a:t>thread’s</a:t>
            </a:r>
            <a:r>
              <a:rPr lang="pt-BR" baseline="0" dirty="0" smtClean="0"/>
              <a:t> de modo que essas </a:t>
            </a:r>
            <a:r>
              <a:rPr lang="pt-BR" baseline="0" dirty="0" err="1" smtClean="0"/>
              <a:t>thread’s</a:t>
            </a:r>
            <a:r>
              <a:rPr lang="pt-BR" baseline="0" dirty="0" smtClean="0"/>
              <a:t> sempre tenham tarefas quando estiverem executando e que nenhuma fique parada sendo que o </a:t>
            </a:r>
            <a:r>
              <a:rPr lang="pt-BR" baseline="0" dirty="0" err="1" smtClean="0"/>
              <a:t>Bag</a:t>
            </a:r>
            <a:r>
              <a:rPr lang="pt-BR" baseline="0" dirty="0" smtClean="0"/>
              <a:t> tem tarefa para ser executada.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Funções</a:t>
            </a:r>
            <a:r>
              <a:rPr lang="pt-BR" baseline="0" dirty="0" smtClean="0"/>
              <a:t> que tiveram que ser definidas na API TerraME HPA, para auxiliar o usuário na paralelização de seu modelo.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26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simulação de processos ambientais ou a simulação das interações humano-ambiente são instrumentos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pesquisa de impacto e predição.</a:t>
            </a:r>
          </a:p>
          <a:p>
            <a:endParaRPr lang="pt-B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 modelos agora devem considerar mais variáveis, mais processos passam a interferir na dinâmica do fenômeno e mais dados são necessários.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Deve ser rápido,</a:t>
            </a:r>
            <a:r>
              <a:rPr lang="pt-BR" baseline="0" dirty="0" smtClean="0"/>
              <a:t> fácil de usar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Antes de tudo é preciso</a:t>
            </a:r>
            <a:r>
              <a:rPr lang="pt-BR" baseline="0" dirty="0" smtClean="0"/>
              <a:t> saber o que é e o que já foi feito parecido, quais tecnologias temos disponíveis.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Quais plataformas</a:t>
            </a:r>
            <a:r>
              <a:rPr lang="pt-BR" baseline="0" dirty="0" smtClean="0"/>
              <a:t> de simulação mais utilizadas hoje.</a:t>
            </a:r>
          </a:p>
          <a:p>
            <a:r>
              <a:rPr lang="pt-BR" baseline="0" dirty="0" smtClean="0"/>
              <a:t>Como de fato o TerraME Funciona quais principais pontos fortes que podem nos auxiliar.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Depois de estudar a construção e os pontos fortes do TerraME,</a:t>
            </a:r>
            <a:r>
              <a:rPr lang="pt-BR" baseline="0" dirty="0" smtClean="0"/>
              <a:t> chegamos na seguinte questão como paralelizar esse monstrinho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Vamos inserir um </a:t>
            </a:r>
            <a:r>
              <a:rPr lang="pt-BR" dirty="0" err="1" smtClean="0"/>
              <a:t>Parser</a:t>
            </a:r>
            <a:r>
              <a:rPr lang="pt-BR" dirty="0" smtClean="0"/>
              <a:t> entre o modelo e o TerraME.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DF6A902-43E6-4189-9A69-43FDB6ECDA8D}" type="datetime1">
              <a:rPr lang="pt-BR" smtClean="0"/>
              <a:pPr/>
              <a:t>16/09/2011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2806-1D6F-4ED1-8DE5-6C779B9CED9C}" type="datetime1">
              <a:rPr lang="pt-BR" smtClean="0"/>
              <a:pPr/>
              <a:t>16/09/2011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1346-E022-420E-80FE-A0637154B5E8}" type="datetime1">
              <a:rPr lang="pt-BR" smtClean="0"/>
              <a:pPr/>
              <a:t>16/09/2011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7E9CC-1EC2-4636-BCC4-4FC8731B12CA}" type="datetime1">
              <a:rPr lang="pt-BR" smtClean="0"/>
              <a:pPr/>
              <a:t>16/09/2011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864E35-254A-4858-94AA-6884A2F7212E}" type="datetime1">
              <a:rPr lang="pt-BR" smtClean="0"/>
              <a:pPr/>
              <a:t>16/09/2011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85E37-E93D-430D-9FFE-4996B23E72AB}" type="datetime1">
              <a:rPr lang="pt-BR" smtClean="0"/>
              <a:pPr/>
              <a:t>16/09/2011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7322-F080-4D30-AFCB-6D412066CB51}" type="datetime1">
              <a:rPr lang="pt-BR" smtClean="0"/>
              <a:pPr/>
              <a:t>16/09/2011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6420-6847-406F-A42E-82E28D05B9F8}" type="datetime1">
              <a:rPr lang="pt-BR" smtClean="0"/>
              <a:pPr/>
              <a:t>16/09/2011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3FDA-9987-473F-96C2-6318E476905F}" type="datetime1">
              <a:rPr lang="pt-BR" smtClean="0"/>
              <a:pPr/>
              <a:t>16/09/2011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224E-FD2C-433D-99C2-0B4BB831783C}" type="datetime1">
              <a:rPr lang="pt-BR" smtClean="0"/>
              <a:pPr/>
              <a:t>16/09/2011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8EE8A-D558-440C-B692-49352FCAAD20}" type="datetime1">
              <a:rPr lang="pt-BR" smtClean="0"/>
              <a:pPr/>
              <a:t>16/09/2011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9F9E7BD-0C24-40CB-922D-C09DB8DC5189}" type="datetime1">
              <a:rPr lang="pt-BR" smtClean="0"/>
              <a:pPr/>
              <a:t>16/09/2011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87624" y="2348880"/>
            <a:ext cx="68580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6000" dirty="0" smtClean="0"/>
              <a:t>TerraME HPA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259632" y="3933056"/>
            <a:ext cx="6545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Saulo Henrique Cabral Silva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</a:t>
            </a:fld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899592" y="0"/>
            <a:ext cx="72008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 </a:t>
            </a:r>
            <a:r>
              <a:rPr lang="pt-BR" sz="5400" i="1" dirty="0" smtClean="0">
                <a:latin typeface="Times New Roman" pitchFamily="18" charset="0"/>
                <a:cs typeface="Times New Roman" pitchFamily="18" charset="0"/>
              </a:rPr>
              <a:t>Proposta de Monografia</a:t>
            </a:r>
          </a:p>
          <a:p>
            <a:pPr algn="ctr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BCC391 - Monografia II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259632" y="5085184"/>
            <a:ext cx="50441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Orientador: 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Joubert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de Castro Lima</a:t>
            </a: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Co-orientador: Tiago Garcia de Senna Carneiro</a:t>
            </a:r>
            <a:endParaRPr lang="pt-B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Módulo entre o Modelo e o TerraME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229600" cy="4937760"/>
          </a:xfrm>
        </p:spPr>
        <p:txBody>
          <a:bodyPr/>
          <a:lstStyle/>
          <a:p>
            <a:r>
              <a:rPr lang="pt-BR" dirty="0" smtClean="0"/>
              <a:t>O que precisamos.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  <p:sp>
        <p:nvSpPr>
          <p:cNvPr id="13" name="Cubo 12"/>
          <p:cNvSpPr/>
          <p:nvPr/>
        </p:nvSpPr>
        <p:spPr>
          <a:xfrm>
            <a:off x="3275856" y="1628800"/>
            <a:ext cx="3096344" cy="1080120"/>
          </a:xfrm>
          <a:prstGeom prst="cub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3347864" y="2060848"/>
            <a:ext cx="2728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/>
              <a:t>Modelo (.lua)</a:t>
            </a:r>
            <a:endParaRPr lang="pt-BR" sz="2200" dirty="0"/>
          </a:p>
        </p:txBody>
      </p:sp>
      <p:sp>
        <p:nvSpPr>
          <p:cNvPr id="16" name="Cubo 15"/>
          <p:cNvSpPr/>
          <p:nvPr/>
        </p:nvSpPr>
        <p:spPr>
          <a:xfrm>
            <a:off x="3203848" y="4077073"/>
            <a:ext cx="3096344" cy="1080120"/>
          </a:xfrm>
          <a:prstGeom prst="cub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TerraME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18" name="Cubo 17"/>
          <p:cNvSpPr/>
          <p:nvPr/>
        </p:nvSpPr>
        <p:spPr>
          <a:xfrm>
            <a:off x="3203848" y="5301208"/>
            <a:ext cx="3096344" cy="1080120"/>
          </a:xfrm>
          <a:prstGeom prst="cub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SO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19" name="Cubo 18"/>
          <p:cNvSpPr/>
          <p:nvPr/>
        </p:nvSpPr>
        <p:spPr>
          <a:xfrm>
            <a:off x="3203848" y="2852936"/>
            <a:ext cx="3096344" cy="1080120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3347864" y="3284984"/>
            <a:ext cx="2728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err="1" smtClean="0"/>
              <a:t>Parser</a:t>
            </a:r>
            <a:endParaRPr lang="pt-BR" sz="2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6285332" y="2852936"/>
            <a:ext cx="2858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Input: arquivo Lua sequencial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6300192" y="3284403"/>
            <a:ext cx="2853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Output: arquivo Lua paralelo</a:t>
            </a:r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Pontos</a:t>
            </a:r>
            <a:r>
              <a:rPr lang="en-US" dirty="0" smtClean="0"/>
              <a:t> </a:t>
            </a:r>
            <a:r>
              <a:rPr lang="en-US" dirty="0" err="1" smtClean="0"/>
              <a:t>fundamentais</a:t>
            </a:r>
            <a:r>
              <a:rPr lang="en-US" dirty="0" smtClean="0"/>
              <a:t> do </a:t>
            </a:r>
            <a:r>
              <a:rPr lang="en-US" dirty="0" err="1" smtClean="0"/>
              <a:t>TerraME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 </a:t>
            </a:r>
            <a:r>
              <a:rPr lang="en-US" dirty="0" err="1" smtClean="0"/>
              <a:t>TerraME</a:t>
            </a:r>
            <a:r>
              <a:rPr lang="en-US" dirty="0" smtClean="0"/>
              <a:t> é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plataforma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corresponde</a:t>
            </a:r>
            <a:r>
              <a:rPr lang="en-US" dirty="0" smtClean="0"/>
              <a:t> a um </a:t>
            </a:r>
            <a:r>
              <a:rPr lang="en-US" dirty="0" err="1" smtClean="0">
                <a:solidFill>
                  <a:srgbClr val="FF0000"/>
                </a:solidFill>
              </a:rPr>
              <a:t>conjunto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módulos</a:t>
            </a:r>
            <a:r>
              <a:rPr lang="en-US" dirty="0" smtClean="0"/>
              <a:t> </a:t>
            </a:r>
            <a:r>
              <a:rPr lang="en-US" dirty="0" err="1" smtClean="0"/>
              <a:t>escritos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C++.</a:t>
            </a:r>
          </a:p>
          <a:p>
            <a:endParaRPr lang="en-US" dirty="0" smtClean="0"/>
          </a:p>
          <a:p>
            <a:r>
              <a:rPr lang="pt-BR" dirty="0" smtClean="0"/>
              <a:t>Para a implementação do TerraME foram utilizados recursos da biblioteca QT e da biblioteca de integração LUA to C.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Uma</a:t>
            </a:r>
            <a:r>
              <a:rPr lang="en-US" dirty="0" smtClean="0"/>
              <a:t> das </a:t>
            </a:r>
            <a:r>
              <a:rPr lang="en-US" dirty="0" err="1" smtClean="0"/>
              <a:t>partes</a:t>
            </a:r>
            <a:r>
              <a:rPr lang="en-US" dirty="0" smtClean="0"/>
              <a:t> </a:t>
            </a:r>
            <a:r>
              <a:rPr lang="en-US" dirty="0" err="1" smtClean="0"/>
              <a:t>fundamentais</a:t>
            </a:r>
            <a:r>
              <a:rPr lang="en-US" dirty="0" smtClean="0"/>
              <a:t> do </a:t>
            </a:r>
            <a:r>
              <a:rPr lang="en-US" dirty="0" err="1" smtClean="0"/>
              <a:t>TerraME</a:t>
            </a:r>
            <a:r>
              <a:rPr lang="en-US" dirty="0" smtClean="0"/>
              <a:t> é 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interpretador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 smtClean="0"/>
          </a:p>
          <a:p>
            <a:r>
              <a:rPr lang="en-US" dirty="0" smtClean="0"/>
              <a:t>O </a:t>
            </a:r>
            <a:r>
              <a:rPr lang="en-US" dirty="0" err="1" smtClean="0"/>
              <a:t>interpretador</a:t>
            </a:r>
            <a:r>
              <a:rPr lang="en-US" dirty="0" smtClean="0"/>
              <a:t> é </a:t>
            </a:r>
            <a:r>
              <a:rPr lang="en-US" dirty="0" err="1" smtClean="0"/>
              <a:t>responsável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ler</a:t>
            </a:r>
            <a:r>
              <a:rPr lang="en-US" dirty="0" smtClean="0"/>
              <a:t> um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escrito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linguagem</a:t>
            </a:r>
            <a:r>
              <a:rPr lang="en-US" dirty="0" smtClean="0"/>
              <a:t> </a:t>
            </a:r>
            <a:r>
              <a:rPr lang="en-US" dirty="0" err="1" smtClean="0"/>
              <a:t>TerraME</a:t>
            </a:r>
            <a:r>
              <a:rPr lang="en-US" dirty="0" smtClean="0"/>
              <a:t> (</a:t>
            </a:r>
            <a:r>
              <a:rPr lang="en-US" dirty="0" err="1" smtClean="0"/>
              <a:t>extendida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linguagem</a:t>
            </a:r>
            <a:r>
              <a:rPr lang="en-US" dirty="0" smtClean="0"/>
              <a:t> LUA).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Primeiros Passos - Bibliotecas 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Utilizando de recursos das Bibliotecas QT e de integração Lua to C.</a:t>
            </a:r>
          </a:p>
          <a:p>
            <a:pPr lvl="1"/>
            <a:endParaRPr lang="pt-BR" dirty="0" smtClean="0"/>
          </a:p>
          <a:p>
            <a:pPr lvl="1"/>
            <a:r>
              <a:rPr lang="pt-BR" dirty="0" err="1" smtClean="0"/>
              <a:t>Co-routine</a:t>
            </a:r>
            <a:r>
              <a:rPr lang="pt-BR" dirty="0" smtClean="0"/>
              <a:t>, para resolver em nível Lua(fora do Kernel).</a:t>
            </a:r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</p:txBody>
      </p:sp>
      <p:pic>
        <p:nvPicPr>
          <p:cNvPr id="6" name="Imagem 5" descr="biblioteca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6228184" y="4521338"/>
            <a:ext cx="2448272" cy="17652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Estratégia </a:t>
            </a:r>
            <a:r>
              <a:rPr lang="pt-BR" dirty="0" err="1" smtClean="0"/>
              <a:t>Co-routine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Gerar novos sub-modelos (.lua auxiliares).</a:t>
            </a:r>
          </a:p>
          <a:p>
            <a:endParaRPr lang="pt-BR" dirty="0" smtClean="0"/>
          </a:p>
          <a:p>
            <a:r>
              <a:rPr lang="pt-BR" dirty="0" smtClean="0"/>
              <a:t>Executar cada sub-modelo por uma </a:t>
            </a:r>
            <a:r>
              <a:rPr lang="pt-BR" dirty="0" err="1" smtClean="0"/>
              <a:t>co-routine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Ao final vamos agrupar os resultados de cada </a:t>
            </a:r>
            <a:r>
              <a:rPr lang="pt-BR" dirty="0" err="1" smtClean="0"/>
              <a:t>co-routine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Mas </a:t>
            </a:r>
            <a:r>
              <a:rPr lang="pt-BR" dirty="0" err="1" smtClean="0"/>
              <a:t>co-routine</a:t>
            </a:r>
            <a:r>
              <a:rPr lang="pt-BR" dirty="0" smtClean="0"/>
              <a:t> não executam como </a:t>
            </a:r>
            <a:r>
              <a:rPr lang="pt-BR" dirty="0" err="1" smtClean="0"/>
              <a:t>thread’s</a:t>
            </a:r>
            <a:r>
              <a:rPr lang="pt-BR" dirty="0" smtClean="0"/>
              <a:t> (não é concorrente).</a:t>
            </a:r>
          </a:p>
          <a:p>
            <a:endParaRPr lang="pt-BR" dirty="0" smtClean="0"/>
          </a:p>
          <a:p>
            <a:r>
              <a:rPr lang="pt-BR" dirty="0" smtClean="0"/>
              <a:t>Elas cooperam entre si.</a:t>
            </a:r>
            <a:endParaRPr lang="pt-BR" dirty="0"/>
          </a:p>
        </p:txBody>
      </p:sp>
      <p:pic>
        <p:nvPicPr>
          <p:cNvPr id="5" name="Imagem 4" descr="lua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6876256" y="4509120"/>
            <a:ext cx="1800200" cy="1800200"/>
          </a:xfrm>
          <a:prstGeom prst="rect">
            <a:avLst/>
          </a:prstGeom>
        </p:spPr>
      </p:pic>
      <p:pic>
        <p:nvPicPr>
          <p:cNvPr id="6" name="Imagem 5" descr="ruim.jpg"/>
          <p:cNvPicPr>
            <a:picLocks noChangeAspect="1"/>
          </p:cNvPicPr>
          <p:nvPr/>
        </p:nvPicPr>
        <p:blipFill>
          <a:blip r:embed="rId4" cstate="print">
            <a:lum bright="-10000"/>
          </a:blip>
          <a:stretch>
            <a:fillRect/>
          </a:stretch>
        </p:blipFill>
        <p:spPr>
          <a:xfrm>
            <a:off x="5286380" y="4429132"/>
            <a:ext cx="432048" cy="648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Primeiros Passos - Bibliotecas 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Utilizando de recursos das Bibliotecas QT e de integração Lua to C.</a:t>
            </a:r>
          </a:p>
          <a:p>
            <a:pPr lvl="1"/>
            <a:endParaRPr lang="pt-BR" dirty="0" smtClean="0"/>
          </a:p>
          <a:p>
            <a:pPr lvl="1"/>
            <a:r>
              <a:rPr lang="pt-BR" dirty="0" err="1" smtClean="0"/>
              <a:t>Co-routine</a:t>
            </a:r>
            <a:r>
              <a:rPr lang="pt-BR" dirty="0" smtClean="0"/>
              <a:t>, para resolver em nível Lua(fora do Kernel).</a:t>
            </a:r>
          </a:p>
          <a:p>
            <a:pPr>
              <a:buNone/>
            </a:pPr>
            <a:endParaRPr lang="pt-BR" dirty="0" smtClean="0"/>
          </a:p>
          <a:p>
            <a:pPr lvl="1"/>
            <a:r>
              <a:rPr lang="pt-BR" dirty="0" err="1" smtClean="0"/>
              <a:t>QThread</a:t>
            </a:r>
            <a:endParaRPr lang="pt-BR" dirty="0" smtClean="0"/>
          </a:p>
          <a:p>
            <a:endParaRPr lang="pt-BR" dirty="0" smtClean="0"/>
          </a:p>
          <a:p>
            <a:pPr lvl="1"/>
            <a:r>
              <a:rPr lang="pt-BR" dirty="0" err="1" smtClean="0"/>
              <a:t>Lua_State</a:t>
            </a:r>
            <a:endParaRPr lang="pt-BR" dirty="0" smtClean="0"/>
          </a:p>
          <a:p>
            <a:endParaRPr lang="pt-BR" dirty="0" smtClean="0"/>
          </a:p>
          <a:p>
            <a:pPr lvl="1"/>
            <a:r>
              <a:rPr lang="pt-BR" dirty="0" err="1" smtClean="0"/>
              <a:t>Lua_Globals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6" name="Imagem 5" descr="biblioteca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6228184" y="4521338"/>
            <a:ext cx="2448272" cy="1765212"/>
          </a:xfrm>
          <a:prstGeom prst="rect">
            <a:avLst/>
          </a:prstGeom>
        </p:spPr>
      </p:pic>
      <p:cxnSp>
        <p:nvCxnSpPr>
          <p:cNvPr id="8" name="Conector reto 7"/>
          <p:cNvCxnSpPr/>
          <p:nvPr/>
        </p:nvCxnSpPr>
        <p:spPr>
          <a:xfrm>
            <a:off x="1043608" y="2708920"/>
            <a:ext cx="662473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“Carrinho de Rolimã” (Versão paralela 0)</a:t>
            </a:r>
            <a:endParaRPr lang="en-US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Primeira</a:t>
            </a:r>
            <a:r>
              <a:rPr lang="en-US" dirty="0" smtClean="0"/>
              <a:t> </a:t>
            </a:r>
            <a:r>
              <a:rPr lang="en-US" dirty="0" err="1" smtClean="0"/>
              <a:t>proposta</a:t>
            </a:r>
            <a:r>
              <a:rPr lang="en-US" dirty="0" smtClean="0"/>
              <a:t> </a:t>
            </a:r>
            <a:r>
              <a:rPr lang="en-US" dirty="0" err="1" smtClean="0"/>
              <a:t>paralelizar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de </a:t>
            </a:r>
            <a:r>
              <a:rPr lang="en-US" dirty="0" err="1" smtClean="0"/>
              <a:t>calibração</a:t>
            </a:r>
            <a:r>
              <a:rPr lang="en-US" dirty="0" smtClean="0"/>
              <a:t> </a:t>
            </a:r>
            <a:r>
              <a:rPr lang="en-US" dirty="0" err="1" smtClean="0"/>
              <a:t>disponíveis</a:t>
            </a:r>
            <a:r>
              <a:rPr lang="en-US" dirty="0" smtClean="0"/>
              <a:t> no TerraME.</a:t>
            </a:r>
          </a:p>
          <a:p>
            <a:endParaRPr lang="en-US" dirty="0" smtClean="0"/>
          </a:p>
          <a:p>
            <a:r>
              <a:rPr lang="en-US" dirty="0" smtClean="0"/>
              <a:t>Os </a:t>
            </a:r>
            <a:r>
              <a:rPr lang="en-US" dirty="0" err="1" smtClean="0"/>
              <a:t>métodos</a:t>
            </a:r>
            <a:r>
              <a:rPr lang="en-US" dirty="0" smtClean="0"/>
              <a:t> de </a:t>
            </a:r>
            <a:r>
              <a:rPr lang="en-US" dirty="0" err="1" smtClean="0"/>
              <a:t>calibração</a:t>
            </a:r>
            <a:r>
              <a:rPr lang="en-US" dirty="0" smtClean="0"/>
              <a:t> São um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incoveniente</a:t>
            </a:r>
            <a:r>
              <a:rPr lang="en-US" dirty="0" smtClean="0"/>
              <a:t> para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modeladores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utilizam</a:t>
            </a:r>
            <a:r>
              <a:rPr lang="en-US" dirty="0" smtClean="0"/>
              <a:t> o TerraME.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Os </a:t>
            </a:r>
            <a:r>
              <a:rPr lang="en-US" dirty="0" err="1" smtClean="0"/>
              <a:t>métodos</a:t>
            </a:r>
            <a:r>
              <a:rPr lang="en-US" dirty="0" smtClean="0"/>
              <a:t> de </a:t>
            </a:r>
            <a:r>
              <a:rPr lang="en-US" dirty="0" err="1" smtClean="0"/>
              <a:t>calibração</a:t>
            </a:r>
            <a:r>
              <a:rPr lang="en-US" dirty="0" smtClean="0"/>
              <a:t> </a:t>
            </a:r>
            <a:r>
              <a:rPr lang="en-US" dirty="0" err="1" smtClean="0"/>
              <a:t>consomem</a:t>
            </a:r>
            <a:r>
              <a:rPr lang="en-US" dirty="0" smtClean="0"/>
              <a:t> </a:t>
            </a:r>
            <a:r>
              <a:rPr lang="en-US" dirty="0" err="1" smtClean="0"/>
              <a:t>muito</a:t>
            </a:r>
            <a:r>
              <a:rPr lang="en-US" dirty="0" smtClean="0"/>
              <a:t> tempo para </a:t>
            </a:r>
            <a:r>
              <a:rPr lang="en-US" dirty="0" err="1" smtClean="0"/>
              <a:t>concluir</a:t>
            </a:r>
            <a:r>
              <a:rPr lang="en-US" dirty="0" smtClean="0"/>
              <a:t> a </a:t>
            </a:r>
            <a:r>
              <a:rPr lang="en-US" dirty="0" err="1" smtClean="0"/>
              <a:t>calibração</a:t>
            </a:r>
            <a:r>
              <a:rPr lang="en-US" dirty="0" smtClean="0"/>
              <a:t> do </a:t>
            </a:r>
            <a:r>
              <a:rPr lang="en-US" dirty="0" err="1" smtClean="0"/>
              <a:t>modelo</a:t>
            </a:r>
            <a:r>
              <a:rPr lang="en-US" dirty="0" smtClean="0"/>
              <a:t> em </a:t>
            </a:r>
            <a:r>
              <a:rPr lang="en-US" dirty="0" err="1" smtClean="0"/>
              <a:t>questão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ganhamos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paralelizar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de </a:t>
            </a:r>
            <a:r>
              <a:rPr lang="en-US" dirty="0" err="1" smtClean="0"/>
              <a:t>calibração</a:t>
            </a:r>
            <a:r>
              <a:rPr lang="en-US" dirty="0" smtClean="0"/>
              <a:t>???</a:t>
            </a:r>
          </a:p>
          <a:p>
            <a:pPr lvl="1"/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conhecimento</a:t>
            </a:r>
            <a:r>
              <a:rPr lang="en-US" dirty="0" smtClean="0"/>
              <a:t> do Kernel TerraME </a:t>
            </a:r>
          </a:p>
          <a:p>
            <a:pPr lvl="1"/>
            <a:r>
              <a:rPr lang="en-US" dirty="0" smtClean="0"/>
              <a:t>E um </a:t>
            </a:r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contato</a:t>
            </a:r>
            <a:r>
              <a:rPr lang="en-US" dirty="0" smtClean="0"/>
              <a:t> com as </a:t>
            </a:r>
            <a:r>
              <a:rPr lang="en-US" dirty="0" err="1" smtClean="0"/>
              <a:t>tecnológias</a:t>
            </a:r>
            <a:r>
              <a:rPr lang="en-US" dirty="0" smtClean="0"/>
              <a:t> </a:t>
            </a:r>
            <a:r>
              <a:rPr lang="en-US" dirty="0" err="1" smtClean="0"/>
              <a:t>utilizadas</a:t>
            </a:r>
            <a:r>
              <a:rPr lang="en-US" dirty="0" smtClean="0"/>
              <a:t> para </a:t>
            </a:r>
            <a:r>
              <a:rPr lang="en-US" dirty="0" err="1" smtClean="0"/>
              <a:t>concepção</a:t>
            </a:r>
            <a:r>
              <a:rPr lang="en-US" dirty="0" smtClean="0"/>
              <a:t> do TerraME.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Resultados para método de calibração Monte Carlo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Teste extremo com 100000 experimentos.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Melhora de 46,75 % para 2 Cores e para 4 Cores 58%.</a:t>
            </a:r>
          </a:p>
          <a:p>
            <a:endParaRPr lang="pt-BR" dirty="0" smtClean="0"/>
          </a:p>
          <a:p>
            <a:r>
              <a:rPr lang="pt-BR" dirty="0" smtClean="0"/>
              <a:t>É importante salientar que em todos os testes realizados, o resultado final da calibração em paralelo foi o mesmo da </a:t>
            </a:r>
          </a:p>
          <a:p>
            <a:pPr>
              <a:buNone/>
            </a:pPr>
            <a:r>
              <a:rPr lang="pt-BR" dirty="0" smtClean="0"/>
              <a:t>	serial.</a:t>
            </a:r>
          </a:p>
          <a:p>
            <a:endParaRPr lang="pt-BR" u="sng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043608" y="1916832"/>
          <a:ext cx="7344815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073"/>
                <a:gridCol w="2542436"/>
                <a:gridCol w="2754306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Calibração Seqüencial</a:t>
                      </a:r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Calibração Paralelo </a:t>
                      </a:r>
                    </a:p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(2 cores)</a:t>
                      </a:r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Calibração Paralelo </a:t>
                      </a:r>
                    </a:p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(4 cores)</a:t>
                      </a:r>
                    </a:p>
                    <a:p>
                      <a:pPr algn="ctr"/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01:38:50</a:t>
                      </a:r>
                      <a:endParaRPr lang="pt-B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00:51:07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00:39:14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267744" y="3645024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Tabela do tempo de execução, 100000 experimentos</a:t>
            </a:r>
            <a:endParaRPr lang="pt-BR" sz="160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Gráfico</a:t>
            </a:r>
            <a:r>
              <a:rPr lang="en-US" dirty="0" smtClean="0"/>
              <a:t> Speedup </a:t>
            </a:r>
            <a:r>
              <a:rPr lang="en-US" dirty="0" err="1" smtClean="0"/>
              <a:t>Calibração</a:t>
            </a:r>
            <a:r>
              <a:rPr lang="en-US" dirty="0" smtClean="0"/>
              <a:t> de Monte Carlo</a:t>
            </a:r>
            <a:endParaRPr lang="en-US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17</a:t>
            </a:fld>
            <a:endParaRPr lang="pt-BR"/>
          </a:p>
        </p:txBody>
      </p:sp>
      <p:pic>
        <p:nvPicPr>
          <p:cNvPr id="5" name="Espaço Reservado para Conteúdo 4" descr="MonteCarlo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85918" y="1214422"/>
            <a:ext cx="5863661" cy="518471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Resultados para método de calibração Genético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1403648" y="1988840"/>
          <a:ext cx="6768751" cy="1564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0255"/>
                <a:gridCol w="2274248"/>
                <a:gridCol w="22742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Calibração Seqüencial</a:t>
                      </a:r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Calibração em </a:t>
                      </a:r>
                    </a:p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Paralelo (2cores)</a:t>
                      </a:r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Calibração em </a:t>
                      </a:r>
                    </a:p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Paralelo (4cores)</a:t>
                      </a:r>
                    </a:p>
                    <a:p>
                      <a:pPr algn="ctr"/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05:28:03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03:01:09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02:10:37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843808" y="3717032"/>
            <a:ext cx="3657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/>
              <a:t>Tempo da execução de um teste extremo</a:t>
            </a:r>
            <a:endParaRPr lang="pt-BR" sz="16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827584" y="4437112"/>
            <a:ext cx="7248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2400" dirty="0" smtClean="0"/>
              <a:t> Melhora de 46,38% para 2 Cores e 60% para 4 Cores.</a:t>
            </a:r>
            <a:endParaRPr lang="pt-BR" sz="240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Gráfico</a:t>
            </a:r>
            <a:r>
              <a:rPr lang="en-US" dirty="0" smtClean="0"/>
              <a:t> Speedup </a:t>
            </a:r>
            <a:r>
              <a:rPr lang="en-US" dirty="0" err="1" smtClean="0"/>
              <a:t>Calibração</a:t>
            </a:r>
            <a:r>
              <a:rPr lang="en-US" dirty="0" smtClean="0"/>
              <a:t> de </a:t>
            </a:r>
            <a:r>
              <a:rPr lang="en-US" dirty="0" err="1" smtClean="0"/>
              <a:t>Genética</a:t>
            </a:r>
            <a:endParaRPr lang="en-US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19</a:t>
            </a:fld>
            <a:endParaRPr lang="pt-BR"/>
          </a:p>
        </p:txBody>
      </p:sp>
      <p:pic>
        <p:nvPicPr>
          <p:cNvPr id="5" name="Espaço Reservado para Conteúdo 4" descr="Genetico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89546" y="1219200"/>
            <a:ext cx="6025725" cy="516049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Introdução</a:t>
            </a:r>
            <a:r>
              <a:rPr lang="en-US" sz="4000" dirty="0" smtClean="0"/>
              <a:t> - </a:t>
            </a:r>
            <a:r>
              <a:rPr lang="en-US" sz="4000" dirty="0" err="1" smtClean="0"/>
              <a:t>TerraME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Simulador espaço-temporal para problemas da </a:t>
            </a:r>
            <a:r>
              <a:rPr lang="pt-BR" dirty="0" err="1" smtClean="0"/>
              <a:t>Geo-Ciência</a:t>
            </a:r>
            <a:r>
              <a:rPr lang="pt-BR" dirty="0" smtClean="0"/>
              <a:t>.</a:t>
            </a:r>
          </a:p>
          <a:p>
            <a:pPr lvl="1" algn="just"/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Ele pode ser usado para simular problemas espaciais e não espaciais.</a:t>
            </a:r>
          </a:p>
          <a:p>
            <a:pPr lvl="1" algn="just"/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O TerraME tem suporte para autômatos celulares, para modelos baseados em agentes e modelos de rede rodando em espaços celulares regulares e irregulares .</a:t>
            </a:r>
          </a:p>
          <a:p>
            <a:pPr lvl="1" algn="just"/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Ele apresenta duas inovações, são elas: Espaços Anisotrópicos e </a:t>
            </a:r>
            <a:r>
              <a:rPr lang="pt-BR" dirty="0" err="1" smtClean="0">
                <a:solidFill>
                  <a:schemeClr val="tx2">
                    <a:lumMod val="75000"/>
                  </a:schemeClr>
                </a:solidFill>
              </a:rPr>
              <a:t>automatos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 Híbridos.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Primeiros Passos – Técnicas Paralelas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 técnica utilizada deve reduzir ao máximo o tempo de inatividade do processador.</a:t>
            </a:r>
          </a:p>
          <a:p>
            <a:endParaRPr lang="pt-BR" dirty="0" smtClean="0"/>
          </a:p>
          <a:p>
            <a:r>
              <a:rPr lang="pt-BR" dirty="0" smtClean="0"/>
              <a:t>Utilizar estratégia de </a:t>
            </a:r>
            <a:r>
              <a:rPr lang="pt-BR" dirty="0" err="1" smtClean="0"/>
              <a:t>Bag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Task’s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Restrição de quantidade de </a:t>
            </a:r>
            <a:r>
              <a:rPr lang="pt-BR" dirty="0" err="1" smtClean="0"/>
              <a:t>Thread’s</a:t>
            </a:r>
            <a:r>
              <a:rPr lang="pt-BR" dirty="0" smtClean="0"/>
              <a:t> (processos) executando em uma máquina.</a:t>
            </a:r>
          </a:p>
          <a:p>
            <a:endParaRPr lang="pt-BR" dirty="0" smtClean="0"/>
          </a:p>
          <a:p>
            <a:endParaRPr lang="pt-BR" u="sng" dirty="0"/>
          </a:p>
        </p:txBody>
      </p:sp>
      <p:pic>
        <p:nvPicPr>
          <p:cNvPr id="5" name="Imagem 4" descr="bag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164288" y="4365104"/>
            <a:ext cx="1504950" cy="1857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Desenho da solução em que estamos trabalhando atualmente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7" name="Fluxograma: Processo 6"/>
          <p:cNvSpPr/>
          <p:nvPr/>
        </p:nvSpPr>
        <p:spPr>
          <a:xfrm>
            <a:off x="3929058" y="1500174"/>
            <a:ext cx="1440160" cy="1512168"/>
          </a:xfrm>
          <a:prstGeom prst="flowChartProcess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Modelo Original passado pelo modelador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42" name="Imagem 41" descr="pc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3929058" y="4572008"/>
            <a:ext cx="1476619" cy="1374279"/>
          </a:xfrm>
          <a:prstGeom prst="rect">
            <a:avLst/>
          </a:prstGeom>
        </p:spPr>
      </p:pic>
      <p:sp>
        <p:nvSpPr>
          <p:cNvPr id="17" name="Cubo 16"/>
          <p:cNvSpPr/>
          <p:nvPr/>
        </p:nvSpPr>
        <p:spPr>
          <a:xfrm>
            <a:off x="3786182" y="3643314"/>
            <a:ext cx="1714512" cy="571504"/>
          </a:xfrm>
          <a:prstGeom prst="cub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TerraME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18" name="Seta para baixo 17"/>
          <p:cNvSpPr/>
          <p:nvPr/>
        </p:nvSpPr>
        <p:spPr>
          <a:xfrm>
            <a:off x="4429124" y="3143248"/>
            <a:ext cx="357190" cy="35719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eta para baixo 18"/>
          <p:cNvSpPr/>
          <p:nvPr/>
        </p:nvSpPr>
        <p:spPr>
          <a:xfrm>
            <a:off x="4429124" y="4357694"/>
            <a:ext cx="357190" cy="35719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Desenho da solução em que estamos trabalhando atualmente - questões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Como identificar o que deve ser executado em paralelo ?</a:t>
            </a:r>
          </a:p>
          <a:p>
            <a:endParaRPr lang="pt-BR" dirty="0" smtClean="0"/>
          </a:p>
          <a:p>
            <a:r>
              <a:rPr lang="pt-BR" dirty="0" smtClean="0"/>
              <a:t>A solução deve rodar em qualquer versão TerraME(seja paralelo ou seqüencial).</a:t>
            </a:r>
          </a:p>
          <a:p>
            <a:endParaRPr lang="pt-BR" dirty="0" smtClean="0"/>
          </a:p>
          <a:p>
            <a:r>
              <a:rPr lang="pt-BR" dirty="0" smtClean="0"/>
              <a:t>A paralisação do modelo deve ser feita de forma fácil e bem intuitiva.</a:t>
            </a:r>
            <a:endParaRPr lang="pt-BR" dirty="0"/>
          </a:p>
        </p:txBody>
      </p:sp>
      <p:pic>
        <p:nvPicPr>
          <p:cNvPr id="5" name="Imagem 4" descr="problemas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5868144" y="4005064"/>
            <a:ext cx="2682686" cy="22355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Desenho da solução em que estamos trabalhando atualmente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7" name="Fluxograma: Processo 6"/>
          <p:cNvSpPr/>
          <p:nvPr/>
        </p:nvSpPr>
        <p:spPr>
          <a:xfrm>
            <a:off x="467544" y="2636912"/>
            <a:ext cx="1440160" cy="1512168"/>
          </a:xfrm>
          <a:prstGeom prst="flowChartProcess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Modelo Original passado pelo modelador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Pentágono regular 8"/>
          <p:cNvSpPr/>
          <p:nvPr/>
        </p:nvSpPr>
        <p:spPr>
          <a:xfrm>
            <a:off x="2699792" y="1412776"/>
            <a:ext cx="1296144" cy="1224136"/>
          </a:xfrm>
          <a:prstGeom prst="pentagon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Parser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Seta para a direita 9"/>
          <p:cNvSpPr/>
          <p:nvPr/>
        </p:nvSpPr>
        <p:spPr>
          <a:xfrm rot="19913408">
            <a:off x="2108306" y="2333804"/>
            <a:ext cx="648072" cy="402438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2" name="Fluxograma: Terminação 61"/>
          <p:cNvSpPr/>
          <p:nvPr/>
        </p:nvSpPr>
        <p:spPr>
          <a:xfrm>
            <a:off x="4857752" y="1357298"/>
            <a:ext cx="785818" cy="35719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3" name="Seta para a direita 62"/>
          <p:cNvSpPr/>
          <p:nvPr/>
        </p:nvSpPr>
        <p:spPr>
          <a:xfrm rot="1431653">
            <a:off x="4045623" y="2401684"/>
            <a:ext cx="648072" cy="360040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64" name="Grupo 63"/>
          <p:cNvGrpSpPr/>
          <p:nvPr/>
        </p:nvGrpSpPr>
        <p:grpSpPr>
          <a:xfrm>
            <a:off x="4786314" y="2428868"/>
            <a:ext cx="3643338" cy="648072"/>
            <a:chOff x="4572000" y="3571876"/>
            <a:chExt cx="3643338" cy="648072"/>
          </a:xfrm>
        </p:grpSpPr>
        <p:sp>
          <p:nvSpPr>
            <p:cNvPr id="65" name="Cubo 64"/>
            <p:cNvSpPr/>
            <p:nvPr/>
          </p:nvSpPr>
          <p:spPr>
            <a:xfrm>
              <a:off x="4572000" y="3571876"/>
              <a:ext cx="3643338" cy="648072"/>
            </a:xfrm>
            <a:prstGeom prst="cub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66" name="Fluxograma: Terminação 65"/>
            <p:cNvSpPr/>
            <p:nvPr/>
          </p:nvSpPr>
          <p:spPr>
            <a:xfrm>
              <a:off x="4714876" y="3929066"/>
              <a:ext cx="436412" cy="144016"/>
            </a:xfrm>
            <a:prstGeom prst="flowChartTermina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7" name="Fluxograma: Terminação 66"/>
            <p:cNvSpPr/>
            <p:nvPr/>
          </p:nvSpPr>
          <p:spPr>
            <a:xfrm>
              <a:off x="7429520" y="3929066"/>
              <a:ext cx="436412" cy="144016"/>
            </a:xfrm>
            <a:prstGeom prst="flowChartTermina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8" name="Fluxograma: Terminação 67"/>
            <p:cNvSpPr/>
            <p:nvPr/>
          </p:nvSpPr>
          <p:spPr>
            <a:xfrm>
              <a:off x="6429388" y="3929066"/>
              <a:ext cx="436412" cy="144016"/>
            </a:xfrm>
            <a:prstGeom prst="flowChartTermina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9" name="Fluxograma: Terminação 68"/>
            <p:cNvSpPr/>
            <p:nvPr/>
          </p:nvSpPr>
          <p:spPr>
            <a:xfrm>
              <a:off x="5286380" y="3929066"/>
              <a:ext cx="436412" cy="144016"/>
            </a:xfrm>
            <a:prstGeom prst="flowChartTermina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0" name="Fluxograma: Terminação 69"/>
            <p:cNvSpPr/>
            <p:nvPr/>
          </p:nvSpPr>
          <p:spPr>
            <a:xfrm>
              <a:off x="5857884" y="3929066"/>
              <a:ext cx="436412" cy="144016"/>
            </a:xfrm>
            <a:prstGeom prst="flowChartTermina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1" name="CaixaDeTexto 70"/>
            <p:cNvSpPr txBox="1"/>
            <p:nvPr/>
          </p:nvSpPr>
          <p:spPr>
            <a:xfrm>
              <a:off x="6929454" y="371475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…</a:t>
              </a:r>
              <a:endParaRPr lang="en-US" sz="2400" dirty="0"/>
            </a:p>
          </p:txBody>
        </p:sp>
      </p:grpSp>
      <p:sp>
        <p:nvSpPr>
          <p:cNvPr id="72" name="Seta para a direita 71"/>
          <p:cNvSpPr/>
          <p:nvPr/>
        </p:nvSpPr>
        <p:spPr>
          <a:xfrm rot="20687591">
            <a:off x="4036369" y="1507429"/>
            <a:ext cx="648072" cy="360040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3" name="CaixaDeTexto 72"/>
          <p:cNvSpPr txBox="1"/>
          <p:nvPr/>
        </p:nvSpPr>
        <p:spPr>
          <a:xfrm>
            <a:off x="5857884" y="2071678"/>
            <a:ext cx="1321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Bag of Task’s</a:t>
            </a:r>
            <a:endParaRPr lang="en-US" dirty="0"/>
          </a:p>
        </p:txBody>
      </p:sp>
      <p:sp>
        <p:nvSpPr>
          <p:cNvPr id="74" name="CaixaDeTexto 73"/>
          <p:cNvSpPr txBox="1"/>
          <p:nvPr/>
        </p:nvSpPr>
        <p:spPr>
          <a:xfrm>
            <a:off x="4857752" y="1714488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</a:t>
            </a:r>
            <a:endParaRPr lang="en-US" dirty="0"/>
          </a:p>
        </p:txBody>
      </p:sp>
      <p:pic>
        <p:nvPicPr>
          <p:cNvPr id="75" name="Imagem 74" descr="pc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2786050" y="4286256"/>
            <a:ext cx="1476619" cy="13742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Desenho da solução em que estamos trabalhando atualmente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7" name="Fluxograma: Processo 6"/>
          <p:cNvSpPr/>
          <p:nvPr/>
        </p:nvSpPr>
        <p:spPr>
          <a:xfrm>
            <a:off x="467544" y="2636912"/>
            <a:ext cx="1440160" cy="1512168"/>
          </a:xfrm>
          <a:prstGeom prst="flowChartProcess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Modelo Original passado pelo modelador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Pentágono regular 8"/>
          <p:cNvSpPr/>
          <p:nvPr/>
        </p:nvSpPr>
        <p:spPr>
          <a:xfrm>
            <a:off x="2699792" y="1412776"/>
            <a:ext cx="1296144" cy="1224136"/>
          </a:xfrm>
          <a:prstGeom prst="pentagon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Parser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Seta para a direita 9"/>
          <p:cNvSpPr/>
          <p:nvPr/>
        </p:nvSpPr>
        <p:spPr>
          <a:xfrm rot="19913408">
            <a:off x="2108306" y="2333804"/>
            <a:ext cx="648072" cy="402438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Fluxograma: Terminação 10"/>
          <p:cNvSpPr/>
          <p:nvPr/>
        </p:nvSpPr>
        <p:spPr>
          <a:xfrm>
            <a:off x="4857752" y="1357298"/>
            <a:ext cx="785818" cy="35719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Seta para a direita 20"/>
          <p:cNvSpPr/>
          <p:nvPr/>
        </p:nvSpPr>
        <p:spPr>
          <a:xfrm rot="1431653">
            <a:off x="4045623" y="2401684"/>
            <a:ext cx="648072" cy="360040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3" name="Imagem 32" descr="pc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2786050" y="4143380"/>
            <a:ext cx="1476619" cy="1374279"/>
          </a:xfrm>
          <a:prstGeom prst="rect">
            <a:avLst/>
          </a:prstGeom>
        </p:spPr>
      </p:pic>
      <p:grpSp>
        <p:nvGrpSpPr>
          <p:cNvPr id="38" name="Grupo 37"/>
          <p:cNvGrpSpPr/>
          <p:nvPr/>
        </p:nvGrpSpPr>
        <p:grpSpPr>
          <a:xfrm>
            <a:off x="4786314" y="2428868"/>
            <a:ext cx="3643338" cy="648072"/>
            <a:chOff x="4572000" y="3571876"/>
            <a:chExt cx="3643338" cy="648072"/>
          </a:xfrm>
        </p:grpSpPr>
        <p:sp>
          <p:nvSpPr>
            <p:cNvPr id="8" name="Cubo 7"/>
            <p:cNvSpPr/>
            <p:nvPr/>
          </p:nvSpPr>
          <p:spPr>
            <a:xfrm>
              <a:off x="4572000" y="3571876"/>
              <a:ext cx="3643338" cy="648072"/>
            </a:xfrm>
            <a:prstGeom prst="cub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2" name="Fluxograma: Terminação 11"/>
            <p:cNvSpPr/>
            <p:nvPr/>
          </p:nvSpPr>
          <p:spPr>
            <a:xfrm>
              <a:off x="4714876" y="3929066"/>
              <a:ext cx="436412" cy="144016"/>
            </a:xfrm>
            <a:prstGeom prst="flowChartTermina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Fluxograma: Terminação 12"/>
            <p:cNvSpPr/>
            <p:nvPr/>
          </p:nvSpPr>
          <p:spPr>
            <a:xfrm>
              <a:off x="7429520" y="3929066"/>
              <a:ext cx="436412" cy="144016"/>
            </a:xfrm>
            <a:prstGeom prst="flowChartTermina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Fluxograma: Terminação 14"/>
            <p:cNvSpPr/>
            <p:nvPr/>
          </p:nvSpPr>
          <p:spPr>
            <a:xfrm>
              <a:off x="6429388" y="3929066"/>
              <a:ext cx="436412" cy="144016"/>
            </a:xfrm>
            <a:prstGeom prst="flowChartTermina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Fluxograma: Terminação 17"/>
            <p:cNvSpPr/>
            <p:nvPr/>
          </p:nvSpPr>
          <p:spPr>
            <a:xfrm>
              <a:off x="5286380" y="3929066"/>
              <a:ext cx="436412" cy="144016"/>
            </a:xfrm>
            <a:prstGeom prst="flowChartTermina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Fluxograma: Terminação 18"/>
            <p:cNvSpPr/>
            <p:nvPr/>
          </p:nvSpPr>
          <p:spPr>
            <a:xfrm>
              <a:off x="5857884" y="3929066"/>
              <a:ext cx="436412" cy="144016"/>
            </a:xfrm>
            <a:prstGeom prst="flowChartTermina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6" name="CaixaDeTexto 35"/>
            <p:cNvSpPr txBox="1"/>
            <p:nvPr/>
          </p:nvSpPr>
          <p:spPr>
            <a:xfrm>
              <a:off x="6929454" y="371475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…</a:t>
              </a:r>
              <a:endParaRPr lang="en-US" sz="2400" dirty="0"/>
            </a:p>
          </p:txBody>
        </p:sp>
      </p:grpSp>
      <p:sp>
        <p:nvSpPr>
          <p:cNvPr id="39" name="Seta para a direita 38"/>
          <p:cNvSpPr/>
          <p:nvPr/>
        </p:nvSpPr>
        <p:spPr>
          <a:xfrm rot="20687591">
            <a:off x="4036369" y="1507429"/>
            <a:ext cx="648072" cy="360040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CaixaDeTexto 40"/>
          <p:cNvSpPr txBox="1"/>
          <p:nvPr/>
        </p:nvSpPr>
        <p:spPr>
          <a:xfrm>
            <a:off x="5857884" y="2071678"/>
            <a:ext cx="1321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Bag of Task’s</a:t>
            </a:r>
            <a:endParaRPr lang="en-US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4857752" y="1714488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</a:t>
            </a:r>
            <a:endParaRPr lang="en-US" dirty="0"/>
          </a:p>
        </p:txBody>
      </p:sp>
      <p:sp>
        <p:nvSpPr>
          <p:cNvPr id="46" name="CaixaDeTexto 45"/>
          <p:cNvSpPr txBox="1"/>
          <p:nvPr/>
        </p:nvSpPr>
        <p:spPr>
          <a:xfrm>
            <a:off x="6858016" y="1214422"/>
            <a:ext cx="20960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/>
              <a:t>Tarefas encapsuladas por </a:t>
            </a:r>
            <a:r>
              <a:rPr lang="pt-BR" sz="1600" dirty="0" err="1" smtClean="0"/>
              <a:t>Lua_State’s</a:t>
            </a:r>
            <a:endParaRPr lang="pt-BR" sz="1600" dirty="0"/>
          </a:p>
        </p:txBody>
      </p:sp>
      <p:sp>
        <p:nvSpPr>
          <p:cNvPr id="47" name="Retângulo 46"/>
          <p:cNvSpPr/>
          <p:nvPr/>
        </p:nvSpPr>
        <p:spPr>
          <a:xfrm>
            <a:off x="7000892" y="1214422"/>
            <a:ext cx="1785950" cy="571504"/>
          </a:xfrm>
          <a:prstGeom prst="rect">
            <a:avLst/>
          </a:prstGeom>
          <a:noFill/>
          <a:ln w="28575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Elipse 47"/>
          <p:cNvSpPr/>
          <p:nvPr/>
        </p:nvSpPr>
        <p:spPr>
          <a:xfrm>
            <a:off x="7572396" y="2643182"/>
            <a:ext cx="642942" cy="42862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Conector angulado 49"/>
          <p:cNvCxnSpPr>
            <a:stCxn id="48" idx="0"/>
            <a:endCxn id="47" idx="2"/>
          </p:cNvCxnSpPr>
          <p:nvPr/>
        </p:nvCxnSpPr>
        <p:spPr>
          <a:xfrm rot="5400000" flipH="1" flipV="1">
            <a:off x="7465239" y="2214554"/>
            <a:ext cx="857256" cy="12700"/>
          </a:xfrm>
          <a:prstGeom prst="bentConnector3">
            <a:avLst>
              <a:gd name="adj1" fmla="val 50000"/>
            </a:avLst>
          </a:prstGeom>
          <a:ln w="2222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upo 53"/>
          <p:cNvGrpSpPr/>
          <p:nvPr/>
        </p:nvGrpSpPr>
        <p:grpSpPr>
          <a:xfrm>
            <a:off x="5286380" y="4000504"/>
            <a:ext cx="1447800" cy="1447800"/>
            <a:chOff x="4572000" y="3124200"/>
            <a:chExt cx="1447800" cy="1447800"/>
          </a:xfrm>
        </p:grpSpPr>
        <p:sp>
          <p:nvSpPr>
            <p:cNvPr id="55" name="Retângulo 54"/>
            <p:cNvSpPr/>
            <p:nvPr/>
          </p:nvSpPr>
          <p:spPr>
            <a:xfrm>
              <a:off x="4572000" y="3124200"/>
              <a:ext cx="1447800" cy="1447800"/>
            </a:xfrm>
            <a:prstGeom prst="rect">
              <a:avLst/>
            </a:pr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Quadro 55"/>
            <p:cNvSpPr/>
            <p:nvPr/>
          </p:nvSpPr>
          <p:spPr>
            <a:xfrm>
              <a:off x="4648200" y="3200400"/>
              <a:ext cx="533400" cy="533400"/>
            </a:xfrm>
            <a:prstGeom prst="fram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Quadro 56"/>
            <p:cNvSpPr/>
            <p:nvPr/>
          </p:nvSpPr>
          <p:spPr>
            <a:xfrm>
              <a:off x="5410200" y="3200400"/>
              <a:ext cx="533400" cy="533400"/>
            </a:xfrm>
            <a:prstGeom prst="fram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8" name="Quadro 57"/>
            <p:cNvSpPr/>
            <p:nvPr/>
          </p:nvSpPr>
          <p:spPr>
            <a:xfrm>
              <a:off x="4648200" y="3962400"/>
              <a:ext cx="533400" cy="533400"/>
            </a:xfrm>
            <a:prstGeom prst="fram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9" name="Quadro 58"/>
            <p:cNvSpPr/>
            <p:nvPr/>
          </p:nvSpPr>
          <p:spPr>
            <a:xfrm>
              <a:off x="5410200" y="3962400"/>
              <a:ext cx="533400" cy="533400"/>
            </a:xfrm>
            <a:prstGeom prst="fram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0" name="Retângulo 59"/>
            <p:cNvSpPr/>
            <p:nvPr/>
          </p:nvSpPr>
          <p:spPr>
            <a:xfrm>
              <a:off x="4724400" y="3276600"/>
              <a:ext cx="381000" cy="381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tângulo 60"/>
            <p:cNvSpPr/>
            <p:nvPr/>
          </p:nvSpPr>
          <p:spPr>
            <a:xfrm>
              <a:off x="5486400" y="3276600"/>
              <a:ext cx="381000" cy="381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tângulo 61"/>
            <p:cNvSpPr/>
            <p:nvPr/>
          </p:nvSpPr>
          <p:spPr>
            <a:xfrm>
              <a:off x="4724400" y="4038600"/>
              <a:ext cx="381000" cy="381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tângulo 62"/>
            <p:cNvSpPr/>
            <p:nvPr/>
          </p:nvSpPr>
          <p:spPr>
            <a:xfrm>
              <a:off x="5486400" y="4038600"/>
              <a:ext cx="381000" cy="381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5" name="Forma 64"/>
          <p:cNvCxnSpPr>
            <a:stCxn id="12" idx="2"/>
            <a:endCxn id="58" idx="1"/>
          </p:cNvCxnSpPr>
          <p:nvPr/>
        </p:nvCxnSpPr>
        <p:spPr>
          <a:xfrm rot="16200000" flipH="1">
            <a:off x="4167323" y="3910147"/>
            <a:ext cx="2175330" cy="215184"/>
          </a:xfrm>
          <a:prstGeom prst="bentConnector2">
            <a:avLst/>
          </a:prstGeom>
          <a:ln w="22225">
            <a:solidFill>
              <a:srgbClr val="C00000"/>
            </a:solidFill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angulado 66"/>
          <p:cNvCxnSpPr>
            <a:stCxn id="18" idx="2"/>
            <a:endCxn id="56" idx="0"/>
          </p:cNvCxnSpPr>
          <p:nvPr/>
        </p:nvCxnSpPr>
        <p:spPr>
          <a:xfrm rot="5400000">
            <a:off x="5100775" y="3458579"/>
            <a:ext cx="1146630" cy="89620"/>
          </a:xfrm>
          <a:prstGeom prst="bentConnector3">
            <a:avLst>
              <a:gd name="adj1" fmla="val 50000"/>
            </a:avLst>
          </a:prstGeom>
          <a:ln w="22225">
            <a:solidFill>
              <a:srgbClr val="C00000"/>
            </a:solidFill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angulado 70"/>
          <p:cNvCxnSpPr>
            <a:stCxn id="19" idx="2"/>
            <a:endCxn id="57" idx="0"/>
          </p:cNvCxnSpPr>
          <p:nvPr/>
        </p:nvCxnSpPr>
        <p:spPr>
          <a:xfrm rot="16200000" flipH="1">
            <a:off x="5767527" y="3452951"/>
            <a:ext cx="1146630" cy="100876"/>
          </a:xfrm>
          <a:prstGeom prst="bentConnector3">
            <a:avLst>
              <a:gd name="adj1" fmla="val 50000"/>
            </a:avLst>
          </a:prstGeom>
          <a:ln w="22225">
            <a:solidFill>
              <a:srgbClr val="C00000"/>
            </a:solidFill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Forma 72"/>
          <p:cNvCxnSpPr>
            <a:stCxn id="15" idx="2"/>
            <a:endCxn id="59" idx="3"/>
          </p:cNvCxnSpPr>
          <p:nvPr/>
        </p:nvCxnSpPr>
        <p:spPr>
          <a:xfrm rot="5400000">
            <a:off x="5672279" y="3915775"/>
            <a:ext cx="2175330" cy="203928"/>
          </a:xfrm>
          <a:prstGeom prst="bentConnector2">
            <a:avLst/>
          </a:prstGeom>
          <a:ln w="22225">
            <a:solidFill>
              <a:srgbClr val="C00000"/>
            </a:solidFill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/>
          <p:nvPr/>
        </p:nvCxnSpPr>
        <p:spPr>
          <a:xfrm flipV="1">
            <a:off x="3000364" y="4000504"/>
            <a:ext cx="2286016" cy="92869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to 79"/>
          <p:cNvCxnSpPr/>
          <p:nvPr/>
        </p:nvCxnSpPr>
        <p:spPr>
          <a:xfrm>
            <a:off x="3000364" y="5000636"/>
            <a:ext cx="2286016" cy="42862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Desenho da solução em que estamos trabalhando atualmente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5" name="Cubo 4"/>
          <p:cNvSpPr/>
          <p:nvPr/>
        </p:nvSpPr>
        <p:spPr>
          <a:xfrm>
            <a:off x="3428992" y="2143116"/>
            <a:ext cx="2714644" cy="648072"/>
          </a:xfrm>
          <a:prstGeom prst="cube">
            <a:avLst/>
          </a:prstGeom>
          <a:noFill/>
          <a:ln>
            <a:solidFill>
              <a:srgbClr val="0013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ilindro 5"/>
          <p:cNvSpPr/>
          <p:nvPr/>
        </p:nvSpPr>
        <p:spPr>
          <a:xfrm>
            <a:off x="6228185" y="4581128"/>
            <a:ext cx="216564" cy="432048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ilindro 6"/>
          <p:cNvSpPr/>
          <p:nvPr/>
        </p:nvSpPr>
        <p:spPr>
          <a:xfrm>
            <a:off x="3059833" y="4581128"/>
            <a:ext cx="216564" cy="432048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ilindro 7"/>
          <p:cNvSpPr/>
          <p:nvPr/>
        </p:nvSpPr>
        <p:spPr>
          <a:xfrm>
            <a:off x="5004049" y="4581128"/>
            <a:ext cx="216564" cy="432048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ilindro 8"/>
          <p:cNvSpPr/>
          <p:nvPr/>
        </p:nvSpPr>
        <p:spPr>
          <a:xfrm>
            <a:off x="3707905" y="4581128"/>
            <a:ext cx="216564" cy="432048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ilindro 9"/>
          <p:cNvSpPr/>
          <p:nvPr/>
        </p:nvSpPr>
        <p:spPr>
          <a:xfrm>
            <a:off x="4355977" y="4581128"/>
            <a:ext cx="216564" cy="432048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ilindro 10"/>
          <p:cNvSpPr/>
          <p:nvPr/>
        </p:nvSpPr>
        <p:spPr>
          <a:xfrm>
            <a:off x="6804249" y="4581128"/>
            <a:ext cx="216564" cy="432048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ilindro 11"/>
          <p:cNvSpPr/>
          <p:nvPr/>
        </p:nvSpPr>
        <p:spPr>
          <a:xfrm>
            <a:off x="2411761" y="4581128"/>
            <a:ext cx="216564" cy="432048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ilindro 12"/>
          <p:cNvSpPr/>
          <p:nvPr/>
        </p:nvSpPr>
        <p:spPr>
          <a:xfrm>
            <a:off x="5652121" y="4581128"/>
            <a:ext cx="216564" cy="432048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6804248" y="3933056"/>
            <a:ext cx="48122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 </a:t>
            </a:r>
            <a:r>
              <a:rPr lang="pt-BR" sz="1100" dirty="0" smtClean="0"/>
              <a:t>  Z</a:t>
            </a:r>
          </a:p>
          <a:p>
            <a:r>
              <a:rPr lang="pt-BR" sz="1100" dirty="0" smtClean="0"/>
              <a:t>  Z</a:t>
            </a:r>
          </a:p>
          <a:p>
            <a:r>
              <a:rPr lang="pt-BR" sz="1100" dirty="0" smtClean="0"/>
              <a:t>Z</a:t>
            </a:r>
          </a:p>
          <a:p>
            <a:endParaRPr lang="pt-BR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6228184" y="3933056"/>
            <a:ext cx="48122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 </a:t>
            </a:r>
            <a:r>
              <a:rPr lang="pt-BR" sz="1100" dirty="0" smtClean="0"/>
              <a:t>  Z</a:t>
            </a:r>
          </a:p>
          <a:p>
            <a:r>
              <a:rPr lang="pt-BR" sz="1100" dirty="0" smtClean="0"/>
              <a:t>  Z</a:t>
            </a:r>
          </a:p>
          <a:p>
            <a:r>
              <a:rPr lang="pt-BR" sz="1100" dirty="0" smtClean="0"/>
              <a:t>Z</a:t>
            </a:r>
          </a:p>
          <a:p>
            <a:endParaRPr lang="pt-BR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5652120" y="3933056"/>
            <a:ext cx="48122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 </a:t>
            </a:r>
            <a:r>
              <a:rPr lang="pt-BR" sz="1100" dirty="0" smtClean="0"/>
              <a:t>  Z</a:t>
            </a:r>
          </a:p>
          <a:p>
            <a:r>
              <a:rPr lang="pt-BR" sz="1100" dirty="0" smtClean="0"/>
              <a:t>  Z</a:t>
            </a:r>
          </a:p>
          <a:p>
            <a:r>
              <a:rPr lang="pt-BR" sz="1100" dirty="0" smtClean="0"/>
              <a:t>Z</a:t>
            </a:r>
          </a:p>
          <a:p>
            <a:endParaRPr lang="pt-BR" dirty="0"/>
          </a:p>
        </p:txBody>
      </p:sp>
      <p:pic>
        <p:nvPicPr>
          <p:cNvPr id="35" name="Imagem 34" descr="Engrenagem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4355976" y="4221088"/>
            <a:ext cx="339304" cy="367647"/>
          </a:xfrm>
          <a:prstGeom prst="rect">
            <a:avLst/>
          </a:prstGeom>
        </p:spPr>
      </p:pic>
      <p:pic>
        <p:nvPicPr>
          <p:cNvPr id="36" name="Imagem 35" descr="Engrenagem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3707904" y="4221088"/>
            <a:ext cx="339304" cy="367647"/>
          </a:xfrm>
          <a:prstGeom prst="rect">
            <a:avLst/>
          </a:prstGeom>
        </p:spPr>
      </p:pic>
      <p:pic>
        <p:nvPicPr>
          <p:cNvPr id="37" name="Imagem 36" descr="Engrenagem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3059832" y="4221088"/>
            <a:ext cx="339304" cy="367647"/>
          </a:xfrm>
          <a:prstGeom prst="rect">
            <a:avLst/>
          </a:prstGeom>
        </p:spPr>
      </p:pic>
      <p:pic>
        <p:nvPicPr>
          <p:cNvPr id="38" name="Imagem 37" descr="Engrenagem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2411760" y="4221088"/>
            <a:ext cx="339304" cy="367647"/>
          </a:xfrm>
          <a:prstGeom prst="rect">
            <a:avLst/>
          </a:prstGeom>
        </p:spPr>
      </p:pic>
      <p:sp>
        <p:nvSpPr>
          <p:cNvPr id="39" name="Seta para a direita 38"/>
          <p:cNvSpPr/>
          <p:nvPr/>
        </p:nvSpPr>
        <p:spPr>
          <a:xfrm rot="5400000">
            <a:off x="3347864" y="3356992"/>
            <a:ext cx="1080120" cy="360040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CaixaDeTexto 40"/>
          <p:cNvSpPr txBox="1"/>
          <p:nvPr/>
        </p:nvSpPr>
        <p:spPr>
          <a:xfrm>
            <a:off x="2428860" y="3286124"/>
            <a:ext cx="1405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err="1" smtClean="0"/>
              <a:t>Waike_up</a:t>
            </a:r>
            <a:r>
              <a:rPr lang="pt-BR" sz="2000" dirty="0" smtClean="0"/>
              <a:t>()</a:t>
            </a:r>
            <a:endParaRPr lang="pt-BR" sz="2000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5857884" y="3214686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err="1" smtClean="0"/>
              <a:t>Sleep</a:t>
            </a:r>
            <a:r>
              <a:rPr lang="pt-BR" sz="2000" dirty="0" smtClean="0"/>
              <a:t>()</a:t>
            </a:r>
            <a:endParaRPr lang="pt-BR" sz="2000" dirty="0"/>
          </a:p>
        </p:txBody>
      </p:sp>
      <p:sp>
        <p:nvSpPr>
          <p:cNvPr id="27" name="Seta para a direita 26"/>
          <p:cNvSpPr/>
          <p:nvPr/>
        </p:nvSpPr>
        <p:spPr>
          <a:xfrm rot="5400000">
            <a:off x="5212092" y="3360412"/>
            <a:ext cx="1080120" cy="360040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CaixaDeTexto 27"/>
          <p:cNvSpPr txBox="1"/>
          <p:nvPr/>
        </p:nvSpPr>
        <p:spPr>
          <a:xfrm>
            <a:off x="4214810" y="1785926"/>
            <a:ext cx="1321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Bag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Task’s</a:t>
            </a:r>
            <a:endParaRPr lang="pt-BR" dirty="0" smtClean="0"/>
          </a:p>
          <a:p>
            <a:endParaRPr lang="en-US" dirty="0"/>
          </a:p>
        </p:txBody>
      </p:sp>
      <p:sp>
        <p:nvSpPr>
          <p:cNvPr id="29" name="Fluxograma: Terminação 28"/>
          <p:cNvSpPr/>
          <p:nvPr/>
        </p:nvSpPr>
        <p:spPr>
          <a:xfrm>
            <a:off x="3571868" y="2500306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Fluxograma: Terminação 29"/>
          <p:cNvSpPr/>
          <p:nvPr/>
        </p:nvSpPr>
        <p:spPr>
          <a:xfrm>
            <a:off x="5286380" y="2500306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Fluxograma: Terminação 31"/>
          <p:cNvSpPr/>
          <p:nvPr/>
        </p:nvSpPr>
        <p:spPr>
          <a:xfrm>
            <a:off x="4143372" y="2500306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Fluxograma: Terminação 44"/>
          <p:cNvSpPr/>
          <p:nvPr/>
        </p:nvSpPr>
        <p:spPr>
          <a:xfrm>
            <a:off x="4714876" y="2500306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CaixaDeTexto 62"/>
          <p:cNvSpPr txBox="1"/>
          <p:nvPr/>
        </p:nvSpPr>
        <p:spPr>
          <a:xfrm>
            <a:off x="5000628" y="3929066"/>
            <a:ext cx="48122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 </a:t>
            </a:r>
            <a:r>
              <a:rPr lang="pt-BR" sz="1100" dirty="0" smtClean="0"/>
              <a:t>  Z</a:t>
            </a:r>
          </a:p>
          <a:p>
            <a:r>
              <a:rPr lang="pt-BR" sz="1100" dirty="0" smtClean="0"/>
              <a:t>  Z</a:t>
            </a:r>
          </a:p>
          <a:p>
            <a:r>
              <a:rPr lang="pt-BR" sz="1100" dirty="0" smtClean="0"/>
              <a:t>Z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Desenho da solução em que estamos trabalhando atualmente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Inserção da API TerraME HPA.</a:t>
            </a:r>
          </a:p>
          <a:p>
            <a:endParaRPr lang="pt-BR" dirty="0" smtClean="0"/>
          </a:p>
          <a:p>
            <a:r>
              <a:rPr lang="pt-BR" dirty="0" smtClean="0"/>
              <a:t>Comandos</a:t>
            </a:r>
          </a:p>
          <a:p>
            <a:pPr lvl="1"/>
            <a:r>
              <a:rPr lang="pt-BR" dirty="0" smtClean="0"/>
              <a:t>HPA FUNCTION</a:t>
            </a:r>
          </a:p>
          <a:p>
            <a:pPr lvl="1"/>
            <a:r>
              <a:rPr lang="pt-BR" dirty="0" smtClean="0"/>
              <a:t>PARALLEL</a:t>
            </a:r>
          </a:p>
          <a:p>
            <a:pPr lvl="1"/>
            <a:r>
              <a:rPr lang="pt-BR" dirty="0" smtClean="0"/>
              <a:t>JOIN </a:t>
            </a:r>
            <a:r>
              <a:rPr lang="pt-BR" dirty="0" err="1" smtClean="0"/>
              <a:t>function</a:t>
            </a:r>
            <a:endParaRPr lang="pt-BR" dirty="0" smtClean="0"/>
          </a:p>
          <a:p>
            <a:pPr lvl="1"/>
            <a:r>
              <a:rPr lang="pt-BR" dirty="0" smtClean="0"/>
              <a:t>JOINALL</a:t>
            </a:r>
          </a:p>
          <a:p>
            <a:pPr lvl="1"/>
            <a:r>
              <a:rPr lang="pt-BR" dirty="0" smtClean="0"/>
              <a:t>HPA VAR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27</a:t>
            </a:fld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71472" y="1214422"/>
            <a:ext cx="417646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--HPA LIST VAR</a:t>
            </a:r>
          </a:p>
          <a:p>
            <a:r>
              <a:rPr lang="en-US" dirty="0" smtClean="0"/>
              <a:t>   k = 10</a:t>
            </a:r>
          </a:p>
          <a:p>
            <a:r>
              <a:rPr lang="en-US" dirty="0" smtClean="0"/>
              <a:t>   c = {1,2,5,7,9}</a:t>
            </a:r>
          </a:p>
          <a:p>
            <a:r>
              <a:rPr lang="en-US" b="1" i="1" dirty="0" smtClean="0"/>
              <a:t>--HPA END LIST VAR</a:t>
            </a:r>
          </a:p>
          <a:p>
            <a:endParaRPr lang="en-US" dirty="0" smtClean="0"/>
          </a:p>
          <a:p>
            <a:r>
              <a:rPr lang="en-US" b="1" i="1" dirty="0" smtClean="0"/>
              <a:t>--HPA FUNCTION</a:t>
            </a:r>
          </a:p>
          <a:p>
            <a:r>
              <a:rPr lang="en-US" dirty="0" smtClean="0"/>
              <a:t>   function A()</a:t>
            </a:r>
          </a:p>
          <a:p>
            <a:r>
              <a:rPr lang="en-US" dirty="0" smtClean="0"/>
              <a:t>           .</a:t>
            </a:r>
          </a:p>
          <a:p>
            <a:r>
              <a:rPr lang="en-US" dirty="0" smtClean="0"/>
              <a:t>           .</a:t>
            </a:r>
          </a:p>
          <a:p>
            <a:r>
              <a:rPr lang="en-US" dirty="0" smtClean="0"/>
              <a:t>    end</a:t>
            </a:r>
          </a:p>
          <a:p>
            <a:r>
              <a:rPr lang="en-US" b="1" i="1" dirty="0" smtClean="0"/>
              <a:t>--HPA END FUNCTION</a:t>
            </a:r>
          </a:p>
          <a:p>
            <a:endParaRPr lang="en-US" dirty="0" smtClean="0"/>
          </a:p>
          <a:p>
            <a:r>
              <a:rPr lang="en-US" b="1" i="1" dirty="0" smtClean="0"/>
              <a:t>--HPA FUNCTION</a:t>
            </a:r>
          </a:p>
          <a:p>
            <a:r>
              <a:rPr lang="en-US" dirty="0" smtClean="0"/>
              <a:t>   function B()</a:t>
            </a:r>
          </a:p>
          <a:p>
            <a:r>
              <a:rPr lang="en-US" dirty="0" smtClean="0"/>
              <a:t>           .</a:t>
            </a:r>
          </a:p>
          <a:p>
            <a:r>
              <a:rPr lang="en-US" dirty="0" smtClean="0"/>
              <a:t>           .</a:t>
            </a:r>
          </a:p>
          <a:p>
            <a:r>
              <a:rPr lang="en-US" dirty="0" smtClean="0"/>
              <a:t>end</a:t>
            </a:r>
          </a:p>
          <a:p>
            <a:r>
              <a:rPr lang="en-US" b="1" i="1" dirty="0" smtClean="0"/>
              <a:t>--HPA END FUNCTION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--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4857752" y="1285860"/>
            <a:ext cx="38164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=1,10 do</a:t>
            </a:r>
          </a:p>
          <a:p>
            <a:r>
              <a:rPr lang="en-US" dirty="0" smtClean="0"/>
              <a:t>    </a:t>
            </a:r>
            <a:r>
              <a:rPr lang="en-US" b="1" i="1" dirty="0" smtClean="0"/>
              <a:t>--HPA PARALLEL</a:t>
            </a:r>
          </a:p>
          <a:p>
            <a:r>
              <a:rPr lang="en-US" dirty="0" smtClean="0"/>
              <a:t>    result = A(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</a:p>
          <a:p>
            <a:r>
              <a:rPr lang="en-US" dirty="0" smtClean="0"/>
              <a:t>End</a:t>
            </a:r>
          </a:p>
          <a:p>
            <a:endParaRPr lang="en-US" dirty="0" smtClean="0"/>
          </a:p>
          <a:p>
            <a:r>
              <a:rPr lang="en-US" b="1" i="1" dirty="0" smtClean="0"/>
              <a:t>--HPA PARALLEL</a:t>
            </a:r>
          </a:p>
          <a:p>
            <a:r>
              <a:rPr lang="en-US" dirty="0" smtClean="0"/>
              <a:t>result 1 = B();</a:t>
            </a:r>
          </a:p>
          <a:p>
            <a:endParaRPr lang="en-US" dirty="0" smtClean="0"/>
          </a:p>
          <a:p>
            <a:r>
              <a:rPr lang="en-US" b="1" i="1" dirty="0" smtClean="0"/>
              <a:t>--HPA JOINALL</a:t>
            </a:r>
          </a:p>
          <a:p>
            <a:endParaRPr lang="en-US" dirty="0" smtClean="0"/>
          </a:p>
          <a:p>
            <a:r>
              <a:rPr lang="en-US" dirty="0" smtClean="0"/>
              <a:t>print(result .. ” ” .. result1);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71472" y="1214422"/>
            <a:ext cx="41764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--HPA LIST VAR</a:t>
            </a:r>
          </a:p>
          <a:p>
            <a:r>
              <a:rPr lang="en-US" dirty="0" smtClean="0"/>
              <a:t>   k = 10</a:t>
            </a:r>
          </a:p>
          <a:p>
            <a:r>
              <a:rPr lang="en-US" dirty="0" smtClean="0"/>
              <a:t>   c = {1,2,5,7,9}</a:t>
            </a:r>
          </a:p>
          <a:p>
            <a:r>
              <a:rPr lang="en-US" b="1" i="1" dirty="0" smtClean="0"/>
              <a:t>--HPA END LIST VAR</a:t>
            </a:r>
          </a:p>
          <a:p>
            <a:endParaRPr lang="en-US" dirty="0" smtClean="0"/>
          </a:p>
          <a:p>
            <a:r>
              <a:rPr lang="en-US" b="1" i="1" dirty="0" smtClean="0"/>
              <a:t>--HPA FUNCTION</a:t>
            </a:r>
          </a:p>
          <a:p>
            <a:r>
              <a:rPr lang="en-US" dirty="0" smtClean="0"/>
              <a:t>   function A()</a:t>
            </a:r>
          </a:p>
          <a:p>
            <a:r>
              <a:rPr lang="en-US" dirty="0" smtClean="0"/>
              <a:t>           .</a:t>
            </a:r>
          </a:p>
          <a:p>
            <a:r>
              <a:rPr lang="en-US" dirty="0" smtClean="0"/>
              <a:t>           .</a:t>
            </a:r>
          </a:p>
          <a:p>
            <a:r>
              <a:rPr lang="en-US" dirty="0" smtClean="0"/>
              <a:t>    end</a:t>
            </a:r>
          </a:p>
          <a:p>
            <a:r>
              <a:rPr lang="en-US" b="1" i="1" dirty="0" smtClean="0"/>
              <a:t>--HPA END FUNCTION</a:t>
            </a:r>
          </a:p>
          <a:p>
            <a:endParaRPr lang="en-US" dirty="0" smtClean="0"/>
          </a:p>
          <a:p>
            <a:r>
              <a:rPr lang="en-US" b="1" i="1" dirty="0" smtClean="0"/>
              <a:t>--HPA FUNCTION</a:t>
            </a:r>
          </a:p>
          <a:p>
            <a:r>
              <a:rPr lang="en-US" dirty="0" smtClean="0"/>
              <a:t>   function B()</a:t>
            </a:r>
          </a:p>
          <a:p>
            <a:r>
              <a:rPr lang="en-US" dirty="0" smtClean="0"/>
              <a:t>           .</a:t>
            </a:r>
          </a:p>
          <a:p>
            <a:r>
              <a:rPr lang="en-US" dirty="0" smtClean="0"/>
              <a:t>           .</a:t>
            </a:r>
          </a:p>
          <a:p>
            <a:r>
              <a:rPr lang="en-US" dirty="0" smtClean="0"/>
              <a:t>   end</a:t>
            </a:r>
          </a:p>
          <a:p>
            <a:r>
              <a:rPr lang="en-US" b="1" i="1" dirty="0" smtClean="0"/>
              <a:t>--HPA END FUNCTION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857752" y="1285860"/>
            <a:ext cx="38164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=1,10 do</a:t>
            </a:r>
          </a:p>
          <a:p>
            <a:r>
              <a:rPr lang="en-US" dirty="0" smtClean="0"/>
              <a:t>    </a:t>
            </a:r>
            <a:r>
              <a:rPr lang="en-US" b="1" i="1" dirty="0" smtClean="0"/>
              <a:t>--HPA PARALLEL</a:t>
            </a:r>
          </a:p>
          <a:p>
            <a:r>
              <a:rPr lang="en-US" dirty="0" smtClean="0"/>
              <a:t>    result = A(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</a:p>
          <a:p>
            <a:r>
              <a:rPr lang="en-US" dirty="0" smtClean="0"/>
              <a:t>End</a:t>
            </a:r>
          </a:p>
          <a:p>
            <a:endParaRPr lang="en-US" dirty="0" smtClean="0"/>
          </a:p>
          <a:p>
            <a:r>
              <a:rPr lang="en-US" b="1" i="1" dirty="0" smtClean="0"/>
              <a:t>--HPA PARALLEL</a:t>
            </a:r>
          </a:p>
          <a:p>
            <a:r>
              <a:rPr lang="en-US" dirty="0" smtClean="0"/>
              <a:t>result 1 = B();</a:t>
            </a:r>
          </a:p>
          <a:p>
            <a:endParaRPr lang="en-US" dirty="0" smtClean="0"/>
          </a:p>
          <a:p>
            <a:r>
              <a:rPr lang="en-US" b="1" i="1" dirty="0" smtClean="0"/>
              <a:t>--HPA JOINALL</a:t>
            </a:r>
          </a:p>
          <a:p>
            <a:endParaRPr lang="en-US" dirty="0" smtClean="0"/>
          </a:p>
          <a:p>
            <a:r>
              <a:rPr lang="en-US" dirty="0" smtClean="0"/>
              <a:t>print(result .. ” ” .. result1);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214282" y="2857496"/>
            <a:ext cx="2214578" cy="11430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2571736" y="5357826"/>
            <a:ext cx="207170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>
            <a:stCxn id="8" idx="6"/>
          </p:cNvCxnSpPr>
          <p:nvPr/>
        </p:nvCxnSpPr>
        <p:spPr>
          <a:xfrm>
            <a:off x="2428860" y="3429000"/>
            <a:ext cx="2214578" cy="164307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upo 14"/>
          <p:cNvGrpSpPr/>
          <p:nvPr/>
        </p:nvGrpSpPr>
        <p:grpSpPr>
          <a:xfrm>
            <a:off x="4714876" y="4643446"/>
            <a:ext cx="4176464" cy="1080120"/>
            <a:chOff x="4283968" y="3501008"/>
            <a:chExt cx="4176464" cy="1080120"/>
          </a:xfrm>
        </p:grpSpPr>
        <p:sp>
          <p:nvSpPr>
            <p:cNvPr id="13" name="CaixaDeTexto 12"/>
            <p:cNvSpPr txBox="1"/>
            <p:nvPr/>
          </p:nvSpPr>
          <p:spPr>
            <a:xfrm>
              <a:off x="4283968" y="3573016"/>
              <a:ext cx="4176464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Cada</a:t>
              </a:r>
              <a:r>
                <a:rPr lang="en-US" dirty="0" smtClean="0"/>
                <a:t> </a:t>
              </a:r>
              <a:r>
                <a:rPr lang="en-US" dirty="0" err="1" smtClean="0"/>
                <a:t>uma</a:t>
              </a:r>
              <a:r>
                <a:rPr lang="en-US" dirty="0" smtClean="0"/>
                <a:t> </a:t>
              </a:r>
              <a:r>
                <a:rPr lang="en-US" dirty="0" err="1" smtClean="0"/>
                <a:t>destas</a:t>
              </a:r>
              <a:r>
                <a:rPr lang="en-US" dirty="0" smtClean="0"/>
                <a:t> </a:t>
              </a:r>
              <a:r>
                <a:rPr lang="en-US" dirty="0" err="1" smtClean="0"/>
                <a:t>funções</a:t>
              </a:r>
              <a:r>
                <a:rPr lang="en-US" dirty="0" smtClean="0"/>
                <a:t> </a:t>
              </a:r>
              <a:r>
                <a:rPr lang="en-US" dirty="0" err="1" smtClean="0"/>
                <a:t>estão</a:t>
              </a:r>
              <a:r>
                <a:rPr lang="en-US" dirty="0" smtClean="0"/>
                <a:t> </a:t>
              </a:r>
              <a:r>
                <a:rPr lang="en-US" dirty="0" err="1" smtClean="0"/>
                <a:t>encapsuladas</a:t>
              </a:r>
              <a:r>
                <a:rPr lang="en-US" dirty="0" smtClean="0"/>
                <a:t> </a:t>
              </a:r>
              <a:r>
                <a:rPr lang="en-US" dirty="0" err="1" smtClean="0"/>
                <a:t>por</a:t>
              </a:r>
              <a:r>
                <a:rPr lang="en-US" dirty="0" smtClean="0"/>
                <a:t> um </a:t>
              </a:r>
              <a:r>
                <a:rPr lang="en-US" dirty="0" err="1" smtClean="0"/>
                <a:t>Lua_State</a:t>
              </a:r>
              <a:r>
                <a:rPr lang="en-US" dirty="0" smtClean="0"/>
                <a:t> e </a:t>
              </a:r>
              <a:r>
                <a:rPr lang="en-US" dirty="0" err="1" smtClean="0"/>
                <a:t>armazenadas</a:t>
              </a:r>
              <a:r>
                <a:rPr lang="en-US" dirty="0" smtClean="0"/>
                <a:t> no Bag of Task’s.</a:t>
              </a:r>
              <a:endParaRPr lang="pt-BR" dirty="0"/>
            </a:p>
          </p:txBody>
        </p:sp>
        <p:sp>
          <p:nvSpPr>
            <p:cNvPr id="14" name="Retângulo 13"/>
            <p:cNvSpPr/>
            <p:nvPr/>
          </p:nvSpPr>
          <p:spPr>
            <a:xfrm>
              <a:off x="4283968" y="3501008"/>
              <a:ext cx="3240360" cy="10801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2" name="Elipse 21"/>
          <p:cNvSpPr/>
          <p:nvPr/>
        </p:nvSpPr>
        <p:spPr>
          <a:xfrm>
            <a:off x="357158" y="4786322"/>
            <a:ext cx="2214578" cy="12144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/>
          <p:cNvSpPr/>
          <p:nvPr/>
        </p:nvSpPr>
        <p:spPr>
          <a:xfrm>
            <a:off x="4714876" y="4714884"/>
            <a:ext cx="3286148" cy="928694"/>
          </a:xfrm>
          <a:prstGeom prst="rect">
            <a:avLst/>
          </a:prstGeom>
          <a:noFill/>
          <a:ln w="53975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falta</a:t>
            </a:r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Tornar</a:t>
            </a:r>
            <a:r>
              <a:rPr lang="en-US" dirty="0" smtClean="0"/>
              <a:t> o TerraME HPA ROBUSTO!!!</a:t>
            </a:r>
            <a:endParaRPr lang="en-US" dirty="0"/>
          </a:p>
        </p:txBody>
      </p:sp>
      <p:sp>
        <p:nvSpPr>
          <p:cNvPr id="5" name="Cubo 4"/>
          <p:cNvSpPr/>
          <p:nvPr/>
        </p:nvSpPr>
        <p:spPr>
          <a:xfrm>
            <a:off x="1285852" y="2428868"/>
            <a:ext cx="928694" cy="3500462"/>
          </a:xfrm>
          <a:prstGeom prst="cub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 smtClean="0"/>
          </a:p>
        </p:txBody>
      </p:sp>
      <p:pic>
        <p:nvPicPr>
          <p:cNvPr id="6" name="Imagem 5" descr="ruim.jp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214282" y="4857760"/>
            <a:ext cx="752475" cy="1128713"/>
          </a:xfrm>
          <a:prstGeom prst="rect">
            <a:avLst/>
          </a:prstGeom>
        </p:spPr>
      </p:pic>
      <p:pic>
        <p:nvPicPr>
          <p:cNvPr id="7" name="Imagem 6" descr="THRO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57950" y="3857628"/>
            <a:ext cx="2357454" cy="2438745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7000892" y="3500438"/>
            <a:ext cx="1036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THROLL</a:t>
            </a:r>
            <a:endParaRPr lang="en-US" dirty="0"/>
          </a:p>
        </p:txBody>
      </p:sp>
      <p:sp>
        <p:nvSpPr>
          <p:cNvPr id="9" name="CaixaDeTexto 8"/>
          <p:cNvSpPr txBox="1"/>
          <p:nvPr/>
        </p:nvSpPr>
        <p:spPr>
          <a:xfrm>
            <a:off x="1214414" y="5929330"/>
            <a:ext cx="1107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Pilha</a:t>
            </a:r>
            <a:r>
              <a:rPr lang="en-US" dirty="0" smtClean="0"/>
              <a:t> LUA</a:t>
            </a:r>
            <a:endParaRPr lang="en-US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2214546" y="1928802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1 - </a:t>
            </a:r>
            <a:r>
              <a:rPr lang="en-US" dirty="0" err="1" smtClean="0"/>
              <a:t>Meio</a:t>
            </a:r>
            <a:r>
              <a:rPr lang="en-US" dirty="0" smtClean="0"/>
              <a:t> de </a:t>
            </a:r>
            <a:r>
              <a:rPr lang="en-US" dirty="0" err="1" smtClean="0"/>
              <a:t>Acesso</a:t>
            </a:r>
            <a:r>
              <a:rPr lang="en-US" dirty="0" smtClean="0"/>
              <a:t> à </a:t>
            </a:r>
            <a:r>
              <a:rPr lang="en-US" dirty="0" err="1" smtClean="0"/>
              <a:t>pilha</a:t>
            </a:r>
            <a:r>
              <a:rPr lang="en-US" dirty="0" smtClean="0"/>
              <a:t> LUA </a:t>
            </a:r>
            <a:r>
              <a:rPr lang="en-US" dirty="0" err="1" smtClean="0"/>
              <a:t>utiliza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biblioteca</a:t>
            </a:r>
            <a:r>
              <a:rPr lang="en-US" dirty="0" smtClean="0"/>
              <a:t> em C.</a:t>
            </a:r>
            <a:endParaRPr lang="en-US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214546" y="2357430"/>
            <a:ext cx="5304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– As </a:t>
            </a:r>
            <a:r>
              <a:rPr lang="en-US" dirty="0" err="1" smtClean="0"/>
              <a:t>variáveis</a:t>
            </a:r>
            <a:r>
              <a:rPr lang="en-US" dirty="0" smtClean="0"/>
              <a:t> </a:t>
            </a:r>
            <a:r>
              <a:rPr lang="en-US" dirty="0" err="1" smtClean="0"/>
              <a:t>devem</a:t>
            </a:r>
            <a:r>
              <a:rPr lang="en-US" dirty="0" smtClean="0"/>
              <a:t> ser </a:t>
            </a:r>
            <a:r>
              <a:rPr lang="en-US" dirty="0" err="1" smtClean="0"/>
              <a:t>empilhadas</a:t>
            </a:r>
            <a:r>
              <a:rPr lang="en-US" dirty="0" smtClean="0"/>
              <a:t> e </a:t>
            </a:r>
            <a:r>
              <a:rPr lang="en-US" dirty="0" err="1" smtClean="0"/>
              <a:t>desempilhadas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207486" y="2786058"/>
            <a:ext cx="6936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– </a:t>
            </a:r>
            <a:r>
              <a:rPr lang="en-US" dirty="0" err="1" smtClean="0"/>
              <a:t>Estruturas</a:t>
            </a:r>
            <a:r>
              <a:rPr lang="en-US" dirty="0" smtClean="0"/>
              <a:t> de dados </a:t>
            </a:r>
            <a:r>
              <a:rPr lang="en-US" dirty="0" err="1" smtClean="0"/>
              <a:t>complexas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ser </a:t>
            </a:r>
            <a:r>
              <a:rPr lang="en-US" dirty="0" err="1" smtClean="0"/>
              <a:t>definidas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modelador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714612" y="3786190"/>
            <a:ext cx="3731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4 -Modelo THROLL, </a:t>
            </a:r>
            <a:r>
              <a:rPr lang="en-US" dirty="0" err="1" smtClean="0"/>
              <a:t>leva</a:t>
            </a:r>
            <a:r>
              <a:rPr lang="en-US" dirty="0" smtClean="0"/>
              <a:t> 90 </a:t>
            </a:r>
            <a:r>
              <a:rPr lang="en-US" dirty="0" err="1" smtClean="0"/>
              <a:t>dias</a:t>
            </a:r>
            <a:r>
              <a:rPr lang="en-US" dirty="0" smtClean="0"/>
              <a:t> para </a:t>
            </a:r>
          </a:p>
          <a:p>
            <a:r>
              <a:rPr lang="en-US" dirty="0" smtClean="0"/>
              <a:t>ser </a:t>
            </a:r>
            <a:r>
              <a:rPr lang="en-US" dirty="0" err="1" smtClean="0"/>
              <a:t>executado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714612" y="4500570"/>
            <a:ext cx="2953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5 - </a:t>
            </a:r>
            <a:r>
              <a:rPr lang="en-US" dirty="0" err="1" smtClean="0"/>
              <a:t>Consome</a:t>
            </a:r>
            <a:r>
              <a:rPr lang="en-US" dirty="0" smtClean="0"/>
              <a:t> 40 GB de RAM.</a:t>
            </a:r>
            <a:endParaRPr lang="en-US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2714612" y="5000636"/>
            <a:ext cx="30414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6 - É um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reconhecido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Internacionalmente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Justificativa - Nosso Problema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Mudanças ambientais.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Modelos ficaram muito complexos.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Mais processos começaram a influenciar na dinâmica do modelo.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Complexidade de execução dos </a:t>
            </a:r>
          </a:p>
          <a:p>
            <a:pPr algn="just">
              <a:buNone/>
            </a:pPr>
            <a:r>
              <a:rPr lang="pt-BR" dirty="0" smtClean="0"/>
              <a:t>	modelos aumentou muito.</a:t>
            </a:r>
            <a:endParaRPr lang="pt-BR" dirty="0"/>
          </a:p>
        </p:txBody>
      </p:sp>
      <p:pic>
        <p:nvPicPr>
          <p:cNvPr id="5" name="Imagem 4" descr="planeta triste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5868144" y="4077072"/>
            <a:ext cx="2485256" cy="21387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Cronograma para o próximo Semestre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30</a:t>
            </a:fld>
            <a:endParaRPr lang="pt-BR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763688" y="1412776"/>
          <a:ext cx="5139143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808"/>
                <a:gridCol w="800799"/>
                <a:gridCol w="694055"/>
                <a:gridCol w="800417"/>
                <a:gridCol w="790321"/>
                <a:gridCol w="7337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Atividades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SET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OUT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NOV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DEZ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O.K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7584" y="4941168"/>
            <a:ext cx="763284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900" dirty="0" smtClean="0">
                <a:latin typeface="Times New Roman" pitchFamily="18" charset="0"/>
                <a:cs typeface="Times New Roman" pitchFamily="18" charset="0"/>
              </a:rPr>
              <a:t>1. Implementar a interface do sistema; 2. Teste comparativo de rendimento; 3. Teste do módulo; 4. Teste integrado do sistema; 5. Elaboração da documentação do sistema; 6. Elaboração do Manual do Usuário; 7. Redigir a Monografia; 8. Apresentação do Trabalho</a:t>
            </a:r>
            <a:endParaRPr lang="pt-BR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Perguntas</a:t>
            </a:r>
            <a:r>
              <a:rPr lang="en-US" dirty="0" smtClean="0"/>
              <a:t>???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31</a:t>
            </a:fld>
            <a:endParaRPr lang="pt-BR"/>
          </a:p>
        </p:txBody>
      </p:sp>
      <p:pic>
        <p:nvPicPr>
          <p:cNvPr id="6" name="Imagem 5" descr="Pergunta.jp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3419872" y="2204864"/>
            <a:ext cx="3021682" cy="31295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Justificativa - Nosso Problema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Os modelos passaram a levar muito tempo para serem executados.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Muitas itera</a:t>
            </a:r>
            <a:r>
              <a:rPr lang="en-US" dirty="0" err="1" smtClean="0"/>
              <a:t>ções</a:t>
            </a:r>
            <a:r>
              <a:rPr lang="en-US" dirty="0" smtClean="0"/>
              <a:t> e </a:t>
            </a:r>
            <a:r>
              <a:rPr lang="en-US" dirty="0" err="1" smtClean="0"/>
              <a:t>rotinas</a:t>
            </a:r>
            <a:r>
              <a:rPr lang="en-US" dirty="0" smtClean="0"/>
              <a:t> </a:t>
            </a:r>
            <a:r>
              <a:rPr lang="pt-BR" dirty="0" smtClean="0"/>
              <a:t>precisam ser efetuadas.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usuário aguarda muito tempo para obter o resultado.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poder computacional dos novos </a:t>
            </a:r>
            <a:r>
              <a:rPr lang="pt-BR" dirty="0" err="1" smtClean="0"/>
              <a:t>har</a:t>
            </a:r>
            <a:r>
              <a:rPr lang="pt-BR" dirty="0" smtClean="0"/>
              <a:t>-</a:t>
            </a:r>
          </a:p>
          <a:p>
            <a:pPr algn="just">
              <a:buNone/>
            </a:pPr>
            <a:r>
              <a:rPr lang="pt-BR" dirty="0" smtClean="0"/>
              <a:t>	</a:t>
            </a:r>
            <a:r>
              <a:rPr lang="pt-BR" dirty="0" err="1" smtClean="0"/>
              <a:t>dwares</a:t>
            </a:r>
            <a:r>
              <a:rPr lang="pt-BR" dirty="0" smtClean="0"/>
              <a:t> não é utilizado.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5" name="Imagem 4" descr="PC nao executada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6180520" y="4005064"/>
            <a:ext cx="2473116" cy="23164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Objetivo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Reduzir</a:t>
            </a:r>
            <a:r>
              <a:rPr lang="en-US" dirty="0" smtClean="0"/>
              <a:t> o tempo de </a:t>
            </a:r>
            <a:r>
              <a:rPr lang="en-US" dirty="0" err="1" smtClean="0"/>
              <a:t>execução</a:t>
            </a:r>
            <a:r>
              <a:rPr lang="en-US" dirty="0" smtClean="0"/>
              <a:t> dos </a:t>
            </a:r>
            <a:r>
              <a:rPr lang="en-US" dirty="0" err="1" smtClean="0"/>
              <a:t>modelos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Tirar</a:t>
            </a:r>
            <a:r>
              <a:rPr lang="en-US" dirty="0" smtClean="0"/>
              <a:t> o </a:t>
            </a:r>
            <a:r>
              <a:rPr lang="en-US" dirty="0" err="1" smtClean="0"/>
              <a:t>máximo</a:t>
            </a:r>
            <a:r>
              <a:rPr lang="en-US" dirty="0" smtClean="0"/>
              <a:t> de </a:t>
            </a:r>
            <a:r>
              <a:rPr lang="en-US" dirty="0" err="1" smtClean="0"/>
              <a:t>proveito</a:t>
            </a:r>
            <a:r>
              <a:rPr lang="en-US" dirty="0" smtClean="0"/>
              <a:t> do hardware.</a:t>
            </a:r>
          </a:p>
          <a:p>
            <a:endParaRPr lang="en-US" dirty="0" smtClean="0"/>
          </a:p>
          <a:p>
            <a:r>
              <a:rPr lang="en-US" dirty="0" err="1" smtClean="0"/>
              <a:t>Criar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API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auxilie</a:t>
            </a:r>
            <a:r>
              <a:rPr lang="en-US" dirty="0" smtClean="0"/>
              <a:t> o </a:t>
            </a:r>
            <a:r>
              <a:rPr lang="en-US" dirty="0" err="1" smtClean="0"/>
              <a:t>usuário</a:t>
            </a:r>
            <a:r>
              <a:rPr lang="en-US" dirty="0" smtClean="0"/>
              <a:t> a </a:t>
            </a:r>
            <a:r>
              <a:rPr lang="en-US" dirty="0" err="1" smtClean="0"/>
              <a:t>realizar</a:t>
            </a:r>
            <a:r>
              <a:rPr lang="en-US" dirty="0" smtClean="0"/>
              <a:t> a </a:t>
            </a:r>
            <a:r>
              <a:rPr lang="en-US" dirty="0" err="1" smtClean="0"/>
              <a:t>paralelização</a:t>
            </a:r>
            <a:r>
              <a:rPr lang="en-US" dirty="0" smtClean="0"/>
              <a:t> do </a:t>
            </a:r>
            <a:r>
              <a:rPr lang="en-US" dirty="0" err="1" smtClean="0"/>
              <a:t>modelo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 err="1" smtClean="0"/>
              <a:t>modificações</a:t>
            </a:r>
            <a:r>
              <a:rPr lang="en-US" dirty="0" smtClean="0"/>
              <a:t> </a:t>
            </a:r>
            <a:r>
              <a:rPr lang="en-US" dirty="0" err="1" smtClean="0"/>
              <a:t>feitas</a:t>
            </a:r>
            <a:r>
              <a:rPr lang="en-US" dirty="0" smtClean="0"/>
              <a:t> no </a:t>
            </a:r>
            <a:r>
              <a:rPr lang="en-US" dirty="0" err="1" smtClean="0"/>
              <a:t>código</a:t>
            </a:r>
            <a:r>
              <a:rPr lang="en-US" dirty="0" smtClean="0"/>
              <a:t>,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-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impedir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seja</a:t>
            </a:r>
            <a:r>
              <a:rPr lang="en-US" dirty="0" smtClean="0"/>
              <a:t> </a:t>
            </a:r>
            <a:r>
              <a:rPr lang="en-US" dirty="0" err="1" smtClean="0"/>
              <a:t>executado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paralelo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pt-BR" dirty="0"/>
          </a:p>
        </p:txBody>
      </p:sp>
      <p:pic>
        <p:nvPicPr>
          <p:cNvPr id="5" name="Imagem 4" descr="objetivos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6660232" y="4149080"/>
            <a:ext cx="2016224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Resolvendo o PROBLEMA  </a:t>
            </a:r>
            <a:endParaRPr lang="pt-BR" sz="3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1912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Primeiros Passos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Trabalhos Correlatos.</a:t>
            </a:r>
          </a:p>
          <a:p>
            <a:endParaRPr lang="pt-BR" dirty="0" smtClean="0"/>
          </a:p>
          <a:p>
            <a:r>
              <a:rPr lang="pt-BR" dirty="0" smtClean="0"/>
              <a:t>Busca por técnicas paralelas que possam auxiliar na paralelização do Kernel TerraME.</a:t>
            </a:r>
          </a:p>
          <a:p>
            <a:endParaRPr lang="pt-BR" dirty="0" smtClean="0"/>
          </a:p>
          <a:p>
            <a:r>
              <a:rPr lang="pt-BR" dirty="0" smtClean="0"/>
              <a:t>Bibliotecas utilizadas no Kernel </a:t>
            </a:r>
          </a:p>
          <a:p>
            <a:pPr>
              <a:buNone/>
            </a:pPr>
            <a:r>
              <a:rPr lang="pt-BR" dirty="0" smtClean="0"/>
              <a:t>	TerraME.</a:t>
            </a:r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Bibliotecas de </a:t>
            </a:r>
            <a:r>
              <a:rPr lang="pt-BR" dirty="0" err="1" smtClean="0"/>
              <a:t>Bind</a:t>
            </a:r>
            <a:r>
              <a:rPr lang="pt-BR" dirty="0" smtClean="0"/>
              <a:t> entre C++ e </a:t>
            </a:r>
          </a:p>
          <a:p>
            <a:pPr>
              <a:buNone/>
            </a:pPr>
            <a:r>
              <a:rPr lang="pt-BR" dirty="0" smtClean="0"/>
              <a:t>	LUA.</a:t>
            </a:r>
          </a:p>
        </p:txBody>
      </p:sp>
      <p:pic>
        <p:nvPicPr>
          <p:cNvPr id="5" name="Imagem 4" descr="ide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3789040"/>
            <a:ext cx="3350907" cy="2553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Primeiros Passos – Trabalhos Correlatos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Estudo da documentação da Plataforma TerraME.</a:t>
            </a:r>
          </a:p>
          <a:p>
            <a:endParaRPr lang="pt-BR" dirty="0" smtClean="0"/>
          </a:p>
          <a:p>
            <a:r>
              <a:rPr lang="pt-BR" dirty="0" smtClean="0"/>
              <a:t>Busca pelas principais plataformas de simulação existentes atualmente.</a:t>
            </a:r>
          </a:p>
          <a:p>
            <a:endParaRPr lang="pt-BR" dirty="0" smtClean="0"/>
          </a:p>
          <a:p>
            <a:r>
              <a:rPr lang="pt-BR" dirty="0" smtClean="0"/>
              <a:t>Comparação das plataformas analisadas com o TerraME.</a:t>
            </a:r>
          </a:p>
          <a:p>
            <a:endParaRPr lang="pt-BR" dirty="0" smtClean="0"/>
          </a:p>
          <a:p>
            <a:r>
              <a:rPr lang="pt-BR" dirty="0" smtClean="0"/>
              <a:t>Soluções de um problema semelhante ao</a:t>
            </a:r>
          </a:p>
          <a:p>
            <a:pPr>
              <a:buNone/>
            </a:pPr>
            <a:r>
              <a:rPr lang="pt-BR" dirty="0" smtClean="0"/>
              <a:t>	nosso, que utilize conceito de processos</a:t>
            </a:r>
          </a:p>
          <a:p>
            <a:pPr>
              <a:buNone/>
            </a:pPr>
            <a:r>
              <a:rPr lang="pt-BR" dirty="0" smtClean="0"/>
              <a:t>	sendo executados em paralelo (</a:t>
            </a:r>
            <a:r>
              <a:rPr lang="pt-BR" dirty="0" err="1" smtClean="0"/>
              <a:t>lingu</a:t>
            </a:r>
            <a:r>
              <a:rPr lang="pt-BR" dirty="0" smtClean="0"/>
              <a:t>. R).</a:t>
            </a:r>
          </a:p>
          <a:p>
            <a:pPr>
              <a:buNone/>
            </a:pPr>
            <a:endParaRPr lang="pt-BR" dirty="0" smtClean="0"/>
          </a:p>
        </p:txBody>
      </p:sp>
      <p:pic>
        <p:nvPicPr>
          <p:cNvPr id="5" name="Imagem 4" descr="leitura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6372200" y="4437112"/>
            <a:ext cx="2298894" cy="18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Podemos paralelizar </a:t>
            </a:r>
            <a:r>
              <a:rPr lang="pt-BR" dirty="0" smtClean="0"/>
              <a:t>a execução dos modelos ???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97171" y="1124744"/>
            <a:ext cx="8229600" cy="4937760"/>
          </a:xfrm>
        </p:spPr>
        <p:txBody>
          <a:bodyPr/>
          <a:lstStyle/>
          <a:p>
            <a:r>
              <a:rPr lang="pt-BR" dirty="0" smtClean="0"/>
              <a:t>O que temos Hoje.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  <p:sp>
        <p:nvSpPr>
          <p:cNvPr id="17" name="Cubo 16"/>
          <p:cNvSpPr/>
          <p:nvPr/>
        </p:nvSpPr>
        <p:spPr>
          <a:xfrm>
            <a:off x="3563888" y="1772816"/>
            <a:ext cx="3096344" cy="1512168"/>
          </a:xfrm>
          <a:prstGeom prst="cub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/>
          <p:cNvSpPr txBox="1"/>
          <p:nvPr/>
        </p:nvSpPr>
        <p:spPr>
          <a:xfrm>
            <a:off x="3707904" y="2420888"/>
            <a:ext cx="2728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/>
              <a:t>Modelo (.lua)</a:t>
            </a:r>
            <a:endParaRPr lang="pt-BR" sz="2200" dirty="0"/>
          </a:p>
        </p:txBody>
      </p:sp>
      <p:sp>
        <p:nvSpPr>
          <p:cNvPr id="14" name="Cubo 13"/>
          <p:cNvSpPr/>
          <p:nvPr/>
        </p:nvSpPr>
        <p:spPr>
          <a:xfrm>
            <a:off x="3491880" y="3356992"/>
            <a:ext cx="3096344" cy="1512168"/>
          </a:xfrm>
          <a:prstGeom prst="cub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TerraME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7" name="Cubo 6"/>
          <p:cNvSpPr/>
          <p:nvPr/>
        </p:nvSpPr>
        <p:spPr>
          <a:xfrm>
            <a:off x="3491880" y="4941168"/>
            <a:ext cx="3096344" cy="1368152"/>
          </a:xfrm>
          <a:prstGeom prst="cub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SO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6247</TotalTime>
  <Words>1732</Words>
  <Application>Microsoft Office PowerPoint</Application>
  <PresentationFormat>Apresentação na tela (4:3)</PresentationFormat>
  <Paragraphs>396</Paragraphs>
  <Slides>31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Origem</vt:lpstr>
      <vt:lpstr>TerraME HPA </vt:lpstr>
      <vt:lpstr>Introdução - TerraME</vt:lpstr>
      <vt:lpstr>Justificativa - Nosso Problema</vt:lpstr>
      <vt:lpstr>Justificativa - Nosso Problema</vt:lpstr>
      <vt:lpstr>Objetivo</vt:lpstr>
      <vt:lpstr>Resolvendo o PROBLEMA  </vt:lpstr>
      <vt:lpstr>Primeiros Passos</vt:lpstr>
      <vt:lpstr>Primeiros Passos – Trabalhos Correlatos</vt:lpstr>
      <vt:lpstr>Podemos paralelizar a execução dos modelos ???</vt:lpstr>
      <vt:lpstr>Módulo entre o Modelo e o TerraME</vt:lpstr>
      <vt:lpstr>Pontos fundamentais do TerraME</vt:lpstr>
      <vt:lpstr>Primeiros Passos - Bibliotecas </vt:lpstr>
      <vt:lpstr>Estratégia Co-routine</vt:lpstr>
      <vt:lpstr>Primeiros Passos - Bibliotecas </vt:lpstr>
      <vt:lpstr>“Carrinho de Rolimã” (Versão paralela 0)</vt:lpstr>
      <vt:lpstr>Resultados para método de calibração Monte Carlo</vt:lpstr>
      <vt:lpstr>Gráfico Speedup Calibração de Monte Carlo</vt:lpstr>
      <vt:lpstr>Resultados para método de calibração Genético</vt:lpstr>
      <vt:lpstr>Gráfico Speedup Calibração de Genética</vt:lpstr>
      <vt:lpstr>Primeiros Passos – Técnicas Paralelas</vt:lpstr>
      <vt:lpstr>Desenho da solução em que estamos trabalhando atualmente</vt:lpstr>
      <vt:lpstr>Desenho da solução em que estamos trabalhando atualmente - questões</vt:lpstr>
      <vt:lpstr>Desenho da solução em que estamos trabalhando atualmente</vt:lpstr>
      <vt:lpstr>Desenho da solução em que estamos trabalhando atualmente</vt:lpstr>
      <vt:lpstr>Desenho da solução em que estamos trabalhando atualmente</vt:lpstr>
      <vt:lpstr>Desenho da solução em que estamos trabalhando atualmente</vt:lpstr>
      <vt:lpstr>Exemplo</vt:lpstr>
      <vt:lpstr>Exemplo</vt:lpstr>
      <vt:lpstr>O que falta???</vt:lpstr>
      <vt:lpstr>Cronograma para o próximo Semestre</vt:lpstr>
      <vt:lpstr>Perguntas???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TerraMe HPA II</dc:title>
  <dc:creator>SAULO</dc:creator>
  <cp:lastModifiedBy>Saulo</cp:lastModifiedBy>
  <cp:revision>1657</cp:revision>
  <dcterms:created xsi:type="dcterms:W3CDTF">2010-12-16T15:40:18Z</dcterms:created>
  <dcterms:modified xsi:type="dcterms:W3CDTF">2011-09-17T01:28:13Z</dcterms:modified>
</cp:coreProperties>
</file>