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4" r:id="rId11"/>
    <p:sldId id="275" r:id="rId12"/>
    <p:sldId id="276" r:id="rId13"/>
    <p:sldId id="277" r:id="rId14"/>
    <p:sldId id="278" r:id="rId15"/>
    <p:sldId id="281" r:id="rId16"/>
    <p:sldId id="279" r:id="rId17"/>
    <p:sldId id="280" r:id="rId18"/>
    <p:sldId id="266" r:id="rId19"/>
    <p:sldId id="267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B3338-F63E-4E5C-A077-1919379E7FC8}" type="datetimeFigureOut">
              <a:rPr lang="pt-BR" smtClean="0"/>
              <a:t>16/09/2011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2656A-3E4C-4C6A-BBE8-31EC5ADDEA9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36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2656A-3E4C-4C6A-BBE8-31EC5ADDEA91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0DAD-6DB9-4475-8C14-356281B87FE5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F7F66-4447-49BA-BCD7-9A3FAA54A5A1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E8C-24F7-419A-936E-3381005ECE7E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1382-0944-4308-8FAF-FB3484410F50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5522-3D76-4525-84AB-6162DF8E12F8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92A9-D406-4064-8CC1-A7F0954C2EAC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D715-4424-498D-B555-E5965D0D8A48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E2E99-5151-4E99-AFFC-7655BCFCF478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8FCC-A6FE-4658-8EB8-00017059DB47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6CF8-826D-4C01-AEBE-E882730AB514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361B-7ED7-4526-AA7B-692AC36E9176}" type="datetime1">
              <a:rPr lang="pt-BR" smtClean="0"/>
              <a:t>16/09/2011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07D05D-D326-4878-A62F-E3CD402CB142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05017B-F824-4E2E-9F90-71E2F7910411}" type="datetime1">
              <a:rPr lang="pt-BR" smtClean="0"/>
              <a:t>16/09/2011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905000"/>
            <a:ext cx="7978080" cy="2593975"/>
          </a:xfrm>
        </p:spPr>
        <p:txBody>
          <a:bodyPr anchor="ctr">
            <a:noAutofit/>
          </a:bodyPr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Automática dos Agentes Causadores de Lesões em Folíolos de Cultivares do Brasil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6544" y="5229200"/>
            <a:ext cx="6461760" cy="792088"/>
          </a:xfrm>
        </p:spPr>
        <p:txBody>
          <a:bodyPr anchor="b">
            <a:normAutofit/>
          </a:bodyPr>
          <a:lstStyle/>
          <a:p>
            <a:pPr algn="ctr"/>
            <a:r>
              <a:rPr lang="pt-BR" dirty="0" err="1" smtClean="0"/>
              <a:t>Suellen</a:t>
            </a:r>
            <a:r>
              <a:rPr lang="pt-BR" dirty="0" smtClean="0"/>
              <a:t> Silva de Almeida</a:t>
            </a:r>
          </a:p>
          <a:p>
            <a:pPr algn="ctr"/>
            <a:r>
              <a:rPr lang="pt-BR" dirty="0" smtClean="0"/>
              <a:t>Orientador: David </a:t>
            </a:r>
            <a:r>
              <a:rPr lang="pt-BR" dirty="0" smtClean="0"/>
              <a:t>Menotti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</a:rPr>
              <a:t>Descritores baseados em Redes Complexas</a:t>
            </a:r>
            <a:endParaRPr lang="pt-BR" sz="3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96752"/>
            <a:ext cx="7620000" cy="4800600"/>
          </a:xfrm>
        </p:spPr>
        <p:txBody>
          <a:bodyPr>
            <a:normAutofit/>
          </a:bodyPr>
          <a:lstStyle/>
          <a:p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Construção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da rede complexa: um grafo onde cada pixel pertencente ao contorno é um vértice e cada aresta tem peso determinado pela distância euclidiana entre seus vértices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 rede obtida é regular (grafo completo) e deve ser transformada em rede complexa.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</a:rPr>
              <a:t>Descritores baseados em Redes Complexas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Para essa transformação: evolução dinâmica (em cada iteração 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, todas as arestas com peso maior do que um limiar 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são removidas da rede)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 evolução é garantida por funções onde o limiar 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T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é incrementado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sequencialmente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072232" cy="230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</a:rPr>
              <a:t>Descritores baseados em Redes Complexas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Conectividade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: número de arestas diretamente conectadas a esse vértice.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Descritores de conectividade: conectividade nas diversas transformações da rede.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Invariantes a rotação e escala</a:t>
            </a:r>
          </a:p>
          <a:p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Joint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Degree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probabilidade de um vértice 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de graus 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ki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estar conectado a outro vértice de mesmo grau.</a:t>
            </a:r>
            <a:endParaRPr lang="pt-BR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pt-BR" sz="3800" b="1" dirty="0" smtClean="0">
                <a:solidFill>
                  <a:schemeClr val="accent3">
                    <a:lumMod val="50000"/>
                  </a:schemeClr>
                </a:solidFill>
              </a:rPr>
              <a:t>Descritores baseados em Redes Complexas</a:t>
            </a:r>
            <a:endParaRPr lang="pt-BR" sz="3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80060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 partir do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joint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degree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são extraídas as seguintes características: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Entropia: grau de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orgem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ou desordem do sistema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Energia</a:t>
            </a:r>
          </a:p>
          <a:p>
            <a:pPr lvl="1"/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Joint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degree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médio: probabilidade média de encontrar dois vértices arbitrários de mesmo grau na rede, considerando todas as possibilidades.</a:t>
            </a:r>
            <a:endParaRPr lang="pt-BR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Descritores de Forma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Descritores de Fourier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Contorno caracterizado como um conjunto de números que representam o conteúdo de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frequência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do dano.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Analisando a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frequência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é possível obter os coeficientes de Fourier que descrevem o dano.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Invariantes a rotação, translação e escala.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14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Descritores de Forma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Descritores de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Fourier</a:t>
            </a:r>
            <a:endParaRPr lang="pt-BR" sz="32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229053" cy="40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Descritores de Forma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Descritores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Wavelet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 transformada decompõe o sinal/dano em diferentes níveis, diferenciando na quantidade dos detalhes.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São utilizados os coeficientes de aproximação.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Com a normalização dos coeficientes são obtidas invariâncias a translação, rotação e escala.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16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Descritor de Área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Descritores Zernike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O objetivo é calcular os momentos Zernike.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Esses momentos são a projeção da função da imagem em funções da base ortogonal.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Também são invariantes 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rotação, translação e 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escala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17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5" y="3717032"/>
            <a:ext cx="3616077" cy="28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427168" cy="45259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SVM (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Support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Vector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Machines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): constroem classificadores através da criação de hiper-planos em um espaço n-dimensional. Desenha “linhas” em um espaço n-dimensional que são capazes de separar exemplos de diferentes classes.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18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312368" cy="24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Experimentos/Resultados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Utilizamos uma base de dados com 180 amostras de folíolos de soja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Avaliamos essa base manualmente gerando 1700 imagens de danos, onde 1000 amostras são atribuídas a lagartas e 700 a coleópteros.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19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Introdução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6"/>
            <a:ext cx="4762872" cy="384502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Grande ocorrência de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ataques de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pragas nos cultivares de soja.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Dificuldades na detecção e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classificação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dessas pragas.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Estratégias de controle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com uso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em excesso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 defensivos agrícolas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</a:t>
            </a:fld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Picture 5" descr="C:\Users\Suellen\Dropbox\Iniciação Científica - PDI\Poster 2011-SIBGRAPI-WUW-soja-carac\soja_danifi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262462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Experimentos/Resultados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1" name="CaixaDeTexto 86"/>
          <p:cNvSpPr txBox="1"/>
          <p:nvPr/>
        </p:nvSpPr>
        <p:spPr>
          <a:xfrm>
            <a:off x="5148064" y="27089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Danos coleópteros classificados como de lagartas</a:t>
            </a:r>
            <a:endParaRPr lang="pt-BR" sz="1600" dirty="0"/>
          </a:p>
        </p:txBody>
      </p:sp>
      <p:sp>
        <p:nvSpPr>
          <p:cNvPr id="32" name="CaixaDeTexto 87"/>
          <p:cNvSpPr txBox="1"/>
          <p:nvPr/>
        </p:nvSpPr>
        <p:spPr>
          <a:xfrm>
            <a:off x="5148064" y="464442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Danos de coleópteros classificados corretamente</a:t>
            </a:r>
            <a:endParaRPr lang="pt-BR" sz="1600" dirty="0"/>
          </a:p>
        </p:txBody>
      </p:sp>
      <p:sp>
        <p:nvSpPr>
          <p:cNvPr id="33" name="CaixaDeTexto 88"/>
          <p:cNvSpPr txBox="1"/>
          <p:nvPr/>
        </p:nvSpPr>
        <p:spPr>
          <a:xfrm>
            <a:off x="5148064" y="40050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Danos de lagartas classificados corretamente</a:t>
            </a:r>
            <a:endParaRPr lang="pt-BR" sz="1600" dirty="0"/>
          </a:p>
        </p:txBody>
      </p:sp>
      <p:sp>
        <p:nvSpPr>
          <p:cNvPr id="34" name="Fluxograma: Conector 107"/>
          <p:cNvSpPr/>
          <p:nvPr/>
        </p:nvSpPr>
        <p:spPr>
          <a:xfrm>
            <a:off x="4860032" y="2852936"/>
            <a:ext cx="288032" cy="288032"/>
          </a:xfrm>
          <a:prstGeom prst="flowChartConnector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Conector 108"/>
          <p:cNvSpPr/>
          <p:nvPr/>
        </p:nvSpPr>
        <p:spPr>
          <a:xfrm>
            <a:off x="4860032" y="4149080"/>
            <a:ext cx="288032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Conector 109"/>
          <p:cNvSpPr/>
          <p:nvPr/>
        </p:nvSpPr>
        <p:spPr>
          <a:xfrm>
            <a:off x="4860032" y="4797152"/>
            <a:ext cx="288032" cy="2880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luxograma: Conector 89"/>
          <p:cNvSpPr/>
          <p:nvPr/>
        </p:nvSpPr>
        <p:spPr>
          <a:xfrm>
            <a:off x="4860032" y="3501008"/>
            <a:ext cx="288032" cy="288032"/>
          </a:xfrm>
          <a:prstGeom prst="flowChartConnector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FF"/>
              </a:solidFill>
            </a:endParaRPr>
          </a:p>
        </p:txBody>
      </p:sp>
      <p:sp>
        <p:nvSpPr>
          <p:cNvPr id="40" name="CaixaDeTexto 102"/>
          <p:cNvSpPr txBox="1"/>
          <p:nvPr/>
        </p:nvSpPr>
        <p:spPr>
          <a:xfrm>
            <a:off x="5148064" y="33482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Danos lagartas classificados como de coleópteros</a:t>
            </a:r>
            <a:endParaRPr lang="pt-BR" sz="1600" dirty="0"/>
          </a:p>
        </p:txBody>
      </p:sp>
      <p:pic>
        <p:nvPicPr>
          <p:cNvPr id="41" name="Imagem 118" descr="damostra51wave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49080"/>
            <a:ext cx="1474611" cy="223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Imagem 119" descr="damostra51re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6666" y="1589636"/>
            <a:ext cx="1474611" cy="2238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CaixaDeTexto 120"/>
          <p:cNvSpPr txBox="1"/>
          <p:nvPr/>
        </p:nvSpPr>
        <p:spPr>
          <a:xfrm>
            <a:off x="1528644" y="594928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/>
              <a:t>Joint Degree</a:t>
            </a:r>
            <a:endParaRPr lang="pt-BR" sz="1050" i="1" dirty="0"/>
          </a:p>
        </p:txBody>
      </p:sp>
      <p:pic>
        <p:nvPicPr>
          <p:cNvPr id="44" name="Picture 15" descr="C:\Users\Suellen\Dropbox\Iniciação Científica - PDI\Poster 2011-SIBGRAPI-WUW-soja-carac\damostra51fouri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80" y="1589637"/>
            <a:ext cx="1474936" cy="223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CaixaDeTexto 81"/>
          <p:cNvSpPr txBox="1"/>
          <p:nvPr/>
        </p:nvSpPr>
        <p:spPr>
          <a:xfrm>
            <a:off x="592540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Fourier</a:t>
            </a:r>
          </a:p>
          <a:p>
            <a:r>
              <a:rPr lang="pt-BR" sz="1400" dirty="0" smtClean="0"/>
              <a:t>Zernike</a:t>
            </a:r>
            <a:endParaRPr lang="pt-BR" sz="1400" dirty="0"/>
          </a:p>
        </p:txBody>
      </p:sp>
      <p:sp>
        <p:nvSpPr>
          <p:cNvPr id="38" name="CaixaDeTexto 82"/>
          <p:cNvSpPr txBox="1"/>
          <p:nvPr/>
        </p:nvSpPr>
        <p:spPr>
          <a:xfrm>
            <a:off x="2752780" y="3429000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Wavelet</a:t>
            </a:r>
          </a:p>
          <a:p>
            <a:pPr algn="ctr"/>
            <a:r>
              <a:rPr lang="pt-BR" sz="1100" dirty="0" smtClean="0"/>
              <a:t>Conectividade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Experimentos/Resultados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21</a:t>
            </a:fld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94745"/>
              </p:ext>
            </p:extLst>
          </p:nvPr>
        </p:nvGraphicFramePr>
        <p:xfrm>
          <a:off x="971600" y="1988840"/>
          <a:ext cx="6451666" cy="1584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7003"/>
                <a:gridCol w="657003"/>
                <a:gridCol w="1135873"/>
                <a:gridCol w="717294"/>
                <a:gridCol w="715663"/>
                <a:gridCol w="1135873"/>
                <a:gridCol w="717294"/>
                <a:gridCol w="71566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</a:t>
                      </a:r>
                      <a:r>
                        <a:rPr lang="pt-BR" sz="1400" dirty="0" smtClean="0"/>
                        <a:t>0</a:t>
                      </a:r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</a:t>
                      </a:r>
                      <a:r>
                        <a:rPr lang="pt-BR" sz="1400" dirty="0" smtClean="0"/>
                        <a:t>Q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Conectividade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Joint Degree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Precisão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SenB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SenC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Precisão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SenB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SenC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0.60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66.1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58.2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72.2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90.6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89.5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91.4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0.20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0.95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66.0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60.4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69.0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rgbClr val="FF0000"/>
                          </a:solidFill>
                        </a:rPr>
                        <a:t>92.5**</a:t>
                      </a:r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91.8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92.9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ela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5166"/>
              </p:ext>
            </p:extLst>
          </p:nvPr>
        </p:nvGraphicFramePr>
        <p:xfrm>
          <a:off x="971600" y="4149080"/>
          <a:ext cx="6429500" cy="1188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0222"/>
                <a:gridCol w="929214"/>
                <a:gridCol w="925314"/>
                <a:gridCol w="1360222"/>
                <a:gridCol w="929214"/>
                <a:gridCol w="92531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Fourier</a:t>
                      </a:r>
                      <a:r>
                        <a:rPr lang="pt-BR" sz="2000" baseline="0" dirty="0" smtClean="0"/>
                        <a:t>/Zernike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Wavelet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Precisão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SenB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SenC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Precisão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SenB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/>
                        <a:t>SenC</a:t>
                      </a:r>
                      <a:endParaRPr lang="pt-BR" sz="2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68.3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0.0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100.0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70.9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69.8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72.1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Trabalhos Futuros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Melhorar especificação descritores já implementados.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Coletar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as avaliações das folhas realizadas por especialistas da UFV.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Refazer os testes com essas novas avaliações.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Implementar mais alguns classificadores para comparar com os resultados do SVM e escolher o melhor classificador.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22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Cronograma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520378"/>
              </p:ext>
            </p:extLst>
          </p:nvPr>
        </p:nvGraphicFramePr>
        <p:xfrm>
          <a:off x="457200" y="1412776"/>
          <a:ext cx="7595061" cy="50300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1951"/>
                <a:gridCol w="1155192"/>
                <a:gridCol w="1085049"/>
                <a:gridCol w="1294994"/>
                <a:gridCol w="1257875"/>
              </a:tblGrid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Setembro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Outubro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Novembro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Dezembro</a:t>
                      </a:r>
                      <a:endParaRPr lang="pt-BR" dirty="0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Complementar</a:t>
                      </a:r>
                      <a:r>
                        <a:rPr lang="pt-BR" baseline="0" dirty="0" smtClean="0"/>
                        <a:t> Descritores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Terminar</a:t>
                      </a:r>
                      <a:r>
                        <a:rPr lang="pt-BR" baseline="0" dirty="0" smtClean="0"/>
                        <a:t> Plataforma Classificação Especialistas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Implementar</a:t>
                      </a:r>
                      <a:r>
                        <a:rPr lang="pt-BR" baseline="0" dirty="0" smtClean="0"/>
                        <a:t> outros Classificadores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Avaliar</a:t>
                      </a:r>
                      <a:r>
                        <a:rPr lang="pt-BR" baseline="0" dirty="0" smtClean="0"/>
                        <a:t> método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Pesquisar Estado</a:t>
                      </a:r>
                      <a:r>
                        <a:rPr lang="pt-BR" baseline="0" dirty="0" smtClean="0"/>
                        <a:t> do Arte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Redigir</a:t>
                      </a:r>
                      <a:r>
                        <a:rPr lang="pt-BR" baseline="0" dirty="0" smtClean="0"/>
                        <a:t> Monografia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  <a:tr h="624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Defesa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23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Perguntas?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24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Justificativa/Motivação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Método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 amostragem atual: “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pano-de-batida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”.</a:t>
            </a: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Esse método apresenta baixa taxa de amostragem e monitoramento dispendioso.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3</a:t>
            </a:fld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Imagem 5" descr="4370176601_e71d22a376_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73539"/>
            <a:ext cx="3212226" cy="237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Justificativa/Motivação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Segundo especialistas da Universidade Federal de Viçosa, é possível distinguir os dois principais agentes através da forma dos danos.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4</a:t>
            </a:fld>
            <a:endParaRPr lang="pt-BR">
              <a:solidFill>
                <a:schemeClr val="bg1"/>
              </a:solidFill>
            </a:endParaRPr>
          </a:p>
        </p:txBody>
      </p:sp>
      <p:pic>
        <p:nvPicPr>
          <p:cNvPr id="10" name="Picture 6" descr="C:\Users\Suellen\Dropbox\Iniciação Científica - PDI\Poster 2011-SIBGRAPI-WUW-soja-carac\xamostra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1907546" cy="286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Suellen\Dropbox\Iniciação Científica - PDI\Poster 2011-SIBGRAPI-WUW-soja-carac\ce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256" y="4889962"/>
            <a:ext cx="1905412" cy="134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Users\Suellen\Dropbox\Iniciação Científica - PDI\Poster 2011-SIBGRAPI-WUW-soja-carac\dano_coleopte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766" y="3374194"/>
            <a:ext cx="907338" cy="134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C:\Users\Suellen\Dropbox\Iniciação Científica - PDI\Poster 2011-SIBGRAPI-WUW-soja-carac\dano_lagar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767" y="4889962"/>
            <a:ext cx="912077" cy="134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C:\Users\Suellen\Dropbox\Iniciação Científica - PDI\Poster 2011-SIBGRAPI-WUW-soja-carac\rsz0721beanleafbeetletene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256" y="3374194"/>
            <a:ext cx="1905412" cy="134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uxograma: Conector 39"/>
          <p:cNvSpPr/>
          <p:nvPr/>
        </p:nvSpPr>
        <p:spPr>
          <a:xfrm>
            <a:off x="2561276" y="4889963"/>
            <a:ext cx="476353" cy="50525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  <p:sp>
        <p:nvSpPr>
          <p:cNvPr id="16" name="Fluxograma: Conector 40"/>
          <p:cNvSpPr/>
          <p:nvPr/>
        </p:nvSpPr>
        <p:spPr>
          <a:xfrm>
            <a:off x="1979712" y="3861048"/>
            <a:ext cx="476353" cy="505256"/>
          </a:xfrm>
          <a:prstGeom prst="flowChartConnecto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  <p:sp>
        <p:nvSpPr>
          <p:cNvPr id="17" name="Seta para a direita 41"/>
          <p:cNvSpPr/>
          <p:nvPr/>
        </p:nvSpPr>
        <p:spPr>
          <a:xfrm rot="21273584">
            <a:off x="2424916" y="3919426"/>
            <a:ext cx="1247469" cy="3368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  <p:sp>
        <p:nvSpPr>
          <p:cNvPr id="18" name="Seta para a direita 42"/>
          <p:cNvSpPr/>
          <p:nvPr/>
        </p:nvSpPr>
        <p:spPr>
          <a:xfrm rot="1086138">
            <a:off x="3026262" y="5114652"/>
            <a:ext cx="710620" cy="3606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  <p:sp>
        <p:nvSpPr>
          <p:cNvPr id="19" name="Seta para a direita 43"/>
          <p:cNvSpPr/>
          <p:nvPr/>
        </p:nvSpPr>
        <p:spPr>
          <a:xfrm>
            <a:off x="4466690" y="3941454"/>
            <a:ext cx="635137" cy="336800"/>
          </a:xfrm>
          <a:prstGeom prst="rightArrow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  <p:sp>
        <p:nvSpPr>
          <p:cNvPr id="20" name="Seta para a direita 44"/>
          <p:cNvSpPr/>
          <p:nvPr/>
        </p:nvSpPr>
        <p:spPr>
          <a:xfrm>
            <a:off x="4466687" y="5395219"/>
            <a:ext cx="606533" cy="3327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08620" tIns="104310" rIns="208620" bIns="104310"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Objetivo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Pesquisar, caracterizar e implementar um método automático para identificação desses agentes (coleópteros e lagartas).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amostra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46339"/>
            <a:ext cx="1788106" cy="2674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m 4" descr="avaliada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111" y="3346339"/>
            <a:ext cx="175206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Metodologia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07391" y="1268760"/>
            <a:ext cx="1843608" cy="324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Início</a:t>
            </a:r>
            <a:endParaRPr lang="pt-BR" sz="1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707391" y="6237313"/>
            <a:ext cx="1843608" cy="324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Fim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7027" y="1916832"/>
            <a:ext cx="3024336" cy="57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Aquisição de imagens</a:t>
            </a:r>
            <a:endParaRPr lang="pt-BR" b="1" dirty="0"/>
          </a:p>
        </p:txBody>
      </p:sp>
      <p:sp>
        <p:nvSpPr>
          <p:cNvPr id="9" name="Rectangle 8"/>
          <p:cNvSpPr/>
          <p:nvPr/>
        </p:nvSpPr>
        <p:spPr>
          <a:xfrm>
            <a:off x="3117027" y="2780928"/>
            <a:ext cx="3024336" cy="57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Pré-processamento de imagens</a:t>
            </a:r>
            <a:endParaRPr lang="pt-BR" b="1" dirty="0"/>
          </a:p>
        </p:txBody>
      </p:sp>
      <p:sp>
        <p:nvSpPr>
          <p:cNvPr id="10" name="Rectangle 9"/>
          <p:cNvSpPr/>
          <p:nvPr/>
        </p:nvSpPr>
        <p:spPr>
          <a:xfrm>
            <a:off x="2771800" y="3620761"/>
            <a:ext cx="1800200" cy="10323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Avaliação manual por especialistas</a:t>
            </a:r>
            <a:endParaRPr lang="pt-BR" b="1" dirty="0"/>
          </a:p>
        </p:txBody>
      </p:sp>
      <p:sp>
        <p:nvSpPr>
          <p:cNvPr id="11" name="Rectangle 10"/>
          <p:cNvSpPr/>
          <p:nvPr/>
        </p:nvSpPr>
        <p:spPr>
          <a:xfrm>
            <a:off x="4716016" y="3620760"/>
            <a:ext cx="1800200" cy="10323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Treinamento do método automático</a:t>
            </a:r>
            <a:endParaRPr lang="pt-BR" b="1" dirty="0"/>
          </a:p>
        </p:txBody>
      </p:sp>
      <p:sp>
        <p:nvSpPr>
          <p:cNvPr id="12" name="Rectangle 11"/>
          <p:cNvSpPr/>
          <p:nvPr/>
        </p:nvSpPr>
        <p:spPr>
          <a:xfrm>
            <a:off x="3117027" y="4869160"/>
            <a:ext cx="3024336" cy="105916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Avaliação do método (Comparação com a avaliação humana)</a:t>
            </a:r>
            <a:endParaRPr lang="pt-BR" b="1" dirty="0"/>
          </a:p>
        </p:txBody>
      </p:sp>
      <p:cxnSp>
        <p:nvCxnSpPr>
          <p:cNvPr id="16" name="Straight Connector 15"/>
          <p:cNvCxnSpPr>
            <a:stCxn id="6" idx="2"/>
            <a:endCxn id="8" idx="0"/>
          </p:cNvCxnSpPr>
          <p:nvPr/>
        </p:nvCxnSpPr>
        <p:spPr>
          <a:xfrm>
            <a:off x="4629195" y="1592760"/>
            <a:ext cx="0" cy="324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9" idx="0"/>
          </p:cNvCxnSpPr>
          <p:nvPr/>
        </p:nvCxnSpPr>
        <p:spPr>
          <a:xfrm>
            <a:off x="4629195" y="2492832"/>
            <a:ext cx="0" cy="2880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10" idx="0"/>
          </p:cNvCxnSpPr>
          <p:nvPr/>
        </p:nvCxnSpPr>
        <p:spPr>
          <a:xfrm flipH="1">
            <a:off x="3671900" y="3356928"/>
            <a:ext cx="957295" cy="26383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11" idx="0"/>
          </p:cNvCxnSpPr>
          <p:nvPr/>
        </p:nvCxnSpPr>
        <p:spPr>
          <a:xfrm>
            <a:off x="4629195" y="3356928"/>
            <a:ext cx="986921" cy="2638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  <a:endCxn id="12" idx="0"/>
          </p:cNvCxnSpPr>
          <p:nvPr/>
        </p:nvCxnSpPr>
        <p:spPr>
          <a:xfrm>
            <a:off x="3671900" y="4653136"/>
            <a:ext cx="957295" cy="21602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2"/>
            <a:endCxn id="12" idx="0"/>
          </p:cNvCxnSpPr>
          <p:nvPr/>
        </p:nvCxnSpPr>
        <p:spPr>
          <a:xfrm flipH="1">
            <a:off x="4629195" y="4653135"/>
            <a:ext cx="986921" cy="21602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2"/>
            <a:endCxn id="7" idx="0"/>
          </p:cNvCxnSpPr>
          <p:nvPr/>
        </p:nvCxnSpPr>
        <p:spPr>
          <a:xfrm>
            <a:off x="4629195" y="5928320"/>
            <a:ext cx="0" cy="30899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Aquisição e Pré-processamento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Aquisição: digitalização através de um </a:t>
            </a:r>
            <a:r>
              <a:rPr lang="pt-BR" sz="3200" i="1" dirty="0" smtClean="0">
                <a:solidFill>
                  <a:schemeClr val="accent3">
                    <a:lumMod val="75000"/>
                  </a:schemeClr>
                </a:solidFill>
              </a:rPr>
              <a:t>scanner,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 com resolução 200dpi.</a:t>
            </a:r>
          </a:p>
          <a:p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Pré-processamento</a:t>
            </a:r>
          </a:p>
          <a:p>
            <a:pPr lvl="1"/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Filtragem da imagem do folíolo</a:t>
            </a:r>
          </a:p>
          <a:p>
            <a:pPr lvl="2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Remoção de sombras, eliminação de resíduos e objetos indesejáveis,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binarização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Extração do contorno do dano</a:t>
            </a:r>
          </a:p>
          <a:p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Pré-processamento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Resultado do pré-processamento: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35460" y="55799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 filtragem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44943" y="5579948"/>
            <a:ext cx="219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Extração do contorno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47664" y="5579948"/>
            <a:ext cx="14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Folha original</a:t>
            </a:r>
            <a:endParaRPr lang="pt-BR" dirty="0"/>
          </a:p>
        </p:txBody>
      </p:sp>
      <p:pic>
        <p:nvPicPr>
          <p:cNvPr id="11" name="Picture 12" descr="C:\Users\Suellen\Dropbox\Iniciação Científica - PDI\Poster 2011-SIBGRAPI-WUW-soja-carac\danos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246" y="2492896"/>
            <a:ext cx="1898842" cy="3013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3" descr="C:\Users\Suellen\Dropbox\Iniciação Científica - PDI\Poster 2011-SIBGRAPI-WUW-soja-carac\contornos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377" y="2492896"/>
            <a:ext cx="1893951" cy="300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6" descr="C:\Users\Suellen\Dropbox\Iniciação Científica - PDI\Poster 2011-SIBGRAPI-WUW-soja-carac\xamostra5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92896"/>
            <a:ext cx="2053902" cy="3013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Extração de Características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Descritores baseados em redes complexas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Conectividade</a:t>
            </a:r>
          </a:p>
          <a:p>
            <a:pPr lvl="1"/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Joint</a:t>
            </a:r>
            <a:r>
              <a:rPr lang="pt-BR" sz="28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i="1" dirty="0" err="1" smtClean="0">
                <a:solidFill>
                  <a:schemeClr val="accent3">
                    <a:lumMod val="75000"/>
                  </a:schemeClr>
                </a:solidFill>
              </a:rPr>
              <a:t>degree</a:t>
            </a:r>
            <a:endParaRPr lang="pt-BR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Descritores de forma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Transformada de Fourier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Transformada </a:t>
            </a:r>
            <a:r>
              <a:rPr lang="pt-BR" sz="2800" dirty="0" err="1" smtClean="0">
                <a:solidFill>
                  <a:schemeClr val="accent3">
                    <a:lumMod val="75000"/>
                  </a:schemeClr>
                </a:solidFill>
              </a:rPr>
              <a:t>Wavelet</a:t>
            </a: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Descritor de área</a:t>
            </a:r>
          </a:p>
          <a:p>
            <a:pPr lvl="1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Momentos Zernike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8E35-E27C-4A76-A3EE-864E64E96771}" type="slidenum">
              <a:rPr lang="pt-BR" smtClean="0">
                <a:solidFill>
                  <a:schemeClr val="bg1"/>
                </a:solidFill>
              </a:rPr>
              <a:pPr/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334</TotalTime>
  <Words>797</Words>
  <Application>Microsoft Office PowerPoint</Application>
  <PresentationFormat>On-screen Show (4:3)</PresentationFormat>
  <Paragraphs>195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Caracterização Automática dos Agentes Causadores de Lesões em Folíolos de Cultivares do Brasil</vt:lpstr>
      <vt:lpstr>Introdução</vt:lpstr>
      <vt:lpstr>Justificativa/Motivação</vt:lpstr>
      <vt:lpstr>Justificativa/Motivação</vt:lpstr>
      <vt:lpstr>Objetivo</vt:lpstr>
      <vt:lpstr>Metodologia</vt:lpstr>
      <vt:lpstr>Aquisição e Pré-processamento</vt:lpstr>
      <vt:lpstr>Pré-processamento</vt:lpstr>
      <vt:lpstr>Extração de Características</vt:lpstr>
      <vt:lpstr>Descritores baseados em Redes Complexas</vt:lpstr>
      <vt:lpstr>Descritores baseados em Redes Complexas</vt:lpstr>
      <vt:lpstr>Descritores baseados em Redes Complexas</vt:lpstr>
      <vt:lpstr>Descritores baseados em Redes Complexas</vt:lpstr>
      <vt:lpstr>Descritores de Forma</vt:lpstr>
      <vt:lpstr>Descritores de Forma</vt:lpstr>
      <vt:lpstr>Descritores de Forma</vt:lpstr>
      <vt:lpstr>Descritor de Área</vt:lpstr>
      <vt:lpstr>Classificação</vt:lpstr>
      <vt:lpstr>Experimentos/Resultados</vt:lpstr>
      <vt:lpstr>Experimentos/Resultados</vt:lpstr>
      <vt:lpstr>Experimentos/Resultados</vt:lpstr>
      <vt:lpstr>Trabalhos Futuros</vt:lpstr>
      <vt:lpstr>Cronograma</vt:lpstr>
      <vt:lpstr>Perguntas?</vt:lpstr>
    </vt:vector>
  </TitlesOfParts>
  <Company>Ufop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Automática dos Agentes Causadores de Lesões em Folíolos de Cultivares do Brasil</dc:title>
  <dc:creator>Suellen</dc:creator>
  <cp:lastModifiedBy>Su</cp:lastModifiedBy>
  <cp:revision>39</cp:revision>
  <dcterms:created xsi:type="dcterms:W3CDTF">2011-06-17T18:42:50Z</dcterms:created>
  <dcterms:modified xsi:type="dcterms:W3CDTF">2011-09-17T02:20:09Z</dcterms:modified>
</cp:coreProperties>
</file>