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2" r:id="rId3"/>
    <p:sldId id="291" r:id="rId4"/>
    <p:sldId id="258" r:id="rId5"/>
    <p:sldId id="293" r:id="rId6"/>
    <p:sldId id="257" r:id="rId7"/>
    <p:sldId id="269" r:id="rId8"/>
    <p:sldId id="278" r:id="rId9"/>
    <p:sldId id="280" r:id="rId10"/>
    <p:sldId id="281" r:id="rId11"/>
    <p:sldId id="282" r:id="rId12"/>
    <p:sldId id="287" r:id="rId13"/>
    <p:sldId id="288" r:id="rId14"/>
    <p:sldId id="294" r:id="rId15"/>
    <p:sldId id="289" r:id="rId1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1" autoAdjust="0"/>
    <p:restoredTop sz="94660"/>
  </p:normalViewPr>
  <p:slideViewPr>
    <p:cSldViewPr>
      <p:cViewPr>
        <p:scale>
          <a:sx n="66" d="100"/>
          <a:sy n="66" d="100"/>
        </p:scale>
        <p:origin x="-701" y="61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retângulo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upo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orma livre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Conector reto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11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36FDA38-87B0-40C8-9401-E0F03FC3C8D8}" type="datetimeFigureOut">
              <a:rPr lang="pt-BR"/>
              <a:pPr>
                <a:defRPr/>
              </a:pPr>
              <a:t>15/09/2011</a:t>
            </a:fld>
            <a:endParaRPr lang="pt-BR"/>
          </a:p>
        </p:txBody>
      </p:sp>
      <p:sp>
        <p:nvSpPr>
          <p:cNvPr id="12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92D585A-0A8D-4036-88BB-B9A874DF426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B363F-851E-4F7C-8F91-27C50D57CD52}" type="datetimeFigureOut">
              <a:rPr lang="pt-BR"/>
              <a:pPr>
                <a:defRPr/>
              </a:pPr>
              <a:t>15/09/2011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4F9C2-38F1-4EA5-8A1A-726CB51D968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C2287-B9FE-4FF3-8375-54C4F7031A53}" type="datetimeFigureOut">
              <a:rPr lang="pt-BR"/>
              <a:pPr>
                <a:defRPr/>
              </a:pPr>
              <a:t>15/09/2011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421F0-CCBD-4550-B4E1-4D2463C1EFF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2C845-5C10-4767-9BFC-EC6522F5630A}" type="datetimeFigureOut">
              <a:rPr lang="pt-BR"/>
              <a:pPr>
                <a:defRPr/>
              </a:pPr>
              <a:t>15/09/2011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E2DE4-5557-4E24-A40B-6AE2645E519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vis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ivis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C5BEE9D-B72A-40C2-AB59-CFF2AF664265}" type="datetimeFigureOut">
              <a:rPr lang="pt-BR"/>
              <a:pPr>
                <a:defRPr/>
              </a:pPr>
              <a:t>15/09/2011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7A156E-5DC2-4923-B087-8731D3474C0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BDC3D-6481-4D20-9BE4-72F0FF0F9F94}" type="datetimeFigureOut">
              <a:rPr lang="pt-BR"/>
              <a:pPr>
                <a:defRPr/>
              </a:pPr>
              <a:t>15/09/2011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A8F130-B17E-4A5F-803B-0AC773D0E6A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DBF562-0223-4104-A50B-32F2BF8EDC6B}" type="datetimeFigureOut">
              <a:rPr lang="pt-BR"/>
              <a:pPr>
                <a:defRPr/>
              </a:pPr>
              <a:t>15/09/2011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2DA32B5-C743-48FC-BC29-569E2D8CD59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2E1B97-5114-4D4D-8AB6-4A55130E2A9B}" type="datetimeFigureOut">
              <a:rPr lang="pt-BR"/>
              <a:pPr>
                <a:defRPr/>
              </a:pPr>
              <a:t>15/09/2011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278CEC2-E7DE-4B1D-B70D-27DE5BEFBFD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B16EB-4F1C-4549-8A12-68FBF676638E}" type="datetimeFigureOut">
              <a:rPr lang="pt-BR"/>
              <a:pPr>
                <a:defRPr/>
              </a:pPr>
              <a:t>15/09/2011</a:t>
            </a:fld>
            <a:endParaRPr lang="pt-BR"/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8A743-4188-4731-A129-53C164FCE90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AF1A27-3E02-4C9D-8320-BDE94CAC502F}" type="datetimeFigureOut">
              <a:rPr lang="pt-BR"/>
              <a:pPr>
                <a:defRPr/>
              </a:pPr>
              <a:t>15/09/2011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7E82703-2434-4236-9C7B-DBE83D69614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vre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orma livre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Triângulo retângulo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ivis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ivis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652F34C-54FE-4334-B514-E32E24B58D9A}" type="datetimeFigureOut">
              <a:rPr lang="pt-BR"/>
              <a:pPr>
                <a:defRPr/>
              </a:pPr>
              <a:t>15/09/2011</a:t>
            </a:fld>
            <a:endParaRPr lang="pt-BR"/>
          </a:p>
        </p:txBody>
      </p:sp>
      <p:sp>
        <p:nvSpPr>
          <p:cNvPr id="12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C55E7BA-FB0A-41E1-9D33-E75AFEDF376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33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2D52567-0C97-422A-AC7A-D93373FACB1F}" type="datetimeFigureOut">
              <a:rPr lang="pt-BR"/>
              <a:pPr>
                <a:defRPr/>
              </a:pPr>
              <a:t>15/09/2011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493B133-D36C-414F-87C8-8643CF432B1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5" r:id="rId4"/>
    <p:sldLayoutId id="2147483686" r:id="rId5"/>
    <p:sldLayoutId id="2147483687" r:id="rId6"/>
    <p:sldLayoutId id="2147483680" r:id="rId7"/>
    <p:sldLayoutId id="2147483688" r:id="rId8"/>
    <p:sldLayoutId id="2147483689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5536" y="980728"/>
            <a:ext cx="8424936" cy="1829761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4000" i="1" dirty="0" smtClean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Adicionando </a:t>
            </a:r>
            <a:r>
              <a:rPr lang="fr-FR" sz="4000" i="1" dirty="0" smtClean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Escalabilidade ao </a:t>
            </a:r>
            <a:r>
              <a:rPr lang="fr-FR" sz="4000" i="1" dirty="0" smtClean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Framework de Recomendação IRF</a:t>
            </a:r>
            <a:endParaRPr lang="pt-BR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3357563"/>
            <a:ext cx="7772400" cy="1454150"/>
          </a:xfrm>
        </p:spPr>
        <p:txBody>
          <a:bodyPr>
            <a:normAutofit/>
          </a:bodyPr>
          <a:lstStyle/>
          <a:p>
            <a:pPr marR="0" algn="ctr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400" dirty="0" smtClean="0">
                <a:solidFill>
                  <a:srgbClr val="3F1E25"/>
                </a:solidFill>
                <a:cs typeface="Arial" charset="0"/>
              </a:rPr>
              <a:t>Alex Amorim Dutra </a:t>
            </a:r>
          </a:p>
          <a:p>
            <a:pPr marR="0" algn="ctr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400" dirty="0" smtClean="0">
              <a:solidFill>
                <a:srgbClr val="3F1E25"/>
              </a:solidFill>
              <a:cs typeface="Arial" charset="0"/>
            </a:endParaRPr>
          </a:p>
          <a:p>
            <a:pPr marR="0" algn="ctr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dirty="0" smtClean="0">
                <a:solidFill>
                  <a:srgbClr val="3F1E25"/>
                </a:solidFill>
                <a:cs typeface="Arial" charset="0"/>
              </a:rPr>
              <a:t>Orientador: Álvaro R. Pereira Jr.</a:t>
            </a:r>
          </a:p>
          <a:p>
            <a:pPr marR="0" algn="ctr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dirty="0" smtClean="0">
                <a:solidFill>
                  <a:srgbClr val="3F1E25"/>
                </a:solidFill>
                <a:cs typeface="Arial" charset="0"/>
              </a:rPr>
              <a:t>	       Co-Orientador: Felipe Martins Melo</a:t>
            </a:r>
            <a:r>
              <a:rPr lang="fr-FR" sz="2400" dirty="0" smtClean="0">
                <a:solidFill>
                  <a:srgbClr val="3F1E25"/>
                </a:solidFill>
                <a:cs typeface="Arial" charset="0"/>
              </a:rPr>
              <a:t> </a:t>
            </a:r>
          </a:p>
          <a:p>
            <a:pPr marR="0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PT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PT" sz="2400" dirty="0" smtClean="0">
                <a:solidFill>
                  <a:schemeClr val="accent6">
                    <a:lumMod val="50000"/>
                  </a:schemeClr>
                </a:solidFill>
              </a:rPr>
              <a:t>Este setor é responsável por executar recomendações em lote e processar os </a:t>
            </a:r>
            <a:r>
              <a:rPr lang="pt-PT" sz="2400" i="1" dirty="0" smtClean="0">
                <a:solidFill>
                  <a:schemeClr val="accent6">
                    <a:lumMod val="50000"/>
                  </a:schemeClr>
                </a:solidFill>
              </a:rPr>
              <a:t>feedbacks</a:t>
            </a:r>
            <a:r>
              <a:rPr lang="pt-PT" sz="24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PT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PT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PT" sz="2400" dirty="0" smtClean="0">
                <a:solidFill>
                  <a:schemeClr val="accent6">
                    <a:lumMod val="50000"/>
                  </a:schemeClr>
                </a:solidFill>
              </a:rPr>
              <a:t>Este setor é destinado a ser executado em um </a:t>
            </a:r>
            <a:r>
              <a:rPr lang="pt-PT" sz="2400" i="1" dirty="0" smtClean="0">
                <a:solidFill>
                  <a:schemeClr val="accent6">
                    <a:lumMod val="50000"/>
                  </a:schemeClr>
                </a:solidFill>
              </a:rPr>
              <a:t>cluster</a:t>
            </a:r>
            <a:r>
              <a:rPr lang="pt-PT" sz="2400" dirty="0" smtClean="0">
                <a:solidFill>
                  <a:schemeClr val="accent6">
                    <a:lumMod val="50000"/>
                  </a:schemeClr>
                </a:solidFill>
              </a:rPr>
              <a:t> de modo a ser capaz de lidar com a enorme quantidade.</a:t>
            </a:r>
            <a:endParaRPr lang="en-US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</a:rPr>
              <a:t>Setores do </a:t>
            </a: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</a:rPr>
              <a:t>IRF  </a:t>
            </a: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pt-BR" sz="4000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</a:rPr>
              <a:t>Setor </a:t>
            </a: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</a:rPr>
              <a:t>de Batch</a:t>
            </a:r>
            <a:endParaRPr lang="pt-BR" sz="4000" i="1" dirty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1313" indent="-341313" algn="just" fontAlgn="auto">
              <a:spcAft>
                <a:spcPts val="0"/>
              </a:spcAft>
              <a:buClrTx/>
              <a:buSzTx/>
              <a:buFont typeface="Wingdings 3"/>
              <a:buChar char="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PT" sz="2400" dirty="0" smtClean="0">
                <a:solidFill>
                  <a:schemeClr val="accent6">
                    <a:lumMod val="50000"/>
                  </a:schemeClr>
                </a:solidFill>
              </a:rPr>
              <a:t>Através deste setor o usuário pode fazer operações tais como inserção, remoção e atualização sobre os itens e os dados do usuário.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PT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PT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PT" sz="2400" dirty="0" smtClean="0">
                <a:solidFill>
                  <a:schemeClr val="accent6">
                    <a:lumMod val="50000"/>
                  </a:schemeClr>
                </a:solidFill>
              </a:rPr>
              <a:t>Foi criado a fim de dissociar a produção de recomendações e </a:t>
            </a:r>
            <a:r>
              <a:rPr lang="pt-PT" sz="2400" i="1" dirty="0" smtClean="0">
                <a:solidFill>
                  <a:schemeClr val="accent6">
                    <a:lumMod val="50000"/>
                  </a:schemeClr>
                </a:solidFill>
              </a:rPr>
              <a:t>feedbacks</a:t>
            </a:r>
            <a:r>
              <a:rPr lang="pt-PT" sz="2400" dirty="0" smtClean="0">
                <a:solidFill>
                  <a:schemeClr val="accent6">
                    <a:lumMod val="50000"/>
                  </a:schemeClr>
                </a:solidFill>
              </a:rPr>
              <a:t> das tarefas de gerenciamento das bases de dados. </a:t>
            </a:r>
            <a:endParaRPr lang="pt-BR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</a:rPr>
              <a:t>Setores do </a:t>
            </a: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</a:rPr>
              <a:t>IRF  </a:t>
            </a: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pt-BR" sz="4000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</a:rPr>
              <a:t>Setor </a:t>
            </a: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</a:rPr>
              <a:t>de Input</a:t>
            </a:r>
            <a:endParaRPr lang="pt-BR" sz="4000" i="1" dirty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Linguagem Java.</a:t>
            </a:r>
            <a:endParaRPr lang="pt-BR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Tecnologia </a:t>
            </a:r>
            <a:r>
              <a:rPr lang="pt-BR" sz="24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RMI</a:t>
            </a: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provida pela linguagem Java.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Sistemas de recomendação e métodos de recomendação.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Tecnologias como </a:t>
            </a:r>
            <a:r>
              <a:rPr lang="pt-BR" sz="2400" i="1" dirty="0" err="1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Hadoop</a:t>
            </a:r>
            <a:r>
              <a:rPr lang="pt-BR" sz="24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, </a:t>
            </a:r>
            <a:r>
              <a:rPr lang="pt-BR" sz="2400" i="1" dirty="0" err="1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Hbase</a:t>
            </a:r>
            <a:r>
              <a:rPr lang="pt-BR" sz="24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</a:t>
            </a: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(computação distribuída e </a:t>
            </a:r>
            <a:r>
              <a:rPr lang="pt-BR" sz="2400" dirty="0" err="1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escalável</a:t>
            </a: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)</a:t>
            </a: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.</a:t>
            </a:r>
            <a:endParaRPr lang="pt-BR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31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Recursos e Estudos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</a:rPr>
              <a:t>Cronograma</a:t>
            </a:r>
            <a:endParaRPr lang="pt-BR" sz="4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323528" y="1628800"/>
          <a:ext cx="8429655" cy="4077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2629"/>
                <a:gridCol w="6817026"/>
              </a:tblGrid>
              <a:tr h="799089">
                <a:tc>
                  <a:txBody>
                    <a:bodyPr/>
                    <a:lstStyle/>
                    <a:p>
                      <a:pPr algn="ctr"/>
                      <a:r>
                        <a:rPr lang="pt-BR" sz="2400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Ano</a:t>
                      </a:r>
                      <a:r>
                        <a:rPr lang="pt-BR" sz="2400" baseline="0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2011</a:t>
                      </a:r>
                      <a:endParaRPr lang="pt-BR" sz="2400" noProof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gradFill flip="none" rotWithShape="0">
                      <a:gsLst>
                        <a:gs pos="0">
                          <a:schemeClr val="bg1">
                            <a:lumMod val="95000"/>
                          </a:schemeClr>
                        </a:gs>
                        <a:gs pos="50000">
                          <a:schemeClr val="bg2">
                            <a:lumMod val="20000"/>
                            <a:lumOff val="80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Tarefa</a:t>
                      </a:r>
                      <a:r>
                        <a:rPr lang="pt-BR" sz="2400" baseline="0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pt-BR" sz="2400" baseline="0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 </a:t>
                      </a:r>
                      <a:r>
                        <a:rPr lang="pt-BR" sz="2400" baseline="0" noProof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ser realizada</a:t>
                      </a:r>
                      <a:endParaRPr lang="pt-BR" sz="2400" noProof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gradFill flip="none" rotWithShape="0">
                      <a:gsLst>
                        <a:gs pos="0">
                          <a:schemeClr val="bg1">
                            <a:lumMod val="95000"/>
                          </a:schemeClr>
                        </a:gs>
                        <a:gs pos="50000">
                          <a:schemeClr val="bg2">
                            <a:lumMod val="20000"/>
                            <a:lumOff val="80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650921">
                <a:tc>
                  <a:txBody>
                    <a:bodyPr/>
                    <a:lstStyle/>
                    <a:p>
                      <a:pPr algn="ctr"/>
                      <a:r>
                        <a:rPr lang="pt-BR" noProof="0" dirty="0" smtClean="0"/>
                        <a:t>Agosto</a:t>
                      </a:r>
                    </a:p>
                    <a:p>
                      <a:pPr algn="ctr"/>
                      <a:endParaRPr lang="pt-BR" noProof="0" dirty="0" smtClean="0"/>
                    </a:p>
                  </a:txBody>
                  <a:tcPr>
                    <a:gradFill flip="none" rotWithShape="0">
                      <a:gsLst>
                        <a:gs pos="0">
                          <a:schemeClr val="bg1">
                            <a:lumMod val="95000"/>
                          </a:schemeClr>
                        </a:gs>
                        <a:gs pos="50000">
                          <a:schemeClr val="bg2">
                            <a:lumMod val="20000"/>
                            <a:lumOff val="80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noProof="0" dirty="0" smtClean="0"/>
                        <a:t>Estudo do</a:t>
                      </a:r>
                      <a:r>
                        <a:rPr lang="pt-BR" baseline="0" noProof="0" dirty="0" smtClean="0"/>
                        <a:t> </a:t>
                      </a:r>
                      <a:r>
                        <a:rPr lang="pt-BR" u="none" baseline="0" noProof="0" dirty="0" smtClean="0"/>
                        <a:t>Hadoop</a:t>
                      </a:r>
                      <a:r>
                        <a:rPr lang="pt-BR" baseline="0" noProof="0" dirty="0" smtClean="0"/>
                        <a:t> e sistemas escaláveis</a:t>
                      </a:r>
                    </a:p>
                    <a:p>
                      <a:pPr algn="ctr"/>
                      <a:r>
                        <a:rPr lang="pt-BR" baseline="0" noProof="0" dirty="0" smtClean="0"/>
                        <a:t>Implementação da arquitetura escalável no IRF</a:t>
                      </a:r>
                      <a:endParaRPr lang="pt-BR" noProof="0" dirty="0"/>
                    </a:p>
                  </a:txBody>
                  <a:tcPr>
                    <a:gradFill flip="none" rotWithShape="0">
                      <a:gsLst>
                        <a:gs pos="0">
                          <a:schemeClr val="bg1">
                            <a:lumMod val="95000"/>
                          </a:schemeClr>
                        </a:gs>
                        <a:gs pos="50000">
                          <a:schemeClr val="bg2">
                            <a:lumMod val="20000"/>
                            <a:lumOff val="80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650921">
                <a:tc>
                  <a:txBody>
                    <a:bodyPr/>
                    <a:lstStyle/>
                    <a:p>
                      <a:pPr algn="ctr"/>
                      <a:r>
                        <a:rPr lang="pt-BR" noProof="0" dirty="0" smtClean="0"/>
                        <a:t>Setembro</a:t>
                      </a:r>
                      <a:endParaRPr lang="pt-BR" noProof="0" dirty="0"/>
                    </a:p>
                  </a:txBody>
                  <a:tcPr>
                    <a:gradFill flip="none" rotWithShape="0">
                      <a:gsLst>
                        <a:gs pos="0">
                          <a:schemeClr val="bg1">
                            <a:lumMod val="95000"/>
                          </a:schemeClr>
                        </a:gs>
                        <a:gs pos="50000">
                          <a:schemeClr val="bg2">
                            <a:lumMod val="20000"/>
                            <a:lumOff val="80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noProof="0" dirty="0" smtClean="0"/>
                        <a:t>Implementação da arquitetura escalável no IRF</a:t>
                      </a:r>
                      <a:endParaRPr lang="pt-BR" noProof="0" dirty="0" smtClean="0"/>
                    </a:p>
                  </a:txBody>
                  <a:tcPr>
                    <a:gradFill flip="none" rotWithShape="0">
                      <a:gsLst>
                        <a:gs pos="0">
                          <a:schemeClr val="bg1">
                            <a:lumMod val="95000"/>
                          </a:schemeClr>
                        </a:gs>
                        <a:gs pos="50000">
                          <a:schemeClr val="bg2">
                            <a:lumMod val="20000"/>
                            <a:lumOff val="80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650921">
                <a:tc>
                  <a:txBody>
                    <a:bodyPr/>
                    <a:lstStyle/>
                    <a:p>
                      <a:pPr algn="ctr"/>
                      <a:r>
                        <a:rPr lang="pt-BR" noProof="0" dirty="0" smtClean="0"/>
                        <a:t>Outubro</a:t>
                      </a:r>
                      <a:endParaRPr lang="pt-BR" noProof="0" dirty="0"/>
                    </a:p>
                  </a:txBody>
                  <a:tcPr>
                    <a:gradFill flip="none" rotWithShape="0">
                      <a:gsLst>
                        <a:gs pos="0">
                          <a:schemeClr val="bg1">
                            <a:lumMod val="95000"/>
                          </a:schemeClr>
                        </a:gs>
                        <a:gs pos="50000">
                          <a:schemeClr val="bg2">
                            <a:lumMod val="20000"/>
                            <a:lumOff val="80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noProof="0" dirty="0" smtClean="0"/>
                        <a:t>Implementação de uma aplicação de recomendação escalável</a:t>
                      </a:r>
                      <a:r>
                        <a:rPr lang="pt-BR" baseline="0" noProof="0" dirty="0" smtClean="0"/>
                        <a:t> sobre o IRF</a:t>
                      </a:r>
                      <a:endParaRPr lang="pt-BR" noProof="0" dirty="0" smtClean="0"/>
                    </a:p>
                  </a:txBody>
                  <a:tcPr>
                    <a:gradFill flip="none" rotWithShape="0">
                      <a:gsLst>
                        <a:gs pos="0">
                          <a:schemeClr val="bg1">
                            <a:lumMod val="95000"/>
                          </a:schemeClr>
                        </a:gs>
                        <a:gs pos="50000">
                          <a:schemeClr val="bg2">
                            <a:lumMod val="20000"/>
                            <a:lumOff val="80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650921">
                <a:tc>
                  <a:txBody>
                    <a:bodyPr/>
                    <a:lstStyle/>
                    <a:p>
                      <a:pPr algn="ctr"/>
                      <a:r>
                        <a:rPr lang="pt-BR" noProof="0" dirty="0" smtClean="0"/>
                        <a:t>Novembro</a:t>
                      </a:r>
                    </a:p>
                  </a:txBody>
                  <a:tcPr>
                    <a:gradFill flip="none" rotWithShape="0">
                      <a:gsLst>
                        <a:gs pos="0">
                          <a:schemeClr val="bg1">
                            <a:lumMod val="95000"/>
                          </a:schemeClr>
                        </a:gs>
                        <a:gs pos="50000">
                          <a:schemeClr val="bg2">
                            <a:lumMod val="20000"/>
                            <a:lumOff val="80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noProof="0" dirty="0" smtClean="0"/>
                        <a:t>Realização de testes e correções,</a:t>
                      </a:r>
                      <a:r>
                        <a:rPr lang="pt-BR" baseline="0" noProof="0" dirty="0" smtClean="0"/>
                        <a:t> análise dos experimentos</a:t>
                      </a:r>
                      <a:endParaRPr lang="pt-BR" noProof="0" dirty="0"/>
                    </a:p>
                  </a:txBody>
                  <a:tcPr>
                    <a:gradFill flip="none" rotWithShape="0">
                      <a:gsLst>
                        <a:gs pos="0">
                          <a:schemeClr val="bg1">
                            <a:lumMod val="95000"/>
                          </a:schemeClr>
                        </a:gs>
                        <a:gs pos="50000">
                          <a:schemeClr val="bg2">
                            <a:lumMod val="20000"/>
                            <a:lumOff val="80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650921">
                <a:tc>
                  <a:txBody>
                    <a:bodyPr/>
                    <a:lstStyle/>
                    <a:p>
                      <a:pPr algn="ctr"/>
                      <a:r>
                        <a:rPr lang="pt-BR" noProof="0" dirty="0" smtClean="0"/>
                        <a:t>Dezembro</a:t>
                      </a:r>
                    </a:p>
                  </a:txBody>
                  <a:tcPr>
                    <a:gradFill flip="none" rotWithShape="0">
                      <a:gsLst>
                        <a:gs pos="0">
                          <a:schemeClr val="bg1">
                            <a:lumMod val="95000"/>
                          </a:schemeClr>
                        </a:gs>
                        <a:gs pos="50000">
                          <a:schemeClr val="bg2">
                            <a:lumMod val="20000"/>
                            <a:lumOff val="80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noProof="0" dirty="0" smtClean="0"/>
                        <a:t>Escrever monografia II e Apresentação</a:t>
                      </a:r>
                      <a:r>
                        <a:rPr lang="pt-BR" baseline="0" noProof="0" dirty="0" smtClean="0"/>
                        <a:t> do trabalho realizado.</a:t>
                      </a:r>
                      <a:endParaRPr lang="pt-BR" noProof="0" dirty="0" smtClean="0"/>
                    </a:p>
                  </a:txBody>
                  <a:tcPr>
                    <a:gradFill flip="none" rotWithShape="0">
                      <a:gsLst>
                        <a:gs pos="0">
                          <a:schemeClr val="bg1">
                            <a:lumMod val="95000"/>
                          </a:schemeClr>
                        </a:gs>
                        <a:gs pos="50000">
                          <a:schemeClr val="bg2">
                            <a:lumMod val="20000"/>
                            <a:lumOff val="80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0"/>
                      <a:tileRect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95536" y="1481138"/>
            <a:ext cx="8424936" cy="4525962"/>
          </a:xfrm>
        </p:spPr>
        <p:txBody>
          <a:bodyPr/>
          <a:lstStyle/>
          <a:p>
            <a:r>
              <a:rPr lang="en-US" sz="1600" dirty="0" err="1" smtClean="0"/>
              <a:t>Gediminas</a:t>
            </a:r>
            <a:r>
              <a:rPr lang="en-US" sz="1600" dirty="0" smtClean="0"/>
              <a:t> </a:t>
            </a:r>
            <a:r>
              <a:rPr lang="en-US" sz="1600" dirty="0" err="1" smtClean="0"/>
              <a:t>Adomavicius</a:t>
            </a:r>
            <a:r>
              <a:rPr lang="en-US" sz="1600" dirty="0" smtClean="0"/>
              <a:t> and Alexander </a:t>
            </a:r>
            <a:r>
              <a:rPr lang="en-US" sz="1600" dirty="0" err="1" smtClean="0"/>
              <a:t>Tuzhilin</a:t>
            </a:r>
            <a:r>
              <a:rPr lang="en-US" sz="1600" dirty="0" smtClean="0"/>
              <a:t>. Toward the next generation </a:t>
            </a:r>
            <a:r>
              <a:rPr lang="en-US" sz="1600" dirty="0" smtClean="0"/>
              <a:t>of recommender </a:t>
            </a:r>
            <a:r>
              <a:rPr lang="en-US" sz="1600" dirty="0" smtClean="0"/>
              <a:t>systems: A survey of the state-of-the-art and possible extensions</a:t>
            </a:r>
            <a:r>
              <a:rPr lang="en-US" sz="1600" dirty="0" smtClean="0"/>
              <a:t>.</a:t>
            </a:r>
          </a:p>
          <a:p>
            <a:endParaRPr lang="en-US" sz="1600" dirty="0" smtClean="0"/>
          </a:p>
          <a:p>
            <a:r>
              <a:rPr lang="en-US" sz="1600" dirty="0" smtClean="0"/>
              <a:t>Ricardo A. </a:t>
            </a:r>
            <a:r>
              <a:rPr lang="en-US" sz="1600" dirty="0" err="1" smtClean="0"/>
              <a:t>Baeza</a:t>
            </a:r>
            <a:r>
              <a:rPr lang="en-US" sz="1600" dirty="0" smtClean="0"/>
              <a:t>-Yates and </a:t>
            </a:r>
            <a:r>
              <a:rPr lang="en-US" sz="1600" dirty="0" err="1" smtClean="0"/>
              <a:t>Berthier</a:t>
            </a:r>
            <a:r>
              <a:rPr lang="en-US" sz="1600" dirty="0" smtClean="0"/>
              <a:t> </a:t>
            </a:r>
            <a:r>
              <a:rPr lang="en-US" sz="1600" dirty="0" err="1" smtClean="0"/>
              <a:t>Ribeiro-Neto</a:t>
            </a:r>
            <a:r>
              <a:rPr lang="en-US" sz="1600" dirty="0" smtClean="0"/>
              <a:t>. Modern Information </a:t>
            </a:r>
            <a:r>
              <a:rPr lang="en-US" sz="1600" dirty="0" smtClean="0"/>
              <a:t>Retrieval. Addison-Wesley </a:t>
            </a:r>
            <a:r>
              <a:rPr lang="en-US" sz="1600" dirty="0" smtClean="0"/>
              <a:t>Longman Publishing Co., Inc., Boston, MA, USA, 1999</a:t>
            </a:r>
            <a:r>
              <a:rPr lang="en-US" sz="1600" dirty="0" smtClean="0"/>
              <a:t>.</a:t>
            </a:r>
          </a:p>
          <a:p>
            <a:endParaRPr lang="en-US" sz="1600" dirty="0" smtClean="0"/>
          </a:p>
          <a:p>
            <a:r>
              <a:rPr lang="en-US" sz="1600" dirty="0" smtClean="0"/>
              <a:t>Felipe Martins </a:t>
            </a:r>
            <a:r>
              <a:rPr lang="en-US" sz="1600" dirty="0" err="1" smtClean="0"/>
              <a:t>Melo</a:t>
            </a:r>
            <a:r>
              <a:rPr lang="en-US" sz="1600" dirty="0" smtClean="0"/>
              <a:t> and </a:t>
            </a:r>
            <a:r>
              <a:rPr lang="en-US" sz="1600" dirty="0" err="1" smtClean="0"/>
              <a:t>Álvaro</a:t>
            </a:r>
            <a:r>
              <a:rPr lang="en-US" sz="1600" dirty="0" smtClean="0"/>
              <a:t> R. Pereira Jr. Idealize recommendation </a:t>
            </a:r>
            <a:r>
              <a:rPr lang="en-US" sz="1600" dirty="0" smtClean="0"/>
              <a:t>framework - An </a:t>
            </a:r>
            <a:r>
              <a:rPr lang="en-US" sz="1600" dirty="0" smtClean="0"/>
              <a:t>open-source framework for general-purpose recommender systems. In </a:t>
            </a:r>
            <a:r>
              <a:rPr lang="en-US" sz="1600" dirty="0" smtClean="0"/>
              <a:t>14</a:t>
            </a:r>
            <a:r>
              <a:rPr lang="en-US" sz="1600" baseline="30000" dirty="0" smtClean="0"/>
              <a:t>th</a:t>
            </a:r>
          </a:p>
          <a:p>
            <a:endParaRPr lang="en-US" sz="1600" dirty="0" smtClean="0"/>
          </a:p>
          <a:p>
            <a:r>
              <a:rPr lang="en-US" sz="1600" dirty="0" smtClean="0"/>
              <a:t>John F. </a:t>
            </a:r>
            <a:r>
              <a:rPr lang="en-US" sz="1600" dirty="0" err="1" smtClean="0"/>
              <a:t>Gantz</a:t>
            </a:r>
            <a:r>
              <a:rPr lang="en-US" sz="1600" dirty="0" smtClean="0"/>
              <a:t>, Christopher Chute, Alex </a:t>
            </a:r>
            <a:r>
              <a:rPr lang="en-US" sz="1600" dirty="0" err="1" smtClean="0"/>
              <a:t>Manfrediz</a:t>
            </a:r>
            <a:r>
              <a:rPr lang="en-US" sz="1600" dirty="0" smtClean="0"/>
              <a:t>, Stephen Minton, David </a:t>
            </a:r>
            <a:r>
              <a:rPr lang="en-US" sz="1600" dirty="0" err="1" smtClean="0"/>
              <a:t>Reinsel</a:t>
            </a:r>
            <a:r>
              <a:rPr lang="en-US" sz="1600" dirty="0" smtClean="0"/>
              <a:t>, Wolfgang </a:t>
            </a:r>
            <a:r>
              <a:rPr lang="en-US" sz="1600" dirty="0" err="1" smtClean="0"/>
              <a:t>Schlichting</a:t>
            </a:r>
            <a:r>
              <a:rPr lang="en-US" sz="1600" dirty="0" smtClean="0"/>
              <a:t>, and Anna </a:t>
            </a:r>
            <a:r>
              <a:rPr lang="en-US" sz="1600" dirty="0" err="1" smtClean="0"/>
              <a:t>Toncheva</a:t>
            </a:r>
            <a:r>
              <a:rPr lang="en-US" sz="1600" dirty="0" smtClean="0"/>
              <a:t>. The diverse and exploding </a:t>
            </a:r>
            <a:r>
              <a:rPr lang="en-US" sz="1600" dirty="0" smtClean="0"/>
              <a:t>digital universe</a:t>
            </a:r>
            <a:r>
              <a:rPr lang="en-US" sz="1600" dirty="0" smtClean="0"/>
              <a:t>, 2008.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i="1" dirty="0" err="1" smtClean="0"/>
              <a:t>Bilbiografia</a:t>
            </a:r>
            <a:endParaRPr lang="pt-BR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500034" y="2571744"/>
            <a:ext cx="82296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000" dirty="0" smtClean="0"/>
              <a:t>Perguntas</a:t>
            </a:r>
            <a:r>
              <a:rPr lang="en-US" sz="4000" dirty="0" smtClean="0"/>
              <a:t>?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2"/>
          </a:xfrm>
        </p:spPr>
        <p:txBody>
          <a:bodyPr/>
          <a:lstStyle/>
          <a:p>
            <a:r>
              <a:rPr lang="pt-BR" sz="2400" dirty="0" smtClean="0"/>
              <a:t>Minha Proposta</a:t>
            </a:r>
          </a:p>
          <a:p>
            <a:r>
              <a:rPr lang="pt-BR" sz="2400" dirty="0" smtClean="0"/>
              <a:t>Características básicas de Sistemas Distribuídos</a:t>
            </a:r>
          </a:p>
          <a:p>
            <a:r>
              <a:rPr lang="pt-BR" sz="2400" dirty="0" smtClean="0"/>
              <a:t>Modelo Final de produção </a:t>
            </a:r>
          </a:p>
          <a:p>
            <a:r>
              <a:rPr lang="pt-BR" sz="2400" dirty="0" smtClean="0"/>
              <a:t>Sistemas de recomendação</a:t>
            </a:r>
          </a:p>
          <a:p>
            <a:r>
              <a:rPr lang="pt-BR" sz="2400" dirty="0" smtClean="0"/>
              <a:t>Filtragem colaborativa</a:t>
            </a:r>
          </a:p>
          <a:p>
            <a:r>
              <a:rPr lang="pt-BR" sz="2400" dirty="0" smtClean="0"/>
              <a:t>Objetivo de um </a:t>
            </a:r>
            <a:r>
              <a:rPr lang="pt-BR" sz="2400" i="1" dirty="0" smtClean="0"/>
              <a:t>Framework</a:t>
            </a:r>
          </a:p>
          <a:p>
            <a:r>
              <a:rPr lang="pt-BR" sz="2400" dirty="0" smtClean="0"/>
              <a:t>Setores do </a:t>
            </a:r>
            <a:r>
              <a:rPr lang="pt-BR" sz="2400" i="1" dirty="0" smtClean="0"/>
              <a:t>IRF</a:t>
            </a:r>
          </a:p>
          <a:p>
            <a:r>
              <a:rPr lang="pt-BR" sz="2400" dirty="0" smtClean="0"/>
              <a:t>Recursos e estudos</a:t>
            </a:r>
          </a:p>
          <a:p>
            <a:r>
              <a:rPr lang="pt-BR" sz="2400" dirty="0" smtClean="0"/>
              <a:t>Cronograma</a:t>
            </a:r>
          </a:p>
          <a:p>
            <a:r>
              <a:rPr lang="pt-BR" sz="2400" dirty="0" smtClean="0"/>
              <a:t>Bibliografia</a:t>
            </a:r>
            <a:endParaRPr lang="pt-BR" sz="2400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i="1" dirty="0" smtClean="0"/>
              <a:t>Sumário</a:t>
            </a:r>
            <a:endParaRPr lang="pt-B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1481138"/>
            <a:ext cx="8568952" cy="4525962"/>
          </a:xfrm>
        </p:spPr>
        <p:txBody>
          <a:bodyPr/>
          <a:lstStyle/>
          <a:p>
            <a:endParaRPr lang="pt-BR" dirty="0" smtClean="0"/>
          </a:p>
          <a:p>
            <a:r>
              <a:rPr lang="pt-BR" sz="2400" dirty="0" smtClean="0"/>
              <a:t>Adicionar  módulos e classes ao</a:t>
            </a:r>
            <a:r>
              <a:rPr lang="pt-BR" sz="2400" i="1" dirty="0" smtClean="0"/>
              <a:t> </a:t>
            </a:r>
            <a:r>
              <a:rPr lang="pt-BR" sz="2400" i="1" dirty="0" smtClean="0"/>
              <a:t>Idealize </a:t>
            </a:r>
            <a:r>
              <a:rPr lang="en-US" sz="2400" i="1" dirty="0" smtClean="0"/>
              <a:t>Recommendation</a:t>
            </a:r>
            <a:r>
              <a:rPr lang="pt-BR" sz="2400" i="1" dirty="0" smtClean="0"/>
              <a:t> Framework (IRF) </a:t>
            </a:r>
            <a:r>
              <a:rPr lang="pt-BR" sz="2400" dirty="0" smtClean="0"/>
              <a:t>distribuído.</a:t>
            </a:r>
          </a:p>
          <a:p>
            <a:pPr>
              <a:buNone/>
            </a:pPr>
            <a:endParaRPr lang="pt-BR" sz="2400" dirty="0" smtClean="0"/>
          </a:p>
          <a:p>
            <a:r>
              <a:rPr lang="pt-BR" sz="2400" dirty="0" smtClean="0"/>
              <a:t>Facilitar a implementação derivando os </a:t>
            </a:r>
            <a:r>
              <a:rPr lang="pt-BR" sz="2400" i="1" dirty="0" smtClean="0"/>
              <a:t>hot spots  </a:t>
            </a:r>
            <a:r>
              <a:rPr lang="pt-BR" sz="2400" dirty="0" smtClean="0"/>
              <a:t>no IRF.</a:t>
            </a:r>
          </a:p>
          <a:p>
            <a:endParaRPr lang="pt-BR" sz="2400" i="1" dirty="0" smtClean="0"/>
          </a:p>
          <a:p>
            <a:r>
              <a:rPr lang="pt-BR" sz="2400" dirty="0" smtClean="0"/>
              <a:t>Construção de uma aplicação de recomendação por </a:t>
            </a:r>
            <a:r>
              <a:rPr lang="pt-BR" sz="2400" dirty="0" smtClean="0"/>
              <a:t>Filtragem Colaborativa </a:t>
            </a:r>
            <a:r>
              <a:rPr lang="pt-BR" sz="2400" dirty="0" smtClean="0"/>
              <a:t>distribuída.</a:t>
            </a:r>
            <a:endParaRPr lang="pt-BR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i="1" dirty="0" smtClean="0"/>
              <a:t>Minha </a:t>
            </a:r>
            <a:r>
              <a:rPr lang="pt-BR" i="1" dirty="0" smtClean="0"/>
              <a:t>Proposta</a:t>
            </a:r>
            <a:endParaRPr lang="pt-B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2"/>
          </a:xfrm>
        </p:spPr>
        <p:txBody>
          <a:bodyPr>
            <a:normAutofit/>
          </a:bodyPr>
          <a:lstStyle/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Processamento </a:t>
            </a: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distribuído.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Demanda de processamento de dados de acordo com a necessidade do cliente.</a:t>
            </a:r>
          </a:p>
          <a:p>
            <a:pPr marL="365760" indent="-256032" algn="just" fontAlgn="auto">
              <a:spcAft>
                <a:spcPts val="0"/>
              </a:spcAft>
              <a:buNone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None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Adicionar máquinas para </a:t>
            </a: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processamento </a:t>
            </a: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os </a:t>
            </a: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dados.</a:t>
            </a:r>
            <a:endParaRPr lang="pt-BR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Características Básicas de Sistemas Distribuídos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</a:rPr>
              <a:t>Modelo Final </a:t>
            </a: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</a:rPr>
              <a:t>de Produção</a:t>
            </a:r>
            <a:endParaRPr lang="pt-BR" sz="4000" dirty="0"/>
          </a:p>
        </p:txBody>
      </p:sp>
      <p:pic>
        <p:nvPicPr>
          <p:cNvPr id="36867" name="Espaço Reservado para Conteúdo 3" descr="production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0175" y="1428750"/>
            <a:ext cx="8907463" cy="52149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Muitas vezes desperdiçamos muito tempo tentando encontrar conteúdo relevante.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Os dados na WEB tendem a crescer a cada dia.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Sistemas de recomendação levam a seus utilizadores informações relevantes.</a:t>
            </a:r>
            <a:endParaRPr lang="pt-BR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44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Sistemas de </a:t>
            </a:r>
            <a:r>
              <a:rPr lang="pt-BR" sz="44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recomendação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É o processo de filtragem por informação ou padrões usando técnicas que envolvem colaboração entre múltiplos agentes.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Filtragem Colaborativa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755576" y="1484784"/>
            <a:ext cx="7704856" cy="4525962"/>
          </a:xfrm>
        </p:spPr>
        <p:txBody>
          <a:bodyPr>
            <a:normAutofit/>
          </a:bodyPr>
          <a:lstStyle/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</a:rPr>
              <a:t>Um </a:t>
            </a:r>
            <a:r>
              <a:rPr lang="pt-BR" sz="2400" i="1" dirty="0" smtClean="0">
                <a:solidFill>
                  <a:schemeClr val="accent6">
                    <a:lumMod val="50000"/>
                  </a:schemeClr>
                </a:solidFill>
              </a:rPr>
              <a:t>framework</a:t>
            </a: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</a:rPr>
              <a:t> provê uma solução para uma família de problemas semelhantes.</a:t>
            </a:r>
          </a:p>
          <a:p>
            <a:pPr marL="365760" indent="-256032" algn="just" fontAlgn="auto">
              <a:spcAft>
                <a:spcPts val="0"/>
              </a:spcAft>
              <a:buNone/>
              <a:defRPr/>
            </a:pPr>
            <a:endParaRPr lang="en-US" sz="2400" dirty="0" smtClean="0"/>
          </a:p>
          <a:p>
            <a:pPr marL="365760" indent="-256032" algn="just" fontAlgn="auto">
              <a:spcAft>
                <a:spcPts val="0"/>
              </a:spcAft>
              <a:buNone/>
              <a:defRPr/>
            </a:pPr>
            <a:endParaRPr lang="en-US" sz="2400" dirty="0" smtClean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</a:rPr>
              <a:t>Um </a:t>
            </a: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</a:rPr>
              <a:t>conjunto de classes e interfaces que mostra como decompor a família de problemas</a:t>
            </a: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marL="365760" indent="-256032" algn="just" fontAlgn="auto">
              <a:spcAft>
                <a:spcPts val="0"/>
              </a:spcAft>
              <a:buNone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65760" indent="-256032" algn="just" fontAlgn="auto">
              <a:spcAft>
                <a:spcPts val="0"/>
              </a:spcAft>
              <a:buNone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</a:rPr>
              <a:t>O IRF possui três setores distintos e o acesso ao </a:t>
            </a:r>
            <a:r>
              <a:rPr lang="pt-BR" sz="2400" i="1" dirty="0" smtClean="0">
                <a:solidFill>
                  <a:schemeClr val="accent6">
                    <a:lumMod val="50000"/>
                  </a:schemeClr>
                </a:solidFill>
              </a:rPr>
              <a:t>cluster</a:t>
            </a:r>
            <a:r>
              <a:rPr lang="pt-BR" sz="24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pt-BR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65760" indent="-256032" algn="just" fontAlgn="auto">
              <a:spcAft>
                <a:spcPts val="0"/>
              </a:spcAft>
              <a:buNone/>
              <a:defRPr/>
            </a:pPr>
            <a:endParaRPr lang="pt-BR" sz="24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Objetivo</a:t>
            </a:r>
            <a:r>
              <a:rPr lang="en-US" sz="4000" i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de um framework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PT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PT" sz="2400" dirty="0" smtClean="0">
                <a:solidFill>
                  <a:schemeClr val="accent6">
                    <a:lumMod val="50000"/>
                  </a:schemeClr>
                </a:solidFill>
              </a:rPr>
              <a:t>Este setor é destinado a armazenar as recomendações já calculadas.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400" dirty="0" smtClean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400" dirty="0" smtClean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PT" sz="2400" dirty="0" smtClean="0">
                <a:solidFill>
                  <a:schemeClr val="accent6">
                    <a:lumMod val="50000"/>
                  </a:schemeClr>
                </a:solidFill>
              </a:rPr>
              <a:t>Fornece respostas rápidas aos pedidos de recomendações que chegam a sua fachada. </a:t>
            </a:r>
            <a:endParaRPr lang="en-US" sz="2400" dirty="0" smtClean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</a:rPr>
              <a:t>Setores do IRF</a:t>
            </a:r>
            <a:br>
              <a:rPr lang="pt-BR" sz="4000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</a:rPr>
              <a:t>Setor </a:t>
            </a:r>
            <a:r>
              <a:rPr lang="pt-BR" sz="4000" i="1" dirty="0" smtClean="0">
                <a:solidFill>
                  <a:schemeClr val="accent6">
                    <a:lumMod val="50000"/>
                  </a:schemeClr>
                </a:solidFill>
              </a:rPr>
              <a:t>de Cache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136</TotalTime>
  <Words>526</Words>
  <Application>Microsoft Office PowerPoint</Application>
  <PresentationFormat>Apresentação na tela (4:3)</PresentationFormat>
  <Paragraphs>101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Concurso</vt:lpstr>
      <vt:lpstr>Adicionando Escalabilidade ao Framework de Recomendação IRF</vt:lpstr>
      <vt:lpstr>Sumário</vt:lpstr>
      <vt:lpstr>Minha Proposta</vt:lpstr>
      <vt:lpstr>Características Básicas de Sistemas Distribuídos</vt:lpstr>
      <vt:lpstr>Modelo Final de Produção</vt:lpstr>
      <vt:lpstr>Sistemas de recomendação</vt:lpstr>
      <vt:lpstr>Filtragem Colaborativa</vt:lpstr>
      <vt:lpstr>Objetivo de um framework</vt:lpstr>
      <vt:lpstr>Setores do IRF Setor de Cache</vt:lpstr>
      <vt:lpstr>Setores do IRF   Setor de Batch</vt:lpstr>
      <vt:lpstr>Setores do IRF   Setor de Input</vt:lpstr>
      <vt:lpstr>Recursos e Estudos</vt:lpstr>
      <vt:lpstr>Cronograma</vt:lpstr>
      <vt:lpstr>Bilbiografia</vt:lpstr>
      <vt:lpstr>Perguntas?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Adicionando Escalabilidade ao Framework de Recomendação Idealize</dc:title>
  <dc:creator>AD</dc:creator>
  <cp:lastModifiedBy>alexdtra</cp:lastModifiedBy>
  <cp:revision>53</cp:revision>
  <dcterms:created xsi:type="dcterms:W3CDTF">2010-12-03T23:09:01Z</dcterms:created>
  <dcterms:modified xsi:type="dcterms:W3CDTF">2011-09-15T23:31:36Z</dcterms:modified>
</cp:coreProperties>
</file>