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5"/>
  </p:notesMasterIdLst>
  <p:sldIdLst>
    <p:sldId id="256" r:id="rId2"/>
    <p:sldId id="260" r:id="rId3"/>
    <p:sldId id="261" r:id="rId4"/>
    <p:sldId id="262" r:id="rId5"/>
    <p:sldId id="263" r:id="rId6"/>
    <p:sldId id="264" r:id="rId7"/>
    <p:sldId id="265" r:id="rId8"/>
    <p:sldId id="266" r:id="rId9"/>
    <p:sldId id="267" r:id="rId10"/>
    <p:sldId id="268" r:id="rId11"/>
    <p:sldId id="271" r:id="rId12"/>
    <p:sldId id="269" r:id="rId13"/>
    <p:sldId id="270" r:id="rId1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71048" autoAdjust="0"/>
  </p:normalViewPr>
  <p:slideViewPr>
    <p:cSldViewPr>
      <p:cViewPr varScale="1">
        <p:scale>
          <a:sx n="47" d="100"/>
          <a:sy n="47" d="100"/>
        </p:scale>
        <p:origin x="-19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1AE1BE-F7EA-4957-9E37-69B2E1554128}" type="datetimeFigureOut">
              <a:rPr lang="pt-BR" smtClean="0"/>
              <a:t>15/09/2011</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138D85-0341-49B2-9023-EC1ED6147B2D}" type="slidenum">
              <a:rPr lang="pt-BR" smtClean="0"/>
              <a:t>‹nº›</a:t>
            </a:fld>
            <a:endParaRPr lang="pt-BR"/>
          </a:p>
        </p:txBody>
      </p:sp>
    </p:spTree>
    <p:extLst>
      <p:ext uri="{BB962C8B-B14F-4D97-AF65-F5344CB8AC3E}">
        <p14:creationId xmlns:p14="http://schemas.microsoft.com/office/powerpoint/2010/main" val="3914634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Gerenciar a utilização de determinados recursos como salas de aula, laboratórios, sala de seminário, </a:t>
            </a:r>
            <a:r>
              <a:rPr lang="pt-BR" dirty="0" err="1" smtClean="0"/>
              <a:t>datashow</a:t>
            </a:r>
            <a:r>
              <a:rPr lang="pt-BR" dirty="0" smtClean="0"/>
              <a:t>, </a:t>
            </a:r>
            <a:r>
              <a:rPr lang="pt-BR" dirty="0" err="1" smtClean="0"/>
              <a:t>retro-projetores</a:t>
            </a:r>
            <a:r>
              <a:rPr lang="pt-BR" dirty="0" smtClean="0"/>
              <a:t> e notebooks de um departamento de uma universidade, parece uma tarefa um tanto quanto simples. Mas quando deparamos com situações do dia-a-dia onde vários usuários solicitam a reserva desses recursos, ter o controle disso tudo passa a não ser uma tarefa tão fácil. Os usuários não sabem se determinado recurso está livre na data que pretende usar, não tem como saber quem reservou anteriormente e além disso não tem uma visualização simples de quais recursos ele tem a sua disposição e as datas em que pode utilizá-lo. A proposta deste trabalho é a criação de um sistema Web para controlar a reserva de recursos do Departamento de Ciência da Computação (DECOM) da Universidade Federal de Ouro Preto. A motivação para construção deste sistema é automatizar a reserva de recursos tornando mais simples essa atividade no dia-a-dia de todos.</a:t>
            </a:r>
          </a:p>
          <a:p>
            <a:endParaRPr lang="pt-BR" dirty="0" smtClean="0"/>
          </a:p>
          <a:p>
            <a:r>
              <a:rPr lang="pt-BR" dirty="0" smtClean="0"/>
              <a:t>Por meio desse sistema o usuário terá o conhecimento de quais recursos ele tem disponível no departamento para utilizar em suas atividades acadêmicas. Ele poderá visualizar os recursos disponíveis em determinada data bem como visualizar os recursos já reservados por outros usuários. Além disso o usuário poderá efetuar reservas de recursos em períodos pré-definidos pelo administrador do sistema.</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1</a:t>
            </a:fld>
            <a:endParaRPr lang="pt-BR"/>
          </a:p>
        </p:txBody>
      </p:sp>
    </p:spTree>
    <p:extLst>
      <p:ext uri="{BB962C8B-B14F-4D97-AF65-F5344CB8AC3E}">
        <p14:creationId xmlns:p14="http://schemas.microsoft.com/office/powerpoint/2010/main" val="2261255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b="1" dirty="0" err="1" smtClean="0"/>
              <a:t>ExtJS</a:t>
            </a:r>
            <a:r>
              <a:rPr lang="pt-BR" b="1" dirty="0" smtClean="0"/>
              <a:t>: </a:t>
            </a:r>
            <a:r>
              <a:rPr lang="pt-BR" dirty="0" smtClean="0"/>
              <a:t> framework </a:t>
            </a:r>
            <a:r>
              <a:rPr lang="pt-BR" dirty="0" err="1" smtClean="0"/>
              <a:t>Javascript</a:t>
            </a:r>
            <a:r>
              <a:rPr lang="pt-BR" dirty="0" smtClean="0"/>
              <a:t> criado originalmente como uma extensão do </a:t>
            </a:r>
            <a:r>
              <a:rPr lang="pt-BR" dirty="0" err="1" smtClean="0"/>
              <a:t>yahoo</a:t>
            </a:r>
            <a:r>
              <a:rPr lang="pt-BR" dirty="0" smtClean="0"/>
              <a:t> </a:t>
            </a:r>
            <a:r>
              <a:rPr lang="pt-BR" dirty="0" err="1" smtClean="0"/>
              <a:t>user</a:t>
            </a:r>
            <a:r>
              <a:rPr lang="pt-BR" dirty="0" smtClean="0"/>
              <a:t> interface, é um software de código livre criado e disponibilizado sob a licença LGPL. </a:t>
            </a:r>
          </a:p>
          <a:p>
            <a:r>
              <a:rPr lang="pt-BR" dirty="0" smtClean="0"/>
              <a:t>A sua utilização é bastante simples, uma vez que os arquivos necessários à sua utilização são incluídos na página HTML (ou PHP </a:t>
            </a:r>
            <a:r>
              <a:rPr lang="pt-BR" dirty="0" err="1" smtClean="0"/>
              <a:t>etc</a:t>
            </a:r>
            <a:r>
              <a:rPr lang="pt-BR" dirty="0" smtClean="0"/>
              <a:t>) através das </a:t>
            </a:r>
            <a:r>
              <a:rPr lang="pt-BR" dirty="0" err="1" smtClean="0"/>
              <a:t>tags</a:t>
            </a:r>
            <a:r>
              <a:rPr lang="pt-BR" dirty="0" smtClean="0"/>
              <a:t> &lt;SCRIPT&gt;, tal como a inclusão que qualquer arquivo *.</a:t>
            </a:r>
            <a:r>
              <a:rPr lang="pt-BR" dirty="0" err="1" smtClean="0"/>
              <a:t>js</a:t>
            </a:r>
            <a:r>
              <a:rPr lang="pt-BR" dirty="0" smtClean="0"/>
              <a:t>.</a:t>
            </a:r>
          </a:p>
          <a:p>
            <a:r>
              <a:rPr lang="pt-BR" dirty="0" smtClean="0"/>
              <a:t>A documentação também é farta, existindo uma ativa comunidade de utilizadores no Brasil, além da comunidade Norte-Americana.\\A própria documentação do </a:t>
            </a:r>
            <a:r>
              <a:rPr lang="pt-BR" dirty="0" err="1" smtClean="0"/>
              <a:t>ExtJS</a:t>
            </a:r>
            <a:r>
              <a:rPr lang="pt-BR" dirty="0" smtClean="0"/>
              <a:t> (inglês) é fácil de entender e bastante dinâmica, bem como apresenta diversos exemplos de suas funcionalidades.</a:t>
            </a:r>
          </a:p>
          <a:p>
            <a:r>
              <a:rPr lang="pt-BR" dirty="0" smtClean="0"/>
              <a:t>Existem ainda algumas ferramentas para criação visual de componentes, tais como formulários, todas disponíveis gratuitamente, além de </a:t>
            </a:r>
            <a:r>
              <a:rPr lang="pt-BR" dirty="0" err="1" smtClean="0"/>
              <a:t>plugins</a:t>
            </a:r>
            <a:r>
              <a:rPr lang="pt-BR" dirty="0" smtClean="0"/>
              <a:t> para algumas </a:t>
            </a:r>
            <a:r>
              <a:rPr lang="pt-BR" dirty="0" err="1" smtClean="0"/>
              <a:t>IDEs</a:t>
            </a:r>
            <a:endParaRPr lang="pt-BR" dirty="0" smtClean="0"/>
          </a:p>
          <a:p>
            <a:r>
              <a:rPr lang="pt-BR" dirty="0" smtClean="0"/>
              <a:t>As Principais funcionalidades desta biblioteca são</a:t>
            </a:r>
          </a:p>
          <a:p>
            <a:r>
              <a:rPr lang="pt-BR" dirty="0" smtClean="0"/>
              <a:t>Dados: provê maneira ágil, fácil e eficiente de intercâmbio de dados com \</a:t>
            </a:r>
            <a:r>
              <a:rPr lang="pt-BR" dirty="0" err="1" smtClean="0"/>
              <a:t>textit</a:t>
            </a:r>
            <a:r>
              <a:rPr lang="pt-BR" dirty="0" smtClean="0"/>
              <a:t>{scripts} PHP, ASP, Java, </a:t>
            </a:r>
            <a:r>
              <a:rPr lang="pt-BR" dirty="0" err="1" smtClean="0"/>
              <a:t>etc</a:t>
            </a:r>
            <a:r>
              <a:rPr lang="pt-BR" dirty="0" smtClean="0"/>
              <a:t>, através do JSON, principalmente, mas também trabalha bem com arquivos XML;</a:t>
            </a:r>
          </a:p>
          <a:p>
            <a:r>
              <a:rPr lang="pt-BR" dirty="0" err="1" smtClean="0"/>
              <a:t>Drag</a:t>
            </a:r>
            <a:r>
              <a:rPr lang="pt-BR" dirty="0" smtClean="0"/>
              <a:t> &amp; </a:t>
            </a:r>
            <a:r>
              <a:rPr lang="pt-BR" dirty="0" err="1" smtClean="0"/>
              <a:t>Drop</a:t>
            </a:r>
            <a:r>
              <a:rPr lang="pt-BR" dirty="0" smtClean="0"/>
              <a:t>: uma das melhores funcionalidades do </a:t>
            </a:r>
            <a:r>
              <a:rPr lang="pt-BR" dirty="0" err="1" smtClean="0"/>
              <a:t>ExtJS</a:t>
            </a:r>
            <a:r>
              <a:rPr lang="pt-BR" dirty="0" smtClean="0"/>
              <a:t> é o Arrastar e Soltar (</a:t>
            </a:r>
            <a:r>
              <a:rPr lang="pt-BR" dirty="0" err="1" smtClean="0"/>
              <a:t>drag</a:t>
            </a:r>
            <a:r>
              <a:rPr lang="pt-BR" dirty="0" smtClean="0"/>
              <a:t> \&amp; </a:t>
            </a:r>
            <a:r>
              <a:rPr lang="pt-BR" dirty="0" err="1" smtClean="0"/>
              <a:t>drop</a:t>
            </a:r>
            <a:r>
              <a:rPr lang="pt-BR" dirty="0" smtClean="0"/>
              <a:t> ou DD). Com esse componente, o desenvolvedor pode facilmente criar instruções que permitam arrastar-e-soltar elementos nas páginas web, inclusive promovendo alterações em dados ou outras ações;</a:t>
            </a:r>
          </a:p>
          <a:p>
            <a:r>
              <a:rPr lang="pt-BR" dirty="0" smtClean="0"/>
              <a:t>Formulários: um dos pontos fortes do </a:t>
            </a:r>
            <a:r>
              <a:rPr lang="pt-BR" dirty="0" err="1" smtClean="0"/>
              <a:t>ExtJS</a:t>
            </a:r>
            <a:r>
              <a:rPr lang="pt-BR" dirty="0" smtClean="0"/>
              <a:t> é a facilidade e a elegância dos formulários que podem ser criados. Vão desde simples formulários até formulários aninhados, em abas e conjugados com outros elementos. Pode-se </a:t>
            </a:r>
            <a:r>
              <a:rPr lang="pt-BR" dirty="0" err="1" smtClean="0"/>
              <a:t>arratar</a:t>
            </a:r>
            <a:r>
              <a:rPr lang="pt-BR" dirty="0" smtClean="0"/>
              <a:t> itens de uma tabela de dados e estes dados surgem em campos de um formulário, por exemplo;</a:t>
            </a:r>
          </a:p>
          <a:p>
            <a:r>
              <a:rPr lang="pt-BR" dirty="0" smtClean="0"/>
              <a:t>Grid: assim como no \</a:t>
            </a:r>
            <a:r>
              <a:rPr lang="pt-BR" dirty="0" err="1" smtClean="0"/>
              <a:t>textit</a:t>
            </a:r>
            <a:r>
              <a:rPr lang="pt-BR" dirty="0" smtClean="0"/>
              <a:t>{</a:t>
            </a:r>
            <a:r>
              <a:rPr lang="pt-BR" dirty="0" err="1" smtClean="0"/>
              <a:t>jQueri</a:t>
            </a:r>
            <a:r>
              <a:rPr lang="pt-BR" dirty="0" smtClean="0"/>
              <a:t>}, com o </a:t>
            </a:r>
            <a:r>
              <a:rPr lang="pt-BR" dirty="0" err="1" smtClean="0"/>
              <a:t>ExtJS</a:t>
            </a:r>
            <a:r>
              <a:rPr lang="pt-BR" dirty="0" smtClean="0"/>
              <a:t> é possível criar diversos tipos de grid (tabelas de dados), podendo editar dados diretamente, ordenar, mover colunas, e diversas outras funcionalidades interessantes; tudo de forma elegante e eficiente;</a:t>
            </a:r>
          </a:p>
          <a:p>
            <a:r>
              <a:rPr lang="pt-BR" dirty="0" smtClean="0"/>
              <a:t>Layout: é possível criar layouts elegantes, bonitos e práticos, através do </a:t>
            </a:r>
            <a:r>
              <a:rPr lang="pt-BR" dirty="0" err="1" smtClean="0"/>
              <a:t>ExtJS</a:t>
            </a:r>
            <a:r>
              <a:rPr lang="pt-BR" dirty="0" smtClean="0"/>
              <a:t>. Criação de painéis, janelas, abas, </a:t>
            </a:r>
            <a:r>
              <a:rPr lang="pt-BR" dirty="0" err="1" smtClean="0"/>
              <a:t>etc</a:t>
            </a:r>
            <a:r>
              <a:rPr lang="pt-BR" dirty="0" smtClean="0"/>
              <a:t> pode ocorrer dinamicamente, além de ser fácil a implementação de temas uma vez que o visual fica a cargo de arquivos CSS;</a:t>
            </a:r>
          </a:p>
          <a:p>
            <a:r>
              <a:rPr lang="pt-BR" dirty="0" smtClean="0"/>
              <a:t>Menus: bonitos e elegantes menus de diversos tipos podem ser criados e integrados em diversos elementos;</a:t>
            </a:r>
          </a:p>
          <a:p>
            <a:r>
              <a:rPr lang="pt-BR" dirty="0" err="1" smtClean="0"/>
              <a:t>Tree</a:t>
            </a:r>
            <a:r>
              <a:rPr lang="pt-BR" dirty="0" smtClean="0"/>
              <a:t>: uma das melhores funcionalidades do </a:t>
            </a:r>
            <a:r>
              <a:rPr lang="pt-BR" dirty="0" err="1" smtClean="0"/>
              <a:t>ExtJS</a:t>
            </a:r>
            <a:r>
              <a:rPr lang="pt-BR" dirty="0" smtClean="0"/>
              <a:t> é a criação de árvores (como a árvore de pastas do Windows Explorer, por exemplo). Além de servirem de menus hierárquicos, podem servir de classificadores de dados, exibição de arquivos e pastas e diversas outras funcionalidades;</a:t>
            </a:r>
          </a:p>
          <a:p>
            <a:r>
              <a:rPr lang="pt-BR" dirty="0" smtClean="0"/>
              <a:t>Outros componentes: além dos componentes já citados, o </a:t>
            </a:r>
            <a:r>
              <a:rPr lang="pt-BR" dirty="0" err="1" smtClean="0"/>
              <a:t>ExtJS</a:t>
            </a:r>
            <a:r>
              <a:rPr lang="pt-BR" dirty="0" smtClean="0"/>
              <a:t> conta com componentes capazes de possibilitar o redimensionamento de elementos, paginação de dados, abas, barras de progresso, </a:t>
            </a:r>
            <a:r>
              <a:rPr lang="pt-BR" dirty="0" err="1" smtClean="0"/>
              <a:t>QuickTips</a:t>
            </a:r>
            <a:r>
              <a:rPr lang="pt-BR" dirty="0" smtClean="0"/>
              <a:t>, barras de status, </a:t>
            </a:r>
            <a:r>
              <a:rPr lang="pt-BR" dirty="0" err="1" smtClean="0"/>
              <a:t>splitbars</a:t>
            </a:r>
            <a:r>
              <a:rPr lang="pt-BR" dirty="0" smtClean="0"/>
              <a:t>, </a:t>
            </a:r>
            <a:r>
              <a:rPr lang="pt-BR" dirty="0" err="1" smtClean="0"/>
              <a:t>tooltips</a:t>
            </a:r>
            <a:r>
              <a:rPr lang="pt-BR" dirty="0" smtClean="0"/>
              <a:t> e toolbars, </a:t>
            </a:r>
            <a:r>
              <a:rPr lang="pt-BR" dirty="0" err="1" smtClean="0"/>
              <a:t>windows</a:t>
            </a:r>
            <a:r>
              <a:rPr lang="pt-BR" dirty="0" smtClean="0"/>
              <a:t> (janelas) entre outros.</a:t>
            </a:r>
          </a:p>
          <a:p>
            <a:r>
              <a:rPr lang="pt-BR" b="1" dirty="0" err="1" smtClean="0"/>
              <a:t>Zend</a:t>
            </a:r>
            <a:r>
              <a:rPr lang="pt-BR" b="1" dirty="0" smtClean="0"/>
              <a:t> Studio:</a:t>
            </a:r>
          </a:p>
          <a:p>
            <a:r>
              <a:rPr lang="pt-BR" dirty="0" smtClean="0"/>
              <a:t>Apesar da linguagem PHP ser interpretada e não precisar necessariamente de uma IDE, o </a:t>
            </a:r>
            <a:r>
              <a:rPr lang="pt-BR" dirty="0" err="1" smtClean="0"/>
              <a:t>Zend</a:t>
            </a:r>
            <a:r>
              <a:rPr lang="pt-BR" dirty="0" smtClean="0"/>
              <a:t> Studio será utilizado por ser uma IDE para o desenvolvimento em PHP com inúmeros componentes necessários para o desenvolvimento integral de sua aplicação PHP.</a:t>
            </a:r>
          </a:p>
          <a:p>
            <a:r>
              <a:rPr lang="pt-BR" dirty="0" smtClean="0"/>
              <a:t>Foi projetado para desenvolvedores profissionais. Inclui todos os componentes necessários para o desenvolvimento integral aplicação PHP. Além disso, conta com ajudas na gestão de projetos e depuração de código, tudo para facilitar o desenvolvimento de suas aplicações.</a:t>
            </a:r>
          </a:p>
          <a:p>
            <a:r>
              <a:rPr lang="pt-BR" b="1" dirty="0" smtClean="0"/>
              <a:t>Mozilla Firefox: </a:t>
            </a:r>
            <a:r>
              <a:rPr lang="pt-BR" dirty="0" smtClean="0"/>
              <a:t>navegador  livre e </a:t>
            </a:r>
            <a:r>
              <a:rPr lang="pt-BR" dirty="0" err="1" smtClean="0"/>
              <a:t>multi-plataforma</a:t>
            </a:r>
            <a:r>
              <a:rPr lang="pt-BR" dirty="0" smtClean="0"/>
              <a:t> desenvolvido pela \</a:t>
            </a:r>
            <a:r>
              <a:rPr lang="pt-BR" dirty="0" err="1" smtClean="0"/>
              <a:t>textit</a:t>
            </a:r>
            <a:r>
              <a:rPr lang="pt-BR" dirty="0" smtClean="0"/>
              <a:t>{Mozilla Foundation} com ajuda de centenas de colaboradores. A intenção da fundação é desenvolver um navegador leve, seguro, intuitivo e altamente extensível.</a:t>
            </a:r>
          </a:p>
          <a:p>
            <a:r>
              <a:rPr lang="pt-BR" dirty="0" smtClean="0"/>
              <a:t>A utilização deste navegador será para testar o sistema durante o desenvolvimento além de ser a plataforma principal ao final do </a:t>
            </a:r>
            <a:r>
              <a:rPr lang="pt-BR" dirty="0" err="1" smtClean="0"/>
              <a:t>desenvolmento</a:t>
            </a:r>
            <a:r>
              <a:rPr lang="pt-BR" dirty="0" smtClean="0"/>
              <a:t> do sistema.</a:t>
            </a:r>
          </a:p>
          <a:p>
            <a:r>
              <a:rPr lang="pt-BR" b="1" dirty="0" err="1" smtClean="0"/>
              <a:t>Firebug</a:t>
            </a:r>
            <a:r>
              <a:rPr lang="pt-BR" b="1" dirty="0" smtClean="0"/>
              <a:t>: </a:t>
            </a:r>
            <a:r>
              <a:rPr lang="pt-BR" dirty="0" smtClean="0"/>
              <a:t>extensão para o Mozilla Firefox que adiciona ao navegador inúmeras ferramentas para facilitar a tarefa de desenvolvimento de páginas web. Ele possibilita a identificação e eliminação de erros de programação, edição e também o monitoramento de CSS, HTML e </a:t>
            </a:r>
            <a:r>
              <a:rPr lang="pt-BR" dirty="0" err="1" smtClean="0"/>
              <a:t>JavaScript</a:t>
            </a:r>
            <a:r>
              <a:rPr lang="pt-BR" dirty="0" smtClean="0"/>
              <a:t> presentes em qualquer página da internet. Para quem cria sites e utiliza o Firefox, pode ter a facilidade de realizar todas as inspeções em qualquer página web, sendo ainda um recurso interessante para quem está iniciando com a marcação HTML, já que é possível entrar em um site específico e verificar a marcação utilizada nele</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11</a:t>
            </a:fld>
            <a:endParaRPr lang="pt-BR"/>
          </a:p>
        </p:txBody>
      </p:sp>
    </p:spTree>
    <p:extLst>
      <p:ext uri="{BB962C8B-B14F-4D97-AF65-F5344CB8AC3E}">
        <p14:creationId xmlns:p14="http://schemas.microsoft.com/office/powerpoint/2010/main" val="1823423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b="1" dirty="0" err="1" smtClean="0"/>
              <a:t>ExtJS</a:t>
            </a:r>
            <a:r>
              <a:rPr lang="pt-BR" b="1" dirty="0" smtClean="0"/>
              <a:t>: </a:t>
            </a:r>
            <a:r>
              <a:rPr lang="pt-BR" dirty="0" smtClean="0"/>
              <a:t> framework </a:t>
            </a:r>
            <a:r>
              <a:rPr lang="pt-BR" dirty="0" err="1" smtClean="0"/>
              <a:t>Javascript</a:t>
            </a:r>
            <a:r>
              <a:rPr lang="pt-BR" dirty="0" smtClean="0"/>
              <a:t> criado originalmente como uma extensão do </a:t>
            </a:r>
            <a:r>
              <a:rPr lang="pt-BR" dirty="0" err="1" smtClean="0"/>
              <a:t>yahoo</a:t>
            </a:r>
            <a:r>
              <a:rPr lang="pt-BR" dirty="0" smtClean="0"/>
              <a:t> </a:t>
            </a:r>
            <a:r>
              <a:rPr lang="pt-BR" dirty="0" err="1" smtClean="0"/>
              <a:t>user</a:t>
            </a:r>
            <a:r>
              <a:rPr lang="pt-BR" dirty="0" smtClean="0"/>
              <a:t> interface, é um software de código livre criado e disponibilizado sob a licença LGPL. </a:t>
            </a:r>
          </a:p>
          <a:p>
            <a:r>
              <a:rPr lang="pt-BR" dirty="0" smtClean="0"/>
              <a:t>A sua utilização é bastante simples, uma vez que os arquivos necessários à sua utilização são incluídos na página HTML (ou PHP </a:t>
            </a:r>
            <a:r>
              <a:rPr lang="pt-BR" dirty="0" err="1" smtClean="0"/>
              <a:t>etc</a:t>
            </a:r>
            <a:r>
              <a:rPr lang="pt-BR" dirty="0" smtClean="0"/>
              <a:t>) através das </a:t>
            </a:r>
            <a:r>
              <a:rPr lang="pt-BR" dirty="0" err="1" smtClean="0"/>
              <a:t>tags</a:t>
            </a:r>
            <a:r>
              <a:rPr lang="pt-BR" dirty="0" smtClean="0"/>
              <a:t> &lt;SCRIPT&gt;, tal como a inclusão que qualquer arquivo *.</a:t>
            </a:r>
            <a:r>
              <a:rPr lang="pt-BR" dirty="0" err="1" smtClean="0"/>
              <a:t>js</a:t>
            </a:r>
            <a:r>
              <a:rPr lang="pt-BR" dirty="0" smtClean="0"/>
              <a:t>.</a:t>
            </a:r>
          </a:p>
          <a:p>
            <a:r>
              <a:rPr lang="pt-BR" dirty="0" smtClean="0"/>
              <a:t>A documentação também é farta, existindo uma ativa comunidade de utilizadores no Brasil, além da comunidade Norte-Americana.\\A própria documentação do </a:t>
            </a:r>
            <a:r>
              <a:rPr lang="pt-BR" dirty="0" err="1" smtClean="0"/>
              <a:t>ExtJS</a:t>
            </a:r>
            <a:r>
              <a:rPr lang="pt-BR" dirty="0" smtClean="0"/>
              <a:t> (inglês) é fácil de entender e bastante dinâmica, bem como apresenta diversos exemplos de suas funcionalidades.</a:t>
            </a:r>
          </a:p>
          <a:p>
            <a:r>
              <a:rPr lang="pt-BR" dirty="0" smtClean="0"/>
              <a:t>Existem ainda algumas ferramentas para criação visual de componentes, tais como formulários, todas disponíveis gratuitamente, além de </a:t>
            </a:r>
            <a:r>
              <a:rPr lang="pt-BR" dirty="0" err="1" smtClean="0"/>
              <a:t>plugins</a:t>
            </a:r>
            <a:r>
              <a:rPr lang="pt-BR" dirty="0" smtClean="0"/>
              <a:t> para algumas </a:t>
            </a:r>
            <a:r>
              <a:rPr lang="pt-BR" dirty="0" err="1" smtClean="0"/>
              <a:t>IDEs</a:t>
            </a:r>
            <a:endParaRPr lang="pt-BR" dirty="0" smtClean="0"/>
          </a:p>
          <a:p>
            <a:r>
              <a:rPr lang="pt-BR" dirty="0" smtClean="0"/>
              <a:t>As Principais funcionalidades desta biblioteca são</a:t>
            </a:r>
          </a:p>
          <a:p>
            <a:r>
              <a:rPr lang="pt-BR" dirty="0" smtClean="0"/>
              <a:t>Dados: provê maneira ágil, fácil e eficiente de intercâmbio de dados com \</a:t>
            </a:r>
            <a:r>
              <a:rPr lang="pt-BR" dirty="0" err="1" smtClean="0"/>
              <a:t>textit</a:t>
            </a:r>
            <a:r>
              <a:rPr lang="pt-BR" dirty="0" smtClean="0"/>
              <a:t>{scripts} PHP, ASP, Java, </a:t>
            </a:r>
            <a:r>
              <a:rPr lang="pt-BR" dirty="0" err="1" smtClean="0"/>
              <a:t>etc</a:t>
            </a:r>
            <a:r>
              <a:rPr lang="pt-BR" dirty="0" smtClean="0"/>
              <a:t>, através do JSON, principalmente, mas também trabalha bem com arquivos XML;</a:t>
            </a:r>
          </a:p>
          <a:p>
            <a:r>
              <a:rPr lang="pt-BR" dirty="0" err="1" smtClean="0"/>
              <a:t>Drag</a:t>
            </a:r>
            <a:r>
              <a:rPr lang="pt-BR" dirty="0" smtClean="0"/>
              <a:t> &amp; </a:t>
            </a:r>
            <a:r>
              <a:rPr lang="pt-BR" dirty="0" err="1" smtClean="0"/>
              <a:t>Drop</a:t>
            </a:r>
            <a:r>
              <a:rPr lang="pt-BR" dirty="0" smtClean="0"/>
              <a:t>: uma das melhores funcionalidades do </a:t>
            </a:r>
            <a:r>
              <a:rPr lang="pt-BR" dirty="0" err="1" smtClean="0"/>
              <a:t>ExtJS</a:t>
            </a:r>
            <a:r>
              <a:rPr lang="pt-BR" dirty="0" smtClean="0"/>
              <a:t> é o Arrastar e Soltar (</a:t>
            </a:r>
            <a:r>
              <a:rPr lang="pt-BR" dirty="0" err="1" smtClean="0"/>
              <a:t>drag</a:t>
            </a:r>
            <a:r>
              <a:rPr lang="pt-BR" dirty="0" smtClean="0"/>
              <a:t> \&amp; </a:t>
            </a:r>
            <a:r>
              <a:rPr lang="pt-BR" dirty="0" err="1" smtClean="0"/>
              <a:t>drop</a:t>
            </a:r>
            <a:r>
              <a:rPr lang="pt-BR" dirty="0" smtClean="0"/>
              <a:t> ou DD). Com esse componente, o desenvolvedor pode facilmente criar instruções que permitam arrastar-e-soltar elementos nas páginas web, inclusive promovendo alterações em dados ou outras ações;</a:t>
            </a:r>
          </a:p>
          <a:p>
            <a:r>
              <a:rPr lang="pt-BR" dirty="0" smtClean="0"/>
              <a:t>Formulários: um dos pontos fortes do </a:t>
            </a:r>
            <a:r>
              <a:rPr lang="pt-BR" dirty="0" err="1" smtClean="0"/>
              <a:t>ExtJS</a:t>
            </a:r>
            <a:r>
              <a:rPr lang="pt-BR" dirty="0" smtClean="0"/>
              <a:t> é a facilidade e a elegância dos formulários que podem ser criados. Vão desde simples formulários até formulários aninhados, em abas e conjugados com outros elementos. Pode-se </a:t>
            </a:r>
            <a:r>
              <a:rPr lang="pt-BR" dirty="0" err="1" smtClean="0"/>
              <a:t>arratar</a:t>
            </a:r>
            <a:r>
              <a:rPr lang="pt-BR" dirty="0" smtClean="0"/>
              <a:t> itens de uma tabela de dados e estes dados surgem em campos de um formulário, por exemplo;</a:t>
            </a:r>
          </a:p>
          <a:p>
            <a:r>
              <a:rPr lang="pt-BR" dirty="0" smtClean="0"/>
              <a:t>Grid: assim como no \</a:t>
            </a:r>
            <a:r>
              <a:rPr lang="pt-BR" dirty="0" err="1" smtClean="0"/>
              <a:t>textit</a:t>
            </a:r>
            <a:r>
              <a:rPr lang="pt-BR" dirty="0" smtClean="0"/>
              <a:t>{</a:t>
            </a:r>
            <a:r>
              <a:rPr lang="pt-BR" dirty="0" err="1" smtClean="0"/>
              <a:t>jQueri</a:t>
            </a:r>
            <a:r>
              <a:rPr lang="pt-BR" dirty="0" smtClean="0"/>
              <a:t>}, com o </a:t>
            </a:r>
            <a:r>
              <a:rPr lang="pt-BR" dirty="0" err="1" smtClean="0"/>
              <a:t>ExtJS</a:t>
            </a:r>
            <a:r>
              <a:rPr lang="pt-BR" dirty="0" smtClean="0"/>
              <a:t> é possível criar diversos tipos de grid (tabelas de dados), podendo editar dados diretamente, ordenar, mover colunas, e diversas outras funcionalidades interessantes; tudo de forma elegante e eficiente;</a:t>
            </a:r>
          </a:p>
          <a:p>
            <a:r>
              <a:rPr lang="pt-BR" dirty="0" smtClean="0"/>
              <a:t>Layout: é possível criar layouts elegantes, bonitos e práticos, através do </a:t>
            </a:r>
            <a:r>
              <a:rPr lang="pt-BR" dirty="0" err="1" smtClean="0"/>
              <a:t>ExtJS</a:t>
            </a:r>
            <a:r>
              <a:rPr lang="pt-BR" dirty="0" smtClean="0"/>
              <a:t>. Criação de painéis, janelas, abas, </a:t>
            </a:r>
            <a:r>
              <a:rPr lang="pt-BR" dirty="0" err="1" smtClean="0"/>
              <a:t>etc</a:t>
            </a:r>
            <a:r>
              <a:rPr lang="pt-BR" dirty="0" smtClean="0"/>
              <a:t> pode ocorrer dinamicamente, além de ser fácil a implementação de temas uma vez que o visual fica a cargo de arquivos CSS;</a:t>
            </a:r>
          </a:p>
          <a:p>
            <a:r>
              <a:rPr lang="pt-BR" dirty="0" smtClean="0"/>
              <a:t>Menus: bonitos e elegantes menus de diversos tipos podem ser criados e integrados em diversos elementos;</a:t>
            </a:r>
          </a:p>
          <a:p>
            <a:r>
              <a:rPr lang="pt-BR" dirty="0" err="1" smtClean="0"/>
              <a:t>Tree</a:t>
            </a:r>
            <a:r>
              <a:rPr lang="pt-BR" dirty="0" smtClean="0"/>
              <a:t>: uma das melhores funcionalidades do </a:t>
            </a:r>
            <a:r>
              <a:rPr lang="pt-BR" dirty="0" err="1" smtClean="0"/>
              <a:t>ExtJS</a:t>
            </a:r>
            <a:r>
              <a:rPr lang="pt-BR" dirty="0" smtClean="0"/>
              <a:t> é a criação de árvores (como a árvore de pastas do Windows Explorer, por exemplo). Além de servirem de menus hierárquicos, podem servir de classificadores de dados, exibição de arquivos e pastas e diversas outras funcionalidades;</a:t>
            </a:r>
          </a:p>
          <a:p>
            <a:r>
              <a:rPr lang="pt-BR" dirty="0" smtClean="0"/>
              <a:t>Outros componentes: além dos componentes já citados, o </a:t>
            </a:r>
            <a:r>
              <a:rPr lang="pt-BR" dirty="0" err="1" smtClean="0"/>
              <a:t>ExtJS</a:t>
            </a:r>
            <a:r>
              <a:rPr lang="pt-BR" dirty="0" smtClean="0"/>
              <a:t> conta com componentes capazes de possibilitar o redimensionamento de elementos, paginação de dados, abas, barras de progresso, </a:t>
            </a:r>
            <a:r>
              <a:rPr lang="pt-BR" dirty="0" err="1" smtClean="0"/>
              <a:t>QuickTips</a:t>
            </a:r>
            <a:r>
              <a:rPr lang="pt-BR" dirty="0" smtClean="0"/>
              <a:t>, barras de status, </a:t>
            </a:r>
            <a:r>
              <a:rPr lang="pt-BR" dirty="0" err="1" smtClean="0"/>
              <a:t>splitbars</a:t>
            </a:r>
            <a:r>
              <a:rPr lang="pt-BR" dirty="0" smtClean="0"/>
              <a:t>, </a:t>
            </a:r>
            <a:r>
              <a:rPr lang="pt-BR" dirty="0" err="1" smtClean="0"/>
              <a:t>tooltips</a:t>
            </a:r>
            <a:r>
              <a:rPr lang="pt-BR" dirty="0" smtClean="0"/>
              <a:t> e toolbars, </a:t>
            </a:r>
            <a:r>
              <a:rPr lang="pt-BR" dirty="0" err="1" smtClean="0"/>
              <a:t>windows</a:t>
            </a:r>
            <a:r>
              <a:rPr lang="pt-BR" dirty="0" smtClean="0"/>
              <a:t> (janelas) entre outros.</a:t>
            </a:r>
          </a:p>
          <a:p>
            <a:r>
              <a:rPr lang="pt-BR" b="1" dirty="0" err="1" smtClean="0"/>
              <a:t>Zend</a:t>
            </a:r>
            <a:r>
              <a:rPr lang="pt-BR" b="1" dirty="0" smtClean="0"/>
              <a:t> Studio:</a:t>
            </a:r>
          </a:p>
          <a:p>
            <a:r>
              <a:rPr lang="pt-BR" dirty="0" smtClean="0"/>
              <a:t>Apesar da linguagem PHP ser interpretada e não precisar necessariamente de uma IDE, o </a:t>
            </a:r>
            <a:r>
              <a:rPr lang="pt-BR" dirty="0" err="1" smtClean="0"/>
              <a:t>Zend</a:t>
            </a:r>
            <a:r>
              <a:rPr lang="pt-BR" dirty="0" smtClean="0"/>
              <a:t> Studio será utilizado por ser uma IDE para o desenvolvimento em PHP com inúmeros componentes necessários para o desenvolvimento integral de sua aplicação PHP.</a:t>
            </a:r>
          </a:p>
          <a:p>
            <a:r>
              <a:rPr lang="pt-BR" dirty="0" smtClean="0"/>
              <a:t>Foi projetado para desenvolvedores profissionais. Inclui todos os componentes necessários para o desenvolvimento integral aplicação PHP. Além disso, conta com ajudas na gestão de projetos e depuração de código, tudo para facilitar o desenvolvimento de suas aplicações.</a:t>
            </a:r>
          </a:p>
          <a:p>
            <a:r>
              <a:rPr lang="pt-BR" b="1" dirty="0" smtClean="0"/>
              <a:t>Mozilla Firefox: </a:t>
            </a:r>
            <a:r>
              <a:rPr lang="pt-BR" dirty="0" smtClean="0"/>
              <a:t>navegador  livre e </a:t>
            </a:r>
            <a:r>
              <a:rPr lang="pt-BR" dirty="0" err="1" smtClean="0"/>
              <a:t>multi-plataforma</a:t>
            </a:r>
            <a:r>
              <a:rPr lang="pt-BR" dirty="0" smtClean="0"/>
              <a:t> desenvolvido pela \</a:t>
            </a:r>
            <a:r>
              <a:rPr lang="pt-BR" dirty="0" err="1" smtClean="0"/>
              <a:t>textit</a:t>
            </a:r>
            <a:r>
              <a:rPr lang="pt-BR" dirty="0" smtClean="0"/>
              <a:t>{Mozilla Foundation} com ajuda de centenas de colaboradores. A intenção da fundação é desenvolver um navegador leve, seguro, intuitivo e altamente extensível.</a:t>
            </a:r>
          </a:p>
          <a:p>
            <a:r>
              <a:rPr lang="pt-BR" dirty="0" smtClean="0"/>
              <a:t>A utilização deste navegador será para testar o sistema durante o desenvolvimento além de ser a plataforma principal ao final do </a:t>
            </a:r>
            <a:r>
              <a:rPr lang="pt-BR" dirty="0" err="1" smtClean="0"/>
              <a:t>desenvolmento</a:t>
            </a:r>
            <a:r>
              <a:rPr lang="pt-BR" dirty="0" smtClean="0"/>
              <a:t> do sistema.</a:t>
            </a:r>
          </a:p>
          <a:p>
            <a:r>
              <a:rPr lang="pt-BR" b="1" dirty="0" err="1" smtClean="0"/>
              <a:t>Firebug</a:t>
            </a:r>
            <a:r>
              <a:rPr lang="pt-BR" b="1" dirty="0" smtClean="0"/>
              <a:t>: </a:t>
            </a:r>
            <a:r>
              <a:rPr lang="pt-BR" dirty="0" smtClean="0"/>
              <a:t>extensão para o Mozilla Firefox que adiciona ao navegador inúmeras ferramentas para facilitar a tarefa de desenvolvimento de páginas web. Ele possibilita a identificação e eliminação de erros de programação, edição e também o monitoramento de CSS, HTML e </a:t>
            </a:r>
            <a:r>
              <a:rPr lang="pt-BR" dirty="0" err="1" smtClean="0"/>
              <a:t>JavaScript</a:t>
            </a:r>
            <a:r>
              <a:rPr lang="pt-BR" dirty="0" smtClean="0"/>
              <a:t> presentes em qualquer página da internet. Para quem cria sites e utiliza o Firefox, pode ter a facilidade de realizar todas as inspeções em qualquer página web, sendo ainda um recurso interessante para quem está iniciando com a marcação HTML, já que é possível entrar em um site específico e verificar a marcação utilizada nele</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12</a:t>
            </a:fld>
            <a:endParaRPr lang="pt-BR"/>
          </a:p>
        </p:txBody>
      </p:sp>
    </p:spTree>
    <p:extLst>
      <p:ext uri="{BB962C8B-B14F-4D97-AF65-F5344CB8AC3E}">
        <p14:creationId xmlns:p14="http://schemas.microsoft.com/office/powerpoint/2010/main" val="1823423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b="1" dirty="0" err="1" smtClean="0"/>
              <a:t>ExtJS</a:t>
            </a:r>
            <a:r>
              <a:rPr lang="pt-BR" b="1" dirty="0" smtClean="0"/>
              <a:t>: </a:t>
            </a:r>
            <a:r>
              <a:rPr lang="pt-BR" dirty="0" smtClean="0"/>
              <a:t> framework </a:t>
            </a:r>
            <a:r>
              <a:rPr lang="pt-BR" dirty="0" err="1" smtClean="0"/>
              <a:t>Javascript</a:t>
            </a:r>
            <a:r>
              <a:rPr lang="pt-BR" dirty="0" smtClean="0"/>
              <a:t> criado originalmente como uma extensão do </a:t>
            </a:r>
            <a:r>
              <a:rPr lang="pt-BR" dirty="0" err="1" smtClean="0"/>
              <a:t>yahoo</a:t>
            </a:r>
            <a:r>
              <a:rPr lang="pt-BR" dirty="0" smtClean="0"/>
              <a:t> </a:t>
            </a:r>
            <a:r>
              <a:rPr lang="pt-BR" dirty="0" err="1" smtClean="0"/>
              <a:t>user</a:t>
            </a:r>
            <a:r>
              <a:rPr lang="pt-BR" dirty="0" smtClean="0"/>
              <a:t> interface, é um software de código livre criado e disponibilizado sob a licença LGPL. </a:t>
            </a:r>
          </a:p>
          <a:p>
            <a:r>
              <a:rPr lang="pt-BR" dirty="0" smtClean="0"/>
              <a:t>A sua utilização é bastante simples, uma vez que os arquivos necessários à sua utilização são incluídos na página HTML (ou PHP </a:t>
            </a:r>
            <a:r>
              <a:rPr lang="pt-BR" dirty="0" err="1" smtClean="0"/>
              <a:t>etc</a:t>
            </a:r>
            <a:r>
              <a:rPr lang="pt-BR" dirty="0" smtClean="0"/>
              <a:t>) através das </a:t>
            </a:r>
            <a:r>
              <a:rPr lang="pt-BR" dirty="0" err="1" smtClean="0"/>
              <a:t>tags</a:t>
            </a:r>
            <a:r>
              <a:rPr lang="pt-BR" dirty="0" smtClean="0"/>
              <a:t> &lt;SCRIPT&gt;, tal como a inclusão que qualquer arquivo *.</a:t>
            </a:r>
            <a:r>
              <a:rPr lang="pt-BR" dirty="0" err="1" smtClean="0"/>
              <a:t>js</a:t>
            </a:r>
            <a:r>
              <a:rPr lang="pt-BR" dirty="0" smtClean="0"/>
              <a:t>.</a:t>
            </a:r>
          </a:p>
          <a:p>
            <a:r>
              <a:rPr lang="pt-BR" dirty="0" smtClean="0"/>
              <a:t>A documentação também é farta, existindo uma ativa comunidade de utilizadores no Brasil, além da comunidade Norte-Americana.\\A própria documentação do </a:t>
            </a:r>
            <a:r>
              <a:rPr lang="pt-BR" dirty="0" err="1" smtClean="0"/>
              <a:t>ExtJS</a:t>
            </a:r>
            <a:r>
              <a:rPr lang="pt-BR" dirty="0" smtClean="0"/>
              <a:t> (inglês) é fácil de entender e bastante dinâmica, bem como apresenta diversos exemplos de suas funcionalidades.</a:t>
            </a:r>
          </a:p>
          <a:p>
            <a:r>
              <a:rPr lang="pt-BR" dirty="0" smtClean="0"/>
              <a:t>Existem ainda algumas ferramentas para criação visual de componentes, tais como formulários, todas disponíveis gratuitamente, além de </a:t>
            </a:r>
            <a:r>
              <a:rPr lang="pt-BR" dirty="0" err="1" smtClean="0"/>
              <a:t>plugins</a:t>
            </a:r>
            <a:r>
              <a:rPr lang="pt-BR" dirty="0" smtClean="0"/>
              <a:t> para algumas </a:t>
            </a:r>
            <a:r>
              <a:rPr lang="pt-BR" dirty="0" err="1" smtClean="0"/>
              <a:t>IDEs</a:t>
            </a:r>
            <a:endParaRPr lang="pt-BR" dirty="0" smtClean="0"/>
          </a:p>
          <a:p>
            <a:r>
              <a:rPr lang="pt-BR" dirty="0" smtClean="0"/>
              <a:t>As Principais funcionalidades desta biblioteca são</a:t>
            </a:r>
          </a:p>
          <a:p>
            <a:r>
              <a:rPr lang="pt-BR" dirty="0" smtClean="0"/>
              <a:t>Dados: provê maneira ágil, fácil e eficiente de intercâmbio de dados com \</a:t>
            </a:r>
            <a:r>
              <a:rPr lang="pt-BR" dirty="0" err="1" smtClean="0"/>
              <a:t>textit</a:t>
            </a:r>
            <a:r>
              <a:rPr lang="pt-BR" dirty="0" smtClean="0"/>
              <a:t>{scripts} PHP, ASP, Java, </a:t>
            </a:r>
            <a:r>
              <a:rPr lang="pt-BR" dirty="0" err="1" smtClean="0"/>
              <a:t>etc</a:t>
            </a:r>
            <a:r>
              <a:rPr lang="pt-BR" dirty="0" smtClean="0"/>
              <a:t>, através do JSON, principalmente, mas também trabalha bem com arquivos XML;</a:t>
            </a:r>
          </a:p>
          <a:p>
            <a:r>
              <a:rPr lang="pt-BR" dirty="0" err="1" smtClean="0"/>
              <a:t>Drag</a:t>
            </a:r>
            <a:r>
              <a:rPr lang="pt-BR" dirty="0" smtClean="0"/>
              <a:t> &amp; </a:t>
            </a:r>
            <a:r>
              <a:rPr lang="pt-BR" dirty="0" err="1" smtClean="0"/>
              <a:t>Drop</a:t>
            </a:r>
            <a:r>
              <a:rPr lang="pt-BR" dirty="0" smtClean="0"/>
              <a:t>: uma das melhores funcionalidades do </a:t>
            </a:r>
            <a:r>
              <a:rPr lang="pt-BR" dirty="0" err="1" smtClean="0"/>
              <a:t>ExtJS</a:t>
            </a:r>
            <a:r>
              <a:rPr lang="pt-BR" dirty="0" smtClean="0"/>
              <a:t> é o Arrastar e Soltar (</a:t>
            </a:r>
            <a:r>
              <a:rPr lang="pt-BR" dirty="0" err="1" smtClean="0"/>
              <a:t>drag</a:t>
            </a:r>
            <a:r>
              <a:rPr lang="pt-BR" dirty="0" smtClean="0"/>
              <a:t> \&amp; </a:t>
            </a:r>
            <a:r>
              <a:rPr lang="pt-BR" dirty="0" err="1" smtClean="0"/>
              <a:t>drop</a:t>
            </a:r>
            <a:r>
              <a:rPr lang="pt-BR" dirty="0" smtClean="0"/>
              <a:t> ou DD). Com esse componente, o desenvolvedor pode facilmente criar instruções que permitam arrastar-e-soltar elementos nas páginas web, inclusive promovendo alterações em dados ou outras ações;</a:t>
            </a:r>
          </a:p>
          <a:p>
            <a:r>
              <a:rPr lang="pt-BR" dirty="0" smtClean="0"/>
              <a:t>Formulários: um dos pontos fortes do </a:t>
            </a:r>
            <a:r>
              <a:rPr lang="pt-BR" dirty="0" err="1" smtClean="0"/>
              <a:t>ExtJS</a:t>
            </a:r>
            <a:r>
              <a:rPr lang="pt-BR" dirty="0" smtClean="0"/>
              <a:t> é a facilidade e a elegância dos formulários que podem ser criados. Vão desde simples formulários até formulários aninhados, em abas e conjugados com outros elementos. Pode-se </a:t>
            </a:r>
            <a:r>
              <a:rPr lang="pt-BR" dirty="0" err="1" smtClean="0"/>
              <a:t>arratar</a:t>
            </a:r>
            <a:r>
              <a:rPr lang="pt-BR" dirty="0" smtClean="0"/>
              <a:t> itens de uma tabela de dados e estes dados surgem em campos de um formulário, por exemplo;</a:t>
            </a:r>
          </a:p>
          <a:p>
            <a:r>
              <a:rPr lang="pt-BR" dirty="0" smtClean="0"/>
              <a:t>Grid: assim como no \</a:t>
            </a:r>
            <a:r>
              <a:rPr lang="pt-BR" dirty="0" err="1" smtClean="0"/>
              <a:t>textit</a:t>
            </a:r>
            <a:r>
              <a:rPr lang="pt-BR" dirty="0" smtClean="0"/>
              <a:t>{</a:t>
            </a:r>
            <a:r>
              <a:rPr lang="pt-BR" dirty="0" err="1" smtClean="0"/>
              <a:t>jQueri</a:t>
            </a:r>
            <a:r>
              <a:rPr lang="pt-BR" dirty="0" smtClean="0"/>
              <a:t>}, com o </a:t>
            </a:r>
            <a:r>
              <a:rPr lang="pt-BR" dirty="0" err="1" smtClean="0"/>
              <a:t>ExtJS</a:t>
            </a:r>
            <a:r>
              <a:rPr lang="pt-BR" dirty="0" smtClean="0"/>
              <a:t> é possível criar diversos tipos de grid (tabelas de dados), podendo editar dados diretamente, ordenar, mover colunas, e diversas outras funcionalidades interessantes; tudo de forma elegante e eficiente;</a:t>
            </a:r>
          </a:p>
          <a:p>
            <a:r>
              <a:rPr lang="pt-BR" dirty="0" smtClean="0"/>
              <a:t>Layout: é possível criar layouts elegantes, bonitos e práticos, através do </a:t>
            </a:r>
            <a:r>
              <a:rPr lang="pt-BR" dirty="0" err="1" smtClean="0"/>
              <a:t>ExtJS</a:t>
            </a:r>
            <a:r>
              <a:rPr lang="pt-BR" dirty="0" smtClean="0"/>
              <a:t>. Criação de painéis, janelas, abas, </a:t>
            </a:r>
            <a:r>
              <a:rPr lang="pt-BR" dirty="0" err="1" smtClean="0"/>
              <a:t>etc</a:t>
            </a:r>
            <a:r>
              <a:rPr lang="pt-BR" dirty="0" smtClean="0"/>
              <a:t> pode ocorrer dinamicamente, além de ser fácil a implementação de temas uma vez que o visual fica a cargo de arquivos CSS;</a:t>
            </a:r>
          </a:p>
          <a:p>
            <a:r>
              <a:rPr lang="pt-BR" dirty="0" smtClean="0"/>
              <a:t>Menus: bonitos e elegantes menus de diversos tipos podem ser criados e integrados em diversos elementos;</a:t>
            </a:r>
          </a:p>
          <a:p>
            <a:r>
              <a:rPr lang="pt-BR" dirty="0" err="1" smtClean="0"/>
              <a:t>Tree</a:t>
            </a:r>
            <a:r>
              <a:rPr lang="pt-BR" dirty="0" smtClean="0"/>
              <a:t>: uma das melhores funcionalidades do </a:t>
            </a:r>
            <a:r>
              <a:rPr lang="pt-BR" dirty="0" err="1" smtClean="0"/>
              <a:t>ExtJS</a:t>
            </a:r>
            <a:r>
              <a:rPr lang="pt-BR" dirty="0" smtClean="0"/>
              <a:t> é a criação de árvores (como a árvore de pastas do Windows Explorer, por exemplo). Além de servirem de menus hierárquicos, podem servir de classificadores de dados, exibição de arquivos e pastas e diversas outras funcionalidades;</a:t>
            </a:r>
          </a:p>
          <a:p>
            <a:r>
              <a:rPr lang="pt-BR" dirty="0" smtClean="0"/>
              <a:t>Outros componentes: além dos componentes já citados, o </a:t>
            </a:r>
            <a:r>
              <a:rPr lang="pt-BR" dirty="0" err="1" smtClean="0"/>
              <a:t>ExtJS</a:t>
            </a:r>
            <a:r>
              <a:rPr lang="pt-BR" dirty="0" smtClean="0"/>
              <a:t> conta com componentes capazes de possibilitar o redimensionamento de elementos, paginação de dados, abas, barras de progresso, </a:t>
            </a:r>
            <a:r>
              <a:rPr lang="pt-BR" dirty="0" err="1" smtClean="0"/>
              <a:t>QuickTips</a:t>
            </a:r>
            <a:r>
              <a:rPr lang="pt-BR" dirty="0" smtClean="0"/>
              <a:t>, barras de status, </a:t>
            </a:r>
            <a:r>
              <a:rPr lang="pt-BR" dirty="0" err="1" smtClean="0"/>
              <a:t>splitbars</a:t>
            </a:r>
            <a:r>
              <a:rPr lang="pt-BR" dirty="0" smtClean="0"/>
              <a:t>, </a:t>
            </a:r>
            <a:r>
              <a:rPr lang="pt-BR" dirty="0" err="1" smtClean="0"/>
              <a:t>tooltips</a:t>
            </a:r>
            <a:r>
              <a:rPr lang="pt-BR" dirty="0" smtClean="0"/>
              <a:t> e toolbars, </a:t>
            </a:r>
            <a:r>
              <a:rPr lang="pt-BR" dirty="0" err="1" smtClean="0"/>
              <a:t>windows</a:t>
            </a:r>
            <a:r>
              <a:rPr lang="pt-BR" dirty="0" smtClean="0"/>
              <a:t> (janelas) entre outros.</a:t>
            </a:r>
          </a:p>
          <a:p>
            <a:r>
              <a:rPr lang="pt-BR" b="1" dirty="0" err="1" smtClean="0"/>
              <a:t>Zend</a:t>
            </a:r>
            <a:r>
              <a:rPr lang="pt-BR" b="1" dirty="0" smtClean="0"/>
              <a:t> Studio:</a:t>
            </a:r>
          </a:p>
          <a:p>
            <a:r>
              <a:rPr lang="pt-BR" dirty="0" smtClean="0"/>
              <a:t>Apesar da linguagem PHP ser interpretada e não precisar necessariamente de uma IDE, o </a:t>
            </a:r>
            <a:r>
              <a:rPr lang="pt-BR" dirty="0" err="1" smtClean="0"/>
              <a:t>Zend</a:t>
            </a:r>
            <a:r>
              <a:rPr lang="pt-BR" dirty="0" smtClean="0"/>
              <a:t> Studio será utilizado por ser uma IDE para o desenvolvimento em PHP com inúmeros componentes necessários para o desenvolvimento integral de sua aplicação PHP.</a:t>
            </a:r>
          </a:p>
          <a:p>
            <a:r>
              <a:rPr lang="pt-BR" dirty="0" smtClean="0"/>
              <a:t>Foi projetado para desenvolvedores profissionais. Inclui todos os componentes necessários para o desenvolvimento integral aplicação PHP. Além disso, conta com ajudas na gestão de projetos e depuração de código, tudo para facilitar o desenvolvimento de suas aplicações.</a:t>
            </a:r>
          </a:p>
          <a:p>
            <a:r>
              <a:rPr lang="pt-BR" b="1" dirty="0" smtClean="0"/>
              <a:t>Mozilla Firefox: </a:t>
            </a:r>
            <a:r>
              <a:rPr lang="pt-BR" dirty="0" smtClean="0"/>
              <a:t>navegador  livre e </a:t>
            </a:r>
            <a:r>
              <a:rPr lang="pt-BR" dirty="0" err="1" smtClean="0"/>
              <a:t>multi-plataforma</a:t>
            </a:r>
            <a:r>
              <a:rPr lang="pt-BR" dirty="0" smtClean="0"/>
              <a:t> desenvolvido pela \</a:t>
            </a:r>
            <a:r>
              <a:rPr lang="pt-BR" dirty="0" err="1" smtClean="0"/>
              <a:t>textit</a:t>
            </a:r>
            <a:r>
              <a:rPr lang="pt-BR" dirty="0" smtClean="0"/>
              <a:t>{Mozilla Foundation} com ajuda de centenas de colaboradores. A intenção da fundação é desenvolver um navegador leve, seguro, intuitivo e altamente extensível.</a:t>
            </a:r>
          </a:p>
          <a:p>
            <a:r>
              <a:rPr lang="pt-BR" dirty="0" smtClean="0"/>
              <a:t>A utilização deste navegador será para testar o sistema durante o desenvolvimento além de ser a plataforma principal ao final do </a:t>
            </a:r>
            <a:r>
              <a:rPr lang="pt-BR" dirty="0" err="1" smtClean="0"/>
              <a:t>desenvolmento</a:t>
            </a:r>
            <a:r>
              <a:rPr lang="pt-BR" dirty="0" smtClean="0"/>
              <a:t> do sistema.</a:t>
            </a:r>
          </a:p>
          <a:p>
            <a:r>
              <a:rPr lang="pt-BR" b="1" dirty="0" err="1" smtClean="0"/>
              <a:t>Firebug</a:t>
            </a:r>
            <a:r>
              <a:rPr lang="pt-BR" b="1" dirty="0" smtClean="0"/>
              <a:t>: </a:t>
            </a:r>
            <a:r>
              <a:rPr lang="pt-BR" dirty="0" smtClean="0"/>
              <a:t>extensão para o Mozilla Firefox que adiciona ao navegador inúmeras ferramentas para facilitar a tarefa de desenvolvimento de páginas web. Ele possibilita a identificação e eliminação de erros de programação, edição e também o monitoramento de CSS, HTML e </a:t>
            </a:r>
            <a:r>
              <a:rPr lang="pt-BR" dirty="0" err="1" smtClean="0"/>
              <a:t>JavaScript</a:t>
            </a:r>
            <a:r>
              <a:rPr lang="pt-BR" dirty="0" smtClean="0"/>
              <a:t> presentes em qualquer página da internet. Para quem cria sites e utiliza o Firefox, pode ter a facilidade de realizar todas as inspeções em qualquer página web, sendo ainda um recurso interessante para quem está iniciando com a marcação HTML, já que é possível entrar em um site específico e verificar a marcação utilizada nele</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13</a:t>
            </a:fld>
            <a:endParaRPr lang="pt-BR"/>
          </a:p>
        </p:txBody>
      </p:sp>
    </p:spTree>
    <p:extLst>
      <p:ext uri="{BB962C8B-B14F-4D97-AF65-F5344CB8AC3E}">
        <p14:creationId xmlns:p14="http://schemas.microsoft.com/office/powerpoint/2010/main" val="1823423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O objetivo geral desse trabalho é implementar uma ferramenta capaz de auxiliar os usuários no controle de reserva de recursos do DECOM. A ferramenta final deverá ser utilizada pelos professores, secretaria e responsáveis pelo departamento afim de controlar todo tipo de recurso do departamento.</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2</a:t>
            </a:fld>
            <a:endParaRPr lang="pt-BR"/>
          </a:p>
        </p:txBody>
      </p:sp>
    </p:spTree>
    <p:extLst>
      <p:ext uri="{BB962C8B-B14F-4D97-AF65-F5344CB8AC3E}">
        <p14:creationId xmlns:p14="http://schemas.microsoft.com/office/powerpoint/2010/main" val="3238350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dirty="0" smtClean="0">
                <a:solidFill>
                  <a:schemeClr val="tx2"/>
                </a:solidFill>
              </a:rPr>
              <a:t> Nesse sistema, serão definidos como usuários finais o Administrador do Sistema, os professores do Departamento e a secretaria do departamento, onde esses dois últimos estarão separados em um só grupo com permissões diferentes.</a:t>
            </a:r>
          </a:p>
          <a:p>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3</a:t>
            </a:fld>
            <a:endParaRPr lang="pt-BR"/>
          </a:p>
        </p:txBody>
      </p:sp>
    </p:spTree>
    <p:extLst>
      <p:ext uri="{BB962C8B-B14F-4D97-AF65-F5344CB8AC3E}">
        <p14:creationId xmlns:p14="http://schemas.microsoft.com/office/powerpoint/2010/main" val="150322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dirty="0" smtClean="0"/>
              <a:t>Na implementação de um sistema temos restrições que deve ser atentamente seguidas. As restrições existentes são as seguintes:</a:t>
            </a:r>
            <a:br>
              <a:rPr lang="pt-BR" sz="1200" dirty="0" smtClean="0"/>
            </a:b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5</a:t>
            </a:fld>
            <a:endParaRPr lang="pt-BR"/>
          </a:p>
        </p:txBody>
      </p:sp>
    </p:spTree>
    <p:extLst>
      <p:ext uri="{BB962C8B-B14F-4D97-AF65-F5344CB8AC3E}">
        <p14:creationId xmlns:p14="http://schemas.microsoft.com/office/powerpoint/2010/main" val="2389385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Atualmente o DECOM tem disponível como recursos 25 salas de aulas localizadas no ICEB (que são também utilizadas por outros departamentos), 3 laboratórios localizados no DECOM, 3 \</a:t>
            </a:r>
            <a:r>
              <a:rPr lang="pt-BR" dirty="0" err="1" smtClean="0"/>
              <a:t>textit</a:t>
            </a:r>
            <a:r>
              <a:rPr lang="pt-BR" dirty="0" smtClean="0"/>
              <a:t>{</a:t>
            </a:r>
            <a:r>
              <a:rPr lang="pt-BR" dirty="0" err="1" smtClean="0"/>
              <a:t>Datashow's</a:t>
            </a:r>
            <a:r>
              <a:rPr lang="pt-BR" dirty="0" smtClean="0"/>
              <a:t>}, 3 Retro-projetores, 3 \</a:t>
            </a:r>
            <a:r>
              <a:rPr lang="pt-BR" dirty="0" err="1" smtClean="0"/>
              <a:t>textit</a:t>
            </a:r>
            <a:r>
              <a:rPr lang="pt-BR" dirty="0" smtClean="0"/>
              <a:t>{Notebooks} e uma sala de Seminário.</a:t>
            </a:r>
          </a:p>
          <a:p>
            <a:r>
              <a:rPr lang="pt-BR" dirty="0" smtClean="0"/>
              <a:t>Lembrando que os laboratórios e salas de aula possuem capacidade diferente de alunos.</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6</a:t>
            </a:fld>
            <a:endParaRPr lang="pt-BR"/>
          </a:p>
        </p:txBody>
      </p:sp>
    </p:spTree>
    <p:extLst>
      <p:ext uri="{BB962C8B-B14F-4D97-AF65-F5344CB8AC3E}">
        <p14:creationId xmlns:p14="http://schemas.microsoft.com/office/powerpoint/2010/main" val="231618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Para implementar este sistema, precisamos adotar uma linguagem de programação e um SGBD para gerenciar o banco de dados. A seguir faremos uma abordagem da linguagem e as ferramentas utilizadas.</a:t>
            </a:r>
          </a:p>
          <a:p>
            <a:r>
              <a:rPr lang="pt-BR" dirty="0" smtClean="0"/>
              <a:t>Primeiramente a </a:t>
            </a:r>
            <a:r>
              <a:rPr lang="pt-BR" dirty="0" err="1" smtClean="0"/>
              <a:t>idéia</a:t>
            </a:r>
            <a:r>
              <a:rPr lang="pt-BR" dirty="0" smtClean="0"/>
              <a:t> inicial de implementação do sistema é utilizar a linguagem PHP</a:t>
            </a:r>
            <a:r>
              <a:rPr lang="pt-BR" baseline="0" dirty="0" smtClean="0"/>
              <a:t> </a:t>
            </a:r>
            <a:r>
              <a:rPr lang="pt-BR" dirty="0" smtClean="0"/>
              <a:t>que é uma linguagem de programação de domínio específico que é o desenvolvimento web. A opção por utilizar essa linguagem é pelo fato dela ter o poder de implementar uma solução simples e eficiente para o desenvolvimento web por ser veloz, portável, orientada a objeto e ter sintaxe simples e parecida a linguagem C.</a:t>
            </a:r>
            <a:r>
              <a:rPr lang="pt-BR" baseline="0" dirty="0" smtClean="0"/>
              <a:t> </a:t>
            </a:r>
            <a:r>
              <a:rPr lang="pt-BR" dirty="0" smtClean="0"/>
              <a:t>Juntamente com a linguagem PHP será utilizado o </a:t>
            </a:r>
            <a:r>
              <a:rPr lang="pt-BR" dirty="0" err="1" smtClean="0"/>
              <a:t>ExtJS</a:t>
            </a:r>
            <a:r>
              <a:rPr lang="pt-BR" dirty="0" smtClean="0"/>
              <a:t> que é um framework </a:t>
            </a:r>
            <a:r>
              <a:rPr lang="pt-BR" dirty="0" err="1" smtClean="0"/>
              <a:t>Javascript</a:t>
            </a:r>
            <a:r>
              <a:rPr lang="pt-BR" dirty="0" smtClean="0"/>
              <a:t> de código livre e auxiliará na parte visual do sistema.</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7</a:t>
            </a:fld>
            <a:endParaRPr lang="pt-BR"/>
          </a:p>
        </p:txBody>
      </p:sp>
    </p:spTree>
    <p:extLst>
      <p:ext uri="{BB962C8B-B14F-4D97-AF65-F5344CB8AC3E}">
        <p14:creationId xmlns:p14="http://schemas.microsoft.com/office/powerpoint/2010/main" val="1823423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O MVC é um padrão de arquitetura de software que visa separar a lógica de negócio da lógica de apresentação, permitindo o desenvolvimento, teste e manutenção  isolado de ambos. Com o aumento da complexidade das aplicações desenvolvidas torna-se fundamental a separação entre os dados (</a:t>
            </a:r>
            <a:r>
              <a:rPr lang="pt-BR" dirty="0" err="1" smtClean="0"/>
              <a:t>Model</a:t>
            </a:r>
            <a:r>
              <a:rPr lang="pt-BR" dirty="0" smtClean="0"/>
              <a:t>) e o layout (</a:t>
            </a:r>
            <a:r>
              <a:rPr lang="pt-BR" dirty="0" err="1" smtClean="0"/>
              <a:t>View</a:t>
            </a:r>
            <a:r>
              <a:rPr lang="pt-BR" dirty="0" smtClean="0"/>
              <a:t>). Desta forma, alterações feitas no layout não afetam a manipulação de dados, e estes poderão ser reorganizados sem alterar o layout.</a:t>
            </a:r>
          </a:p>
          <a:p>
            <a:r>
              <a:rPr lang="pt-BR" dirty="0" smtClean="0"/>
              <a:t>O MVC resolve este problema através da separação das tarefas de acesso aos dados e lógica de negócio, lógica de apresentação e de interação com o utilizador, introduzindo um componente entre os dois: o </a:t>
            </a:r>
            <a:r>
              <a:rPr lang="pt-BR" dirty="0" err="1" smtClean="0"/>
              <a:t>Controller</a:t>
            </a:r>
            <a:r>
              <a:rPr lang="pt-BR" dirty="0" smtClean="0"/>
              <a:t>. MVC é usado em padrões de projeto de software, mas MVC abrange mais da arquitetura de uma aplicação do que é típico para um padrão de projeto. MVC é muito visto em aplicações para Web, onde a </a:t>
            </a:r>
            <a:r>
              <a:rPr lang="pt-BR" dirty="0" err="1" smtClean="0"/>
              <a:t>View</a:t>
            </a:r>
            <a:r>
              <a:rPr lang="pt-BR" dirty="0" smtClean="0"/>
              <a:t> é geralmente a página HTML, e o código que gera os dados dinâmicos para dentro do HTML é o </a:t>
            </a:r>
            <a:r>
              <a:rPr lang="pt-BR" dirty="0" err="1" smtClean="0"/>
              <a:t>Controller</a:t>
            </a:r>
            <a:r>
              <a:rPr lang="pt-BR" dirty="0" smtClean="0"/>
              <a:t>. E, por fim, o </a:t>
            </a:r>
            <a:r>
              <a:rPr lang="pt-BR" dirty="0" err="1" smtClean="0"/>
              <a:t>Model</a:t>
            </a:r>
            <a:r>
              <a:rPr lang="pt-BR" dirty="0" smtClean="0"/>
              <a:t> é representado pelo conteúdo de fato, geralmente armazenado em bancos de dados ou arquivos XML</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8</a:t>
            </a:fld>
            <a:endParaRPr lang="pt-BR"/>
          </a:p>
        </p:txBody>
      </p:sp>
    </p:spTree>
    <p:extLst>
      <p:ext uri="{BB962C8B-B14F-4D97-AF65-F5344CB8AC3E}">
        <p14:creationId xmlns:p14="http://schemas.microsoft.com/office/powerpoint/2010/main" val="1823423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Para o banco de dados do sistema será utilizado o </a:t>
            </a:r>
            <a:r>
              <a:rPr lang="pt-BR" dirty="0" err="1" smtClean="0"/>
              <a:t>PostegreSQL</a:t>
            </a:r>
            <a:r>
              <a:rPr lang="pt-BR" dirty="0" smtClean="0"/>
              <a:t> que é um SGBD (Sistema Gerenciador de Banco de Dados) de código aberto e bastante avançado permitindo a utilização de inúmeros recursos na linguagem SQL}</a:t>
            </a:r>
          </a:p>
          <a:p>
            <a:r>
              <a:rPr lang="pt-BR" dirty="0" smtClean="0"/>
              <a:t> </a:t>
            </a:r>
          </a:p>
          <a:p>
            <a:r>
              <a:rPr lang="pt-BR" dirty="0" smtClean="0"/>
              <a:t>O </a:t>
            </a:r>
            <a:r>
              <a:rPr lang="pt-BR" dirty="0" err="1" smtClean="0"/>
              <a:t>PostgreSQL</a:t>
            </a:r>
            <a:r>
              <a:rPr lang="pt-BR" dirty="0" smtClean="0"/>
              <a:t> é um SGBD (Sistema Gerenciador de Bancos de Dados) relacional e orientado a objetos. Oferece mecanismos eficientes de segurança e integridade de dados, além de suportar quase todas construções SQL. É um software de livre distribuição e, em termos de recursos, pode ser comparado aos melhores bancos de dados comerciais existentes que conta com alguns recursos como:</a:t>
            </a:r>
          </a:p>
          <a:p>
            <a:r>
              <a:rPr lang="pt-BR" dirty="0" smtClean="0"/>
              <a:t>Consultas complexas</a:t>
            </a:r>
          </a:p>
          <a:p>
            <a:r>
              <a:rPr lang="pt-BR" dirty="0" smtClean="0"/>
              <a:t>Chaves estrangeiras</a:t>
            </a:r>
          </a:p>
          <a:p>
            <a:r>
              <a:rPr lang="pt-BR" dirty="0" smtClean="0"/>
              <a:t>Integridade transacional</a:t>
            </a:r>
          </a:p>
          <a:p>
            <a:r>
              <a:rPr lang="pt-BR" dirty="0" smtClean="0"/>
              <a:t>Controle de concorrência </a:t>
            </a:r>
            <a:r>
              <a:rPr lang="pt-BR" dirty="0" err="1" smtClean="0"/>
              <a:t>multi-versão</a:t>
            </a:r>
            <a:endParaRPr lang="pt-BR" dirty="0" smtClean="0"/>
          </a:p>
          <a:p>
            <a:r>
              <a:rPr lang="pt-BR" dirty="0" smtClean="0"/>
              <a:t>Suporte ao modelo híbrido objeto-relacional\cite{</a:t>
            </a:r>
            <a:r>
              <a:rPr lang="pt-BR" dirty="0" err="1" smtClean="0"/>
              <a:t>website:post</a:t>
            </a:r>
            <a:r>
              <a:rPr lang="pt-BR" dirty="0" smtClean="0"/>
              <a:t>}</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9</a:t>
            </a:fld>
            <a:endParaRPr lang="pt-BR"/>
          </a:p>
        </p:txBody>
      </p:sp>
    </p:spTree>
    <p:extLst>
      <p:ext uri="{BB962C8B-B14F-4D97-AF65-F5344CB8AC3E}">
        <p14:creationId xmlns:p14="http://schemas.microsoft.com/office/powerpoint/2010/main" val="1823423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b="1" dirty="0" err="1" smtClean="0"/>
              <a:t>ExtJS</a:t>
            </a:r>
            <a:r>
              <a:rPr lang="pt-BR" b="1" dirty="0" smtClean="0"/>
              <a:t>: </a:t>
            </a:r>
            <a:r>
              <a:rPr lang="pt-BR" dirty="0" smtClean="0"/>
              <a:t> framework </a:t>
            </a:r>
            <a:r>
              <a:rPr lang="pt-BR" dirty="0" err="1" smtClean="0"/>
              <a:t>Javascript</a:t>
            </a:r>
            <a:r>
              <a:rPr lang="pt-BR" dirty="0" smtClean="0"/>
              <a:t> criado originalmente como uma extensão do </a:t>
            </a:r>
            <a:r>
              <a:rPr lang="pt-BR" dirty="0" err="1" smtClean="0"/>
              <a:t>yahoo</a:t>
            </a:r>
            <a:r>
              <a:rPr lang="pt-BR" dirty="0" smtClean="0"/>
              <a:t> </a:t>
            </a:r>
            <a:r>
              <a:rPr lang="pt-BR" dirty="0" err="1" smtClean="0"/>
              <a:t>user</a:t>
            </a:r>
            <a:r>
              <a:rPr lang="pt-BR" dirty="0" smtClean="0"/>
              <a:t> interface, é um software de código livre criado e disponibilizado sob a licença LGPL. </a:t>
            </a:r>
          </a:p>
          <a:p>
            <a:r>
              <a:rPr lang="pt-BR" dirty="0" smtClean="0"/>
              <a:t>A sua utilização é bastante simples, uma vez que os arquivos necessários à sua utilização são incluídos na página HTML (ou PHP </a:t>
            </a:r>
            <a:r>
              <a:rPr lang="pt-BR" dirty="0" err="1" smtClean="0"/>
              <a:t>etc</a:t>
            </a:r>
            <a:r>
              <a:rPr lang="pt-BR" dirty="0" smtClean="0"/>
              <a:t>) através das </a:t>
            </a:r>
            <a:r>
              <a:rPr lang="pt-BR" dirty="0" err="1" smtClean="0"/>
              <a:t>tags</a:t>
            </a:r>
            <a:r>
              <a:rPr lang="pt-BR" dirty="0" smtClean="0"/>
              <a:t> &lt;SCRIPT&gt;, tal como a inclusão que qualquer arquivo *.</a:t>
            </a:r>
            <a:r>
              <a:rPr lang="pt-BR" dirty="0" err="1" smtClean="0"/>
              <a:t>js</a:t>
            </a:r>
            <a:r>
              <a:rPr lang="pt-BR" dirty="0" smtClean="0"/>
              <a:t>.</a:t>
            </a:r>
          </a:p>
          <a:p>
            <a:r>
              <a:rPr lang="pt-BR" dirty="0" smtClean="0"/>
              <a:t>A documentação também é farta, existindo uma ativa comunidade de utilizadores no Brasil, além da comunidade Norte-Americana.\\A própria documentação do </a:t>
            </a:r>
            <a:r>
              <a:rPr lang="pt-BR" dirty="0" err="1" smtClean="0"/>
              <a:t>ExtJS</a:t>
            </a:r>
            <a:r>
              <a:rPr lang="pt-BR" dirty="0" smtClean="0"/>
              <a:t> (inglês) é fácil de entender e bastante dinâmica, bem como apresenta diversos exemplos de suas funcionalidades.</a:t>
            </a:r>
          </a:p>
          <a:p>
            <a:r>
              <a:rPr lang="pt-BR" dirty="0" smtClean="0"/>
              <a:t>Existem ainda algumas ferramentas para criação visual de componentes, tais como formulários, todas disponíveis gratuitamente, além de </a:t>
            </a:r>
            <a:r>
              <a:rPr lang="pt-BR" dirty="0" err="1" smtClean="0"/>
              <a:t>plugins</a:t>
            </a:r>
            <a:r>
              <a:rPr lang="pt-BR" dirty="0" smtClean="0"/>
              <a:t> para algumas </a:t>
            </a:r>
            <a:r>
              <a:rPr lang="pt-BR" dirty="0" err="1" smtClean="0"/>
              <a:t>IDEs</a:t>
            </a:r>
            <a:endParaRPr lang="pt-BR" dirty="0" smtClean="0"/>
          </a:p>
          <a:p>
            <a:r>
              <a:rPr lang="pt-BR" dirty="0" smtClean="0"/>
              <a:t>As Principais funcionalidades desta biblioteca são</a:t>
            </a:r>
          </a:p>
          <a:p>
            <a:r>
              <a:rPr lang="pt-BR" dirty="0" smtClean="0"/>
              <a:t>Dados: provê maneira ágil, fácil e eficiente de intercâmbio de dados com \</a:t>
            </a:r>
            <a:r>
              <a:rPr lang="pt-BR" dirty="0" err="1" smtClean="0"/>
              <a:t>textit</a:t>
            </a:r>
            <a:r>
              <a:rPr lang="pt-BR" dirty="0" smtClean="0"/>
              <a:t>{scripts} PHP, ASP, Java, </a:t>
            </a:r>
            <a:r>
              <a:rPr lang="pt-BR" dirty="0" err="1" smtClean="0"/>
              <a:t>etc</a:t>
            </a:r>
            <a:r>
              <a:rPr lang="pt-BR" dirty="0" smtClean="0"/>
              <a:t>, através do JSON, principalmente, mas também trabalha bem com arquivos XML;</a:t>
            </a:r>
          </a:p>
          <a:p>
            <a:r>
              <a:rPr lang="pt-BR" dirty="0" err="1" smtClean="0"/>
              <a:t>Drag</a:t>
            </a:r>
            <a:r>
              <a:rPr lang="pt-BR" dirty="0" smtClean="0"/>
              <a:t> &amp; </a:t>
            </a:r>
            <a:r>
              <a:rPr lang="pt-BR" dirty="0" err="1" smtClean="0"/>
              <a:t>Drop</a:t>
            </a:r>
            <a:r>
              <a:rPr lang="pt-BR" dirty="0" smtClean="0"/>
              <a:t>: uma das melhores funcionalidades do </a:t>
            </a:r>
            <a:r>
              <a:rPr lang="pt-BR" dirty="0" err="1" smtClean="0"/>
              <a:t>ExtJS</a:t>
            </a:r>
            <a:r>
              <a:rPr lang="pt-BR" dirty="0" smtClean="0"/>
              <a:t> é o Arrastar e Soltar (</a:t>
            </a:r>
            <a:r>
              <a:rPr lang="pt-BR" dirty="0" err="1" smtClean="0"/>
              <a:t>drag</a:t>
            </a:r>
            <a:r>
              <a:rPr lang="pt-BR" dirty="0" smtClean="0"/>
              <a:t> \&amp; </a:t>
            </a:r>
            <a:r>
              <a:rPr lang="pt-BR" dirty="0" err="1" smtClean="0"/>
              <a:t>drop</a:t>
            </a:r>
            <a:r>
              <a:rPr lang="pt-BR" dirty="0" smtClean="0"/>
              <a:t> ou DD). Com esse componente, o desenvolvedor pode facilmente criar instruções que permitam arrastar-e-soltar elementos nas páginas web, inclusive promovendo alterações em dados ou outras ações;</a:t>
            </a:r>
          </a:p>
          <a:p>
            <a:r>
              <a:rPr lang="pt-BR" dirty="0" smtClean="0"/>
              <a:t>Formulários: um dos pontos fortes do </a:t>
            </a:r>
            <a:r>
              <a:rPr lang="pt-BR" dirty="0" err="1" smtClean="0"/>
              <a:t>ExtJS</a:t>
            </a:r>
            <a:r>
              <a:rPr lang="pt-BR" dirty="0" smtClean="0"/>
              <a:t> é a facilidade e a elegância dos formulários que podem ser criados. Vão desde simples formulários até formulários aninhados, em abas e conjugados com outros elementos. Pode-se </a:t>
            </a:r>
            <a:r>
              <a:rPr lang="pt-BR" dirty="0" err="1" smtClean="0"/>
              <a:t>arratar</a:t>
            </a:r>
            <a:r>
              <a:rPr lang="pt-BR" dirty="0" smtClean="0"/>
              <a:t> itens de uma tabela de dados e estes dados surgem em campos de um formulário, por exemplo;</a:t>
            </a:r>
          </a:p>
          <a:p>
            <a:r>
              <a:rPr lang="pt-BR" dirty="0" smtClean="0"/>
              <a:t>Grid: assim como no \</a:t>
            </a:r>
            <a:r>
              <a:rPr lang="pt-BR" dirty="0" err="1" smtClean="0"/>
              <a:t>textit</a:t>
            </a:r>
            <a:r>
              <a:rPr lang="pt-BR" dirty="0" smtClean="0"/>
              <a:t>{</a:t>
            </a:r>
            <a:r>
              <a:rPr lang="pt-BR" dirty="0" err="1" smtClean="0"/>
              <a:t>jQueri</a:t>
            </a:r>
            <a:r>
              <a:rPr lang="pt-BR" dirty="0" smtClean="0"/>
              <a:t>}, com o </a:t>
            </a:r>
            <a:r>
              <a:rPr lang="pt-BR" dirty="0" err="1" smtClean="0"/>
              <a:t>ExtJS</a:t>
            </a:r>
            <a:r>
              <a:rPr lang="pt-BR" dirty="0" smtClean="0"/>
              <a:t> é possível criar diversos tipos de grid (tabelas de dados), podendo editar dados diretamente, ordenar, mover colunas, e diversas outras funcionalidades interessantes; tudo de forma elegante e eficiente;</a:t>
            </a:r>
          </a:p>
          <a:p>
            <a:r>
              <a:rPr lang="pt-BR" dirty="0" smtClean="0"/>
              <a:t>Layout: é possível criar layouts elegantes, bonitos e práticos, através do </a:t>
            </a:r>
            <a:r>
              <a:rPr lang="pt-BR" dirty="0" err="1" smtClean="0"/>
              <a:t>ExtJS</a:t>
            </a:r>
            <a:r>
              <a:rPr lang="pt-BR" dirty="0" smtClean="0"/>
              <a:t>. Criação de painéis, janelas, abas, </a:t>
            </a:r>
            <a:r>
              <a:rPr lang="pt-BR" dirty="0" err="1" smtClean="0"/>
              <a:t>etc</a:t>
            </a:r>
            <a:r>
              <a:rPr lang="pt-BR" dirty="0" smtClean="0"/>
              <a:t> pode ocorrer dinamicamente, além de ser fácil a implementação de temas uma vez que o visual fica a cargo de arquivos CSS;</a:t>
            </a:r>
          </a:p>
          <a:p>
            <a:r>
              <a:rPr lang="pt-BR" dirty="0" smtClean="0"/>
              <a:t>Menus: bonitos e elegantes menus de diversos tipos podem ser criados e integrados em diversos elementos;</a:t>
            </a:r>
          </a:p>
          <a:p>
            <a:r>
              <a:rPr lang="pt-BR" dirty="0" err="1" smtClean="0"/>
              <a:t>Tree</a:t>
            </a:r>
            <a:r>
              <a:rPr lang="pt-BR" dirty="0" smtClean="0"/>
              <a:t>: uma das melhores funcionalidades do </a:t>
            </a:r>
            <a:r>
              <a:rPr lang="pt-BR" dirty="0" err="1" smtClean="0"/>
              <a:t>ExtJS</a:t>
            </a:r>
            <a:r>
              <a:rPr lang="pt-BR" dirty="0" smtClean="0"/>
              <a:t> é a criação de árvores (como a árvore de pastas do Windows Explorer, por exemplo). Além de servirem de menus hierárquicos, podem servir de classificadores de dados, exibição de arquivos e pastas e diversas outras funcionalidades;</a:t>
            </a:r>
          </a:p>
          <a:p>
            <a:r>
              <a:rPr lang="pt-BR" dirty="0" smtClean="0"/>
              <a:t>Outros componentes: além dos componentes já citados, o </a:t>
            </a:r>
            <a:r>
              <a:rPr lang="pt-BR" dirty="0" err="1" smtClean="0"/>
              <a:t>ExtJS</a:t>
            </a:r>
            <a:r>
              <a:rPr lang="pt-BR" dirty="0" smtClean="0"/>
              <a:t> conta com componentes capazes de possibilitar o redimensionamento de elementos, paginação de dados, abas, barras de progresso, </a:t>
            </a:r>
            <a:r>
              <a:rPr lang="pt-BR" dirty="0" err="1" smtClean="0"/>
              <a:t>QuickTips</a:t>
            </a:r>
            <a:r>
              <a:rPr lang="pt-BR" dirty="0" smtClean="0"/>
              <a:t>, barras de status, </a:t>
            </a:r>
            <a:r>
              <a:rPr lang="pt-BR" dirty="0" err="1" smtClean="0"/>
              <a:t>splitbars</a:t>
            </a:r>
            <a:r>
              <a:rPr lang="pt-BR" dirty="0" smtClean="0"/>
              <a:t>, </a:t>
            </a:r>
            <a:r>
              <a:rPr lang="pt-BR" dirty="0" err="1" smtClean="0"/>
              <a:t>tooltips</a:t>
            </a:r>
            <a:r>
              <a:rPr lang="pt-BR" dirty="0" smtClean="0"/>
              <a:t> e toolbars, </a:t>
            </a:r>
            <a:r>
              <a:rPr lang="pt-BR" dirty="0" err="1" smtClean="0"/>
              <a:t>windows</a:t>
            </a:r>
            <a:r>
              <a:rPr lang="pt-BR" dirty="0" smtClean="0"/>
              <a:t> (janelas) entre outros.</a:t>
            </a:r>
          </a:p>
          <a:p>
            <a:r>
              <a:rPr lang="pt-BR" b="1" dirty="0" err="1" smtClean="0"/>
              <a:t>Zend</a:t>
            </a:r>
            <a:r>
              <a:rPr lang="pt-BR" b="1" dirty="0" smtClean="0"/>
              <a:t> Studio:</a:t>
            </a:r>
          </a:p>
          <a:p>
            <a:r>
              <a:rPr lang="pt-BR" dirty="0" smtClean="0"/>
              <a:t>Apesar da linguagem PHP ser interpretada e não precisar necessariamente de uma IDE, o </a:t>
            </a:r>
            <a:r>
              <a:rPr lang="pt-BR" dirty="0" err="1" smtClean="0"/>
              <a:t>Zend</a:t>
            </a:r>
            <a:r>
              <a:rPr lang="pt-BR" dirty="0" smtClean="0"/>
              <a:t> Studio será utilizado por ser uma IDE para o desenvolvimento em PHP com inúmeros componentes necessários para o desenvolvimento integral de sua aplicação PHP.</a:t>
            </a:r>
          </a:p>
          <a:p>
            <a:r>
              <a:rPr lang="pt-BR" dirty="0" smtClean="0"/>
              <a:t>Foi projetado para desenvolvedores profissionais. Inclui todos os componentes necessários para o desenvolvimento integral aplicação PHP. Além disso, conta com ajudas na gestão de projetos e depuração de código, tudo para facilitar o desenvolvimento de suas aplicações.</a:t>
            </a:r>
          </a:p>
          <a:p>
            <a:r>
              <a:rPr lang="pt-BR" b="1" dirty="0" smtClean="0"/>
              <a:t>Mozilla Firefox: </a:t>
            </a:r>
            <a:r>
              <a:rPr lang="pt-BR" dirty="0" smtClean="0"/>
              <a:t>navegador  livre e </a:t>
            </a:r>
            <a:r>
              <a:rPr lang="pt-BR" dirty="0" err="1" smtClean="0"/>
              <a:t>multi-plataforma</a:t>
            </a:r>
            <a:r>
              <a:rPr lang="pt-BR" dirty="0" smtClean="0"/>
              <a:t> desenvolvido pela \</a:t>
            </a:r>
            <a:r>
              <a:rPr lang="pt-BR" dirty="0" err="1" smtClean="0"/>
              <a:t>textit</a:t>
            </a:r>
            <a:r>
              <a:rPr lang="pt-BR" dirty="0" smtClean="0"/>
              <a:t>{Mozilla Foundation} com ajuda de centenas de colaboradores. A intenção da fundação é desenvolver um navegador leve, seguro, intuitivo e altamente extensível.</a:t>
            </a:r>
          </a:p>
          <a:p>
            <a:r>
              <a:rPr lang="pt-BR" dirty="0" smtClean="0"/>
              <a:t>A utilização deste navegador será para testar o sistema durante o desenvolvimento além de ser a plataforma principal ao final do </a:t>
            </a:r>
            <a:r>
              <a:rPr lang="pt-BR" dirty="0" err="1" smtClean="0"/>
              <a:t>desenvolmento</a:t>
            </a:r>
            <a:r>
              <a:rPr lang="pt-BR" dirty="0" smtClean="0"/>
              <a:t> do sistema.</a:t>
            </a:r>
          </a:p>
          <a:p>
            <a:r>
              <a:rPr lang="pt-BR" b="1" dirty="0" err="1" smtClean="0"/>
              <a:t>Firebug</a:t>
            </a:r>
            <a:r>
              <a:rPr lang="pt-BR" b="1" dirty="0" smtClean="0"/>
              <a:t>: </a:t>
            </a:r>
            <a:r>
              <a:rPr lang="pt-BR" dirty="0" smtClean="0"/>
              <a:t>extensão para o Mozilla Firefox que adiciona ao navegador inúmeras ferramentas para facilitar a tarefa de desenvolvimento de páginas web. Ele possibilita a identificação e eliminação de erros de programação, edição e também o monitoramento de CSS, HTML e </a:t>
            </a:r>
            <a:r>
              <a:rPr lang="pt-BR" dirty="0" err="1" smtClean="0"/>
              <a:t>JavaScript</a:t>
            </a:r>
            <a:r>
              <a:rPr lang="pt-BR" dirty="0" smtClean="0"/>
              <a:t> presentes em qualquer página da internet. Para quem cria sites e utiliza o Firefox, pode ter a facilidade de realizar todas as inspeções em qualquer página web, sendo ainda um recurso interessante para quem está iniciando com a marcação HTML, já que é possível entrar em um site específico e verificar a marcação utilizada nele</a:t>
            </a:r>
            <a:endParaRPr lang="pt-BR" dirty="0"/>
          </a:p>
        </p:txBody>
      </p:sp>
      <p:sp>
        <p:nvSpPr>
          <p:cNvPr id="4" name="Espaço Reservado para Número de Slide 3"/>
          <p:cNvSpPr>
            <a:spLocks noGrp="1"/>
          </p:cNvSpPr>
          <p:nvPr>
            <p:ph type="sldNum" sz="quarter" idx="10"/>
          </p:nvPr>
        </p:nvSpPr>
        <p:spPr/>
        <p:txBody>
          <a:bodyPr/>
          <a:lstStyle/>
          <a:p>
            <a:fld id="{DA138D85-0341-49B2-9023-EC1ED6147B2D}" type="slidenum">
              <a:rPr lang="pt-BR" smtClean="0"/>
              <a:t>10</a:t>
            </a:fld>
            <a:endParaRPr lang="pt-BR"/>
          </a:p>
        </p:txBody>
      </p:sp>
    </p:spTree>
    <p:extLst>
      <p:ext uri="{BB962C8B-B14F-4D97-AF65-F5344CB8AC3E}">
        <p14:creationId xmlns:p14="http://schemas.microsoft.com/office/powerpoint/2010/main" val="1823423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D358B9CB-1026-40A2-AD1F-1B4FC4A86734}" type="datetimeFigureOut">
              <a:rPr lang="pt-BR" smtClean="0"/>
              <a:t>15/09/2011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495357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358B9CB-1026-40A2-AD1F-1B4FC4A86734}" type="datetimeFigureOut">
              <a:rPr lang="pt-BR" smtClean="0"/>
              <a:t>15/09/2011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2537400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358B9CB-1026-40A2-AD1F-1B4FC4A86734}" type="datetimeFigureOut">
              <a:rPr lang="pt-BR" smtClean="0"/>
              <a:t>15/09/2011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3779875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358B9CB-1026-40A2-AD1F-1B4FC4A86734}" type="datetimeFigureOut">
              <a:rPr lang="pt-BR" smtClean="0"/>
              <a:t>15/09/2011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1414655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D358B9CB-1026-40A2-AD1F-1B4FC4A86734}" type="datetimeFigureOut">
              <a:rPr lang="pt-BR" smtClean="0"/>
              <a:t>15/09/2011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266976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D358B9CB-1026-40A2-AD1F-1B4FC4A86734}" type="datetimeFigureOut">
              <a:rPr lang="pt-BR" smtClean="0"/>
              <a:t>15/09/2011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175530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D358B9CB-1026-40A2-AD1F-1B4FC4A86734}" type="datetimeFigureOut">
              <a:rPr lang="pt-BR" smtClean="0"/>
              <a:t>15/09/2011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115449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D358B9CB-1026-40A2-AD1F-1B4FC4A86734}" type="datetimeFigureOut">
              <a:rPr lang="pt-BR" smtClean="0"/>
              <a:t>15/09/2011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2543572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358B9CB-1026-40A2-AD1F-1B4FC4A86734}" type="datetimeFigureOut">
              <a:rPr lang="pt-BR" smtClean="0"/>
              <a:t>15/09/2011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408034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D358B9CB-1026-40A2-AD1F-1B4FC4A86734}" type="datetimeFigureOut">
              <a:rPr lang="pt-BR" smtClean="0"/>
              <a:t>15/09/2011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2794983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D358B9CB-1026-40A2-AD1F-1B4FC4A86734}" type="datetimeFigureOut">
              <a:rPr lang="pt-BR" smtClean="0"/>
              <a:t>15/09/2011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E76EDCE-27B1-4F65-B860-0EBE853068D7}" type="slidenum">
              <a:rPr lang="pt-BR" smtClean="0"/>
              <a:t>‹nº›</a:t>
            </a:fld>
            <a:endParaRPr lang="pt-BR"/>
          </a:p>
        </p:txBody>
      </p:sp>
    </p:spTree>
    <p:extLst>
      <p:ext uri="{BB962C8B-B14F-4D97-AF65-F5344CB8AC3E}">
        <p14:creationId xmlns:p14="http://schemas.microsoft.com/office/powerpoint/2010/main" val="2225262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58B9CB-1026-40A2-AD1F-1B4FC4A86734}" type="datetimeFigureOut">
              <a:rPr lang="pt-BR" smtClean="0"/>
              <a:t>15/09/2011</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6EDCE-27B1-4F65-B860-0EBE853068D7}" type="slidenum">
              <a:rPr lang="pt-BR" smtClean="0"/>
              <a:t>‹nº›</a:t>
            </a:fld>
            <a:endParaRPr lang="pt-BR"/>
          </a:p>
        </p:txBody>
      </p:sp>
    </p:spTree>
    <p:extLst>
      <p:ext uri="{BB962C8B-B14F-4D97-AF65-F5344CB8AC3E}">
        <p14:creationId xmlns:p14="http://schemas.microsoft.com/office/powerpoint/2010/main" val="1035669329"/>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3816424" cy="548679"/>
          </a:xfrm>
        </p:spPr>
        <p:txBody>
          <a:bodyPr>
            <a:normAutofit/>
          </a:bodyPr>
          <a:lstStyle/>
          <a:p>
            <a:r>
              <a:rPr lang="pt-BR" sz="2400" dirty="0" smtClean="0">
                <a:solidFill>
                  <a:schemeClr val="tx2"/>
                </a:solidFill>
              </a:rPr>
              <a:t>Proposta de Monografia</a:t>
            </a:r>
            <a:endParaRPr lang="pt-BR" sz="2400" dirty="0">
              <a:solidFill>
                <a:schemeClr val="tx2"/>
              </a:solidFill>
            </a:endParaRPr>
          </a:p>
        </p:txBody>
      </p:sp>
      <p:sp>
        <p:nvSpPr>
          <p:cNvPr id="3" name="Subtítulo 2"/>
          <p:cNvSpPr>
            <a:spLocks noGrp="1"/>
          </p:cNvSpPr>
          <p:nvPr>
            <p:ph type="subTitle" idx="1"/>
          </p:nvPr>
        </p:nvSpPr>
        <p:spPr>
          <a:xfrm>
            <a:off x="1259632" y="1772816"/>
            <a:ext cx="6840760" cy="2016224"/>
          </a:xfrm>
        </p:spPr>
        <p:txBody>
          <a:bodyPr>
            <a:normAutofit/>
          </a:bodyPr>
          <a:lstStyle/>
          <a:p>
            <a:r>
              <a:rPr lang="pt-BR" sz="5400" dirty="0" smtClean="0">
                <a:solidFill>
                  <a:schemeClr val="tx2"/>
                </a:solidFill>
              </a:rPr>
              <a:t>Sistema Web Para Reserva De Recursos</a:t>
            </a:r>
            <a:endParaRPr lang="pt-BR" sz="5400" dirty="0">
              <a:solidFill>
                <a:schemeClr val="tx2"/>
              </a:solidFill>
            </a:endParaRP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0665"/>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ubtítulo 2"/>
          <p:cNvSpPr txBox="1">
            <a:spLocks/>
          </p:cNvSpPr>
          <p:nvPr/>
        </p:nvSpPr>
        <p:spPr>
          <a:xfrm>
            <a:off x="2807804" y="5248881"/>
            <a:ext cx="5868652" cy="100811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pt-BR" sz="1400" dirty="0" smtClean="0">
                <a:solidFill>
                  <a:schemeClr val="tx2"/>
                </a:solidFill>
              </a:rPr>
              <a:t>Disciplina: BCC391 – Monografia II</a:t>
            </a:r>
          </a:p>
          <a:p>
            <a:pPr algn="r"/>
            <a:r>
              <a:rPr lang="pt-BR" sz="1400" dirty="0" smtClean="0">
                <a:solidFill>
                  <a:schemeClr val="tx2"/>
                </a:solidFill>
              </a:rPr>
              <a:t>Aluno: Lelius Reis Funchal    06.1.4158</a:t>
            </a:r>
          </a:p>
          <a:p>
            <a:pPr algn="r"/>
            <a:r>
              <a:rPr lang="pt-BR" sz="1400" dirty="0" smtClean="0">
                <a:solidFill>
                  <a:schemeClr val="tx2"/>
                </a:solidFill>
              </a:rPr>
              <a:t>Prof. Orientador: Luiz Henrique Campos </a:t>
            </a:r>
            <a:r>
              <a:rPr lang="pt-BR" sz="1400" dirty="0" err="1" smtClean="0">
                <a:solidFill>
                  <a:schemeClr val="tx2"/>
                </a:solidFill>
              </a:rPr>
              <a:t>Merschmann</a:t>
            </a:r>
            <a:endParaRPr lang="pt-BR" sz="1400" dirty="0" smtClean="0">
              <a:solidFill>
                <a:schemeClr val="tx2"/>
              </a:solidFill>
            </a:endParaRPr>
          </a:p>
          <a:p>
            <a:pPr algn="l"/>
            <a:endParaRPr lang="pt-BR" sz="1400" dirty="0">
              <a:solidFill>
                <a:schemeClr val="tx2"/>
              </a:solidFill>
            </a:endParaRPr>
          </a:p>
        </p:txBody>
      </p:sp>
    </p:spTree>
    <p:extLst>
      <p:ext uri="{BB962C8B-B14F-4D97-AF65-F5344CB8AC3E}">
        <p14:creationId xmlns:p14="http://schemas.microsoft.com/office/powerpoint/2010/main" val="1814023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3816424" cy="548679"/>
          </a:xfrm>
        </p:spPr>
        <p:txBody>
          <a:bodyPr>
            <a:normAutofit/>
          </a:bodyPr>
          <a:lstStyle/>
          <a:p>
            <a:pPr algn="l"/>
            <a:r>
              <a:rPr lang="pt-BR" sz="2400" dirty="0">
                <a:solidFill>
                  <a:schemeClr val="tx2"/>
                </a:solidFill>
              </a:rPr>
              <a:t>Outras Ferramentas</a:t>
            </a: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257752" y="5732557"/>
            <a:ext cx="418704" cy="369332"/>
          </a:xfrm>
          <a:prstGeom prst="rect">
            <a:avLst/>
          </a:prstGeom>
          <a:noFill/>
        </p:spPr>
        <p:txBody>
          <a:bodyPr wrap="none" rtlCol="0">
            <a:spAutoFit/>
          </a:bodyPr>
          <a:lstStyle/>
          <a:p>
            <a:r>
              <a:rPr lang="pt-BR" dirty="0" smtClean="0"/>
              <a:t>10</a:t>
            </a:r>
            <a:endParaRPr lang="pt-BR" dirty="0"/>
          </a:p>
        </p:txBody>
      </p:sp>
      <p:sp>
        <p:nvSpPr>
          <p:cNvPr id="9" name="Subtítulo 2"/>
          <p:cNvSpPr txBox="1">
            <a:spLocks/>
          </p:cNvSpPr>
          <p:nvPr/>
        </p:nvSpPr>
        <p:spPr>
          <a:xfrm>
            <a:off x="422209" y="1213868"/>
            <a:ext cx="7246135" cy="367415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85800" indent="-685800" algn="l">
              <a:buFont typeface="Arial" pitchFamily="34" charset="0"/>
              <a:buChar char="•"/>
            </a:pPr>
            <a:r>
              <a:rPr lang="pt-BR" sz="2400" dirty="0" err="1" smtClean="0">
                <a:solidFill>
                  <a:schemeClr val="tx2"/>
                </a:solidFill>
              </a:rPr>
              <a:t>ExtJS</a:t>
            </a:r>
            <a:endParaRPr lang="pt-BR" sz="2400" dirty="0" smtClean="0">
              <a:solidFill>
                <a:schemeClr val="tx2"/>
              </a:solidFill>
            </a:endParaRPr>
          </a:p>
          <a:p>
            <a:pPr marL="685800" indent="-685800" algn="l">
              <a:buFont typeface="Arial" pitchFamily="34" charset="0"/>
              <a:buChar char="•"/>
            </a:pPr>
            <a:r>
              <a:rPr lang="pt-BR" sz="2400" dirty="0" err="1" smtClean="0">
                <a:solidFill>
                  <a:schemeClr val="tx2"/>
                </a:solidFill>
              </a:rPr>
              <a:t>Firebug</a:t>
            </a:r>
            <a:endParaRPr lang="pt-BR" sz="2400" dirty="0" smtClean="0">
              <a:solidFill>
                <a:schemeClr val="tx2"/>
              </a:solidFill>
            </a:endParaRPr>
          </a:p>
          <a:p>
            <a:pPr marL="685800" indent="-685800" algn="l">
              <a:buFont typeface="Arial" pitchFamily="34" charset="0"/>
              <a:buChar char="•"/>
            </a:pPr>
            <a:r>
              <a:rPr lang="pt-BR" sz="2400" dirty="0" smtClean="0">
                <a:solidFill>
                  <a:schemeClr val="tx2"/>
                </a:solidFill>
              </a:rPr>
              <a:t>Mozilla Firefox</a:t>
            </a:r>
          </a:p>
          <a:p>
            <a:pPr marL="685800" indent="-685800" algn="l">
              <a:buFont typeface="Arial" pitchFamily="34" charset="0"/>
              <a:buChar char="•"/>
            </a:pPr>
            <a:r>
              <a:rPr lang="pt-BR" sz="2400" dirty="0" err="1" smtClean="0">
                <a:solidFill>
                  <a:schemeClr val="tx2"/>
                </a:solidFill>
              </a:rPr>
              <a:t>Zend</a:t>
            </a:r>
            <a:r>
              <a:rPr lang="pt-BR" sz="2400" dirty="0" smtClean="0">
                <a:solidFill>
                  <a:schemeClr val="tx2"/>
                </a:solidFill>
              </a:rPr>
              <a:t> Studio</a:t>
            </a:r>
          </a:p>
          <a:p>
            <a:pPr marL="685800" indent="-685800" algn="l">
              <a:buFont typeface="Arial" pitchFamily="34" charset="0"/>
              <a:buChar char="•"/>
            </a:pPr>
            <a:r>
              <a:rPr lang="pt-BR" sz="2400" dirty="0" err="1" smtClean="0">
                <a:solidFill>
                  <a:schemeClr val="tx2"/>
                </a:solidFill>
              </a:rPr>
              <a:t>Navicat</a:t>
            </a:r>
            <a:r>
              <a:rPr lang="pt-BR" sz="2400" dirty="0" smtClean="0">
                <a:solidFill>
                  <a:schemeClr val="tx2"/>
                </a:solidFill>
              </a:rPr>
              <a:t> Premium</a:t>
            </a:r>
          </a:p>
        </p:txBody>
      </p:sp>
    </p:spTree>
    <p:extLst>
      <p:ext uri="{BB962C8B-B14F-4D97-AF65-F5344CB8AC3E}">
        <p14:creationId xmlns:p14="http://schemas.microsoft.com/office/powerpoint/2010/main" val="39437820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257752" y="5732557"/>
            <a:ext cx="418704" cy="369332"/>
          </a:xfrm>
          <a:prstGeom prst="rect">
            <a:avLst/>
          </a:prstGeom>
          <a:noFill/>
        </p:spPr>
        <p:txBody>
          <a:bodyPr wrap="none" rtlCol="0">
            <a:spAutoFit/>
          </a:bodyPr>
          <a:lstStyle/>
          <a:p>
            <a:r>
              <a:rPr lang="pt-BR" dirty="0" smtClean="0"/>
              <a:t>11</a:t>
            </a:r>
            <a:endParaRPr lang="pt-BR" dirty="0"/>
          </a:p>
        </p:txBody>
      </p:sp>
      <p:pic>
        <p:nvPicPr>
          <p:cNvPr id="2050" name="Picture 2" descr="D:\Monografia II\Documentação\cadastr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6220" y="2176653"/>
            <a:ext cx="2833556" cy="161278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D:\Monografia II\Documentação\confi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5419" y="4018867"/>
            <a:ext cx="3642216" cy="176364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D:\Monografia II\Documentação\login.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2392" y="826277"/>
            <a:ext cx="2206432" cy="126613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D:\Monografia II\Documentação\pagReserva.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0764" y="531489"/>
            <a:ext cx="4014356" cy="185571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D:\Monografia II\Documentação\remover.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7787" y="2904261"/>
            <a:ext cx="3569965" cy="3012962"/>
          </a:xfrm>
          <a:prstGeom prst="rect">
            <a:avLst/>
          </a:prstGeom>
          <a:noFill/>
          <a:extLst>
            <a:ext uri="{909E8E84-426E-40DD-AFC4-6F175D3DCCD1}">
              <a14:hiddenFill xmlns:a14="http://schemas.microsoft.com/office/drawing/2010/main">
                <a:solidFill>
                  <a:srgbClr val="FFFFFF"/>
                </a:solidFill>
              </a14:hiddenFill>
            </a:ext>
          </a:extLst>
        </p:spPr>
      </p:pic>
      <p:sp>
        <p:nvSpPr>
          <p:cNvPr id="13" name="Título 1"/>
          <p:cNvSpPr txBox="1">
            <a:spLocks/>
          </p:cNvSpPr>
          <p:nvPr/>
        </p:nvSpPr>
        <p:spPr>
          <a:xfrm>
            <a:off x="0" y="0"/>
            <a:ext cx="3816424" cy="54867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dirty="0" smtClean="0">
                <a:solidFill>
                  <a:schemeClr val="tx2"/>
                </a:solidFill>
              </a:rPr>
              <a:t>Prototipagem</a:t>
            </a:r>
            <a:endParaRPr lang="pt-BR" sz="2400" dirty="0">
              <a:solidFill>
                <a:schemeClr val="tx2"/>
              </a:solidFill>
            </a:endParaRPr>
          </a:p>
        </p:txBody>
      </p:sp>
      <p:sp>
        <p:nvSpPr>
          <p:cNvPr id="15" name="Título 1"/>
          <p:cNvSpPr txBox="1">
            <a:spLocks/>
          </p:cNvSpPr>
          <p:nvPr/>
        </p:nvSpPr>
        <p:spPr>
          <a:xfrm>
            <a:off x="443584" y="1064668"/>
            <a:ext cx="1191864" cy="54867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dirty="0" err="1" smtClean="0">
                <a:solidFill>
                  <a:schemeClr val="tx2"/>
                </a:solidFill>
              </a:rPr>
              <a:t>Login</a:t>
            </a:r>
            <a:endParaRPr lang="pt-BR" sz="2400" dirty="0">
              <a:solidFill>
                <a:schemeClr val="tx2"/>
              </a:solidFill>
            </a:endParaRPr>
          </a:p>
        </p:txBody>
      </p:sp>
      <p:sp>
        <p:nvSpPr>
          <p:cNvPr id="16" name="Título 1"/>
          <p:cNvSpPr>
            <a:spLocks noGrp="1"/>
          </p:cNvSpPr>
          <p:nvPr>
            <p:ph type="ctrTitle"/>
          </p:nvPr>
        </p:nvSpPr>
        <p:spPr>
          <a:xfrm>
            <a:off x="4697636" y="1"/>
            <a:ext cx="3769468" cy="651212"/>
          </a:xfrm>
        </p:spPr>
        <p:txBody>
          <a:bodyPr>
            <a:normAutofit/>
          </a:bodyPr>
          <a:lstStyle/>
          <a:p>
            <a:pPr algn="l"/>
            <a:r>
              <a:rPr lang="pt-BR" sz="2400" dirty="0" smtClean="0">
                <a:solidFill>
                  <a:schemeClr val="tx2"/>
                </a:solidFill>
              </a:rPr>
              <a:t>Pagina de reserva</a:t>
            </a:r>
            <a:endParaRPr lang="pt-BR" sz="2400" dirty="0">
              <a:solidFill>
                <a:schemeClr val="tx2"/>
              </a:solidFill>
            </a:endParaRPr>
          </a:p>
        </p:txBody>
      </p:sp>
      <p:sp>
        <p:nvSpPr>
          <p:cNvPr id="17" name="Título 1"/>
          <p:cNvSpPr txBox="1">
            <a:spLocks/>
          </p:cNvSpPr>
          <p:nvPr/>
        </p:nvSpPr>
        <p:spPr>
          <a:xfrm>
            <a:off x="0" y="4900688"/>
            <a:ext cx="1383820" cy="548679"/>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dirty="0" smtClean="0">
                <a:solidFill>
                  <a:schemeClr val="tx2"/>
                </a:solidFill>
              </a:rPr>
              <a:t>Permissões</a:t>
            </a:r>
            <a:endParaRPr lang="pt-BR" sz="2400" dirty="0">
              <a:solidFill>
                <a:schemeClr val="tx2"/>
              </a:solidFill>
            </a:endParaRPr>
          </a:p>
        </p:txBody>
      </p:sp>
      <p:sp>
        <p:nvSpPr>
          <p:cNvPr id="18" name="Título 1"/>
          <p:cNvSpPr txBox="1">
            <a:spLocks/>
          </p:cNvSpPr>
          <p:nvPr/>
        </p:nvSpPr>
        <p:spPr>
          <a:xfrm>
            <a:off x="304800" y="2929002"/>
            <a:ext cx="1191864" cy="548679"/>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smtClean="0">
                <a:solidFill>
                  <a:schemeClr val="tx2"/>
                </a:solidFill>
              </a:rPr>
              <a:t>Cadastro</a:t>
            </a:r>
            <a:endParaRPr lang="pt-BR" sz="2400" dirty="0">
              <a:solidFill>
                <a:schemeClr val="tx2"/>
              </a:solidFill>
            </a:endParaRPr>
          </a:p>
        </p:txBody>
      </p:sp>
      <p:sp>
        <p:nvSpPr>
          <p:cNvPr id="19" name="Título 1"/>
          <p:cNvSpPr txBox="1">
            <a:spLocks/>
          </p:cNvSpPr>
          <p:nvPr/>
        </p:nvSpPr>
        <p:spPr>
          <a:xfrm>
            <a:off x="5122814" y="2484867"/>
            <a:ext cx="2329506" cy="54867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dirty="0" smtClean="0">
                <a:solidFill>
                  <a:schemeClr val="tx2"/>
                </a:solidFill>
              </a:rPr>
              <a:t>Administrador</a:t>
            </a:r>
            <a:endParaRPr lang="pt-BR" sz="2400" dirty="0">
              <a:solidFill>
                <a:schemeClr val="tx2"/>
              </a:solidFill>
            </a:endParaRPr>
          </a:p>
        </p:txBody>
      </p:sp>
    </p:spTree>
    <p:extLst>
      <p:ext uri="{BB962C8B-B14F-4D97-AF65-F5344CB8AC3E}">
        <p14:creationId xmlns:p14="http://schemas.microsoft.com/office/powerpoint/2010/main" val="1913757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257752" y="5732557"/>
            <a:ext cx="418704" cy="369332"/>
          </a:xfrm>
          <a:prstGeom prst="rect">
            <a:avLst/>
          </a:prstGeom>
          <a:noFill/>
        </p:spPr>
        <p:txBody>
          <a:bodyPr wrap="none" rtlCol="0">
            <a:spAutoFit/>
          </a:bodyPr>
          <a:lstStyle/>
          <a:p>
            <a:r>
              <a:rPr lang="pt-BR" dirty="0" smtClean="0"/>
              <a:t>11</a:t>
            </a:r>
            <a:endParaRPr lang="pt-BR" dirty="0"/>
          </a:p>
        </p:txBody>
      </p:sp>
      <p:sp>
        <p:nvSpPr>
          <p:cNvPr id="9" name="Subtítulo 2"/>
          <p:cNvSpPr txBox="1">
            <a:spLocks/>
          </p:cNvSpPr>
          <p:nvPr/>
        </p:nvSpPr>
        <p:spPr>
          <a:xfrm>
            <a:off x="-18359" y="0"/>
            <a:ext cx="2358112" cy="397265"/>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pt-BR" sz="2400" dirty="0" smtClean="0">
                <a:solidFill>
                  <a:schemeClr val="tx2"/>
                </a:solidFill>
              </a:rPr>
              <a:t>Cronograma</a:t>
            </a:r>
            <a:endParaRPr lang="pt-BR" sz="2400" dirty="0" smtClean="0">
              <a:solidFill>
                <a:schemeClr val="tx2"/>
              </a:solidFill>
            </a:endParaRPr>
          </a:p>
        </p:txBody>
      </p:sp>
      <p:pic>
        <p:nvPicPr>
          <p:cNvPr id="1026" name="Picture 2" descr="D:\Monografia II\Documentação\cronogra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26" y="565713"/>
            <a:ext cx="8559617" cy="4519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62192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257752" y="5732557"/>
            <a:ext cx="418704" cy="369332"/>
          </a:xfrm>
          <a:prstGeom prst="rect">
            <a:avLst/>
          </a:prstGeom>
          <a:noFill/>
        </p:spPr>
        <p:txBody>
          <a:bodyPr wrap="none" rtlCol="0">
            <a:spAutoFit/>
          </a:bodyPr>
          <a:lstStyle/>
          <a:p>
            <a:r>
              <a:rPr lang="pt-BR" dirty="0" smtClean="0"/>
              <a:t>11</a:t>
            </a:r>
            <a:endParaRPr lang="pt-BR" dirty="0"/>
          </a:p>
        </p:txBody>
      </p:sp>
      <p:sp>
        <p:nvSpPr>
          <p:cNvPr id="9" name="Subtítulo 2"/>
          <p:cNvSpPr txBox="1">
            <a:spLocks/>
          </p:cNvSpPr>
          <p:nvPr/>
        </p:nvSpPr>
        <p:spPr>
          <a:xfrm>
            <a:off x="422209" y="2058405"/>
            <a:ext cx="7246135" cy="367415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pt-BR" sz="6600" dirty="0" smtClean="0">
                <a:solidFill>
                  <a:schemeClr val="tx2"/>
                </a:solidFill>
              </a:rPr>
              <a:t>Duvidas?</a:t>
            </a:r>
          </a:p>
        </p:txBody>
      </p:sp>
    </p:spTree>
    <p:extLst>
      <p:ext uri="{BB962C8B-B14F-4D97-AF65-F5344CB8AC3E}">
        <p14:creationId xmlns:p14="http://schemas.microsoft.com/office/powerpoint/2010/main" val="468901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3816424" cy="548679"/>
          </a:xfrm>
        </p:spPr>
        <p:txBody>
          <a:bodyPr>
            <a:normAutofit/>
          </a:bodyPr>
          <a:lstStyle/>
          <a:p>
            <a:pPr algn="l"/>
            <a:r>
              <a:rPr lang="pt-BR" sz="2400" dirty="0" smtClean="0">
                <a:solidFill>
                  <a:schemeClr val="tx2"/>
                </a:solidFill>
              </a:rPr>
              <a:t>Objetivo</a:t>
            </a:r>
            <a:endParaRPr lang="pt-BR" sz="2400" dirty="0">
              <a:solidFill>
                <a:schemeClr val="tx2"/>
              </a:solidFill>
            </a:endParaRPr>
          </a:p>
        </p:txBody>
      </p:sp>
      <p:sp>
        <p:nvSpPr>
          <p:cNvPr id="3" name="Subtítulo 2"/>
          <p:cNvSpPr>
            <a:spLocks noGrp="1"/>
          </p:cNvSpPr>
          <p:nvPr>
            <p:ph type="subTitle" idx="1"/>
          </p:nvPr>
        </p:nvSpPr>
        <p:spPr>
          <a:xfrm>
            <a:off x="467544" y="980728"/>
            <a:ext cx="7632848" cy="4104456"/>
          </a:xfrm>
        </p:spPr>
        <p:txBody>
          <a:bodyPr>
            <a:normAutofit/>
          </a:bodyPr>
          <a:lstStyle/>
          <a:p>
            <a:pPr algn="l"/>
            <a:r>
              <a:rPr lang="pt-BR" sz="2800" dirty="0" smtClean="0">
                <a:solidFill>
                  <a:schemeClr val="tx2"/>
                </a:solidFill>
              </a:rPr>
              <a:t>Objetivos Específicos:</a:t>
            </a:r>
          </a:p>
          <a:p>
            <a:pPr marL="457200" indent="-457200" algn="l">
              <a:buFont typeface="Arial" pitchFamily="34" charset="0"/>
              <a:buChar char="•"/>
            </a:pPr>
            <a:r>
              <a:rPr lang="pt-BR" sz="2600" dirty="0" smtClean="0">
                <a:solidFill>
                  <a:schemeClr val="tx2"/>
                </a:solidFill>
              </a:rPr>
              <a:t>Implementar uma ferramenta de simples utilização.</a:t>
            </a:r>
          </a:p>
          <a:p>
            <a:pPr marL="457200" indent="-457200" algn="l">
              <a:buFont typeface="Arial" pitchFamily="34" charset="0"/>
              <a:buChar char="•"/>
            </a:pPr>
            <a:r>
              <a:rPr lang="pt-BR" sz="2600" dirty="0" smtClean="0">
                <a:solidFill>
                  <a:schemeClr val="tx2"/>
                </a:solidFill>
              </a:rPr>
              <a:t>Dar facilidade aos funcionários na alocação de recursos.</a:t>
            </a:r>
          </a:p>
          <a:p>
            <a:pPr marL="457200" indent="-457200" algn="l">
              <a:buFont typeface="Arial" pitchFamily="34" charset="0"/>
              <a:buChar char="•"/>
            </a:pPr>
            <a:r>
              <a:rPr lang="pt-BR" sz="2600" dirty="0" smtClean="0">
                <a:solidFill>
                  <a:schemeClr val="tx2"/>
                </a:solidFill>
              </a:rPr>
              <a:t>Aumentar o controle do departamento sobre seus recursos.</a:t>
            </a:r>
          </a:p>
          <a:p>
            <a:pPr marL="457200" indent="-457200" algn="l">
              <a:buFont typeface="Arial" pitchFamily="34" charset="0"/>
              <a:buChar char="•"/>
            </a:pPr>
            <a:r>
              <a:rPr lang="pt-BR" sz="2600" dirty="0" smtClean="0">
                <a:solidFill>
                  <a:schemeClr val="tx2"/>
                </a:solidFill>
              </a:rPr>
              <a:t>Dar a todos usuários a possibilidade de visualizar se recursos estão disponíveis ou não.</a:t>
            </a:r>
          </a:p>
          <a:p>
            <a:endParaRPr lang="pt-BR" sz="5400" dirty="0">
              <a:solidFill>
                <a:schemeClr val="tx2"/>
              </a:solidFill>
            </a:endParaRP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374770" y="5723964"/>
            <a:ext cx="301686" cy="369332"/>
          </a:xfrm>
          <a:prstGeom prst="rect">
            <a:avLst/>
          </a:prstGeom>
          <a:noFill/>
        </p:spPr>
        <p:txBody>
          <a:bodyPr wrap="none" rtlCol="0">
            <a:spAutoFit/>
          </a:bodyPr>
          <a:lstStyle/>
          <a:p>
            <a:r>
              <a:rPr lang="pt-BR" dirty="0" smtClean="0"/>
              <a:t>2</a:t>
            </a:r>
            <a:endParaRPr lang="pt-BR" dirty="0"/>
          </a:p>
        </p:txBody>
      </p:sp>
    </p:spTree>
    <p:extLst>
      <p:ext uri="{BB962C8B-B14F-4D97-AF65-F5344CB8AC3E}">
        <p14:creationId xmlns:p14="http://schemas.microsoft.com/office/powerpoint/2010/main" val="1876083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3816424" cy="548679"/>
          </a:xfrm>
        </p:spPr>
        <p:txBody>
          <a:bodyPr>
            <a:normAutofit/>
          </a:bodyPr>
          <a:lstStyle/>
          <a:p>
            <a:pPr algn="l"/>
            <a:r>
              <a:rPr lang="pt-BR" sz="2400" dirty="0" smtClean="0">
                <a:solidFill>
                  <a:schemeClr val="tx2"/>
                </a:solidFill>
              </a:rPr>
              <a:t>Requisitos do Sistema</a:t>
            </a:r>
            <a:endParaRPr lang="pt-BR" sz="2400" dirty="0">
              <a:solidFill>
                <a:schemeClr val="tx2"/>
              </a:solidFill>
            </a:endParaRP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CaixaDeTexto 7"/>
          <p:cNvSpPr txBox="1"/>
          <p:nvPr/>
        </p:nvSpPr>
        <p:spPr>
          <a:xfrm>
            <a:off x="8374770" y="5732557"/>
            <a:ext cx="301686" cy="369332"/>
          </a:xfrm>
          <a:prstGeom prst="rect">
            <a:avLst/>
          </a:prstGeom>
          <a:noFill/>
        </p:spPr>
        <p:txBody>
          <a:bodyPr wrap="none" rtlCol="0">
            <a:spAutoFit/>
          </a:bodyPr>
          <a:lstStyle/>
          <a:p>
            <a:r>
              <a:rPr lang="pt-BR" dirty="0" smtClean="0"/>
              <a:t>3</a:t>
            </a:r>
            <a:endParaRPr lang="pt-BR" dirty="0"/>
          </a:p>
        </p:txBody>
      </p:sp>
      <p:sp>
        <p:nvSpPr>
          <p:cNvPr id="9" name="Subtítulo 2"/>
          <p:cNvSpPr txBox="1">
            <a:spLocks/>
          </p:cNvSpPr>
          <p:nvPr/>
        </p:nvSpPr>
        <p:spPr>
          <a:xfrm>
            <a:off x="539552" y="836712"/>
            <a:ext cx="7416824" cy="33843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pt-BR" sz="2800" dirty="0" smtClean="0">
                <a:solidFill>
                  <a:schemeClr val="tx2"/>
                </a:solidFill>
              </a:rPr>
              <a:t>Usuários:</a:t>
            </a:r>
          </a:p>
          <a:p>
            <a:pPr algn="l"/>
            <a:endParaRPr lang="pt-BR" sz="2800" dirty="0" smtClean="0">
              <a:solidFill>
                <a:schemeClr val="tx2"/>
              </a:solidFill>
            </a:endParaRPr>
          </a:p>
          <a:p>
            <a:pPr marL="457200" indent="-457200" algn="l">
              <a:buFont typeface="Arial" pitchFamily="34" charset="0"/>
              <a:buChar char="•"/>
            </a:pPr>
            <a:r>
              <a:rPr lang="pt-BR" sz="2800" dirty="0" smtClean="0">
                <a:solidFill>
                  <a:schemeClr val="tx2"/>
                </a:solidFill>
              </a:rPr>
              <a:t>Administrador do Sistema</a:t>
            </a:r>
          </a:p>
          <a:p>
            <a:pPr marL="457200" indent="-457200" algn="l">
              <a:buFont typeface="Arial" pitchFamily="34" charset="0"/>
              <a:buChar char="•"/>
            </a:pPr>
            <a:endParaRPr lang="pt-BR" sz="2800" dirty="0" smtClean="0">
              <a:solidFill>
                <a:schemeClr val="tx2"/>
              </a:solidFill>
            </a:endParaRPr>
          </a:p>
          <a:p>
            <a:pPr marL="457200" indent="-457200" algn="l">
              <a:buFont typeface="Arial" pitchFamily="34" charset="0"/>
              <a:buChar char="•"/>
            </a:pPr>
            <a:r>
              <a:rPr lang="pt-BR" sz="2800" dirty="0" smtClean="0">
                <a:solidFill>
                  <a:schemeClr val="tx2"/>
                </a:solidFill>
              </a:rPr>
              <a:t>Professores </a:t>
            </a:r>
          </a:p>
          <a:p>
            <a:pPr marL="457200" indent="-457200" algn="l">
              <a:buFont typeface="Arial" pitchFamily="34" charset="0"/>
              <a:buChar char="•"/>
            </a:pPr>
            <a:endParaRPr lang="pt-BR" sz="2800" dirty="0" smtClean="0">
              <a:solidFill>
                <a:schemeClr val="tx2"/>
              </a:solidFill>
            </a:endParaRPr>
          </a:p>
          <a:p>
            <a:pPr marL="457200" indent="-457200" algn="l">
              <a:buFont typeface="Arial" pitchFamily="34" charset="0"/>
              <a:buChar char="•"/>
            </a:pPr>
            <a:r>
              <a:rPr lang="pt-BR" sz="2800" dirty="0" smtClean="0">
                <a:solidFill>
                  <a:schemeClr val="tx2"/>
                </a:solidFill>
              </a:rPr>
              <a:t>Secretaria do departamento</a:t>
            </a:r>
          </a:p>
        </p:txBody>
      </p:sp>
    </p:spTree>
    <p:extLst>
      <p:ext uri="{BB962C8B-B14F-4D97-AF65-F5344CB8AC3E}">
        <p14:creationId xmlns:p14="http://schemas.microsoft.com/office/powerpoint/2010/main" val="1876083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3816424" cy="548679"/>
          </a:xfrm>
        </p:spPr>
        <p:txBody>
          <a:bodyPr>
            <a:normAutofit/>
          </a:bodyPr>
          <a:lstStyle/>
          <a:p>
            <a:pPr algn="l"/>
            <a:r>
              <a:rPr lang="pt-BR" sz="2400" dirty="0" smtClean="0">
                <a:solidFill>
                  <a:schemeClr val="tx2"/>
                </a:solidFill>
              </a:rPr>
              <a:t>Requisitos do Sistema</a:t>
            </a:r>
            <a:endParaRPr lang="pt-BR" sz="2400" dirty="0">
              <a:solidFill>
                <a:schemeClr val="tx2"/>
              </a:solidFill>
            </a:endParaRPr>
          </a:p>
        </p:txBody>
      </p:sp>
      <p:sp>
        <p:nvSpPr>
          <p:cNvPr id="3" name="Subtítulo 2"/>
          <p:cNvSpPr>
            <a:spLocks noGrp="1"/>
          </p:cNvSpPr>
          <p:nvPr>
            <p:ph type="subTitle" idx="1"/>
          </p:nvPr>
        </p:nvSpPr>
        <p:spPr>
          <a:xfrm>
            <a:off x="392647" y="1484784"/>
            <a:ext cx="8132965" cy="4104456"/>
          </a:xfrm>
        </p:spPr>
        <p:txBody>
          <a:bodyPr>
            <a:normAutofit fontScale="25000" lnSpcReduction="20000"/>
          </a:bodyPr>
          <a:lstStyle/>
          <a:p>
            <a:pPr algn="l"/>
            <a:r>
              <a:rPr lang="pt-BR" sz="9600" dirty="0" smtClean="0">
                <a:solidFill>
                  <a:schemeClr val="tx2"/>
                </a:solidFill>
              </a:rPr>
              <a:t>Administrador:</a:t>
            </a:r>
          </a:p>
          <a:p>
            <a:pPr marL="685800" indent="-685800" algn="l">
              <a:buFont typeface="Arial" pitchFamily="34" charset="0"/>
              <a:buChar char="•"/>
            </a:pPr>
            <a:r>
              <a:rPr lang="pt-BR" sz="8000" dirty="0" smtClean="0">
                <a:solidFill>
                  <a:schemeClr val="tx2"/>
                </a:solidFill>
              </a:rPr>
              <a:t>   Controle total do sistema</a:t>
            </a:r>
          </a:p>
          <a:p>
            <a:pPr marL="685800" indent="-685800" algn="l">
              <a:buFont typeface="Arial" pitchFamily="34" charset="0"/>
              <a:buChar char="•"/>
            </a:pPr>
            <a:r>
              <a:rPr lang="pt-BR" sz="8000" dirty="0">
                <a:solidFill>
                  <a:schemeClr val="tx2"/>
                </a:solidFill>
              </a:rPr>
              <a:t> </a:t>
            </a:r>
            <a:r>
              <a:rPr lang="pt-BR" sz="8000" dirty="0" smtClean="0">
                <a:solidFill>
                  <a:schemeClr val="tx2"/>
                </a:solidFill>
              </a:rPr>
              <a:t>  Cadastrar ou remover usuários</a:t>
            </a:r>
          </a:p>
          <a:p>
            <a:pPr marL="685800" indent="-685800" algn="l">
              <a:buFont typeface="Arial" pitchFamily="34" charset="0"/>
              <a:buChar char="•"/>
            </a:pPr>
            <a:r>
              <a:rPr lang="pt-BR" sz="8000" dirty="0">
                <a:solidFill>
                  <a:schemeClr val="tx2"/>
                </a:solidFill>
              </a:rPr>
              <a:t> </a:t>
            </a:r>
            <a:r>
              <a:rPr lang="pt-BR" sz="8000" dirty="0" smtClean="0">
                <a:solidFill>
                  <a:schemeClr val="tx2"/>
                </a:solidFill>
              </a:rPr>
              <a:t>  Cadastrar ou remover recursos</a:t>
            </a:r>
          </a:p>
          <a:p>
            <a:pPr marL="685800" indent="-685800" algn="l">
              <a:buFont typeface="Arial" pitchFamily="34" charset="0"/>
              <a:buChar char="•"/>
            </a:pPr>
            <a:r>
              <a:rPr lang="pt-BR" sz="8000" dirty="0">
                <a:solidFill>
                  <a:schemeClr val="tx2"/>
                </a:solidFill>
              </a:rPr>
              <a:t> </a:t>
            </a:r>
            <a:r>
              <a:rPr lang="pt-BR" sz="8000" dirty="0" smtClean="0">
                <a:solidFill>
                  <a:schemeClr val="tx2"/>
                </a:solidFill>
              </a:rPr>
              <a:t>  Controle de permissões dos outros grupos de usuários</a:t>
            </a:r>
          </a:p>
          <a:p>
            <a:pPr algn="l"/>
            <a:r>
              <a:rPr lang="pt-BR" sz="9600" dirty="0" smtClean="0">
                <a:solidFill>
                  <a:schemeClr val="tx2"/>
                </a:solidFill>
              </a:rPr>
              <a:t>Professores/Secretaria:</a:t>
            </a:r>
          </a:p>
          <a:p>
            <a:pPr marL="685800" indent="-685800" algn="l">
              <a:buFont typeface="Arial" pitchFamily="34" charset="0"/>
              <a:buChar char="•"/>
            </a:pPr>
            <a:r>
              <a:rPr lang="pt-BR" sz="8000" dirty="0" smtClean="0">
                <a:solidFill>
                  <a:schemeClr val="tx2"/>
                </a:solidFill>
              </a:rPr>
              <a:t>Reservar recurso</a:t>
            </a:r>
          </a:p>
          <a:p>
            <a:pPr marL="685800" indent="-685800" algn="l">
              <a:buFont typeface="Arial" pitchFamily="34" charset="0"/>
              <a:buChar char="•"/>
            </a:pPr>
            <a:r>
              <a:rPr lang="pt-BR" sz="8000" dirty="0" smtClean="0">
                <a:solidFill>
                  <a:schemeClr val="tx2"/>
                </a:solidFill>
              </a:rPr>
              <a:t>Cancelar a reserva de um recurso efetuado anteriormente pelo próprio. </a:t>
            </a:r>
          </a:p>
          <a:p>
            <a:pPr marL="685800" indent="-685800" algn="l">
              <a:buFont typeface="Arial" pitchFamily="34" charset="0"/>
              <a:buChar char="•"/>
            </a:pPr>
            <a:r>
              <a:rPr lang="pt-BR" sz="8000" dirty="0" smtClean="0">
                <a:solidFill>
                  <a:schemeClr val="tx2"/>
                </a:solidFill>
              </a:rPr>
              <a:t>Edição de informações do próprio perfil </a:t>
            </a:r>
          </a:p>
          <a:p>
            <a:pPr marL="685800" indent="-685800" algn="l">
              <a:buFont typeface="Arial" pitchFamily="34" charset="0"/>
              <a:buChar char="•"/>
            </a:pPr>
            <a:r>
              <a:rPr lang="pt-BR" sz="8000" dirty="0" smtClean="0">
                <a:solidFill>
                  <a:schemeClr val="tx2"/>
                </a:solidFill>
              </a:rPr>
              <a:t>Definir  dados a serem visualizados por outros usuários</a:t>
            </a:r>
          </a:p>
          <a:p>
            <a:pPr algn="l"/>
            <a:endParaRPr lang="pt-BR" sz="5400" dirty="0" smtClean="0">
              <a:solidFill>
                <a:schemeClr val="tx2"/>
              </a:solidFill>
            </a:endParaRP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374770" y="5723964"/>
            <a:ext cx="301686" cy="369332"/>
          </a:xfrm>
          <a:prstGeom prst="rect">
            <a:avLst/>
          </a:prstGeom>
          <a:noFill/>
        </p:spPr>
        <p:txBody>
          <a:bodyPr wrap="none" rtlCol="0">
            <a:spAutoFit/>
          </a:bodyPr>
          <a:lstStyle/>
          <a:p>
            <a:r>
              <a:rPr lang="pt-BR" dirty="0" smtClean="0"/>
              <a:t>4</a:t>
            </a:r>
            <a:endParaRPr lang="pt-BR" dirty="0"/>
          </a:p>
        </p:txBody>
      </p:sp>
      <p:sp>
        <p:nvSpPr>
          <p:cNvPr id="10" name="Subtítulo 2"/>
          <p:cNvSpPr txBox="1">
            <a:spLocks/>
          </p:cNvSpPr>
          <p:nvPr/>
        </p:nvSpPr>
        <p:spPr>
          <a:xfrm>
            <a:off x="392647" y="572525"/>
            <a:ext cx="3420380" cy="677273"/>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pt-BR" sz="5400" dirty="0" smtClean="0">
              <a:solidFill>
                <a:schemeClr val="tx2"/>
              </a:solidFill>
            </a:endParaRPr>
          </a:p>
          <a:p>
            <a:pPr algn="l"/>
            <a:r>
              <a:rPr lang="pt-BR" sz="11200" dirty="0" smtClean="0">
                <a:solidFill>
                  <a:schemeClr val="tx2"/>
                </a:solidFill>
              </a:rPr>
              <a:t>Tarefas dos Usuários</a:t>
            </a:r>
            <a:endParaRPr lang="pt-BR" sz="11200" dirty="0">
              <a:solidFill>
                <a:schemeClr val="tx2"/>
              </a:solidFill>
            </a:endParaRPr>
          </a:p>
        </p:txBody>
      </p:sp>
    </p:spTree>
    <p:extLst>
      <p:ext uri="{BB962C8B-B14F-4D97-AF65-F5344CB8AC3E}">
        <p14:creationId xmlns:p14="http://schemas.microsoft.com/office/powerpoint/2010/main" val="1876083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90316" y="1988840"/>
            <a:ext cx="7691202" cy="2952328"/>
          </a:xfrm>
        </p:spPr>
        <p:txBody>
          <a:bodyPr>
            <a:normAutofit/>
          </a:bodyPr>
          <a:lstStyle/>
          <a:p>
            <a:pPr marL="342900" indent="-342900" algn="l">
              <a:buFont typeface="Arial" pitchFamily="34" charset="0"/>
              <a:buChar char="•"/>
            </a:pPr>
            <a:r>
              <a:rPr lang="pt-BR" sz="2400" dirty="0" smtClean="0">
                <a:solidFill>
                  <a:schemeClr val="tx2"/>
                </a:solidFill>
              </a:rPr>
              <a:t>Não permitido reservas coincidentes</a:t>
            </a:r>
          </a:p>
          <a:p>
            <a:pPr marL="342900" indent="-342900" algn="l">
              <a:buFont typeface="Arial" pitchFamily="34" charset="0"/>
              <a:buChar char="•"/>
            </a:pPr>
            <a:r>
              <a:rPr lang="pt-BR" sz="2400" dirty="0" smtClean="0">
                <a:solidFill>
                  <a:schemeClr val="tx2"/>
                </a:solidFill>
              </a:rPr>
              <a:t>Controle </a:t>
            </a:r>
            <a:r>
              <a:rPr lang="pt-BR" sz="2400" dirty="0">
                <a:solidFill>
                  <a:schemeClr val="tx2"/>
                </a:solidFill>
              </a:rPr>
              <a:t>de data e </a:t>
            </a:r>
            <a:r>
              <a:rPr lang="pt-BR" sz="2400" dirty="0" smtClean="0">
                <a:solidFill>
                  <a:schemeClr val="tx2"/>
                </a:solidFill>
              </a:rPr>
              <a:t>horário </a:t>
            </a:r>
            <a:r>
              <a:rPr lang="pt-BR" sz="2400" dirty="0">
                <a:solidFill>
                  <a:schemeClr val="tx2"/>
                </a:solidFill>
              </a:rPr>
              <a:t>feitas via </a:t>
            </a:r>
            <a:r>
              <a:rPr lang="pt-BR" sz="2400" dirty="0" smtClean="0">
                <a:solidFill>
                  <a:schemeClr val="tx2"/>
                </a:solidFill>
              </a:rPr>
              <a:t>Servidor</a:t>
            </a:r>
          </a:p>
          <a:p>
            <a:pPr marL="342900" indent="-342900" algn="l">
              <a:buFont typeface="Arial" pitchFamily="34" charset="0"/>
              <a:buChar char="•"/>
            </a:pPr>
            <a:r>
              <a:rPr lang="pt-BR" sz="2400" dirty="0" smtClean="0">
                <a:solidFill>
                  <a:schemeClr val="tx2"/>
                </a:solidFill>
              </a:rPr>
              <a:t>Apenas </a:t>
            </a:r>
            <a:r>
              <a:rPr lang="pt-BR" sz="2400" dirty="0">
                <a:solidFill>
                  <a:schemeClr val="tx2"/>
                </a:solidFill>
              </a:rPr>
              <a:t>o administrador pode definir as permissões dos usuários</a:t>
            </a: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374770" y="5732557"/>
            <a:ext cx="301686" cy="369332"/>
          </a:xfrm>
          <a:prstGeom prst="rect">
            <a:avLst/>
          </a:prstGeom>
          <a:noFill/>
        </p:spPr>
        <p:txBody>
          <a:bodyPr wrap="none" rtlCol="0">
            <a:spAutoFit/>
          </a:bodyPr>
          <a:lstStyle/>
          <a:p>
            <a:r>
              <a:rPr lang="pt-BR" dirty="0" smtClean="0"/>
              <a:t>5</a:t>
            </a:r>
            <a:endParaRPr lang="pt-BR" dirty="0"/>
          </a:p>
        </p:txBody>
      </p:sp>
      <p:sp>
        <p:nvSpPr>
          <p:cNvPr id="9" name="Título 1"/>
          <p:cNvSpPr txBox="1">
            <a:spLocks/>
          </p:cNvSpPr>
          <p:nvPr/>
        </p:nvSpPr>
        <p:spPr>
          <a:xfrm>
            <a:off x="0" y="0"/>
            <a:ext cx="3816424" cy="54867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dirty="0" smtClean="0">
                <a:solidFill>
                  <a:schemeClr val="tx2"/>
                </a:solidFill>
              </a:rPr>
              <a:t>Requisitos do Sistema</a:t>
            </a:r>
            <a:endParaRPr lang="pt-BR" sz="2400" dirty="0">
              <a:solidFill>
                <a:schemeClr val="tx2"/>
              </a:solidFill>
            </a:endParaRPr>
          </a:p>
        </p:txBody>
      </p:sp>
      <p:sp>
        <p:nvSpPr>
          <p:cNvPr id="10" name="Retângulo 9"/>
          <p:cNvSpPr/>
          <p:nvPr/>
        </p:nvSpPr>
        <p:spPr>
          <a:xfrm>
            <a:off x="611559" y="1123318"/>
            <a:ext cx="2664297" cy="523220"/>
          </a:xfrm>
          <a:prstGeom prst="rect">
            <a:avLst/>
          </a:prstGeom>
        </p:spPr>
        <p:txBody>
          <a:bodyPr wrap="square">
            <a:spAutoFit/>
          </a:bodyPr>
          <a:lstStyle/>
          <a:p>
            <a:r>
              <a:rPr lang="pt-BR" sz="2800" dirty="0">
                <a:solidFill>
                  <a:schemeClr val="tx2"/>
                </a:solidFill>
              </a:rPr>
              <a:t>Restrições:</a:t>
            </a:r>
          </a:p>
        </p:txBody>
      </p:sp>
    </p:spTree>
    <p:extLst>
      <p:ext uri="{BB962C8B-B14F-4D97-AF65-F5344CB8AC3E}">
        <p14:creationId xmlns:p14="http://schemas.microsoft.com/office/powerpoint/2010/main" val="1876083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3816424" cy="548679"/>
          </a:xfrm>
        </p:spPr>
        <p:txBody>
          <a:bodyPr>
            <a:normAutofit/>
          </a:bodyPr>
          <a:lstStyle/>
          <a:p>
            <a:pPr algn="l"/>
            <a:r>
              <a:rPr lang="pt-BR" sz="2400" dirty="0">
                <a:solidFill>
                  <a:schemeClr val="tx2"/>
                </a:solidFill>
              </a:rPr>
              <a:t>Recursos Disponíveis</a:t>
            </a:r>
          </a:p>
        </p:txBody>
      </p:sp>
      <p:sp>
        <p:nvSpPr>
          <p:cNvPr id="3" name="Subtítulo 2"/>
          <p:cNvSpPr>
            <a:spLocks noGrp="1"/>
          </p:cNvSpPr>
          <p:nvPr>
            <p:ph type="subTitle" idx="1"/>
          </p:nvPr>
        </p:nvSpPr>
        <p:spPr>
          <a:xfrm>
            <a:off x="1259632" y="1772816"/>
            <a:ext cx="6840760" cy="2016224"/>
          </a:xfrm>
        </p:spPr>
        <p:txBody>
          <a:bodyPr>
            <a:normAutofit fontScale="32500" lnSpcReduction="20000"/>
          </a:bodyPr>
          <a:lstStyle/>
          <a:p>
            <a:pPr marL="685800" indent="-685800" algn="l">
              <a:buFont typeface="Arial" pitchFamily="34" charset="0"/>
              <a:buChar char="•"/>
            </a:pPr>
            <a:r>
              <a:rPr lang="pt-BR" sz="5400" dirty="0" smtClean="0">
                <a:solidFill>
                  <a:schemeClr val="tx2"/>
                </a:solidFill>
              </a:rPr>
              <a:t>Salas </a:t>
            </a:r>
            <a:r>
              <a:rPr lang="pt-BR" sz="5400" dirty="0">
                <a:solidFill>
                  <a:schemeClr val="tx2"/>
                </a:solidFill>
              </a:rPr>
              <a:t>de aula</a:t>
            </a:r>
          </a:p>
          <a:p>
            <a:pPr marL="685800" indent="-685800" algn="l">
              <a:buFont typeface="Arial" pitchFamily="34" charset="0"/>
              <a:buChar char="•"/>
            </a:pPr>
            <a:r>
              <a:rPr lang="pt-BR" sz="5400" dirty="0" smtClean="0">
                <a:solidFill>
                  <a:schemeClr val="tx2"/>
                </a:solidFill>
              </a:rPr>
              <a:t>Laboratórios </a:t>
            </a:r>
            <a:r>
              <a:rPr lang="pt-BR" sz="5400" dirty="0">
                <a:solidFill>
                  <a:schemeClr val="tx2"/>
                </a:solidFill>
              </a:rPr>
              <a:t>de Informática</a:t>
            </a:r>
          </a:p>
          <a:p>
            <a:pPr marL="685800" indent="-685800" algn="l">
              <a:buFont typeface="Arial" pitchFamily="34" charset="0"/>
              <a:buChar char="•"/>
            </a:pPr>
            <a:r>
              <a:rPr lang="pt-BR" sz="5400" dirty="0" smtClean="0">
                <a:solidFill>
                  <a:schemeClr val="tx2"/>
                </a:solidFill>
              </a:rPr>
              <a:t>Datashow</a:t>
            </a:r>
            <a:endParaRPr lang="pt-BR" sz="5400" dirty="0">
              <a:solidFill>
                <a:schemeClr val="tx2"/>
              </a:solidFill>
            </a:endParaRPr>
          </a:p>
          <a:p>
            <a:pPr marL="685800" indent="-685800" algn="l">
              <a:buFont typeface="Arial" pitchFamily="34" charset="0"/>
              <a:buChar char="•"/>
            </a:pPr>
            <a:r>
              <a:rPr lang="pt-BR" sz="5400" dirty="0" smtClean="0">
                <a:solidFill>
                  <a:schemeClr val="tx2"/>
                </a:solidFill>
              </a:rPr>
              <a:t>Retro-projetores</a:t>
            </a:r>
            <a:endParaRPr lang="pt-BR" sz="5400" dirty="0">
              <a:solidFill>
                <a:schemeClr val="tx2"/>
              </a:solidFill>
            </a:endParaRPr>
          </a:p>
          <a:p>
            <a:pPr marL="685800" indent="-685800" algn="l">
              <a:buFont typeface="Arial" pitchFamily="34" charset="0"/>
              <a:buChar char="•"/>
            </a:pPr>
            <a:r>
              <a:rPr lang="pt-BR" sz="5400" dirty="0" smtClean="0">
                <a:solidFill>
                  <a:schemeClr val="tx2"/>
                </a:solidFill>
              </a:rPr>
              <a:t>Notebooks</a:t>
            </a:r>
            <a:endParaRPr lang="pt-BR" sz="5400" dirty="0">
              <a:solidFill>
                <a:schemeClr val="tx2"/>
              </a:solidFill>
            </a:endParaRPr>
          </a:p>
          <a:p>
            <a:pPr marL="685800" indent="-685800" algn="l">
              <a:buFont typeface="Arial" pitchFamily="34" charset="0"/>
              <a:buChar char="•"/>
            </a:pPr>
            <a:r>
              <a:rPr lang="pt-BR" sz="5400" dirty="0" smtClean="0">
                <a:solidFill>
                  <a:schemeClr val="tx2"/>
                </a:solidFill>
              </a:rPr>
              <a:t>Sala </a:t>
            </a:r>
            <a:r>
              <a:rPr lang="pt-BR" sz="5400" dirty="0">
                <a:solidFill>
                  <a:schemeClr val="tx2"/>
                </a:solidFill>
              </a:rPr>
              <a:t>de seminário</a:t>
            </a: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374770" y="5732557"/>
            <a:ext cx="301686" cy="369332"/>
          </a:xfrm>
          <a:prstGeom prst="rect">
            <a:avLst/>
          </a:prstGeom>
          <a:noFill/>
        </p:spPr>
        <p:txBody>
          <a:bodyPr wrap="none" rtlCol="0">
            <a:spAutoFit/>
          </a:bodyPr>
          <a:lstStyle/>
          <a:p>
            <a:r>
              <a:rPr lang="pt-BR" dirty="0" smtClean="0"/>
              <a:t>6</a:t>
            </a:r>
            <a:endParaRPr lang="pt-BR" dirty="0"/>
          </a:p>
        </p:txBody>
      </p:sp>
    </p:spTree>
    <p:extLst>
      <p:ext uri="{BB962C8B-B14F-4D97-AF65-F5344CB8AC3E}">
        <p14:creationId xmlns:p14="http://schemas.microsoft.com/office/powerpoint/2010/main" val="3948322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3816424" cy="548679"/>
          </a:xfrm>
        </p:spPr>
        <p:txBody>
          <a:bodyPr>
            <a:normAutofit/>
          </a:bodyPr>
          <a:lstStyle/>
          <a:p>
            <a:pPr algn="l"/>
            <a:r>
              <a:rPr lang="pt-BR" sz="2400" dirty="0">
                <a:solidFill>
                  <a:schemeClr val="tx2"/>
                </a:solidFill>
              </a:rPr>
              <a:t>Implementação</a:t>
            </a: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374770" y="5732557"/>
            <a:ext cx="301686" cy="369332"/>
          </a:xfrm>
          <a:prstGeom prst="rect">
            <a:avLst/>
          </a:prstGeom>
          <a:noFill/>
        </p:spPr>
        <p:txBody>
          <a:bodyPr wrap="none" rtlCol="0">
            <a:spAutoFit/>
          </a:bodyPr>
          <a:lstStyle/>
          <a:p>
            <a:r>
              <a:rPr lang="pt-BR" dirty="0" smtClean="0"/>
              <a:t>7</a:t>
            </a:r>
            <a:endParaRPr lang="pt-BR" dirty="0"/>
          </a:p>
        </p:txBody>
      </p:sp>
      <p:sp>
        <p:nvSpPr>
          <p:cNvPr id="9" name="Subtítulo 2"/>
          <p:cNvSpPr txBox="1">
            <a:spLocks/>
          </p:cNvSpPr>
          <p:nvPr/>
        </p:nvSpPr>
        <p:spPr>
          <a:xfrm>
            <a:off x="422209" y="2058406"/>
            <a:ext cx="4395377" cy="18722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85800" indent="-685800" algn="l">
              <a:buFont typeface="Arial" pitchFamily="34" charset="0"/>
              <a:buChar char="•"/>
            </a:pPr>
            <a:r>
              <a:rPr lang="pt-BR" sz="2400" dirty="0" smtClean="0">
                <a:solidFill>
                  <a:schemeClr val="tx2"/>
                </a:solidFill>
              </a:rPr>
              <a:t>PHP</a:t>
            </a:r>
          </a:p>
        </p:txBody>
      </p:sp>
      <p:sp>
        <p:nvSpPr>
          <p:cNvPr id="10" name="Subtítulo 2"/>
          <p:cNvSpPr txBox="1">
            <a:spLocks/>
          </p:cNvSpPr>
          <p:nvPr/>
        </p:nvSpPr>
        <p:spPr>
          <a:xfrm>
            <a:off x="422209" y="1146147"/>
            <a:ext cx="3420380" cy="677273"/>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pt-BR" sz="5400" dirty="0" smtClean="0">
              <a:solidFill>
                <a:schemeClr val="tx2"/>
              </a:solidFill>
            </a:endParaRPr>
          </a:p>
          <a:p>
            <a:pPr algn="l"/>
            <a:r>
              <a:rPr lang="pt-BR" sz="11200" dirty="0">
                <a:solidFill>
                  <a:schemeClr val="tx2"/>
                </a:solidFill>
              </a:rPr>
              <a:t>Linguagem</a:t>
            </a:r>
          </a:p>
        </p:txBody>
      </p:sp>
    </p:spTree>
    <p:extLst>
      <p:ext uri="{BB962C8B-B14F-4D97-AF65-F5344CB8AC3E}">
        <p14:creationId xmlns:p14="http://schemas.microsoft.com/office/powerpoint/2010/main" val="3948322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3816424" cy="548679"/>
          </a:xfrm>
        </p:spPr>
        <p:txBody>
          <a:bodyPr>
            <a:normAutofit/>
          </a:bodyPr>
          <a:lstStyle/>
          <a:p>
            <a:pPr algn="l"/>
            <a:r>
              <a:rPr lang="pt-BR" sz="2400" dirty="0">
                <a:solidFill>
                  <a:schemeClr val="tx2"/>
                </a:solidFill>
              </a:rPr>
              <a:t>Implementação</a:t>
            </a: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374770" y="5732557"/>
            <a:ext cx="301686" cy="369332"/>
          </a:xfrm>
          <a:prstGeom prst="rect">
            <a:avLst/>
          </a:prstGeom>
          <a:noFill/>
        </p:spPr>
        <p:txBody>
          <a:bodyPr wrap="none" rtlCol="0">
            <a:spAutoFit/>
          </a:bodyPr>
          <a:lstStyle/>
          <a:p>
            <a:r>
              <a:rPr lang="pt-BR" dirty="0" smtClean="0"/>
              <a:t>8</a:t>
            </a:r>
            <a:endParaRPr lang="pt-BR" dirty="0"/>
          </a:p>
        </p:txBody>
      </p:sp>
      <p:sp>
        <p:nvSpPr>
          <p:cNvPr id="9" name="Subtítulo 2"/>
          <p:cNvSpPr txBox="1">
            <a:spLocks/>
          </p:cNvSpPr>
          <p:nvPr/>
        </p:nvSpPr>
        <p:spPr>
          <a:xfrm>
            <a:off x="422209" y="2058406"/>
            <a:ext cx="6742079" cy="18722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85800" indent="-685800" algn="l">
              <a:buFont typeface="Arial" pitchFamily="34" charset="0"/>
              <a:buChar char="•"/>
            </a:pPr>
            <a:r>
              <a:rPr lang="pt-BR" sz="2400" dirty="0" smtClean="0">
                <a:solidFill>
                  <a:schemeClr val="tx2"/>
                </a:solidFill>
              </a:rPr>
              <a:t>MVC </a:t>
            </a:r>
            <a:r>
              <a:rPr lang="pt-BR" sz="2400" dirty="0">
                <a:solidFill>
                  <a:schemeClr val="tx2"/>
                </a:solidFill>
              </a:rPr>
              <a:t>(</a:t>
            </a:r>
            <a:r>
              <a:rPr lang="pt-BR" sz="2400" dirty="0" err="1">
                <a:solidFill>
                  <a:schemeClr val="tx2"/>
                </a:solidFill>
              </a:rPr>
              <a:t>Model</a:t>
            </a:r>
            <a:r>
              <a:rPr lang="pt-BR" sz="2400" dirty="0">
                <a:solidFill>
                  <a:schemeClr val="tx2"/>
                </a:solidFill>
              </a:rPr>
              <a:t> </a:t>
            </a:r>
            <a:r>
              <a:rPr lang="pt-BR" sz="2400" dirty="0" err="1">
                <a:solidFill>
                  <a:schemeClr val="tx2"/>
                </a:solidFill>
              </a:rPr>
              <a:t>View</a:t>
            </a:r>
            <a:r>
              <a:rPr lang="pt-BR" sz="2400" dirty="0">
                <a:solidFill>
                  <a:schemeClr val="tx2"/>
                </a:solidFill>
              </a:rPr>
              <a:t> </a:t>
            </a:r>
            <a:r>
              <a:rPr lang="pt-BR" sz="2400" dirty="0" err="1">
                <a:solidFill>
                  <a:schemeClr val="tx2"/>
                </a:solidFill>
              </a:rPr>
              <a:t>Controller</a:t>
            </a:r>
            <a:r>
              <a:rPr lang="pt-BR" sz="2400" dirty="0">
                <a:solidFill>
                  <a:schemeClr val="tx2"/>
                </a:solidFill>
              </a:rPr>
              <a:t>)</a:t>
            </a:r>
            <a:endParaRPr lang="pt-BR" sz="2400" dirty="0" smtClean="0">
              <a:solidFill>
                <a:schemeClr val="tx2"/>
              </a:solidFill>
            </a:endParaRPr>
          </a:p>
        </p:txBody>
      </p:sp>
      <p:sp>
        <p:nvSpPr>
          <p:cNvPr id="10" name="Subtítulo 2"/>
          <p:cNvSpPr txBox="1">
            <a:spLocks/>
          </p:cNvSpPr>
          <p:nvPr/>
        </p:nvSpPr>
        <p:spPr>
          <a:xfrm>
            <a:off x="422209" y="1146147"/>
            <a:ext cx="3420380" cy="677273"/>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pt-BR" sz="5400" dirty="0" smtClean="0">
              <a:solidFill>
                <a:schemeClr val="tx2"/>
              </a:solidFill>
            </a:endParaRPr>
          </a:p>
          <a:p>
            <a:pPr algn="l"/>
            <a:r>
              <a:rPr lang="pt-BR" sz="11200" dirty="0" smtClean="0">
                <a:solidFill>
                  <a:schemeClr val="tx2"/>
                </a:solidFill>
              </a:rPr>
              <a:t>Padrão de Projeto</a:t>
            </a:r>
            <a:endParaRPr lang="pt-BR" sz="11200" dirty="0">
              <a:solidFill>
                <a:schemeClr val="tx2"/>
              </a:solidFill>
            </a:endParaRPr>
          </a:p>
        </p:txBody>
      </p:sp>
    </p:spTree>
    <p:extLst>
      <p:ext uri="{BB962C8B-B14F-4D97-AF65-F5344CB8AC3E}">
        <p14:creationId xmlns:p14="http://schemas.microsoft.com/office/powerpoint/2010/main" val="582525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3816424" cy="548679"/>
          </a:xfrm>
        </p:spPr>
        <p:txBody>
          <a:bodyPr>
            <a:normAutofit/>
          </a:bodyPr>
          <a:lstStyle/>
          <a:p>
            <a:pPr algn="l"/>
            <a:r>
              <a:rPr lang="pt-BR" sz="2400" dirty="0">
                <a:solidFill>
                  <a:schemeClr val="tx2"/>
                </a:solidFill>
              </a:rPr>
              <a:t>Implementação</a:t>
            </a:r>
          </a:p>
        </p:txBody>
      </p:sp>
      <p:sp>
        <p:nvSpPr>
          <p:cNvPr id="4" name="Retângulo 3"/>
          <p:cNvSpPr/>
          <p:nvPr/>
        </p:nvSpPr>
        <p:spPr>
          <a:xfrm>
            <a:off x="0" y="6525344"/>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093296"/>
            <a:ext cx="9144000" cy="332656"/>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8676456" y="0"/>
            <a:ext cx="467544" cy="6101889"/>
          </a:xfrm>
          <a:prstGeom prst="rect">
            <a:avLst/>
          </a:prstGeom>
          <a:gradFill>
            <a:gsLst>
              <a:gs pos="0">
                <a:schemeClr val="tx2"/>
              </a:gs>
              <a:gs pos="77000">
                <a:schemeClr val="accent1">
                  <a:tint val="44500"/>
                  <a:satMod val="160000"/>
                </a:schemeClr>
              </a:gs>
              <a:gs pos="100000">
                <a:schemeClr val="accent1">
                  <a:tint val="23500"/>
                  <a:satMod val="160000"/>
                </a:schemeClr>
              </a:gs>
            </a:gsLst>
            <a:lin ang="5400000" scaled="0"/>
          </a:gradFill>
          <a:ln>
            <a:solidFill>
              <a:schemeClr val="tx2"/>
            </a:solidFill>
          </a:ln>
          <a:effectLst>
            <a:innerShdw blurRad="139700" dir="10320000">
              <a:prstClr val="black">
                <a:alpha val="52000"/>
              </a:prstClr>
            </a:innerShdw>
            <a:reflection stA="0" endPos="52000" dist="50800" dir="5400000" sy="-100000" algn="bl" rotWithShape="0"/>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8374770" y="5732557"/>
            <a:ext cx="301686" cy="369332"/>
          </a:xfrm>
          <a:prstGeom prst="rect">
            <a:avLst/>
          </a:prstGeom>
          <a:noFill/>
        </p:spPr>
        <p:txBody>
          <a:bodyPr wrap="none" rtlCol="0">
            <a:spAutoFit/>
          </a:bodyPr>
          <a:lstStyle/>
          <a:p>
            <a:r>
              <a:rPr lang="pt-BR" dirty="0" smtClean="0"/>
              <a:t>9</a:t>
            </a:r>
            <a:endParaRPr lang="pt-BR" dirty="0"/>
          </a:p>
        </p:txBody>
      </p:sp>
      <p:sp>
        <p:nvSpPr>
          <p:cNvPr id="9" name="Subtítulo 2"/>
          <p:cNvSpPr txBox="1">
            <a:spLocks/>
          </p:cNvSpPr>
          <p:nvPr/>
        </p:nvSpPr>
        <p:spPr>
          <a:xfrm>
            <a:off x="422209" y="2058406"/>
            <a:ext cx="4395377" cy="18722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85800" indent="-685800" algn="l">
              <a:buFont typeface="Arial" pitchFamily="34" charset="0"/>
              <a:buChar char="•"/>
            </a:pPr>
            <a:r>
              <a:rPr lang="pt-BR" sz="2400" dirty="0" err="1">
                <a:solidFill>
                  <a:schemeClr val="tx2"/>
                </a:solidFill>
              </a:rPr>
              <a:t>PostgreSQL</a:t>
            </a:r>
            <a:endParaRPr lang="pt-BR" sz="2400" dirty="0" smtClean="0">
              <a:solidFill>
                <a:schemeClr val="tx2"/>
              </a:solidFill>
            </a:endParaRPr>
          </a:p>
        </p:txBody>
      </p:sp>
      <p:sp>
        <p:nvSpPr>
          <p:cNvPr id="10" name="Subtítulo 2"/>
          <p:cNvSpPr txBox="1">
            <a:spLocks/>
          </p:cNvSpPr>
          <p:nvPr/>
        </p:nvSpPr>
        <p:spPr>
          <a:xfrm>
            <a:off x="422208" y="1146147"/>
            <a:ext cx="6598063" cy="677273"/>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pt-BR" sz="5400" dirty="0" smtClean="0">
              <a:solidFill>
                <a:schemeClr val="tx2"/>
              </a:solidFill>
            </a:endParaRPr>
          </a:p>
          <a:p>
            <a:pPr algn="l"/>
            <a:r>
              <a:rPr lang="pt-BR" sz="11200" dirty="0">
                <a:solidFill>
                  <a:schemeClr val="tx2"/>
                </a:solidFill>
              </a:rPr>
              <a:t>Sistema Gerenciador de Banco de Dados</a:t>
            </a:r>
          </a:p>
        </p:txBody>
      </p:sp>
    </p:spTree>
    <p:extLst>
      <p:ext uri="{BB962C8B-B14F-4D97-AF65-F5344CB8AC3E}">
        <p14:creationId xmlns:p14="http://schemas.microsoft.com/office/powerpoint/2010/main" val="582525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TotalTime>
  <Words>4131</Words>
  <Application>Microsoft Office PowerPoint</Application>
  <PresentationFormat>Apresentação na tela (4:3)</PresentationFormat>
  <Paragraphs>190</Paragraphs>
  <Slides>13</Slides>
  <Notes>12</Notes>
  <HiddenSlides>0</HiddenSlides>
  <MMClips>0</MMClips>
  <ScaleCrop>false</ScaleCrop>
  <HeadingPairs>
    <vt:vector size="4" baseType="variant">
      <vt:variant>
        <vt:lpstr>Tema</vt:lpstr>
      </vt:variant>
      <vt:variant>
        <vt:i4>1</vt:i4>
      </vt:variant>
      <vt:variant>
        <vt:lpstr>Títulos de slides</vt:lpstr>
      </vt:variant>
      <vt:variant>
        <vt:i4>13</vt:i4>
      </vt:variant>
    </vt:vector>
  </HeadingPairs>
  <TitlesOfParts>
    <vt:vector size="14" baseType="lpstr">
      <vt:lpstr>Tema do Office</vt:lpstr>
      <vt:lpstr>Proposta de Monografia</vt:lpstr>
      <vt:lpstr>Objetivo</vt:lpstr>
      <vt:lpstr>Requisitos do Sistema</vt:lpstr>
      <vt:lpstr>Requisitos do Sistema</vt:lpstr>
      <vt:lpstr>Apresentação do PowerPoint</vt:lpstr>
      <vt:lpstr>Recursos Disponíveis</vt:lpstr>
      <vt:lpstr>Implementação</vt:lpstr>
      <vt:lpstr>Implementação</vt:lpstr>
      <vt:lpstr>Implementação</vt:lpstr>
      <vt:lpstr>Outras Ferramentas</vt:lpstr>
      <vt:lpstr>Pagina de reserva</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Lelius</dc:creator>
  <cp:lastModifiedBy>Lelius</cp:lastModifiedBy>
  <cp:revision>11</cp:revision>
  <dcterms:created xsi:type="dcterms:W3CDTF">2011-09-05T12:38:19Z</dcterms:created>
  <dcterms:modified xsi:type="dcterms:W3CDTF">2011-09-15T14:27:34Z</dcterms:modified>
</cp:coreProperties>
</file>