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3"/>
  </p:notes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7" autoAdjust="0"/>
    <p:restoredTop sz="76364" autoAdjust="0"/>
  </p:normalViewPr>
  <p:slideViewPr>
    <p:cSldViewPr>
      <p:cViewPr varScale="1">
        <p:scale>
          <a:sx n="60" d="100"/>
          <a:sy n="60" d="100"/>
        </p:scale>
        <p:origin x="-14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13120-A72F-4397-BFB5-93524FDA2C44}" type="datetimeFigureOut">
              <a:rPr lang="pt-BR" smtClean="0"/>
              <a:t>22/12/2011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AA221-ADA5-4231-B08D-6A7FC1ADE71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157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906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PRODUTOR - CONSUMIDOR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8178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4526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PRODUTOR - CONSUMIDOR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0355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3657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PRODUTOR - CONSUMIDOR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0901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726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868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OFF</a:t>
            </a:r>
          </a:p>
          <a:p>
            <a:r>
              <a:rPr lang="pt-BR" dirty="0" smtClean="0"/>
              <a:t>ERRO</a:t>
            </a:r>
            <a:br>
              <a:rPr lang="pt-BR" dirty="0" smtClean="0"/>
            </a:br>
            <a:r>
              <a:rPr lang="pt-BR" dirty="0" smtClean="0"/>
              <a:t>WARNING</a:t>
            </a:r>
            <a:br>
              <a:rPr lang="pt-BR" dirty="0" smtClean="0"/>
            </a:br>
            <a:r>
              <a:rPr lang="pt-BR" dirty="0" smtClean="0"/>
              <a:t>INFO</a:t>
            </a:r>
            <a:br>
              <a:rPr lang="pt-BR" dirty="0" smtClean="0"/>
            </a:br>
            <a:r>
              <a:rPr lang="pt-BR" dirty="0" smtClean="0"/>
              <a:t>DEBUG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32763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4401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3408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68510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3408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596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40980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Explicar</a:t>
            </a:r>
            <a:r>
              <a:rPr lang="pt-BR" baseline="0" dirty="0" smtClean="0"/>
              <a:t> a decomposição da matriz....</a:t>
            </a:r>
            <a:endParaRPr lang="pt-BR" baseline="0" dirty="0"/>
          </a:p>
          <a:p>
            <a:pPr marL="171450" indent="-171450">
              <a:buFont typeface="Arial" pitchFamily="34" charset="0"/>
              <a:buChar char="•"/>
            </a:pPr>
            <a:endParaRPr lang="pt-BR" baseline="0" dirty="0"/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No modelo distribuído, cada máquina continha uma cópia das imagens...</a:t>
            </a:r>
            <a:br>
              <a:rPr lang="pt-BR" baseline="0" dirty="0" smtClean="0"/>
            </a:br>
            <a:endParaRPr lang="pt-BR" baseline="0" dirty="0" smtClean="0"/>
          </a:p>
          <a:p>
            <a:pPr marL="171450" indent="-171450">
              <a:buFont typeface="Arial" pitchFamily="34" charset="0"/>
              <a:buChar char="•"/>
            </a:pPr>
            <a:endParaRPr lang="pt-B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36161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Comportamento polinomial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0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1, 2 e 4 TaskRunners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Não foi possível utilizar imagens maiores que 25000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Diminuição</a:t>
            </a:r>
            <a:r>
              <a:rPr lang="pt-BR" baseline="0" dirty="0" smtClean="0"/>
              <a:t> do tempo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Semelhança entre o sequencial e o middleware utilizando 1 TaskRunner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0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Speedup ruim para instancias pequenas</a:t>
            </a:r>
          </a:p>
          <a:p>
            <a:pPr marL="171450" indent="-171450">
              <a:buFont typeface="Arial" pitchFamily="34" charset="0"/>
              <a:buChar char="•"/>
            </a:pPr>
            <a:endParaRPr lang="pt-BR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Lei</a:t>
            </a:r>
            <a:r>
              <a:rPr lang="pt-BR" baseline="0" dirty="0" smtClean="0"/>
              <a:t> de Gustafson-Barsis (Maior a instancia, melhor o speedup)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02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1, 2, 4, 8</a:t>
            </a:r>
            <a:r>
              <a:rPr lang="pt-BR" baseline="0" dirty="0" smtClean="0"/>
              <a:t> e 12 Computadores</a:t>
            </a:r>
          </a:p>
          <a:p>
            <a:endParaRPr lang="pt-BR" baseline="0" dirty="0" smtClean="0"/>
          </a:p>
          <a:p>
            <a:r>
              <a:rPr lang="pt-BR" baseline="0" dirty="0" smtClean="0"/>
              <a:t>Redução Significativa no tempo de execução</a:t>
            </a:r>
          </a:p>
          <a:p>
            <a:endParaRPr lang="pt-BR" baseline="0" dirty="0" smtClean="0"/>
          </a:p>
          <a:p>
            <a:r>
              <a:rPr lang="pt-BR" baseline="0" dirty="0" smtClean="0"/>
              <a:t>Possibilidade de aumentar o tamanho do problema - ESCALABILIDADE</a:t>
            </a:r>
          </a:p>
          <a:p>
            <a:endParaRPr lang="pt-BR" baseline="0" dirty="0" smtClean="0"/>
          </a:p>
          <a:p>
            <a:endParaRPr lang="pt-B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02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Para problemas</a:t>
            </a:r>
            <a:r>
              <a:rPr lang="pt-BR" baseline="0" dirty="0" smtClean="0"/>
              <a:t> grandes aproxima do linear</a:t>
            </a:r>
          </a:p>
          <a:p>
            <a:endParaRPr lang="pt-BR" baseline="0" dirty="0" smtClean="0"/>
          </a:p>
          <a:p>
            <a:r>
              <a:rPr lang="pt-BR" baseline="0" dirty="0" smtClean="0"/>
              <a:t>Problemas pequenos, speedup ruim</a:t>
            </a:r>
          </a:p>
          <a:p>
            <a:endParaRPr lang="pt-BR" baseline="0" dirty="0" smtClean="0"/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02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23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pt-BR" dirty="0" smtClean="0"/>
              <a:t>Aumento do</a:t>
            </a:r>
            <a:r>
              <a:rPr lang="pt-BR" baseline="0" dirty="0" smtClean="0"/>
              <a:t> Poder de processamento dos computadores...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Lei de Moore...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Surgimento de computadores com vários processadores...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Popularização de computadores domésticos  multicores...</a:t>
            </a:r>
          </a:p>
          <a:p>
            <a:pPr marL="171450" indent="-171450">
              <a:buFont typeface="Arial" pitchFamily="34" charset="0"/>
              <a:buChar char="•"/>
            </a:pPr>
            <a:endParaRPr lang="pt-BR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Aplicação em diversas áreas: IA, PDI, Banco de Dados, Geo, Data Mining....</a:t>
            </a:r>
          </a:p>
          <a:p>
            <a:pPr marL="171450" indent="-171450">
              <a:buFont typeface="Arial" pitchFamily="34" charset="0"/>
              <a:buChar char="•"/>
            </a:pPr>
            <a:endParaRPr lang="pt-BR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Aumento de poder computacional...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Aumenta o desempenho de acesso a memória...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BR" baseline="0" dirty="0" smtClean="0"/>
              <a:t>Melhoria na comunicação de dados, com a descentralização dos dados...</a:t>
            </a:r>
          </a:p>
          <a:p>
            <a:pPr marL="171450" indent="-171450">
              <a:buFont typeface="Arial" pitchFamily="34" charset="0"/>
              <a:buChar char="•"/>
            </a:pP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84548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8228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2558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841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 middleware é uma camada adicional de software situada entre o nível de aplicação e o</a:t>
            </a:r>
          </a:p>
          <a:p>
            <a:r>
              <a:rPr lang="pt-B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nível que consiste no sistema operacional.</a:t>
            </a:r>
          </a:p>
          <a:p>
            <a:endParaRPr lang="pt-B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middleware tem o papel de interligar diferentes</a:t>
            </a:r>
          </a:p>
          <a:p>
            <a:r>
              <a:rPr lang="pt-B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aplicações em diferentes sistemas operacionais em diferentes computadores.</a:t>
            </a:r>
          </a:p>
          <a:p>
            <a:endParaRPr lang="pt-B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middleware oculta a heterogeneidade em diferentes computadores...</a:t>
            </a:r>
          </a:p>
          <a:p>
            <a:endParaRPr lang="pt-B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271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341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0285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714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PRODUTOR - CONSUMIDOR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AA221-ADA5-4231-B08D-6A7FC1ADE714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0719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595963C6-5FF4-4A71-9BE5-FF739E700467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106A-43BC-4622-856A-6BA52B0439F7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83A0-2139-4CC8-86BD-EE26BAD1C8DF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5640-C1CD-47B7-AB43-2B9A7C5138A4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180E3A6D-D216-4915-A19E-68B178D2D9E6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E7AC450-54CE-4258-B7B8-871369BA4E46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7FE658C-56B1-4EB5-88F5-2A8F022A9408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F31F-D781-4C15-8CA2-6082210E5582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C22-8EB8-4065-861D-F54874C93BE8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8D244C5-1383-4C19-AB3E-95B552459C44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3F44-56F4-4BB1-A3E9-CE7E82C1767A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CDCC0F2-201E-42E7-B167-3A6462F8CA02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Apresentação de Trabalho de Monografia</a:t>
            </a: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2124794-61F0-4ADD-8396-E090D45D2AB9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841376"/>
          </a:xfrm>
        </p:spPr>
        <p:txBody>
          <a:bodyPr>
            <a:normAutofit fontScale="90000"/>
          </a:bodyPr>
          <a:lstStyle/>
          <a:p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CÁ &amp; 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</a:t>
            </a:r>
            <a:b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 MIDDLEWARE PARA COMPUTAÇÃO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PARALELA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31096"/>
            <a:ext cx="6781800" cy="906016"/>
          </a:xfrm>
        </p:spPr>
        <p:txBody>
          <a:bodyPr>
            <a:normAutofit/>
          </a:bodyPr>
          <a:lstStyle/>
          <a:p>
            <a:r>
              <a:rPr lang="pt-BR" b="1" dirty="0" smtClean="0"/>
              <a:t>Aluno: </a:t>
            </a:r>
            <a:r>
              <a:rPr lang="pt-BR" b="1" dirty="0" err="1" smtClean="0"/>
              <a:t>Antonio</a:t>
            </a:r>
            <a:r>
              <a:rPr lang="pt-BR" b="1" dirty="0" smtClean="0"/>
              <a:t> Carlos de Nazaré Júnior</a:t>
            </a:r>
            <a:br>
              <a:rPr lang="pt-BR" b="1" dirty="0" smtClean="0"/>
            </a:br>
            <a:r>
              <a:rPr lang="pt-BR" b="1" dirty="0" smtClean="0"/>
              <a:t>Orientador: </a:t>
            </a:r>
            <a:r>
              <a:rPr lang="pt-BR" b="1" dirty="0" err="1" smtClean="0"/>
              <a:t>Joubert</a:t>
            </a:r>
            <a:r>
              <a:rPr lang="pt-BR" b="1" dirty="0" smtClean="0"/>
              <a:t> de Castro Lima - Orientador</a:t>
            </a:r>
            <a:endParaRPr lang="pt-BR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FB02D-22AC-44C8-9AF8-BF804B5215B1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3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/>
          <p:cNvCxnSpPr>
            <a:stCxn id="18" idx="4"/>
            <a:endCxn id="29" idx="1"/>
          </p:cNvCxnSpPr>
          <p:nvPr/>
        </p:nvCxnSpPr>
        <p:spPr>
          <a:xfrm flipV="1">
            <a:off x="5115951" y="2686878"/>
            <a:ext cx="1873896" cy="3727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/>
              <a:t>Arquitetura do Componente Client – </a:t>
            </a:r>
            <a:r>
              <a:rPr lang="pt-BR" b="1" dirty="0" smtClean="0"/>
              <a:t>Distributed</a:t>
            </a:r>
            <a:endParaRPr lang="pt-BR" dirty="0"/>
          </a:p>
        </p:txBody>
      </p:sp>
      <p:cxnSp>
        <p:nvCxnSpPr>
          <p:cNvPr id="3" name="Straight Connector 2"/>
          <p:cNvCxnSpPr>
            <a:stCxn id="13" idx="3"/>
            <a:endCxn id="18" idx="2"/>
          </p:cNvCxnSpPr>
          <p:nvPr/>
        </p:nvCxnSpPr>
        <p:spPr>
          <a:xfrm flipV="1">
            <a:off x="2411760" y="3059668"/>
            <a:ext cx="975999" cy="92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4" idx="5"/>
            <a:endCxn id="16" idx="1"/>
          </p:cNvCxnSpPr>
          <p:nvPr/>
        </p:nvCxnSpPr>
        <p:spPr>
          <a:xfrm flipV="1">
            <a:off x="2411760" y="3933056"/>
            <a:ext cx="3680190" cy="14851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4" idx="5"/>
            <a:endCxn id="17" idx="1"/>
          </p:cNvCxnSpPr>
          <p:nvPr/>
        </p:nvCxnSpPr>
        <p:spPr>
          <a:xfrm flipV="1">
            <a:off x="2411760" y="5373216"/>
            <a:ext cx="3672408" cy="450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31975" y="2060848"/>
            <a:ext cx="7940425" cy="4392488"/>
            <a:chOff x="287523" y="1844824"/>
            <a:chExt cx="8680051" cy="4612112"/>
          </a:xfrm>
        </p:grpSpPr>
        <p:sp>
          <p:nvSpPr>
            <p:cNvPr id="11" name="Rectangle 10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7524" y="1844824"/>
              <a:ext cx="3171976" cy="387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70C0"/>
                  </a:solidFill>
                </a:rPr>
                <a:t>Client – Distributed Memory</a:t>
              </a:r>
              <a:endParaRPr lang="pt-BR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3" name="Round Single Corner Rectangle 12"/>
          <p:cNvSpPr/>
          <p:nvPr/>
        </p:nvSpPr>
        <p:spPr>
          <a:xfrm>
            <a:off x="467544" y="2564904"/>
            <a:ext cx="1944216" cy="1008112"/>
          </a:xfrm>
          <a:prstGeom prst="round1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do Cliente</a:t>
            </a:r>
            <a:endParaRPr lang="pt-B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be 13"/>
          <p:cNvSpPr/>
          <p:nvPr/>
        </p:nvSpPr>
        <p:spPr>
          <a:xfrm>
            <a:off x="467544" y="5013176"/>
            <a:ext cx="1944216" cy="108012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 of Tasks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91950" y="3501008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84168" y="4941168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Can 17"/>
          <p:cNvSpPr/>
          <p:nvPr/>
        </p:nvSpPr>
        <p:spPr>
          <a:xfrm>
            <a:off x="3387759" y="2564904"/>
            <a:ext cx="1728192" cy="98952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Folded Corner 18"/>
          <p:cNvSpPr/>
          <p:nvPr/>
        </p:nvSpPr>
        <p:spPr>
          <a:xfrm>
            <a:off x="683568" y="3392996"/>
            <a:ext cx="1512168" cy="972108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  <a:endParaRPr 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Pentagon 26"/>
          <p:cNvSpPr/>
          <p:nvPr/>
        </p:nvSpPr>
        <p:spPr>
          <a:xfrm>
            <a:off x="7028054" y="4159922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Master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8" name="Pentagon 27"/>
          <p:cNvSpPr/>
          <p:nvPr/>
        </p:nvSpPr>
        <p:spPr>
          <a:xfrm>
            <a:off x="7020272" y="5600082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Master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9" name="Pentagon 28"/>
          <p:cNvSpPr/>
          <p:nvPr/>
        </p:nvSpPr>
        <p:spPr>
          <a:xfrm>
            <a:off x="6989847" y="2354301"/>
            <a:ext cx="1504386" cy="665153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Runner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Flowchart: Document 19"/>
          <p:cNvSpPr/>
          <p:nvPr/>
        </p:nvSpPr>
        <p:spPr>
          <a:xfrm>
            <a:off x="6732240" y="2354301"/>
            <a:ext cx="1440160" cy="747083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5CD5-248F-4A64-BD94-49B14C141BD8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10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10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25 L 0.60243 0.2178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22" y="-16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7012E-6 L -0.34635 0.0497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24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0.04972 L -0.63785 0.0603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Componente MasterServer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Gerenciar a localização dos outros componentes;</a:t>
            </a:r>
          </a:p>
          <a:p>
            <a:r>
              <a:rPr lang="pt-BR" sz="2800" dirty="0" smtClean="0"/>
              <a:t>Receber as </a:t>
            </a:r>
            <a:r>
              <a:rPr lang="pt-BR" sz="2800" i="1" dirty="0" smtClean="0"/>
              <a:t>Tasks </a:t>
            </a:r>
            <a:r>
              <a:rPr lang="pt-BR" sz="2800" dirty="0" smtClean="0"/>
              <a:t>do cliente e distribuí-lás entre os RunnerServers de forma balanceada;</a:t>
            </a:r>
          </a:p>
          <a:p>
            <a:r>
              <a:rPr lang="pt-BR" sz="2800" dirty="0" smtClean="0"/>
              <a:t>Verificar a integridade de cada componente;</a:t>
            </a:r>
          </a:p>
          <a:p>
            <a:r>
              <a:rPr lang="pt-BR" sz="2800" dirty="0" smtClean="0"/>
              <a:t>Registrar a inserção de novos componentes;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1690-35F5-4246-BF50-198E345E84B7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11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468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>
            <a:stCxn id="14" idx="5"/>
            <a:endCxn id="29" idx="1"/>
          </p:cNvCxnSpPr>
          <p:nvPr/>
        </p:nvCxnSpPr>
        <p:spPr>
          <a:xfrm flipV="1">
            <a:off x="4644008" y="4241413"/>
            <a:ext cx="1296144" cy="313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4" idx="0"/>
            <a:endCxn id="34" idx="1"/>
          </p:cNvCxnSpPr>
          <p:nvPr/>
        </p:nvCxnSpPr>
        <p:spPr>
          <a:xfrm flipH="1" flipV="1">
            <a:off x="1691680" y="3113505"/>
            <a:ext cx="2115235" cy="7542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940152" y="2173506"/>
            <a:ext cx="2376264" cy="413581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pt-BR" sz="3600" b="1" dirty="0" smtClean="0">
                <a:solidFill>
                  <a:schemeClr val="tx1"/>
                </a:solidFill>
              </a:rPr>
              <a:t>RunnerManaer</a:t>
            </a:r>
            <a:endParaRPr lang="pt-BR" sz="36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Arquitetura do Componente Master</a:t>
            </a:r>
            <a:endParaRPr lang="pt-BR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520007" y="2060848"/>
            <a:ext cx="7940425" cy="4392488"/>
            <a:chOff x="287523" y="1844824"/>
            <a:chExt cx="8680051" cy="4612112"/>
          </a:xfrm>
        </p:grpSpPr>
        <p:sp>
          <p:nvSpPr>
            <p:cNvPr id="11" name="Rectangle 10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7524" y="1844824"/>
              <a:ext cx="1613534" cy="387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chemeClr val="accent2"/>
                  </a:solidFill>
                </a:rPr>
                <a:t>MasterServer</a:t>
              </a:r>
              <a:endParaRPr lang="pt-BR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4" name="Cube 13"/>
          <p:cNvSpPr/>
          <p:nvPr/>
        </p:nvSpPr>
        <p:spPr>
          <a:xfrm>
            <a:off x="2699792" y="3867751"/>
            <a:ext cx="1944216" cy="108012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 of Tasks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Pentagon 18"/>
          <p:cNvSpPr/>
          <p:nvPr/>
        </p:nvSpPr>
        <p:spPr>
          <a:xfrm>
            <a:off x="7316086" y="3284984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Runner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7308304" y="4293096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Runner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0" name="Pentagon 29"/>
          <p:cNvSpPr/>
          <p:nvPr/>
        </p:nvSpPr>
        <p:spPr>
          <a:xfrm>
            <a:off x="7316086" y="2276872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Runner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7316086" y="5500151"/>
            <a:ext cx="1504386" cy="665153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Runner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4" name="Pentagon 33"/>
          <p:cNvSpPr/>
          <p:nvPr/>
        </p:nvSpPr>
        <p:spPr>
          <a:xfrm flipH="1">
            <a:off x="187294" y="2780928"/>
            <a:ext cx="1504386" cy="665153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Client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8" name="Folded Corner 17"/>
          <p:cNvSpPr/>
          <p:nvPr/>
        </p:nvSpPr>
        <p:spPr>
          <a:xfrm>
            <a:off x="323528" y="2609448"/>
            <a:ext cx="1512168" cy="972108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  <a:endParaRPr 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EF5EB-A034-4266-B1A6-5EF5B0FD60F9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09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1481E-6 L 0.26771 0.19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71 0.1993 L 0.72448 0.0837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0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Componente RunnerServer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Executar as </a:t>
            </a:r>
            <a:r>
              <a:rPr lang="pt-BR" sz="2800" i="1" dirty="0" smtClean="0"/>
              <a:t>Tasks</a:t>
            </a:r>
            <a:r>
              <a:rPr lang="pt-BR" sz="2800" dirty="0" smtClean="0"/>
              <a:t>;</a:t>
            </a:r>
          </a:p>
          <a:p>
            <a:r>
              <a:rPr lang="pt-BR" sz="2800" dirty="0" smtClean="0"/>
              <a:t>Enviar os resultados para o Client;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52E1-ABE6-4641-B145-3E68CC021DD3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13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992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>
            <a:stCxn id="22" idx="1"/>
            <a:endCxn id="10" idx="0"/>
          </p:cNvCxnSpPr>
          <p:nvPr/>
        </p:nvCxnSpPr>
        <p:spPr>
          <a:xfrm>
            <a:off x="1691680" y="3113505"/>
            <a:ext cx="1772182" cy="8947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39552" y="2060848"/>
            <a:ext cx="7632848" cy="4392488"/>
            <a:chOff x="287523" y="1844824"/>
            <a:chExt cx="8680051" cy="4612112"/>
          </a:xfrm>
        </p:grpSpPr>
        <p:sp>
          <p:nvSpPr>
            <p:cNvPr id="20" name="Rectangle 19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7524" y="1844824"/>
              <a:ext cx="1699262" cy="387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7030A0"/>
                  </a:solidFill>
                </a:rPr>
                <a:t>RunnerServer</a:t>
              </a:r>
              <a:endParaRPr lang="pt-BR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Arquitetura do Componente </a:t>
            </a:r>
            <a:r>
              <a:rPr lang="pt-BR" b="1" dirty="0"/>
              <a:t>RunnerServer</a:t>
            </a:r>
            <a:endParaRPr lang="pt-BR" dirty="0"/>
          </a:p>
        </p:txBody>
      </p:sp>
      <p:cxnSp>
        <p:nvCxnSpPr>
          <p:cNvPr id="7" name="Straight Connector 6"/>
          <p:cNvCxnSpPr>
            <a:stCxn id="10" idx="5"/>
            <a:endCxn id="11" idx="1"/>
          </p:cNvCxnSpPr>
          <p:nvPr/>
        </p:nvCxnSpPr>
        <p:spPr>
          <a:xfrm flipV="1">
            <a:off x="4300955" y="4131999"/>
            <a:ext cx="1790995" cy="2813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10" idx="5"/>
            <a:endCxn id="12" idx="1"/>
          </p:cNvCxnSpPr>
          <p:nvPr/>
        </p:nvCxnSpPr>
        <p:spPr>
          <a:xfrm>
            <a:off x="4300955" y="4413315"/>
            <a:ext cx="1783213" cy="10868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ube 9"/>
          <p:cNvSpPr/>
          <p:nvPr/>
        </p:nvSpPr>
        <p:spPr>
          <a:xfrm>
            <a:off x="2356739" y="4008270"/>
            <a:ext cx="1944216" cy="108012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 of Tasks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1950" y="3699951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84168" y="5068103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7028054" y="4276015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Client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7020272" y="5644167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Client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8" name="Flowchart: Document 17"/>
          <p:cNvSpPr/>
          <p:nvPr/>
        </p:nvSpPr>
        <p:spPr>
          <a:xfrm>
            <a:off x="6235966" y="5068103"/>
            <a:ext cx="1440160" cy="747083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Pentagon 21"/>
          <p:cNvSpPr/>
          <p:nvPr/>
        </p:nvSpPr>
        <p:spPr>
          <a:xfrm flipH="1">
            <a:off x="187294" y="2780928"/>
            <a:ext cx="1504386" cy="665153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Master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4" name="Folded Corner 13"/>
          <p:cNvSpPr/>
          <p:nvPr/>
        </p:nvSpPr>
        <p:spPr>
          <a:xfrm>
            <a:off x="399885" y="2600908"/>
            <a:ext cx="1512168" cy="972108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  <a:endParaRPr 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Straight Connector 22"/>
          <p:cNvCxnSpPr>
            <a:stCxn id="10" idx="5"/>
            <a:endCxn id="24" idx="1"/>
          </p:cNvCxnSpPr>
          <p:nvPr/>
        </p:nvCxnSpPr>
        <p:spPr>
          <a:xfrm flipV="1">
            <a:off x="4300955" y="2718842"/>
            <a:ext cx="1783213" cy="169447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084168" y="2286794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Pentagon 24"/>
          <p:cNvSpPr/>
          <p:nvPr/>
        </p:nvSpPr>
        <p:spPr>
          <a:xfrm>
            <a:off x="7020272" y="2907863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Client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0E4D-C80C-4462-A7AB-08C33220540B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6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1665E-6 L 0.19115 0.217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49" y="10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15 0.21762 L 0.61632 0.3751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2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100" b="1" dirty="0"/>
              <a:t>Componentes GlobalVarAccess e GlobalVarServer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Criar Variável Global;</a:t>
            </a:r>
          </a:p>
          <a:p>
            <a:r>
              <a:rPr lang="pt-BR" sz="2800" dirty="0" smtClean="0"/>
              <a:t>Atualizar Variável Global;</a:t>
            </a:r>
          </a:p>
          <a:p>
            <a:r>
              <a:rPr lang="pt-BR" sz="2800" dirty="0" smtClean="0"/>
              <a:t>Recuperar valor da Variável Global;</a:t>
            </a:r>
          </a:p>
          <a:p>
            <a:r>
              <a:rPr lang="pt-BR" sz="2800" dirty="0" smtClean="0"/>
              <a:t>Bloqueio e Desbloqueio para uso exclusivo;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758C-023D-4ECC-8CC7-F37F60A01789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15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47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>
            <a:stCxn id="24" idx="2"/>
            <a:endCxn id="19" idx="0"/>
          </p:cNvCxnSpPr>
          <p:nvPr/>
        </p:nvCxnSpPr>
        <p:spPr>
          <a:xfrm>
            <a:off x="2113956" y="3823330"/>
            <a:ext cx="0" cy="6137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9" idx="3"/>
            <a:endCxn id="28" idx="3"/>
          </p:cNvCxnSpPr>
          <p:nvPr/>
        </p:nvCxnSpPr>
        <p:spPr>
          <a:xfrm flipH="1">
            <a:off x="4132170" y="4337641"/>
            <a:ext cx="1087902" cy="102525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Arquitetura dos Componentes </a:t>
            </a:r>
            <a:r>
              <a:rPr lang="pt-BR" b="1" dirty="0"/>
              <a:t>GlobalVarAccess e GlobalVarServer</a:t>
            </a:r>
            <a:endParaRPr lang="pt-BR" dirty="0"/>
          </a:p>
        </p:txBody>
      </p:sp>
      <p:grpSp>
        <p:nvGrpSpPr>
          <p:cNvPr id="4" name="Group 3"/>
          <p:cNvGrpSpPr/>
          <p:nvPr/>
        </p:nvGrpSpPr>
        <p:grpSpPr>
          <a:xfrm>
            <a:off x="375992" y="2564905"/>
            <a:ext cx="3475928" cy="3373830"/>
            <a:chOff x="755576" y="2492894"/>
            <a:chExt cx="2088232" cy="3542521"/>
          </a:xfrm>
        </p:grpSpPr>
        <p:sp>
          <p:nvSpPr>
            <p:cNvPr id="5" name="Rectangle 4"/>
            <p:cNvSpPr/>
            <p:nvPr/>
          </p:nvSpPr>
          <p:spPr>
            <a:xfrm>
              <a:off x="755576" y="2492894"/>
              <a:ext cx="2088232" cy="3542521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5576" y="2492894"/>
              <a:ext cx="1560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70C0"/>
                  </a:solidFill>
                </a:rPr>
                <a:t>Shared Memory</a:t>
              </a:r>
              <a:endParaRPr lang="pt-BR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1975" y="2060848"/>
            <a:ext cx="8680051" cy="4392488"/>
            <a:chOff x="287523" y="1844824"/>
            <a:chExt cx="8680051" cy="4612112"/>
          </a:xfrm>
        </p:grpSpPr>
        <p:sp>
          <p:nvSpPr>
            <p:cNvPr id="12" name="Rectangle 11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7524" y="1844824"/>
              <a:ext cx="2043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Distributed Memory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700028" y="4437112"/>
            <a:ext cx="2827856" cy="75437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GlobalVarControl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796136" y="3430946"/>
            <a:ext cx="2349551" cy="7543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GlobalVarServer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815309" y="3068960"/>
            <a:ext cx="2597294" cy="7543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GlobalVarAccess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Pentagon 27"/>
          <p:cNvSpPr/>
          <p:nvPr/>
        </p:nvSpPr>
        <p:spPr>
          <a:xfrm>
            <a:off x="2627784" y="5030321"/>
            <a:ext cx="1504386" cy="665153"/>
          </a:xfrm>
          <a:prstGeom prst="homePlat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9" name="Pentagon 28"/>
          <p:cNvSpPr/>
          <p:nvPr/>
        </p:nvSpPr>
        <p:spPr>
          <a:xfrm flipH="1">
            <a:off x="5220072" y="4005064"/>
            <a:ext cx="1504386" cy="665153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Connector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33502-F0BD-46F8-99C5-EFD3BA13C6DE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16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691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Características do </a:t>
            </a:r>
            <a:r>
              <a:rPr lang="pt-BR" b="1" i="1" dirty="0" smtClean="0"/>
              <a:t>Middleware</a:t>
            </a:r>
            <a:endParaRPr lang="pt-BR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72136"/>
          </a:xfrm>
        </p:spPr>
        <p:txBody>
          <a:bodyPr>
            <a:normAutofit fontScale="92500" lnSpcReduction="10000"/>
          </a:bodyPr>
          <a:lstStyle/>
          <a:p>
            <a:r>
              <a:rPr lang="pt-BR" sz="2800" dirty="0" smtClean="0"/>
              <a:t>Transparência de Concorrência;</a:t>
            </a:r>
          </a:p>
          <a:p>
            <a:r>
              <a:rPr lang="pt-BR" sz="2800" dirty="0" smtClean="0"/>
              <a:t>Transparência a Falhas:</a:t>
            </a:r>
          </a:p>
          <a:p>
            <a:pPr lvl="1"/>
            <a:r>
              <a:rPr lang="pt-BR" sz="2000" dirty="0" smtClean="0"/>
              <a:t>Falha de comunicação;</a:t>
            </a:r>
          </a:p>
          <a:p>
            <a:pPr lvl="1"/>
            <a:r>
              <a:rPr lang="pt-BR" sz="2000" dirty="0" smtClean="0"/>
              <a:t>Falha de execução de tarefas;</a:t>
            </a:r>
          </a:p>
          <a:p>
            <a:pPr lvl="1"/>
            <a:r>
              <a:rPr lang="pt-BR" sz="2000" dirty="0" smtClean="0"/>
              <a:t>Falha de integridade de componentes;</a:t>
            </a:r>
          </a:p>
          <a:p>
            <a:r>
              <a:rPr lang="pt-BR" sz="2800" dirty="0" smtClean="0"/>
              <a:t>Transparência de Localização;</a:t>
            </a:r>
          </a:p>
          <a:p>
            <a:r>
              <a:rPr lang="pt-BR" sz="2800" dirty="0" smtClean="0"/>
              <a:t>Transparência de Migração;</a:t>
            </a:r>
          </a:p>
          <a:p>
            <a:r>
              <a:rPr lang="pt-BR" sz="2800" dirty="0" smtClean="0"/>
              <a:t>Auditoria por </a:t>
            </a:r>
            <a:r>
              <a:rPr lang="pt-BR" sz="2800" i="1" dirty="0" smtClean="0"/>
              <a:t>Logging</a:t>
            </a:r>
            <a:r>
              <a:rPr lang="pt-BR" sz="2800" dirty="0" smtClean="0"/>
              <a:t>;</a:t>
            </a:r>
          </a:p>
          <a:p>
            <a:r>
              <a:rPr lang="pt-BR" sz="2800" dirty="0" smtClean="0"/>
              <a:t>Portabilidade</a:t>
            </a:r>
            <a:endParaRPr lang="pt-BR" sz="2800" dirty="0" smtClean="0"/>
          </a:p>
          <a:p>
            <a:endParaRPr lang="pt-B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BB09-42C6-4E86-B565-637FF02E151E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17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95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Utilização do </a:t>
            </a:r>
            <a:r>
              <a:rPr lang="pt-BR" b="1" i="1" dirty="0" smtClean="0"/>
              <a:t>Middleware</a:t>
            </a:r>
            <a:endParaRPr lang="pt-BR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Pré Requisitos:</a:t>
            </a:r>
          </a:p>
          <a:p>
            <a:pPr lvl="1"/>
            <a:r>
              <a:rPr lang="pt-BR" sz="2400" dirty="0" smtClean="0"/>
              <a:t>Objetos serializáveis;</a:t>
            </a:r>
          </a:p>
          <a:p>
            <a:pPr lvl="1"/>
            <a:r>
              <a:rPr lang="pt-BR" sz="2400" dirty="0" smtClean="0"/>
              <a:t>Controle dos bloqueios de variáveis globais;</a:t>
            </a:r>
          </a:p>
          <a:p>
            <a:pPr lvl="1"/>
            <a:r>
              <a:rPr lang="pt-BR" sz="2400" dirty="0" smtClean="0"/>
              <a:t>Encerramento do componente Client;</a:t>
            </a:r>
          </a:p>
          <a:p>
            <a:r>
              <a:rPr lang="pt-BR" sz="2800" dirty="0" smtClean="0"/>
              <a:t>Configuração por meio de um arquivo de propriedades;</a:t>
            </a:r>
          </a:p>
          <a:p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FF181-5B6B-4631-B90A-401CE8A5EA6D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18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36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Utilização do </a:t>
            </a:r>
            <a:r>
              <a:rPr lang="pt-BR" b="1" i="1" dirty="0"/>
              <a:t>Middleware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Primitivas do Java </a:t>
            </a:r>
            <a:r>
              <a:rPr lang="pt-BR" sz="2800" dirty="0" err="1" smtClean="0"/>
              <a:t>Cá&amp;Lá</a:t>
            </a:r>
            <a:r>
              <a:rPr lang="pt-BR" sz="2800" dirty="0" smtClean="0"/>
              <a:t>:</a:t>
            </a:r>
          </a:p>
          <a:p>
            <a:pPr lvl="1"/>
            <a:r>
              <a:rPr lang="pt-BR" sz="2400" b="1" dirty="0"/>
              <a:t>void initialize(String fileProperties</a:t>
            </a:r>
            <a:r>
              <a:rPr lang="pt-BR" sz="2400" b="1" dirty="0" smtClean="0"/>
              <a:t>)</a:t>
            </a:r>
          </a:p>
          <a:p>
            <a:pPr lvl="1"/>
            <a:r>
              <a:rPr lang="en-US" sz="2400" b="1" dirty="0" err="1"/>
              <a:t>int</a:t>
            </a:r>
            <a:r>
              <a:rPr lang="en-US" sz="2400" b="1" dirty="0"/>
              <a:t> execute(Object </a:t>
            </a:r>
            <a:r>
              <a:rPr lang="en-US" sz="2400" b="1" dirty="0" err="1"/>
              <a:t>object</a:t>
            </a:r>
            <a:r>
              <a:rPr lang="en-US" sz="2400" b="1" dirty="0"/>
              <a:t>, String </a:t>
            </a:r>
            <a:r>
              <a:rPr lang="en-US" sz="2400" b="1" dirty="0" err="1" smtClean="0"/>
              <a:t>nameMeth</a:t>
            </a:r>
            <a:r>
              <a:rPr lang="en-US" sz="2400" b="1" dirty="0" smtClean="0"/>
              <a:t>, </a:t>
            </a:r>
            <a:r>
              <a:rPr lang="en-US" sz="2400" b="1" dirty="0"/>
              <a:t>Object... </a:t>
            </a:r>
            <a:r>
              <a:rPr lang="en-US" sz="2400" b="1" dirty="0" err="1"/>
              <a:t>args</a:t>
            </a:r>
            <a:r>
              <a:rPr lang="en-US" sz="2400" b="1" dirty="0" smtClean="0"/>
              <a:t>)</a:t>
            </a:r>
          </a:p>
          <a:p>
            <a:pPr lvl="1"/>
            <a:r>
              <a:rPr lang="en-US" sz="2400" b="1" dirty="0" err="1"/>
              <a:t>int</a:t>
            </a:r>
            <a:r>
              <a:rPr lang="en-US" sz="2400" b="1" dirty="0"/>
              <a:t> </a:t>
            </a:r>
            <a:r>
              <a:rPr lang="en-US" sz="2400" b="1" dirty="0" err="1" smtClean="0"/>
              <a:t>executeStatic</a:t>
            </a:r>
            <a:r>
              <a:rPr lang="en-US" sz="2400" b="1" dirty="0" smtClean="0"/>
              <a:t>(Class cl, </a:t>
            </a:r>
            <a:r>
              <a:rPr lang="en-US" sz="2400" b="1" dirty="0"/>
              <a:t>String </a:t>
            </a:r>
            <a:r>
              <a:rPr lang="en-US" sz="2400" b="1" dirty="0" err="1" smtClean="0"/>
              <a:t>nameMeth</a:t>
            </a:r>
            <a:r>
              <a:rPr lang="en-US" sz="2400" b="1" dirty="0" smtClean="0"/>
              <a:t>, </a:t>
            </a:r>
            <a:r>
              <a:rPr lang="en-US" sz="2400" b="1" dirty="0"/>
              <a:t>Object... </a:t>
            </a:r>
            <a:r>
              <a:rPr lang="en-US" sz="2400" b="1" dirty="0" err="1"/>
              <a:t>args</a:t>
            </a:r>
            <a:r>
              <a:rPr lang="en-US" sz="2400" b="1" dirty="0" smtClean="0"/>
              <a:t>)</a:t>
            </a:r>
          </a:p>
          <a:p>
            <a:pPr lvl="1"/>
            <a:r>
              <a:rPr lang="pt-BR" sz="2400" b="1" dirty="0"/>
              <a:t>Object getResult(int idx</a:t>
            </a:r>
            <a:r>
              <a:rPr lang="pt-BR" sz="2400" b="1" dirty="0" smtClean="0"/>
              <a:t>)</a:t>
            </a:r>
          </a:p>
          <a:p>
            <a:pPr lvl="1"/>
            <a:r>
              <a:rPr lang="pt-BR" sz="2400" b="1" dirty="0"/>
              <a:t>Object getForceResult(int idx</a:t>
            </a:r>
            <a:r>
              <a:rPr lang="pt-BR" sz="2400" b="1" dirty="0" smtClean="0"/>
              <a:t>)</a:t>
            </a:r>
          </a:p>
          <a:p>
            <a:pPr lvl="1"/>
            <a:r>
              <a:rPr lang="pt-BR" sz="2400" b="1" dirty="0"/>
              <a:t>void joinTask(int idx</a:t>
            </a:r>
            <a:r>
              <a:rPr lang="pt-BR" sz="2400" b="1" dirty="0" smtClean="0"/>
              <a:t>) </a:t>
            </a:r>
            <a:r>
              <a:rPr lang="pt-BR" sz="2400" dirty="0" smtClean="0"/>
              <a:t>e</a:t>
            </a:r>
            <a:r>
              <a:rPr lang="pt-BR" sz="2400" b="1" dirty="0" smtClean="0"/>
              <a:t> </a:t>
            </a:r>
            <a:r>
              <a:rPr lang="pt-BR" sz="2400" b="1" dirty="0"/>
              <a:t>void joinAllTasks</a:t>
            </a:r>
            <a:r>
              <a:rPr lang="pt-BR" sz="2400" b="1" dirty="0" smtClean="0"/>
              <a:t>()</a:t>
            </a:r>
          </a:p>
          <a:p>
            <a:pPr lvl="1"/>
            <a:r>
              <a:rPr lang="pt-BR" sz="2400" b="1" dirty="0"/>
              <a:t>void stopClient</a:t>
            </a:r>
            <a:r>
              <a:rPr lang="pt-BR" sz="2400" b="1" dirty="0" smtClean="0"/>
              <a:t>() </a:t>
            </a:r>
            <a:r>
              <a:rPr lang="pt-BR" sz="2400" dirty="0" smtClean="0"/>
              <a:t>e </a:t>
            </a:r>
            <a:r>
              <a:rPr lang="pt-BR" sz="2400" b="1" dirty="0"/>
              <a:t>void stopClientAfterJoinAllTasks()</a:t>
            </a:r>
            <a:endParaRPr lang="pt-B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102D-4DEA-4985-BBE1-08282D59F886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19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149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Organização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Introdução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Problema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Objetivos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Desenvolvimento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Características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Utilização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Resultados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/>
              <a:t>Conclusão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6218-3F33-412D-AD11-8603F4579916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7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Utilização do </a:t>
            </a:r>
            <a:r>
              <a:rPr lang="pt-BR" b="1" i="1" dirty="0"/>
              <a:t>Middleware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Primitivas do Java </a:t>
            </a:r>
            <a:r>
              <a:rPr lang="pt-BR" sz="2800" dirty="0" err="1" smtClean="0"/>
              <a:t>Cá&amp;Lá</a:t>
            </a:r>
            <a:r>
              <a:rPr lang="pt-BR" sz="2800" dirty="0" smtClean="0"/>
              <a:t>:</a:t>
            </a:r>
          </a:p>
          <a:p>
            <a:pPr lvl="1"/>
            <a:r>
              <a:rPr lang="pt-BR" sz="2400" b="1" dirty="0"/>
              <a:t>void </a:t>
            </a:r>
            <a:r>
              <a:rPr lang="pt-BR" sz="2400" b="1" dirty="0" smtClean="0"/>
              <a:t>setGlobalVar(String name, </a:t>
            </a:r>
            <a:r>
              <a:rPr lang="pt-BR" sz="2400" b="1" dirty="0"/>
              <a:t>Object </a:t>
            </a:r>
            <a:r>
              <a:rPr lang="pt-BR" sz="2400" b="1" dirty="0" smtClean="0"/>
              <a:t>value)</a:t>
            </a:r>
          </a:p>
          <a:p>
            <a:pPr lvl="1"/>
            <a:r>
              <a:rPr lang="pt-BR" sz="2400" b="1" dirty="0"/>
              <a:t>void </a:t>
            </a:r>
            <a:r>
              <a:rPr lang="pt-BR" sz="2400" b="1" dirty="0" smtClean="0"/>
              <a:t>updateGlobalVar(String </a:t>
            </a:r>
            <a:r>
              <a:rPr lang="pt-BR" sz="2400" b="1" dirty="0"/>
              <a:t>name, Object value</a:t>
            </a:r>
            <a:r>
              <a:rPr lang="pt-BR" sz="2400" b="1" dirty="0" smtClean="0"/>
              <a:t>)</a:t>
            </a:r>
          </a:p>
          <a:p>
            <a:pPr lvl="1"/>
            <a:r>
              <a:rPr lang="pt-BR" sz="2400" b="1" dirty="0"/>
              <a:t>Object getGlobalVar(String nameGlobalVar</a:t>
            </a:r>
            <a:r>
              <a:rPr lang="pt-BR" sz="2400" b="1" dirty="0" smtClean="0"/>
              <a:t>)</a:t>
            </a:r>
          </a:p>
          <a:p>
            <a:pPr lvl="1"/>
            <a:r>
              <a:rPr lang="pt-BR" sz="2400" b="1" dirty="0"/>
              <a:t>void lockGlobalVar(String nameGlobalVar</a:t>
            </a:r>
            <a:r>
              <a:rPr lang="pt-BR" sz="2400" b="1" dirty="0" smtClean="0"/>
              <a:t>)</a:t>
            </a:r>
          </a:p>
          <a:p>
            <a:pPr lvl="1"/>
            <a:r>
              <a:rPr lang="pt-BR" sz="2400" b="1" dirty="0"/>
              <a:t>void unlockGlobalVar(String nameGlobalVar)</a:t>
            </a:r>
            <a:endParaRPr lang="pt-BR" sz="24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8779-2F50-4DFC-83BF-63EDACDB5DF0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20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427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Utilização do </a:t>
            </a:r>
            <a:r>
              <a:rPr lang="pt-BR" b="1" i="1" dirty="0"/>
              <a:t>Middleware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public class </a:t>
            </a:r>
            <a:r>
              <a:rPr lang="pt-BR" dirty="0"/>
              <a:t>Main </a:t>
            </a:r>
            <a:r>
              <a:rPr lang="pt-BR" dirty="0" smtClean="0"/>
              <a:t>{</a:t>
            </a:r>
            <a:br>
              <a:rPr lang="pt-BR" dirty="0" smtClean="0"/>
            </a:br>
            <a:r>
              <a:rPr lang="pt-BR" dirty="0" smtClean="0"/>
              <a:t> </a:t>
            </a:r>
            <a:r>
              <a:rPr lang="pt-BR" dirty="0"/>
              <a:t>	</a:t>
            </a:r>
            <a:r>
              <a:rPr lang="en-US" b="1" dirty="0" smtClean="0">
                <a:solidFill>
                  <a:srgbClr val="0070C0"/>
                </a:solidFill>
              </a:rPr>
              <a:t>public </a:t>
            </a:r>
            <a:r>
              <a:rPr lang="en-US" b="1" dirty="0">
                <a:solidFill>
                  <a:srgbClr val="0070C0"/>
                </a:solidFill>
              </a:rPr>
              <a:t>static void </a:t>
            </a:r>
            <a:r>
              <a:rPr lang="en-US" dirty="0"/>
              <a:t>main(String [ ] </a:t>
            </a:r>
            <a:r>
              <a:rPr lang="en-US" dirty="0" err="1"/>
              <a:t>args</a:t>
            </a:r>
            <a:r>
              <a:rPr lang="en-US" dirty="0"/>
              <a:t>) </a:t>
            </a:r>
            <a:r>
              <a:rPr lang="en-US" b="1" dirty="0">
                <a:solidFill>
                  <a:srgbClr val="0070C0"/>
                </a:solidFill>
              </a:rPr>
              <a:t>throws</a:t>
            </a:r>
            <a:r>
              <a:rPr lang="en-US" b="1" dirty="0"/>
              <a:t> </a:t>
            </a:r>
            <a:r>
              <a:rPr lang="en-US" dirty="0"/>
              <a:t>Exception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pt-BR" dirty="0"/>
              <a:t>	</a:t>
            </a:r>
            <a:r>
              <a:rPr lang="pt-BR" dirty="0" smtClean="0"/>
              <a:t>	</a:t>
            </a:r>
            <a:r>
              <a:rPr lang="pt-BR" dirty="0" smtClean="0">
                <a:solidFill>
                  <a:srgbClr val="00B050"/>
                </a:solidFill>
              </a:rPr>
              <a:t>JCL</a:t>
            </a:r>
            <a:r>
              <a:rPr lang="pt-BR" dirty="0" smtClean="0"/>
              <a:t> </a:t>
            </a:r>
            <a:r>
              <a:rPr lang="pt-BR" dirty="0"/>
              <a:t>. initialize(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"config.properties"</a:t>
            </a:r>
            <a:r>
              <a:rPr lang="pt-BR" dirty="0"/>
              <a:t>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/>
              <a:t>	</a:t>
            </a:r>
            <a:r>
              <a:rPr lang="pt-BR" dirty="0" smtClean="0"/>
              <a:t>	AccessGlobalVar </a:t>
            </a:r>
            <a:r>
              <a:rPr lang="pt-BR" dirty="0"/>
              <a:t>globalVarAccess = </a:t>
            </a:r>
            <a:r>
              <a:rPr lang="pt-BR" dirty="0" smtClean="0">
                <a:solidFill>
                  <a:srgbClr val="00B050"/>
                </a:solidFill>
              </a:rPr>
              <a:t>JCLAccessGlobalVarFactory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>	</a:t>
            </a:r>
            <a:r>
              <a:rPr lang="pt-BR" dirty="0" smtClean="0"/>
              <a:t>		.getAccessGlobalVar</a:t>
            </a:r>
            <a:r>
              <a:rPr lang="pt-BR" dirty="0"/>
              <a:t>( 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/>
              <a:t>	</a:t>
            </a:r>
            <a:r>
              <a:rPr lang="pt-BR" dirty="0" smtClean="0"/>
              <a:t>	Calculadora </a:t>
            </a:r>
            <a:r>
              <a:rPr lang="pt-BR" dirty="0"/>
              <a:t>c = </a:t>
            </a:r>
            <a:r>
              <a:rPr lang="pt-BR" b="1" dirty="0">
                <a:solidFill>
                  <a:srgbClr val="0070C0"/>
                </a:solidFill>
              </a:rPr>
              <a:t>new</a:t>
            </a:r>
            <a:r>
              <a:rPr lang="pt-BR" b="1" dirty="0"/>
              <a:t> </a:t>
            </a:r>
            <a:r>
              <a:rPr lang="pt-BR" dirty="0"/>
              <a:t>Calculadora( 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/>
              <a:t>	</a:t>
            </a:r>
            <a:r>
              <a:rPr lang="pt-BR" dirty="0" smtClean="0"/>
              <a:t>	</a:t>
            </a:r>
            <a:r>
              <a:rPr lang="pt-BR" b="1" dirty="0" smtClean="0">
                <a:solidFill>
                  <a:srgbClr val="0070C0"/>
                </a:solidFill>
              </a:rPr>
              <a:t>int</a:t>
            </a:r>
            <a:r>
              <a:rPr lang="pt-BR" b="1" dirty="0" smtClean="0"/>
              <a:t> </a:t>
            </a:r>
            <a:r>
              <a:rPr lang="pt-BR" dirty="0"/>
              <a:t>idTaskFatorial = </a:t>
            </a:r>
            <a:r>
              <a:rPr lang="pt-BR" dirty="0">
                <a:solidFill>
                  <a:srgbClr val="00B050"/>
                </a:solidFill>
              </a:rPr>
              <a:t>JCL</a:t>
            </a:r>
            <a:r>
              <a:rPr lang="pt-BR" dirty="0"/>
              <a:t> . execute(c , 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"fatorial"</a:t>
            </a:r>
            <a:r>
              <a:rPr lang="pt-BR" dirty="0"/>
              <a:t> , 30)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 smtClean="0"/>
              <a:t>		</a:t>
            </a:r>
            <a:r>
              <a:rPr lang="pt-BR" b="1" dirty="0" smtClean="0">
                <a:solidFill>
                  <a:srgbClr val="0070C0"/>
                </a:solidFill>
              </a:rPr>
              <a:t>int</a:t>
            </a:r>
            <a:r>
              <a:rPr lang="pt-BR" b="1" dirty="0" smtClean="0"/>
              <a:t> </a:t>
            </a:r>
            <a:r>
              <a:rPr lang="pt-BR" dirty="0"/>
              <a:t>idTaskSoma = </a:t>
            </a:r>
            <a:r>
              <a:rPr lang="pt-BR" dirty="0">
                <a:solidFill>
                  <a:srgbClr val="00B050"/>
                </a:solidFill>
              </a:rPr>
              <a:t>JCL</a:t>
            </a:r>
            <a:r>
              <a:rPr lang="pt-BR" dirty="0"/>
              <a:t> . execute(c , 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"soma"</a:t>
            </a:r>
            <a:r>
              <a:rPr lang="pt-BR" dirty="0"/>
              <a:t> , 2 , 5)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 smtClean="0"/>
              <a:t>		</a:t>
            </a:r>
            <a:r>
              <a:rPr lang="pt-BR" dirty="0" smtClean="0">
                <a:solidFill>
                  <a:srgbClr val="00B050"/>
                </a:solidFill>
              </a:rPr>
              <a:t>JCL</a:t>
            </a:r>
            <a:r>
              <a:rPr lang="pt-BR" dirty="0" smtClean="0"/>
              <a:t> </a:t>
            </a:r>
            <a:r>
              <a:rPr lang="pt-BR" dirty="0"/>
              <a:t>. joinAllTasks( 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 smtClean="0"/>
              <a:t>		</a:t>
            </a:r>
            <a:r>
              <a:rPr lang="pt-BR" b="1" dirty="0" smtClean="0">
                <a:solidFill>
                  <a:srgbClr val="0070C0"/>
                </a:solidFill>
              </a:rPr>
              <a:t>int</a:t>
            </a:r>
            <a:r>
              <a:rPr lang="pt-BR" b="1" dirty="0" smtClean="0"/>
              <a:t> </a:t>
            </a:r>
            <a:r>
              <a:rPr lang="pt-BR" dirty="0"/>
              <a:t>resultadoFinal = (Integer)globalVarAccess </a:t>
            </a:r>
            <a:r>
              <a:rPr lang="pt-BR" dirty="0" smtClean="0"/>
              <a:t>					.getGlobalVar</a:t>
            </a:r>
            <a:r>
              <a:rPr lang="pt-BR" dirty="0"/>
              <a:t>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"resultado"</a:t>
            </a:r>
            <a:r>
              <a:rPr lang="pt-BR" dirty="0"/>
              <a:t>) ;</a:t>
            </a:r>
          </a:p>
          <a:p>
            <a:pPr marL="0" indent="0">
              <a:buNone/>
            </a:pPr>
            <a:r>
              <a:rPr lang="pt-BR" dirty="0" smtClean="0"/>
              <a:t>		System </a:t>
            </a:r>
            <a:r>
              <a:rPr lang="pt-BR" dirty="0"/>
              <a:t>. out . println(resultadoFinal)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 smtClean="0"/>
              <a:t>		</a:t>
            </a:r>
            <a:r>
              <a:rPr lang="pt-BR" b="1" dirty="0" smtClean="0">
                <a:solidFill>
                  <a:srgbClr val="0070C0"/>
                </a:solidFill>
              </a:rPr>
              <a:t>int</a:t>
            </a:r>
            <a:r>
              <a:rPr lang="pt-BR" b="1" dirty="0" smtClean="0"/>
              <a:t> </a:t>
            </a:r>
            <a:r>
              <a:rPr lang="pt-BR" dirty="0"/>
              <a:t>idTaskSubtracao = </a:t>
            </a:r>
            <a:r>
              <a:rPr lang="pt-BR" dirty="0">
                <a:solidFill>
                  <a:srgbClr val="00B050"/>
                </a:solidFill>
              </a:rPr>
              <a:t>JCL</a:t>
            </a:r>
            <a:r>
              <a:rPr lang="pt-BR" dirty="0"/>
              <a:t> . executeStatic(Calculadora . </a:t>
            </a:r>
            <a:r>
              <a:rPr lang="pt-BR" b="1" dirty="0">
                <a:solidFill>
                  <a:srgbClr val="0070C0"/>
                </a:solidFill>
              </a:rPr>
              <a:t>class</a:t>
            </a:r>
            <a:r>
              <a:rPr lang="pt-BR" b="1" dirty="0"/>
              <a:t> </a:t>
            </a:r>
            <a:r>
              <a:rPr lang="pt-BR" dirty="0" smtClean="0"/>
              <a:t>, </a:t>
            </a:r>
            <a:br>
              <a:rPr lang="pt-BR" dirty="0" smtClean="0"/>
            </a:br>
            <a:r>
              <a:rPr lang="pt-BR" dirty="0" smtClean="0"/>
              <a:t>			</a:t>
            </a:r>
            <a:r>
              <a:rPr lang="pt-BR" dirty="0" smtClean="0">
                <a:solidFill>
                  <a:schemeClr val="accent4">
                    <a:lumMod val="50000"/>
                  </a:schemeClr>
                </a:solidFill>
              </a:rPr>
              <a:t>"subtracao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</a:t>
            </a:r>
            <a:r>
              <a:rPr lang="pt-BR" dirty="0"/>
              <a:t> , 5 , 2) </a:t>
            </a:r>
            <a:r>
              <a:rPr lang="pt-BR" dirty="0" smtClean="0"/>
              <a:t>;</a:t>
            </a:r>
          </a:p>
          <a:p>
            <a:pPr marL="0" indent="0">
              <a:buNone/>
            </a:pPr>
            <a:r>
              <a:rPr lang="pt-BR" dirty="0" smtClean="0"/>
              <a:t>		</a:t>
            </a:r>
            <a:r>
              <a:rPr lang="pt-BR" dirty="0" smtClean="0">
                <a:solidFill>
                  <a:srgbClr val="00B050"/>
                </a:solidFill>
              </a:rPr>
              <a:t>JCL</a:t>
            </a:r>
            <a:r>
              <a:rPr lang="pt-BR" dirty="0" smtClean="0"/>
              <a:t> </a:t>
            </a:r>
            <a:r>
              <a:rPr lang="pt-BR" dirty="0"/>
              <a:t>. stopClientAfterJoinAllTasks( ) </a:t>
            </a:r>
            <a:r>
              <a:rPr lang="pt-BR" dirty="0" smtClean="0"/>
              <a:t>;</a:t>
            </a:r>
            <a:br>
              <a:rPr lang="pt-BR" dirty="0" smtClean="0"/>
            </a:br>
            <a:r>
              <a:rPr lang="pt-BR" dirty="0" smtClean="0"/>
              <a:t>	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016F-9ED6-4736-B895-77B1064C9D89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21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950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Utilização do </a:t>
            </a:r>
            <a:r>
              <a:rPr lang="pt-BR" b="1" i="1" dirty="0"/>
              <a:t>Middleware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solidFill>
                  <a:srgbClr val="0070C0"/>
                </a:solidFill>
              </a:rPr>
              <a:t>public static void</a:t>
            </a:r>
            <a:r>
              <a:rPr lang="pt-BR" dirty="0"/>
              <a:t> executar</a:t>
            </a:r>
            <a:r>
              <a:rPr lang="pt-BR" dirty="0" smtClean="0"/>
              <a:t>(){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	AccessGlobalVar </a:t>
            </a:r>
            <a:r>
              <a:rPr lang="pt-BR" dirty="0"/>
              <a:t>globalVarAccess = </a:t>
            </a:r>
            <a:r>
              <a:rPr lang="pt-BR" dirty="0" smtClean="0">
                <a:solidFill>
                  <a:srgbClr val="00B050"/>
                </a:solidFill>
              </a:rPr>
              <a:t>JCLAccessGlobalVarFactory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		.getAccessGlobalVar();</a:t>
            </a:r>
            <a:br>
              <a:rPr lang="pt-BR" dirty="0" smtClean="0"/>
            </a:br>
            <a:r>
              <a:rPr lang="pt-BR" dirty="0" smtClean="0"/>
              <a:t>	globalVarAccess.lockGlobalVar</a:t>
            </a:r>
            <a:r>
              <a:rPr lang="pt-BR" dirty="0"/>
              <a:t>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"varGlobal</a:t>
            </a:r>
            <a:r>
              <a:rPr lang="pt-BR" dirty="0" smtClean="0">
                <a:solidFill>
                  <a:schemeClr val="accent4">
                    <a:lumMod val="50000"/>
                  </a:schemeClr>
                </a:solidFill>
              </a:rPr>
              <a:t>"</a:t>
            </a:r>
            <a:r>
              <a:rPr lang="pt-BR" dirty="0" smtClean="0"/>
              <a:t>);</a:t>
            </a:r>
            <a:br>
              <a:rPr lang="pt-BR" dirty="0" smtClean="0"/>
            </a:br>
            <a:r>
              <a:rPr lang="pt-BR" dirty="0" smtClean="0"/>
              <a:t>	</a:t>
            </a:r>
            <a:r>
              <a:rPr lang="pt-BR" dirty="0" smtClean="0">
                <a:solidFill>
                  <a:srgbClr val="0070C0"/>
                </a:solidFill>
              </a:rPr>
              <a:t>Integer </a:t>
            </a:r>
            <a:r>
              <a:rPr lang="pt-BR" dirty="0"/>
              <a:t>varLocal = (</a:t>
            </a:r>
            <a:r>
              <a:rPr lang="pt-BR" dirty="0">
                <a:solidFill>
                  <a:srgbClr val="0070C0"/>
                </a:solidFill>
              </a:rPr>
              <a:t>Integer</a:t>
            </a:r>
            <a:r>
              <a:rPr lang="pt-BR" dirty="0"/>
              <a:t>)globalVarAccess.getGlobalVar(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"varGlobal</a:t>
            </a:r>
            <a:r>
              <a:rPr lang="pt-BR" dirty="0" smtClean="0">
                <a:solidFill>
                  <a:schemeClr val="accent4">
                    <a:lumMod val="50000"/>
                  </a:schemeClr>
                </a:solidFill>
              </a:rPr>
              <a:t>"</a:t>
            </a:r>
            <a:r>
              <a:rPr lang="pt-BR" dirty="0" smtClean="0"/>
              <a:t>);</a:t>
            </a:r>
            <a:br>
              <a:rPr lang="pt-BR" dirty="0" smtClean="0"/>
            </a:br>
            <a:r>
              <a:rPr lang="pt-BR" dirty="0" smtClean="0"/>
              <a:t>	varLocal </a:t>
            </a:r>
            <a:r>
              <a:rPr lang="pt-BR" dirty="0"/>
              <a:t>= fazAlgoPrivado(varLocal</a:t>
            </a:r>
            <a:r>
              <a:rPr lang="pt-BR" dirty="0" smtClean="0"/>
              <a:t>);</a:t>
            </a:r>
            <a:br>
              <a:rPr lang="pt-BR" dirty="0" smtClean="0"/>
            </a:br>
            <a:r>
              <a:rPr lang="pt-BR" dirty="0" smtClean="0"/>
              <a:t>	globalVarAcess.updateGlobalVar</a:t>
            </a:r>
            <a:r>
              <a:rPr lang="pt-BR" dirty="0"/>
              <a:t>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"varGlobal"</a:t>
            </a:r>
            <a:r>
              <a:rPr lang="pt-BR" dirty="0"/>
              <a:t>, varLocal</a:t>
            </a:r>
            <a:r>
              <a:rPr lang="pt-BR" dirty="0" smtClean="0"/>
              <a:t>);</a:t>
            </a:r>
            <a:br>
              <a:rPr lang="pt-BR" dirty="0" smtClean="0"/>
            </a:br>
            <a:r>
              <a:rPr lang="pt-BR" dirty="0" smtClean="0"/>
              <a:t>	globalVarAccess.unlockGlobalVar</a:t>
            </a:r>
            <a:r>
              <a:rPr lang="pt-BR" dirty="0"/>
              <a:t>(</a:t>
            </a:r>
            <a:r>
              <a:rPr lang="pt-BR" dirty="0">
                <a:solidFill>
                  <a:schemeClr val="accent4">
                    <a:lumMod val="50000"/>
                  </a:schemeClr>
                </a:solidFill>
              </a:rPr>
              <a:t>"varGlobal"</a:t>
            </a:r>
            <a:r>
              <a:rPr lang="pt-BR" dirty="0"/>
              <a:t>);    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}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87F8-5A75-4517-9779-4AF255A4F381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22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48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Resultados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2800" dirty="0" smtClean="0"/>
              <a:t>Algoritmo do Filtro da </a:t>
            </a:r>
            <a:r>
              <a:rPr lang="pt-BR" sz="2800" dirty="0" smtClean="0"/>
              <a:t>Mediana (baixa dependabilidade):</a:t>
            </a:r>
            <a:endParaRPr lang="pt-BR" sz="2800" dirty="0" smtClean="0"/>
          </a:p>
          <a:p>
            <a:pPr lvl="1"/>
            <a:r>
              <a:rPr lang="pt-BR" sz="2400" dirty="0" smtClean="0"/>
              <a:t>Sequencial;</a:t>
            </a:r>
          </a:p>
          <a:p>
            <a:pPr lvl="1"/>
            <a:r>
              <a:rPr lang="pt-BR" sz="2400" dirty="0" smtClean="0"/>
              <a:t>Paralelo;</a:t>
            </a:r>
          </a:p>
          <a:p>
            <a:r>
              <a:rPr lang="pt-BR" sz="2800" dirty="0" smtClean="0"/>
              <a:t>Ambiente Computacional:</a:t>
            </a:r>
          </a:p>
          <a:p>
            <a:pPr lvl="1"/>
            <a:r>
              <a:rPr lang="pt-BR" sz="2400" i="1" dirty="0" smtClean="0"/>
              <a:t>Shared</a:t>
            </a:r>
            <a:r>
              <a:rPr lang="pt-BR" sz="2400" dirty="0" smtClean="0"/>
              <a:t> – Core 2Quad (4 </a:t>
            </a:r>
            <a:r>
              <a:rPr lang="pt-BR" sz="2400" i="1" dirty="0" smtClean="0"/>
              <a:t>Cores</a:t>
            </a:r>
            <a:r>
              <a:rPr lang="pt-BR" sz="2400" dirty="0" smtClean="0"/>
              <a:t>), 4GB RAM, Linux Ubuntu;</a:t>
            </a:r>
          </a:p>
          <a:p>
            <a:pPr lvl="1"/>
            <a:r>
              <a:rPr lang="pt-BR" sz="2400" i="1" dirty="0" smtClean="0"/>
              <a:t>Distributed</a:t>
            </a:r>
            <a:r>
              <a:rPr lang="pt-BR" sz="2400" dirty="0" smtClean="0"/>
              <a:t> – Cluster de 13 máquinas Phenon (2 </a:t>
            </a:r>
            <a:r>
              <a:rPr lang="pt-BR" sz="2400" i="1" dirty="0" smtClean="0"/>
              <a:t>Cores</a:t>
            </a:r>
            <a:r>
              <a:rPr lang="pt-BR" sz="2400" dirty="0" smtClean="0"/>
              <a:t>), 4GB RAM, Windows XP e Linux Ubuntu;</a:t>
            </a:r>
          </a:p>
          <a:p>
            <a:r>
              <a:rPr lang="pt-BR" sz="2800" dirty="0"/>
              <a:t>Imagens variando de 2500 x 2500 (23,8 MB) até </a:t>
            </a:r>
            <a:br>
              <a:rPr lang="pt-BR" sz="2800" dirty="0"/>
            </a:br>
            <a:r>
              <a:rPr lang="pt-BR" sz="2800" dirty="0"/>
              <a:t>40000 x 40000 (5,96 GB);</a:t>
            </a:r>
          </a:p>
          <a:p>
            <a:pPr lvl="1"/>
            <a:endParaRPr lang="pt-BR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77BC6-3642-46A8-83EA-04405C66BDEC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23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74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Resultados – </a:t>
            </a:r>
            <a:r>
              <a:rPr lang="pt-BR" b="1" dirty="0" smtClean="0"/>
              <a:t>Sequencial (Tempo)</a:t>
            </a:r>
            <a:endParaRPr lang="pt-B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91818"/>
            <a:ext cx="5904656" cy="47237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7A76-E9F2-4101-B41E-68269D47E77D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24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80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Resultados – </a:t>
            </a:r>
            <a:r>
              <a:rPr lang="pt-BR" b="1" i="1" dirty="0" smtClean="0"/>
              <a:t>Shared </a:t>
            </a:r>
            <a:r>
              <a:rPr lang="pt-BR" b="1" i="1" dirty="0" smtClean="0"/>
              <a:t>Memory </a:t>
            </a:r>
            <a:r>
              <a:rPr lang="pt-BR" b="1" dirty="0" smtClean="0"/>
              <a:t>(Tempo)</a:t>
            </a:r>
            <a:endParaRPr lang="pt-BR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49424"/>
            <a:ext cx="5904656" cy="472372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3696-D1F4-45D5-8B1D-7B1A14495C59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25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39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Resultados </a:t>
            </a:r>
            <a:r>
              <a:rPr lang="pt-BR" b="1" dirty="0" smtClean="0"/>
              <a:t>– </a:t>
            </a:r>
            <a:r>
              <a:rPr lang="pt-BR" b="1" i="1" dirty="0" smtClean="0"/>
              <a:t>Shared </a:t>
            </a:r>
            <a:r>
              <a:rPr lang="pt-BR" b="1" i="1" dirty="0" smtClean="0"/>
              <a:t>Memory </a:t>
            </a:r>
            <a:r>
              <a:rPr lang="pt-BR" b="1" dirty="0" smtClean="0"/>
              <a:t>(</a:t>
            </a:r>
            <a:r>
              <a:rPr lang="pt-BR" b="1" i="1" dirty="0" smtClean="0"/>
              <a:t>Speedup</a:t>
            </a:r>
            <a:r>
              <a:rPr lang="pt-BR" b="1" dirty="0" smtClean="0"/>
              <a:t>)</a:t>
            </a:r>
            <a:endParaRPr lang="pt-B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91819"/>
            <a:ext cx="5976664" cy="478133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803A7-9325-4F25-A70D-5816978D8AB6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26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2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Resultados – </a:t>
            </a:r>
            <a:r>
              <a:rPr lang="pt-BR" b="1" i="1" dirty="0" smtClean="0"/>
              <a:t>Distributed </a:t>
            </a:r>
            <a:r>
              <a:rPr lang="pt-BR" b="1" i="1" dirty="0" smtClean="0"/>
              <a:t>Memory </a:t>
            </a:r>
            <a:r>
              <a:rPr lang="pt-BR" b="1" dirty="0" smtClean="0"/>
              <a:t>(Tempo)</a:t>
            </a:r>
            <a:endParaRPr lang="pt-B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91818"/>
            <a:ext cx="6048672" cy="483893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5FBF-BA69-49B6-A9F6-D4FF0D84B0E5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27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68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435280" cy="914400"/>
          </a:xfrm>
        </p:spPr>
        <p:txBody>
          <a:bodyPr>
            <a:normAutofit/>
          </a:bodyPr>
          <a:lstStyle/>
          <a:p>
            <a:r>
              <a:rPr lang="pt-BR" b="1" dirty="0"/>
              <a:t>Resultados – </a:t>
            </a:r>
            <a:r>
              <a:rPr lang="pt-BR" b="1" i="1" dirty="0" smtClean="0"/>
              <a:t>Distributed </a:t>
            </a:r>
            <a:r>
              <a:rPr lang="pt-BR" b="1" i="1" dirty="0" smtClean="0"/>
              <a:t>Memory </a:t>
            </a:r>
            <a:r>
              <a:rPr lang="pt-BR" b="1" dirty="0" smtClean="0"/>
              <a:t>(Speedup)</a:t>
            </a:r>
            <a:endParaRPr lang="pt-B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49425"/>
            <a:ext cx="5832648" cy="466611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D26F-1506-4E49-BB6F-543905F2D6C2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28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622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Conclusão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Foi proposto um middleware </a:t>
            </a:r>
            <a:r>
              <a:rPr lang="pt-BR" sz="2800" dirty="0"/>
              <a:t>para computação paralela em </a:t>
            </a:r>
            <a:r>
              <a:rPr lang="pt-BR" sz="2800" dirty="0" smtClean="0"/>
              <a:t>modelos de </a:t>
            </a:r>
            <a:r>
              <a:rPr lang="pt-BR" sz="2800" dirty="0"/>
              <a:t>memória compartilhada e </a:t>
            </a:r>
            <a:r>
              <a:rPr lang="pt-BR" sz="2800" dirty="0" smtClean="0"/>
              <a:t>distribuída</a:t>
            </a:r>
            <a:r>
              <a:rPr lang="pt-BR" sz="2800" dirty="0"/>
              <a:t>;</a:t>
            </a:r>
            <a:endParaRPr lang="pt-BR" sz="2800" dirty="0" smtClean="0"/>
          </a:p>
          <a:p>
            <a:r>
              <a:rPr lang="pt-BR" sz="2800" dirty="0" smtClean="0"/>
              <a:t>Transparências alcançadas: concorrência</a:t>
            </a:r>
            <a:r>
              <a:rPr lang="pt-BR" sz="2800" dirty="0"/>
              <a:t>, localização, migração e de </a:t>
            </a:r>
            <a:r>
              <a:rPr lang="pt-BR" sz="2800" dirty="0" smtClean="0"/>
              <a:t>falhas</a:t>
            </a:r>
            <a:r>
              <a:rPr lang="pt-BR" sz="2800" dirty="0"/>
              <a:t>;</a:t>
            </a:r>
            <a:endParaRPr lang="pt-BR" sz="2800" dirty="0" smtClean="0"/>
          </a:p>
          <a:p>
            <a:r>
              <a:rPr lang="pt-BR" sz="2800" dirty="0" smtClean="0"/>
              <a:t>Fácil utilização pelo programador;</a:t>
            </a:r>
          </a:p>
          <a:p>
            <a:r>
              <a:rPr lang="pt-BR" sz="2800" dirty="0" smtClean="0"/>
              <a:t>Quando programado de maneira correta, apresenta bons resultados;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4A49-8447-4CD1-B220-82EBDD83E130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29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41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Introdução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Evolução da Computação Paralela;</a:t>
            </a:r>
          </a:p>
          <a:p>
            <a:r>
              <a:rPr lang="pt-BR" sz="2800" dirty="0" smtClean="0"/>
              <a:t>Aplicações em diversas áreas;</a:t>
            </a:r>
          </a:p>
          <a:p>
            <a:r>
              <a:rPr lang="pt-BR" sz="2800" dirty="0" smtClean="0"/>
              <a:t>Argumentos a favor da Computação Paralela;</a:t>
            </a:r>
          </a:p>
          <a:p>
            <a:r>
              <a:rPr lang="pt-BR" sz="2800" dirty="0"/>
              <a:t>Modelos de Arquiteturas Paralelas:</a:t>
            </a:r>
          </a:p>
          <a:p>
            <a:pPr lvl="1"/>
            <a:r>
              <a:rPr lang="pt-BR" sz="2400" dirty="0"/>
              <a:t>Memória Compartilhada (</a:t>
            </a:r>
            <a:r>
              <a:rPr lang="pt-BR" sz="2400" i="1" dirty="0"/>
              <a:t>Shared Memory</a:t>
            </a:r>
            <a:r>
              <a:rPr lang="pt-BR" sz="2400" dirty="0"/>
              <a:t>);</a:t>
            </a:r>
          </a:p>
          <a:p>
            <a:pPr lvl="1"/>
            <a:r>
              <a:rPr lang="pt-BR" sz="2400" dirty="0"/>
              <a:t>Memória Distribuída (</a:t>
            </a:r>
            <a:r>
              <a:rPr lang="pt-BR" sz="2400" i="1" dirty="0"/>
              <a:t>Distributed Memory</a:t>
            </a:r>
            <a:r>
              <a:rPr lang="pt-BR" sz="2400" dirty="0"/>
              <a:t>);</a:t>
            </a:r>
          </a:p>
          <a:p>
            <a:pPr lvl="1"/>
            <a:r>
              <a:rPr lang="pt-BR" sz="2400" dirty="0"/>
              <a:t>Memória Compartilhada Distribuída (</a:t>
            </a:r>
            <a:r>
              <a:rPr lang="pt-BR" sz="2400" i="1" dirty="0"/>
              <a:t>DSM</a:t>
            </a:r>
            <a:r>
              <a:rPr lang="pt-BR" sz="2400" dirty="0" smtClean="0"/>
              <a:t>);</a:t>
            </a:r>
            <a:endParaRPr lang="pt-B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7C75-7946-4ECC-8113-1E913CAD5310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3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29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Trabalhos Futuros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sz="2800" dirty="0" smtClean="0"/>
              <a:t>Testes e mais testes com programas com alta </a:t>
            </a:r>
            <a:r>
              <a:rPr lang="pt-BR" sz="2800" dirty="0" err="1" smtClean="0"/>
              <a:t>dependabilidade</a:t>
            </a:r>
            <a:r>
              <a:rPr lang="pt-BR" sz="2800" dirty="0" smtClean="0"/>
              <a:t>, alto acesso de escrita a variáveis globais, entre outros. Testes em ambientes móveis, </a:t>
            </a:r>
            <a:r>
              <a:rPr lang="pt-BR" sz="2800" i="1" dirty="0" smtClean="0"/>
              <a:t>clusters beowulf</a:t>
            </a:r>
            <a:r>
              <a:rPr lang="pt-BR" sz="2800" dirty="0"/>
              <a:t> </a:t>
            </a:r>
            <a:r>
              <a:rPr lang="pt-BR" sz="2800" dirty="0" smtClean="0"/>
              <a:t>e </a:t>
            </a:r>
            <a:r>
              <a:rPr lang="pt-BR" sz="2800" i="1" dirty="0" smtClean="0"/>
              <a:t>cloud</a:t>
            </a:r>
            <a:r>
              <a:rPr lang="pt-BR" sz="2800" dirty="0"/>
              <a:t>;</a:t>
            </a:r>
            <a:endParaRPr lang="pt-BR" sz="2800" dirty="0" smtClean="0"/>
          </a:p>
          <a:p>
            <a:r>
              <a:rPr lang="pt-BR" sz="2800" dirty="0" smtClean="0"/>
              <a:t>Submissão de um artigo para o </a:t>
            </a:r>
            <a:r>
              <a:rPr lang="en-US" sz="2800" b="1" dirty="0"/>
              <a:t>IEEE Transactions on Parallel and Distributed </a:t>
            </a:r>
            <a:r>
              <a:rPr lang="en-US" sz="2800" b="1" dirty="0" smtClean="0"/>
              <a:t>Systems</a:t>
            </a:r>
            <a:r>
              <a:rPr lang="en-US" sz="2800" dirty="0" smtClean="0"/>
              <a:t>, </a:t>
            </a:r>
            <a:r>
              <a:rPr lang="en-US" sz="2800" i="1" dirty="0" smtClean="0"/>
              <a:t>Special </a:t>
            </a:r>
            <a:r>
              <a:rPr lang="en-US" sz="2800" i="1" dirty="0"/>
              <a:t>Issue on Cloud </a:t>
            </a:r>
            <a:r>
              <a:rPr lang="en-US" sz="2800" i="1" dirty="0" smtClean="0"/>
              <a:t>Computing</a:t>
            </a:r>
            <a:r>
              <a:rPr lang="en-US" sz="2800" dirty="0" smtClean="0"/>
              <a:t> (</a:t>
            </a:r>
            <a:r>
              <a:rPr lang="en-US" sz="2800" dirty="0" err="1" smtClean="0"/>
              <a:t>qualis</a:t>
            </a:r>
            <a:r>
              <a:rPr lang="en-US" sz="2800" dirty="0" smtClean="0"/>
              <a:t> A1). Deadline </a:t>
            </a:r>
            <a:r>
              <a:rPr lang="en-US" sz="2800" dirty="0" err="1" smtClean="0"/>
              <a:t>Março</a:t>
            </a:r>
            <a:r>
              <a:rPr lang="en-US" sz="2800" dirty="0" smtClean="0"/>
              <a:t> </a:t>
            </a:r>
            <a:r>
              <a:rPr lang="en-US" sz="2800" dirty="0" smtClean="0"/>
              <a:t>de </a:t>
            </a:r>
            <a:r>
              <a:rPr lang="en-US" sz="2800" dirty="0" smtClean="0"/>
              <a:t>2012;</a:t>
            </a:r>
            <a:endParaRPr lang="pt-BR" sz="2800" dirty="0" smtClean="0"/>
          </a:p>
          <a:p>
            <a:r>
              <a:rPr lang="pt-BR" sz="2800" i="1" dirty="0" err="1" smtClean="0"/>
              <a:t>MapReduce</a:t>
            </a:r>
            <a:r>
              <a:rPr lang="pt-BR" sz="2800" i="1" dirty="0" smtClean="0"/>
              <a:t>;</a:t>
            </a:r>
          </a:p>
          <a:p>
            <a:r>
              <a:rPr lang="pt-BR" sz="2800" dirty="0" smtClean="0"/>
              <a:t>Comparação com trabalhos correlatos: </a:t>
            </a:r>
            <a:r>
              <a:rPr lang="pt-BR" sz="2800" i="1" dirty="0" smtClean="0"/>
              <a:t>MPI, Hadoop, PVM, RMI, </a:t>
            </a:r>
            <a:r>
              <a:rPr lang="pt-BR" sz="2800" i="1" dirty="0" err="1" smtClean="0"/>
              <a:t>Corba</a:t>
            </a:r>
            <a:r>
              <a:rPr lang="pt-BR" sz="2800" i="1" dirty="0" smtClean="0"/>
              <a:t>, etc...;</a:t>
            </a:r>
          </a:p>
          <a:p>
            <a:r>
              <a:rPr lang="pt-BR" sz="2800" dirty="0" smtClean="0"/>
              <a:t>Conjuto de primitivas específicas para uma determinada área (IA, PDI, BI, etc...);</a:t>
            </a:r>
          </a:p>
          <a:p>
            <a:r>
              <a:rPr lang="pt-BR" sz="2800" dirty="0" smtClean="0"/>
              <a:t>Bloqueio mais fino, em itens de uma coleção compartilhada;</a:t>
            </a:r>
          </a:p>
          <a:p>
            <a:r>
              <a:rPr lang="pt-BR" sz="2800" dirty="0" smtClean="0"/>
              <a:t>Interface Gráfica para os componentes do tipo </a:t>
            </a:r>
            <a:r>
              <a:rPr lang="pt-BR" sz="2800" i="1" dirty="0" smtClean="0"/>
              <a:t>Server</a:t>
            </a:r>
            <a:r>
              <a:rPr lang="pt-BR" sz="2800" dirty="0" smtClean="0"/>
              <a:t>;</a:t>
            </a:r>
            <a:endParaRPr lang="pt-BR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0182-A0EA-4B9D-8AC9-9190C8057CF3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30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830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3688" y="1556792"/>
            <a:ext cx="6934199" cy="1155700"/>
          </a:xfrm>
        </p:spPr>
        <p:txBody>
          <a:bodyPr>
            <a:normAutofit/>
          </a:bodyPr>
          <a:lstStyle/>
          <a:p>
            <a:pPr algn="ctr"/>
            <a:r>
              <a:rPr lang="pt-BR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Obrigado!</a:t>
            </a:r>
            <a:endParaRPr lang="pt-BR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763688" y="4114800"/>
            <a:ext cx="6934199" cy="1130300"/>
          </a:xfrm>
        </p:spPr>
        <p:txBody>
          <a:bodyPr>
            <a:normAutofit fontScale="92500" lnSpcReduction="20000"/>
          </a:bodyPr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 Ciência não estuda ferramentas. Ela estuda como nós as utilizamos, e o que descobrimos com elas.”</a:t>
            </a:r>
            <a:endPara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b="1" dirty="0"/>
              <a:t>Edsger Dijkstra</a:t>
            </a:r>
            <a:endParaRPr lang="pt-B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CA9FD-47E6-4C9B-9D95-DC18BA397ECF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31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590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Problema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Paralelismo Implícito e Explícito;</a:t>
            </a:r>
          </a:p>
          <a:p>
            <a:r>
              <a:rPr lang="pt-BR" sz="2800" dirty="0" smtClean="0"/>
              <a:t>Dificuldades na programação de aplicações paralelas:</a:t>
            </a:r>
          </a:p>
          <a:p>
            <a:pPr lvl="1"/>
            <a:r>
              <a:rPr lang="pt-BR" sz="2400" dirty="0" smtClean="0"/>
              <a:t>Sincronização de Tarefas e Dados;</a:t>
            </a:r>
          </a:p>
          <a:p>
            <a:pPr lvl="1"/>
            <a:r>
              <a:rPr lang="pt-BR" sz="2400" dirty="0" smtClean="0"/>
              <a:t>Comunicação;</a:t>
            </a:r>
          </a:p>
          <a:p>
            <a:pPr lvl="1"/>
            <a:r>
              <a:rPr lang="pt-BR" sz="2400" dirty="0" smtClean="0"/>
              <a:t>Escalabilidade;</a:t>
            </a:r>
          </a:p>
          <a:p>
            <a:r>
              <a:rPr lang="pt-BR" sz="2800" dirty="0" smtClean="0"/>
              <a:t>Erros de acesso à variáveis globais;</a:t>
            </a:r>
          </a:p>
          <a:p>
            <a:r>
              <a:rPr lang="pt-BR" sz="2800" dirty="0" smtClean="0"/>
              <a:t>Dificuldades em paralelizar uma aplicação sequencial;</a:t>
            </a:r>
            <a:endParaRPr lang="pt-B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D057D-2CEC-4C98-ABEE-F4E2C1148B80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4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623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Objetivos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Um </a:t>
            </a:r>
            <a:r>
              <a:rPr lang="pt-BR" sz="2800" i="1" dirty="0" smtClean="0"/>
              <a:t>middleware</a:t>
            </a:r>
            <a:r>
              <a:rPr lang="pt-BR" sz="2800" dirty="0" smtClean="0"/>
              <a:t> para computação paralela;</a:t>
            </a:r>
          </a:p>
          <a:p>
            <a:r>
              <a:rPr lang="pt-BR" sz="2800" dirty="0" smtClean="0"/>
              <a:t>Paralelização de aplicações sequenciais;</a:t>
            </a:r>
          </a:p>
          <a:p>
            <a:r>
              <a:rPr lang="pt-BR" sz="2800" dirty="0" smtClean="0"/>
              <a:t>Dois serviços básicos:</a:t>
            </a:r>
          </a:p>
          <a:p>
            <a:pPr lvl="1"/>
            <a:r>
              <a:rPr lang="pt-BR" sz="2400" dirty="0"/>
              <a:t>Execução </a:t>
            </a:r>
            <a:r>
              <a:rPr lang="pt-BR" sz="2400" dirty="0" smtClean="0"/>
              <a:t>de tarefas em </a:t>
            </a:r>
            <a:r>
              <a:rPr lang="pt-BR" sz="2400" i="1" dirty="0"/>
              <a:t>Shared</a:t>
            </a:r>
            <a:r>
              <a:rPr lang="pt-BR" sz="2400" dirty="0"/>
              <a:t> e </a:t>
            </a:r>
            <a:r>
              <a:rPr lang="pt-BR" sz="2400" i="1" dirty="0"/>
              <a:t>Distributed Memory</a:t>
            </a:r>
            <a:r>
              <a:rPr lang="pt-BR" sz="2400" dirty="0"/>
              <a:t> a partir de um único modelo de programação;</a:t>
            </a:r>
          </a:p>
          <a:p>
            <a:pPr lvl="1"/>
            <a:r>
              <a:rPr lang="pt-BR" sz="2400" dirty="0"/>
              <a:t>Acesso transparente à variáveis compartilhadas;</a:t>
            </a:r>
          </a:p>
          <a:p>
            <a:pPr marL="457200" lvl="1" indent="0">
              <a:buNone/>
            </a:pPr>
            <a:endParaRPr lang="pt-B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646C-71C0-43D8-9DC4-83B2C4D4A360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5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97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Desenvolvimento do </a:t>
            </a:r>
            <a:r>
              <a:rPr lang="pt-BR" b="1" i="1" dirty="0" smtClean="0"/>
              <a:t>Middleware</a:t>
            </a:r>
            <a:endParaRPr lang="pt-BR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Arquitetura de Componentes;</a:t>
            </a:r>
          </a:p>
          <a:p>
            <a:pPr lvl="1"/>
            <a:r>
              <a:rPr lang="pt-BR" sz="2400" dirty="0" smtClean="0"/>
              <a:t>Grupos de códigos coesos;</a:t>
            </a:r>
          </a:p>
          <a:p>
            <a:pPr lvl="1"/>
            <a:r>
              <a:rPr lang="pt-BR" sz="2400" dirty="0" smtClean="0"/>
              <a:t>Encapsulamento </a:t>
            </a:r>
            <a:r>
              <a:rPr lang="pt-BR" sz="2400" dirty="0" smtClean="0"/>
              <a:t>do conteúdo;</a:t>
            </a:r>
          </a:p>
          <a:p>
            <a:pPr lvl="1"/>
            <a:r>
              <a:rPr lang="pt-BR" sz="2400" dirty="0" smtClean="0"/>
              <a:t>Soluções mais robustas e flexíveis</a:t>
            </a:r>
            <a:r>
              <a:rPr lang="pt-BR" sz="2400" dirty="0" smtClean="0"/>
              <a:t>;</a:t>
            </a:r>
          </a:p>
          <a:p>
            <a:pPr marL="342900" lvl="1" indent="-342900">
              <a:buClrTx/>
            </a:pPr>
            <a:r>
              <a:rPr lang="pt-BR" sz="2400" dirty="0" smtClean="0"/>
              <a:t>Utilização por meio de Biblioteca (Cliente) ou componentes executáveis (Servidores);</a:t>
            </a:r>
            <a:endParaRPr lang="pt-BR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41EC-0845-4073-B744-B0328094A889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6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9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Arquitetura Geral</a:t>
            </a:r>
            <a:endParaRPr lang="pt-BR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375992" y="2564905"/>
            <a:ext cx="2211342" cy="3373830"/>
            <a:chOff x="755576" y="2492894"/>
            <a:chExt cx="2088232" cy="3542521"/>
          </a:xfrm>
        </p:grpSpPr>
        <p:sp>
          <p:nvSpPr>
            <p:cNvPr id="10" name="Rectangle 9"/>
            <p:cNvSpPr/>
            <p:nvPr/>
          </p:nvSpPr>
          <p:spPr>
            <a:xfrm>
              <a:off x="755576" y="2492894"/>
              <a:ext cx="2088232" cy="3542521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5576" y="2492894"/>
              <a:ext cx="1560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70C0"/>
                  </a:solidFill>
                </a:rPr>
                <a:t>Shared Memory</a:t>
              </a:r>
              <a:endParaRPr lang="pt-BR" b="1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57" name="Straight Connector 56"/>
          <p:cNvCxnSpPr>
            <a:stCxn id="55" idx="3"/>
            <a:endCxn id="45" idx="1"/>
          </p:cNvCxnSpPr>
          <p:nvPr/>
        </p:nvCxnSpPr>
        <p:spPr>
          <a:xfrm flipV="1">
            <a:off x="2496272" y="2675546"/>
            <a:ext cx="2128192" cy="9385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5" idx="2"/>
            <a:endCxn id="28" idx="0"/>
          </p:cNvCxnSpPr>
          <p:nvPr/>
        </p:nvCxnSpPr>
        <p:spPr>
          <a:xfrm flipH="1">
            <a:off x="3675555" y="3052731"/>
            <a:ext cx="2123685" cy="8803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5" idx="2"/>
            <a:endCxn id="31" idx="0"/>
          </p:cNvCxnSpPr>
          <p:nvPr/>
        </p:nvCxnSpPr>
        <p:spPr>
          <a:xfrm flipH="1">
            <a:off x="5799239" y="3052731"/>
            <a:ext cx="1" cy="8803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5" idx="2"/>
            <a:endCxn id="32" idx="0"/>
          </p:cNvCxnSpPr>
          <p:nvPr/>
        </p:nvCxnSpPr>
        <p:spPr>
          <a:xfrm>
            <a:off x="5799240" y="3052731"/>
            <a:ext cx="2089509" cy="8803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231975" y="2060848"/>
            <a:ext cx="8680051" cy="4392488"/>
            <a:chOff x="287523" y="1844824"/>
            <a:chExt cx="8680051" cy="4612112"/>
          </a:xfrm>
        </p:grpSpPr>
        <p:sp>
          <p:nvSpPr>
            <p:cNvPr id="7" name="Rectangle 6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7524" y="1844824"/>
              <a:ext cx="2043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Distributed Memory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0" name="Straight Arrow Connector 19"/>
          <p:cNvCxnSpPr>
            <a:stCxn id="14" idx="3"/>
            <a:endCxn id="15" idx="1"/>
          </p:cNvCxnSpPr>
          <p:nvPr/>
        </p:nvCxnSpPr>
        <p:spPr>
          <a:xfrm>
            <a:off x="2322531" y="5102329"/>
            <a:ext cx="2462615" cy="79208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2"/>
            <a:endCxn id="15" idx="0"/>
          </p:cNvCxnSpPr>
          <p:nvPr/>
        </p:nvCxnSpPr>
        <p:spPr>
          <a:xfrm>
            <a:off x="3675555" y="4687426"/>
            <a:ext cx="2123684" cy="8298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2"/>
            <a:endCxn id="15" idx="0"/>
          </p:cNvCxnSpPr>
          <p:nvPr/>
        </p:nvCxnSpPr>
        <p:spPr>
          <a:xfrm>
            <a:off x="5799239" y="4687426"/>
            <a:ext cx="0" cy="8298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2"/>
            <a:endCxn id="15" idx="0"/>
          </p:cNvCxnSpPr>
          <p:nvPr/>
        </p:nvCxnSpPr>
        <p:spPr>
          <a:xfrm flipH="1">
            <a:off x="5799239" y="4687426"/>
            <a:ext cx="2089510" cy="8298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785146" y="5517232"/>
            <a:ext cx="2028186" cy="75437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MasterServer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64024" y="4725144"/>
            <a:ext cx="1658507" cy="75437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757200" y="3933056"/>
            <a:ext cx="1836709" cy="75437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RunnerServer</a:t>
            </a:r>
            <a:endParaRPr lang="pt-BR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880884" y="3933056"/>
            <a:ext cx="1836709" cy="75437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RunnerServer</a:t>
            </a:r>
            <a:endParaRPr lang="pt-BR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970394" y="3933056"/>
            <a:ext cx="1836709" cy="75437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RunnerServer</a:t>
            </a:r>
            <a:endParaRPr lang="pt-BR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624464" y="2298361"/>
            <a:ext cx="2349551" cy="7543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GlobalVarServer</a:t>
            </a: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75042" y="3236945"/>
            <a:ext cx="2021230" cy="7543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GlobalVarAccess</a:t>
            </a:r>
            <a:endParaRPr lang="pt-BR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11A0-7248-4A86-A62B-E31F771E2102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616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 animBg="1"/>
      <p:bldP spid="31" grpId="0" animBg="1"/>
      <p:bldP spid="32" grpId="0" animBg="1"/>
      <p:bldP spid="45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Componente Client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Execução de </a:t>
            </a:r>
            <a:r>
              <a:rPr lang="pt-BR" sz="2800" i="1" dirty="0" smtClean="0"/>
              <a:t>Tasks</a:t>
            </a:r>
            <a:r>
              <a:rPr lang="pt-BR" sz="2800" dirty="0" smtClean="0"/>
              <a:t>;</a:t>
            </a:r>
          </a:p>
          <a:p>
            <a:r>
              <a:rPr lang="pt-BR" sz="2800" dirty="0" smtClean="0"/>
              <a:t>Recuperação de resultados das </a:t>
            </a:r>
            <a:r>
              <a:rPr lang="pt-BR" sz="2800" i="1" dirty="0" smtClean="0"/>
              <a:t>Tasks</a:t>
            </a:r>
            <a:r>
              <a:rPr lang="pt-BR" sz="2800" dirty="0" smtClean="0"/>
              <a:t>:</a:t>
            </a:r>
          </a:p>
          <a:p>
            <a:pPr lvl="1"/>
            <a:r>
              <a:rPr lang="pt-BR" sz="2400" dirty="0" smtClean="0"/>
              <a:t>Após o término da execução da </a:t>
            </a:r>
            <a:r>
              <a:rPr lang="pt-BR" sz="2400" i="1" dirty="0" smtClean="0"/>
              <a:t>Task;</a:t>
            </a:r>
          </a:p>
          <a:p>
            <a:pPr lvl="1"/>
            <a:r>
              <a:rPr lang="pt-BR" sz="2400" dirty="0" smtClean="0"/>
              <a:t>Imediata;</a:t>
            </a:r>
          </a:p>
          <a:p>
            <a:r>
              <a:rPr lang="pt-BR" sz="2800" dirty="0" smtClean="0"/>
              <a:t>Aguardar execução de um </a:t>
            </a:r>
            <a:r>
              <a:rPr lang="pt-BR" sz="2800" i="1" dirty="0" smtClean="0"/>
              <a:t>Task;</a:t>
            </a:r>
            <a:endParaRPr lang="pt-BR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5787-1B56-4C9A-AB15-5692CB9F927C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8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291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/>
          <p:cNvCxnSpPr>
            <a:stCxn id="6" idx="3"/>
            <a:endCxn id="13" idx="2"/>
          </p:cNvCxnSpPr>
          <p:nvPr/>
        </p:nvCxnSpPr>
        <p:spPr>
          <a:xfrm flipV="1">
            <a:off x="2411760" y="2843644"/>
            <a:ext cx="2520280" cy="2253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5"/>
            <a:endCxn id="9" idx="2"/>
          </p:cNvCxnSpPr>
          <p:nvPr/>
        </p:nvCxnSpPr>
        <p:spPr>
          <a:xfrm flipV="1">
            <a:off x="2411760" y="5013176"/>
            <a:ext cx="1368152" cy="5490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5"/>
            <a:endCxn id="10" idx="2"/>
          </p:cNvCxnSpPr>
          <p:nvPr/>
        </p:nvCxnSpPr>
        <p:spPr>
          <a:xfrm flipV="1">
            <a:off x="2411760" y="5013176"/>
            <a:ext cx="3384376" cy="5490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5"/>
            <a:endCxn id="11" idx="2"/>
          </p:cNvCxnSpPr>
          <p:nvPr/>
        </p:nvCxnSpPr>
        <p:spPr>
          <a:xfrm flipV="1">
            <a:off x="2411760" y="5013176"/>
            <a:ext cx="5400600" cy="5490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  <a:endCxn id="13" idx="3"/>
          </p:cNvCxnSpPr>
          <p:nvPr/>
        </p:nvCxnSpPr>
        <p:spPr>
          <a:xfrm flipV="1">
            <a:off x="3779912" y="3338408"/>
            <a:ext cx="2016224" cy="8106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" idx="0"/>
            <a:endCxn id="13" idx="3"/>
          </p:cNvCxnSpPr>
          <p:nvPr/>
        </p:nvCxnSpPr>
        <p:spPr>
          <a:xfrm flipV="1">
            <a:off x="5796136" y="3338408"/>
            <a:ext cx="0" cy="8106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1" idx="0"/>
            <a:endCxn id="13" idx="3"/>
          </p:cNvCxnSpPr>
          <p:nvPr/>
        </p:nvCxnSpPr>
        <p:spPr>
          <a:xfrm flipH="1" flipV="1">
            <a:off x="5796136" y="3338408"/>
            <a:ext cx="2016224" cy="8106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Arquitetura do Componente Client – </a:t>
            </a:r>
            <a:r>
              <a:rPr lang="pt-BR" b="1" i="1" dirty="0" smtClean="0"/>
              <a:t>Shared</a:t>
            </a:r>
            <a:endParaRPr lang="pt-BR" b="1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31975" y="2060848"/>
            <a:ext cx="8680051" cy="4392488"/>
            <a:chOff x="287523" y="1844824"/>
            <a:chExt cx="8680051" cy="4612112"/>
          </a:xfrm>
        </p:grpSpPr>
        <p:sp>
          <p:nvSpPr>
            <p:cNvPr id="4" name="Rectangle 3"/>
            <p:cNvSpPr/>
            <p:nvPr/>
          </p:nvSpPr>
          <p:spPr>
            <a:xfrm>
              <a:off x="287523" y="1844824"/>
              <a:ext cx="8680051" cy="4612112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lg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7524" y="1844824"/>
              <a:ext cx="2494144" cy="387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70C0"/>
                  </a:solidFill>
                </a:rPr>
                <a:t>Client – Shared Memory</a:t>
              </a:r>
              <a:endParaRPr lang="pt-BR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6" name="Round Single Corner Rectangle 5"/>
          <p:cNvSpPr/>
          <p:nvPr/>
        </p:nvSpPr>
        <p:spPr>
          <a:xfrm>
            <a:off x="467544" y="2564904"/>
            <a:ext cx="1944216" cy="1008112"/>
          </a:xfrm>
          <a:prstGeom prst="round1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do Cliente</a:t>
            </a:r>
            <a:endParaRPr lang="pt-B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be 6"/>
          <p:cNvSpPr/>
          <p:nvPr/>
        </p:nvSpPr>
        <p:spPr>
          <a:xfrm>
            <a:off x="467544" y="5157192"/>
            <a:ext cx="1944216" cy="108012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 of Tasks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15816" y="4149080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2040" y="4149080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48264" y="4149080"/>
            <a:ext cx="1728192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TaskRunner</a:t>
            </a:r>
            <a:endParaRPr lang="pt-BR" sz="20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an 12"/>
          <p:cNvSpPr/>
          <p:nvPr/>
        </p:nvSpPr>
        <p:spPr>
          <a:xfrm>
            <a:off x="4932040" y="2348880"/>
            <a:ext cx="1728192" cy="98952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olded Corner 7"/>
          <p:cNvSpPr/>
          <p:nvPr/>
        </p:nvSpPr>
        <p:spPr>
          <a:xfrm>
            <a:off x="683568" y="3392996"/>
            <a:ext cx="1512168" cy="972108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</a:t>
            </a:r>
            <a:endParaRPr 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Flowchart: Document 38"/>
          <p:cNvSpPr/>
          <p:nvPr/>
        </p:nvSpPr>
        <p:spPr>
          <a:xfrm>
            <a:off x="5076056" y="3743744"/>
            <a:ext cx="1440160" cy="747083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30BC-2727-497D-B1FF-A3F2BC33BC92}" type="datetime4">
              <a:rPr lang="pt-BR" smtClean="0"/>
              <a:t>22 de dezembro de 2011</a:t>
            </a:fld>
            <a:endParaRPr lang="pt-B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124794-61F0-4ADD-8396-E090D45D2AB9}" type="slidenum">
              <a:rPr lang="pt-BR" smtClean="0"/>
              <a:t>9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Apresentação de Trabalho de Monografia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5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25 L 0.49218 0.1232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1" y="-6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7428E-6 L 0.00105 -0.194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9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0.1945 L -0.45677 -0.1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99" y="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39" grpId="0" animBg="1"/>
      <p:bldP spid="39" grpId="1" animBg="1"/>
      <p:bldP spid="39" grpId="2" animBg="1"/>
      <p:bldP spid="39" grpId="3" animBg="1"/>
      <p:bldP spid="39" grpId="4" animBg="1"/>
      <p:bldP spid="39" grpId="5" animBg="1"/>
    </p:bldLst>
  </p:timing>
</p:sld>
</file>

<file path=ppt/theme/theme1.xml><?xml version="1.0" encoding="utf-8"?>
<a:theme xmlns:a="http://schemas.openxmlformats.org/drawingml/2006/main" name="Macro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432</TotalTime>
  <Words>1318</Words>
  <Application>Microsoft Office PowerPoint</Application>
  <PresentationFormat>On-screen Show (4:3)</PresentationFormat>
  <Paragraphs>355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Macro</vt:lpstr>
      <vt:lpstr>JAVA CÁ &amp; LÁ UM MIDDLEWARE PARA COMPUTAÇÃO PARALELA</vt:lpstr>
      <vt:lpstr>Organização</vt:lpstr>
      <vt:lpstr>Introdução</vt:lpstr>
      <vt:lpstr>Problema</vt:lpstr>
      <vt:lpstr>Objetivos</vt:lpstr>
      <vt:lpstr>Desenvolvimento do Middleware</vt:lpstr>
      <vt:lpstr>Arquitetura Geral</vt:lpstr>
      <vt:lpstr>Componente Client</vt:lpstr>
      <vt:lpstr>Arquitetura do Componente Client – Shared</vt:lpstr>
      <vt:lpstr>Arquitetura do Componente Client – Distributed</vt:lpstr>
      <vt:lpstr>Componente MasterServer</vt:lpstr>
      <vt:lpstr>Arquitetura do Componente Master</vt:lpstr>
      <vt:lpstr>Componente RunnerServer</vt:lpstr>
      <vt:lpstr>Arquitetura do Componente RunnerServer</vt:lpstr>
      <vt:lpstr>Componentes GlobalVarAccess e GlobalVarServer</vt:lpstr>
      <vt:lpstr>Arquitetura dos Componentes GlobalVarAccess e GlobalVarServer</vt:lpstr>
      <vt:lpstr>Características do Middleware</vt:lpstr>
      <vt:lpstr>Utilização do Middleware</vt:lpstr>
      <vt:lpstr>Utilização do Middleware</vt:lpstr>
      <vt:lpstr>Utilização do Middleware</vt:lpstr>
      <vt:lpstr>Utilização do Middleware</vt:lpstr>
      <vt:lpstr>Utilização do Middleware</vt:lpstr>
      <vt:lpstr>Resultados</vt:lpstr>
      <vt:lpstr>Resultados – Sequencial (Tempo)</vt:lpstr>
      <vt:lpstr>Resultados – Shared Memory (Tempo)</vt:lpstr>
      <vt:lpstr>Resultados – Shared Memory (Speedup)</vt:lpstr>
      <vt:lpstr>Resultados – Distributed Memory (Tempo)</vt:lpstr>
      <vt:lpstr>Resultados – Distributed Memory (Speedup)</vt:lpstr>
      <vt:lpstr>Conclusão</vt:lpstr>
      <vt:lpstr>Trabalhos Futuros</vt:lpstr>
      <vt:lpstr>Obrigado!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CÁ &amp; LÁ UM MIDDLEWARE PARA COMPUTAÇÃO PARALELA</dc:title>
  <dc:creator>Antonio</dc:creator>
  <cp:lastModifiedBy>Antonio</cp:lastModifiedBy>
  <cp:revision>44</cp:revision>
  <dcterms:created xsi:type="dcterms:W3CDTF">2011-12-21T01:07:34Z</dcterms:created>
  <dcterms:modified xsi:type="dcterms:W3CDTF">2011-12-22T03:41:25Z</dcterms:modified>
</cp:coreProperties>
</file>