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7"/>
  </p:notesMasterIdLst>
  <p:handoutMasterIdLst>
    <p:handoutMasterId r:id="rId38"/>
  </p:handoutMasterIdLst>
  <p:sldIdLst>
    <p:sldId id="256" r:id="rId3"/>
    <p:sldId id="296" r:id="rId4"/>
    <p:sldId id="299" r:id="rId5"/>
    <p:sldId id="257" r:id="rId6"/>
    <p:sldId id="258" r:id="rId7"/>
    <p:sldId id="262" r:id="rId8"/>
    <p:sldId id="260" r:id="rId9"/>
    <p:sldId id="261" r:id="rId10"/>
    <p:sldId id="263" r:id="rId11"/>
    <p:sldId id="266" r:id="rId12"/>
    <p:sldId id="272" r:id="rId13"/>
    <p:sldId id="290" r:id="rId14"/>
    <p:sldId id="283" r:id="rId15"/>
    <p:sldId id="282" r:id="rId16"/>
    <p:sldId id="284" r:id="rId17"/>
    <p:sldId id="270" r:id="rId18"/>
    <p:sldId id="293" r:id="rId19"/>
    <p:sldId id="274" r:id="rId20"/>
    <p:sldId id="278" r:id="rId21"/>
    <p:sldId id="277" r:id="rId22"/>
    <p:sldId id="279" r:id="rId23"/>
    <p:sldId id="280" r:id="rId24"/>
    <p:sldId id="281" r:id="rId25"/>
    <p:sldId id="291" r:id="rId26"/>
    <p:sldId id="286" r:id="rId27"/>
    <p:sldId id="287" r:id="rId28"/>
    <p:sldId id="298" r:id="rId29"/>
    <p:sldId id="297" r:id="rId30"/>
    <p:sldId id="292" r:id="rId31"/>
    <p:sldId id="288" r:id="rId32"/>
    <p:sldId id="294" r:id="rId33"/>
    <p:sldId id="295" r:id="rId34"/>
    <p:sldId id="300" r:id="rId35"/>
    <p:sldId id="26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828"/>
    <a:srgbClr val="000000"/>
    <a:srgbClr val="9C0602"/>
    <a:srgbClr val="866600"/>
    <a:srgbClr val="765A00"/>
    <a:srgbClr val="4B0301"/>
    <a:srgbClr val="7DDDFF"/>
    <a:srgbClr val="002B3A"/>
    <a:srgbClr val="518899"/>
    <a:srgbClr val="00AD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333" autoAdjust="0"/>
  </p:normalViewPr>
  <p:slideViewPr>
    <p:cSldViewPr>
      <p:cViewPr>
        <p:scale>
          <a:sx n="75" d="100"/>
          <a:sy n="75" d="100"/>
        </p:scale>
        <p:origin x="-1014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1738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5691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métodos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plataforma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possui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saleinetar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nenhuma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possui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processamento</a:t>
            </a:r>
            <a:r>
              <a:rPr lang="en-US" baseline="0" dirty="0" smtClean="0"/>
              <a:t> de dados </a:t>
            </a:r>
            <a:r>
              <a:rPr lang="en-US" baseline="0" dirty="0" err="1" smtClean="0"/>
              <a:t>paralelos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Como</a:t>
            </a:r>
            <a:r>
              <a:rPr lang="en-US" baseline="0" dirty="0" smtClean="0"/>
              <a:t> foi </a:t>
            </a:r>
            <a:r>
              <a:rPr lang="en-US" baseline="0" dirty="0" err="1" smtClean="0"/>
              <a:t>feita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divisão</a:t>
            </a:r>
            <a:r>
              <a:rPr lang="en-US" baseline="0" dirty="0" smtClean="0"/>
              <a:t> de dados a </a:t>
            </a:r>
            <a:r>
              <a:rPr lang="en-US" baseline="0" dirty="0" err="1" smtClean="0"/>
              <a:t>fim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executar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algoritmo</a:t>
            </a:r>
            <a:r>
              <a:rPr lang="en-US" baseline="0" dirty="0" smtClean="0"/>
              <a:t> de forma </a:t>
            </a:r>
            <a:r>
              <a:rPr lang="en-US" baseline="0" dirty="0" err="1" smtClean="0"/>
              <a:t>paralela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estrtégia</a:t>
            </a:r>
            <a:r>
              <a:rPr lang="en-US" dirty="0" smtClean="0"/>
              <a:t> </a:t>
            </a:r>
            <a:r>
              <a:rPr lang="en-US" dirty="0" err="1" smtClean="0"/>
              <a:t>utilizada</a:t>
            </a:r>
            <a:r>
              <a:rPr lang="en-US" dirty="0" smtClean="0"/>
              <a:t> para não </a:t>
            </a:r>
            <a:r>
              <a:rPr lang="en-US" dirty="0" err="1" smtClean="0"/>
              <a:t>deixar</a:t>
            </a:r>
            <a:r>
              <a:rPr lang="en-US" dirty="0" smtClean="0"/>
              <a:t> as thread’s com </a:t>
            </a:r>
            <a:r>
              <a:rPr lang="en-US" dirty="0" err="1" smtClean="0"/>
              <a:t>folga</a:t>
            </a:r>
            <a:r>
              <a:rPr lang="en-US" dirty="0" smtClean="0"/>
              <a:t> DE TRABALHO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usu’ário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precisa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fazer</a:t>
            </a:r>
            <a:r>
              <a:rPr lang="en-US" baseline="0" dirty="0" smtClean="0"/>
              <a:t>, para </a:t>
            </a:r>
            <a:r>
              <a:rPr lang="en-US" baseline="0" dirty="0" err="1" smtClean="0"/>
              <a:t>calibrar</a:t>
            </a:r>
            <a:r>
              <a:rPr lang="en-US" baseline="0" dirty="0" smtClean="0"/>
              <a:t> um modelo de forma </a:t>
            </a:r>
            <a:r>
              <a:rPr lang="en-US" baseline="0" dirty="0" err="1" smtClean="0"/>
              <a:t>paralela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arquitetura</a:t>
            </a:r>
            <a:r>
              <a:rPr lang="en-US" dirty="0" smtClean="0"/>
              <a:t> da solução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paralela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seja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carrinho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rolimã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Gráfico</a:t>
            </a:r>
            <a:r>
              <a:rPr lang="en-US" dirty="0" smtClean="0"/>
              <a:t> do Speedup</a:t>
            </a:r>
          </a:p>
          <a:p>
            <a:endParaRPr lang="en-US" dirty="0" smtClean="0"/>
          </a:p>
          <a:p>
            <a:r>
              <a:rPr lang="en-US" dirty="0" err="1" smtClean="0"/>
              <a:t>Resultaddos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obtidos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utilizando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carrinho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rolimã</a:t>
            </a:r>
            <a:endParaRPr lang="en-US" baseline="0" dirty="0" smtClean="0"/>
          </a:p>
          <a:p>
            <a:r>
              <a:rPr lang="pt-BR" dirty="0" smtClean="0">
                <a:solidFill>
                  <a:schemeClr val="tx1"/>
                </a:solidFill>
              </a:rPr>
              <a:t>Melhora de 46,75 % para 2 Cores, para 4 Cores 58% e com 8 cores uma redução de 76%.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É importante salientar que em todos os testes realizados, o resultado final da calibração em paralelo foi o mesmo da serial.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carrinho</a:t>
            </a:r>
            <a:r>
              <a:rPr lang="en-US" baseline="0" dirty="0" smtClean="0"/>
              <a:t> não resolve </a:t>
            </a:r>
            <a:r>
              <a:rPr lang="en-US" baseline="0" dirty="0" err="1" smtClean="0"/>
              <a:t>todos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problemas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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Ressaltar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módulo</a:t>
            </a:r>
            <a:r>
              <a:rPr lang="en-US" dirty="0" smtClean="0"/>
              <a:t> de </a:t>
            </a:r>
            <a:r>
              <a:rPr lang="en-US" dirty="0" err="1" smtClean="0"/>
              <a:t>calibraçõa</a:t>
            </a:r>
            <a:r>
              <a:rPr lang="en-US" dirty="0" smtClean="0"/>
              <a:t> </a:t>
            </a:r>
            <a:r>
              <a:rPr lang="en-US" dirty="0" err="1" smtClean="0"/>
              <a:t>paralela</a:t>
            </a:r>
            <a:r>
              <a:rPr lang="en-US" dirty="0" smtClean="0"/>
              <a:t> não </a:t>
            </a:r>
            <a:r>
              <a:rPr lang="en-US" dirty="0" err="1" smtClean="0"/>
              <a:t>executa</a:t>
            </a:r>
            <a:r>
              <a:rPr lang="en-US" dirty="0" smtClean="0"/>
              <a:t> um modelo em paralelo, </a:t>
            </a:r>
            <a:r>
              <a:rPr lang="en-US" dirty="0" err="1" smtClean="0"/>
              <a:t>apenas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tarefa</a:t>
            </a:r>
            <a:r>
              <a:rPr lang="en-US" baseline="0" dirty="0" smtClean="0"/>
              <a:t> de calibração de forma </a:t>
            </a:r>
            <a:r>
              <a:rPr lang="en-US" baseline="0" dirty="0" err="1" smtClean="0"/>
              <a:t>paralela</a:t>
            </a:r>
            <a:r>
              <a:rPr lang="en-US" baseline="0" dirty="0" smtClean="0"/>
              <a:t> não a execução do modelo.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tentamos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primeiro</a:t>
            </a:r>
            <a:r>
              <a:rPr lang="en-US" baseline="0" dirty="0" smtClean="0"/>
              <a:t>. “</a:t>
            </a:r>
            <a:r>
              <a:rPr lang="en-US" baseline="0" dirty="0" err="1" smtClean="0"/>
              <a:t>Vamos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tentar</a:t>
            </a:r>
            <a:r>
              <a:rPr lang="en-US" baseline="0" dirty="0" smtClean="0"/>
              <a:t> resolver </a:t>
            </a:r>
            <a:r>
              <a:rPr lang="en-US" baseline="0" dirty="0" err="1" smtClean="0"/>
              <a:t>isso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camada</a:t>
            </a:r>
            <a:r>
              <a:rPr lang="en-US" baseline="0" dirty="0" smtClean="0"/>
              <a:t> lua”, com </a:t>
            </a:r>
            <a:r>
              <a:rPr lang="en-US" baseline="0" dirty="0" err="1" smtClean="0"/>
              <a:t>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recursos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mesma</a:t>
            </a:r>
            <a:r>
              <a:rPr lang="en-US" baseline="0" dirty="0" smtClean="0"/>
              <a:t> nos </a:t>
            </a:r>
            <a:r>
              <a:rPr lang="en-US" baseline="0" dirty="0" err="1" smtClean="0"/>
              <a:t>oferece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problema</a:t>
            </a:r>
            <a:r>
              <a:rPr lang="en-US" dirty="0" smtClean="0"/>
              <a:t> de CO_ROUTINES, </a:t>
            </a:r>
            <a:r>
              <a:rPr lang="en-US" dirty="0" err="1" smtClean="0"/>
              <a:t>explicar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executam</a:t>
            </a:r>
            <a:r>
              <a:rPr lang="en-US" dirty="0" smtClean="0"/>
              <a:t> (um </a:t>
            </a:r>
            <a:r>
              <a:rPr lang="en-US" dirty="0" err="1" smtClean="0"/>
              <a:t>único</a:t>
            </a:r>
            <a:r>
              <a:rPr lang="en-US" dirty="0" smtClean="0"/>
              <a:t> </a:t>
            </a:r>
            <a:r>
              <a:rPr lang="en-US" dirty="0" err="1" smtClean="0"/>
              <a:t>processo</a:t>
            </a:r>
            <a:r>
              <a:rPr lang="en-US" dirty="0" smtClean="0"/>
              <a:t>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Primeiro fale: A </a:t>
            </a:r>
            <a:r>
              <a:rPr lang="pt-BR" dirty="0" smtClean="0"/>
              <a:t>intensificação </a:t>
            </a:r>
            <a:r>
              <a:rPr lang="pt-BR" dirty="0" smtClean="0"/>
              <a:t>das mudanças ambientais causadas </a:t>
            </a:r>
            <a:r>
              <a:rPr lang="pt-BR" dirty="0" smtClean="0"/>
              <a:t>por processos </a:t>
            </a:r>
            <a:r>
              <a:rPr lang="pt-BR" dirty="0" smtClean="0"/>
              <a:t>antrópicos, cujos </a:t>
            </a:r>
            <a:r>
              <a:rPr lang="pt-BR" dirty="0" smtClean="0"/>
              <a:t>impactos </a:t>
            </a:r>
            <a:r>
              <a:rPr lang="pt-BR" dirty="0" smtClean="0"/>
              <a:t>são quase sempre negativos ao ambiente, exige que </a:t>
            </a:r>
            <a:r>
              <a:rPr lang="pt-BR" dirty="0" smtClean="0"/>
              <a:t>pesquisadores</a:t>
            </a:r>
            <a:r>
              <a:rPr lang="pt-BR" dirty="0" smtClean="0"/>
              <a:t>, empresários, e </a:t>
            </a:r>
            <a:r>
              <a:rPr lang="pt-BR" dirty="0" smtClean="0"/>
              <a:t>governos </a:t>
            </a:r>
            <a:r>
              <a:rPr lang="pt-BR" dirty="0" smtClean="0"/>
              <a:t>forneçam </a:t>
            </a:r>
            <a:r>
              <a:rPr lang="pt-BR" dirty="0" smtClean="0"/>
              <a:t>respostas </a:t>
            </a:r>
            <a:r>
              <a:rPr lang="pt-BR" dirty="0" smtClean="0"/>
              <a:t>aos </a:t>
            </a:r>
            <a:r>
              <a:rPr lang="pt-BR" dirty="0" smtClean="0"/>
              <a:t>desafios científicos </a:t>
            </a:r>
            <a:r>
              <a:rPr lang="pt-BR" dirty="0" smtClean="0"/>
              <a:t>e tecnológicos ligados ao entendimento </a:t>
            </a:r>
            <a:r>
              <a:rPr lang="pt-BR" dirty="0" smtClean="0"/>
              <a:t>do funcionamento </a:t>
            </a:r>
            <a:r>
              <a:rPr lang="pt-BR" dirty="0" smtClean="0"/>
              <a:t>dos sistemas terrestres, mas para isso eles precisam de ferramentas de </a:t>
            </a:r>
            <a:r>
              <a:rPr lang="pt-BR" dirty="0" smtClean="0"/>
              <a:t>modelagem </a:t>
            </a:r>
            <a:r>
              <a:rPr lang="pt-BR" dirty="0" smtClean="0"/>
              <a:t>que sejam </a:t>
            </a:r>
            <a:r>
              <a:rPr lang="pt-BR" dirty="0" smtClean="0"/>
              <a:t>confiáveis </a:t>
            </a:r>
            <a:r>
              <a:rPr lang="pt-BR" dirty="0" smtClean="0"/>
              <a:t>e capazes </a:t>
            </a:r>
            <a:r>
              <a:rPr lang="pt-BR" dirty="0" smtClean="0"/>
              <a:t>de </a:t>
            </a:r>
            <a:r>
              <a:rPr lang="pt-BR" dirty="0" smtClean="0"/>
              <a:t>capturar a dinâmica e os </a:t>
            </a:r>
            <a:r>
              <a:rPr lang="pt-BR" dirty="0" smtClean="0"/>
              <a:t>resultados </a:t>
            </a:r>
            <a:r>
              <a:rPr lang="pt-BR" dirty="0" smtClean="0"/>
              <a:t>das </a:t>
            </a:r>
            <a:r>
              <a:rPr lang="pt-BR" dirty="0" smtClean="0"/>
              <a:t>dinâmicas das ações </a:t>
            </a:r>
            <a:r>
              <a:rPr lang="pt-BR" dirty="0" smtClean="0"/>
              <a:t>da </a:t>
            </a:r>
            <a:r>
              <a:rPr lang="pt-BR" dirty="0" smtClean="0"/>
              <a:t>sociedade </a:t>
            </a:r>
            <a:r>
              <a:rPr lang="pt-BR" dirty="0" smtClean="0"/>
              <a:t>humana. </a:t>
            </a:r>
            <a:r>
              <a:rPr lang="pt-BR" dirty="0" smtClean="0"/>
              <a:t>Modelos </a:t>
            </a:r>
            <a:r>
              <a:rPr lang="pt-BR" dirty="0" smtClean="0"/>
              <a:t>computacionais que </a:t>
            </a:r>
            <a:r>
              <a:rPr lang="pt-BR" dirty="0" smtClean="0"/>
              <a:t>reproduzem </a:t>
            </a:r>
            <a:r>
              <a:rPr lang="pt-BR" dirty="0" smtClean="0"/>
              <a:t>de uma forma</a:t>
            </a:r>
          </a:p>
          <a:p>
            <a:r>
              <a:rPr lang="pt-BR" dirty="0" smtClean="0"/>
              <a:t>satisfatória o fenômeno sob estudo contribuem </a:t>
            </a:r>
            <a:r>
              <a:rPr lang="pt-BR" dirty="0" smtClean="0"/>
              <a:t>para </a:t>
            </a:r>
            <a:r>
              <a:rPr lang="pt-BR" dirty="0" smtClean="0"/>
              <a:t>o ganho do conhecimento </a:t>
            </a:r>
            <a:r>
              <a:rPr lang="pt-BR" dirty="0" smtClean="0"/>
              <a:t>científico no que </a:t>
            </a:r>
            <a:r>
              <a:rPr lang="pt-BR" dirty="0" smtClean="0"/>
              <a:t>diz </a:t>
            </a:r>
            <a:r>
              <a:rPr lang="pt-BR" dirty="0" smtClean="0"/>
              <a:t>respeito </a:t>
            </a:r>
            <a:r>
              <a:rPr lang="pt-BR" dirty="0" smtClean="0"/>
              <a:t>ao seu funcionamento e este </a:t>
            </a:r>
            <a:r>
              <a:rPr lang="pt-BR" dirty="0" smtClean="0"/>
              <a:t>conhecimento pode </a:t>
            </a:r>
            <a:r>
              <a:rPr lang="pt-BR" dirty="0" smtClean="0"/>
              <a:t>servir como uma base </a:t>
            </a:r>
            <a:r>
              <a:rPr lang="pt-BR" dirty="0" smtClean="0"/>
              <a:t>inicial para </a:t>
            </a:r>
            <a:r>
              <a:rPr lang="pt-BR" dirty="0" smtClean="0"/>
              <a:t>o </a:t>
            </a:r>
            <a:r>
              <a:rPr lang="pt-BR" dirty="0" smtClean="0"/>
              <a:t>planejamento </a:t>
            </a:r>
            <a:r>
              <a:rPr lang="pt-BR" dirty="0" smtClean="0"/>
              <a:t>e </a:t>
            </a:r>
            <a:r>
              <a:rPr lang="pt-BR" dirty="0" smtClean="0"/>
              <a:t>definição </a:t>
            </a:r>
            <a:r>
              <a:rPr lang="pt-BR" dirty="0" smtClean="0"/>
              <a:t>de </a:t>
            </a:r>
            <a:r>
              <a:rPr lang="pt-BR" dirty="0" smtClean="0"/>
              <a:t>políticas </a:t>
            </a:r>
            <a:r>
              <a:rPr lang="pt-BR" dirty="0" smtClean="0"/>
              <a:t>públicas através da sua otimização e obtenção de</a:t>
            </a:r>
          </a:p>
          <a:p>
            <a:r>
              <a:rPr lang="pt-BR" dirty="0" smtClean="0"/>
              <a:t>melhores </a:t>
            </a:r>
            <a:r>
              <a:rPr lang="pt-BR" dirty="0" smtClean="0"/>
              <a:t>resultados.</a:t>
            </a:r>
          </a:p>
          <a:p>
            <a:endParaRPr lang="pt-BR" dirty="0" smtClean="0"/>
          </a:p>
          <a:p>
            <a:r>
              <a:rPr lang="pt-BR" dirty="0" smtClean="0"/>
              <a:t>Depois fale das</a:t>
            </a:r>
            <a:r>
              <a:rPr lang="pt-BR" baseline="0" dirty="0" smtClean="0"/>
              <a:t> plataformas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5340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podemos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mais</a:t>
            </a:r>
            <a:r>
              <a:rPr lang="en-US" baseline="0" dirty="0" smtClean="0"/>
              <a:t> co-routines, </a:t>
            </a:r>
            <a:r>
              <a:rPr lang="en-US" baseline="0" dirty="0" err="1" smtClean="0"/>
              <a:t>vamos</a:t>
            </a:r>
            <a:r>
              <a:rPr lang="en-US" baseline="0" dirty="0" smtClean="0"/>
              <a:t> para a </a:t>
            </a:r>
            <a:r>
              <a:rPr lang="en-US" baseline="0" dirty="0" err="1" smtClean="0"/>
              <a:t>outra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estratégia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daqui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frente</a:t>
            </a:r>
            <a:r>
              <a:rPr lang="en-US" baseline="0" dirty="0" smtClean="0"/>
              <a:t> é nos e Deus não tem </a:t>
            </a:r>
            <a:r>
              <a:rPr lang="en-US" baseline="0" dirty="0" err="1" smtClean="0"/>
              <a:t>livro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ajude</a:t>
            </a:r>
            <a:r>
              <a:rPr lang="en-US" baseline="0" dirty="0" smtClean="0"/>
              <a:t> +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Nossa</a:t>
            </a:r>
            <a:r>
              <a:rPr lang="en-US" dirty="0" smtClean="0"/>
              <a:t> </a:t>
            </a:r>
            <a:r>
              <a:rPr lang="en-US" dirty="0" err="1" smtClean="0"/>
              <a:t>estratégia</a:t>
            </a:r>
            <a:r>
              <a:rPr lang="en-US" dirty="0" smtClean="0"/>
              <a:t> para </a:t>
            </a:r>
            <a:r>
              <a:rPr lang="en-US" dirty="0" err="1" smtClean="0"/>
              <a:t>executar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 em LUA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Como 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interpretador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trabalha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arquitetura</a:t>
            </a:r>
            <a:r>
              <a:rPr lang="en-US" baseline="0" dirty="0" smtClean="0"/>
              <a:t> final do </a:t>
            </a:r>
            <a:r>
              <a:rPr lang="en-US" baseline="0" dirty="0" err="1" smtClean="0"/>
              <a:t>módulo</a:t>
            </a:r>
            <a:r>
              <a:rPr lang="en-US" baseline="0" dirty="0" smtClean="0"/>
              <a:t> TerraME HPA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método</a:t>
            </a:r>
            <a:r>
              <a:rPr lang="en-US" dirty="0" smtClean="0"/>
              <a:t> TESTE é um </a:t>
            </a:r>
            <a:r>
              <a:rPr lang="en-US" dirty="0" err="1" smtClean="0"/>
              <a:t>contador</a:t>
            </a:r>
            <a:r>
              <a:rPr lang="en-US" dirty="0" smtClean="0"/>
              <a:t> de </a:t>
            </a:r>
            <a:r>
              <a:rPr lang="en-US" dirty="0" err="1" smtClean="0"/>
              <a:t>palavras</a:t>
            </a:r>
            <a:r>
              <a:rPr lang="en-US" dirty="0" smtClean="0"/>
              <a:t> paralelo.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Resultado</a:t>
            </a:r>
            <a:r>
              <a:rPr lang="en-US" dirty="0" smtClean="0"/>
              <a:t> para </a:t>
            </a:r>
            <a:r>
              <a:rPr lang="en-US" dirty="0" err="1" smtClean="0"/>
              <a:t>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primeiros</a:t>
            </a:r>
            <a:r>
              <a:rPr lang="en-US" baseline="0" dirty="0" smtClean="0"/>
              <a:t> testes, </a:t>
            </a:r>
            <a:r>
              <a:rPr lang="en-US" baseline="0" dirty="0" err="1" smtClean="0"/>
              <a:t>falar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aqui</a:t>
            </a:r>
            <a:r>
              <a:rPr lang="en-US" baseline="0" dirty="0" smtClean="0"/>
              <a:t> dos testes de </a:t>
            </a:r>
            <a:r>
              <a:rPr lang="en-US" baseline="0" dirty="0" err="1" smtClean="0"/>
              <a:t>consistência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feitos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até</a:t>
            </a:r>
            <a:r>
              <a:rPr lang="en-US" baseline="0" dirty="0" smtClean="0"/>
              <a:t> agora </a:t>
            </a:r>
            <a:r>
              <a:rPr lang="en-US" baseline="0" dirty="0" err="1" smtClean="0"/>
              <a:t>apenas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somatório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teste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bem</a:t>
            </a:r>
            <a:r>
              <a:rPr lang="en-US" baseline="0" dirty="0" smtClean="0"/>
              <a:t> KID)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Agradecer</a:t>
            </a:r>
            <a:r>
              <a:rPr lang="en-US" dirty="0" smtClean="0"/>
              <a:t> Joubert, Tiago e </a:t>
            </a:r>
            <a:r>
              <a:rPr lang="en-US" dirty="0" err="1" smtClean="0"/>
              <a:t>Banca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aceitarem</a:t>
            </a:r>
            <a:r>
              <a:rPr lang="en-US" dirty="0" smtClean="0"/>
              <a:t> o </a:t>
            </a:r>
            <a:r>
              <a:rPr lang="en-US" dirty="0" err="1" smtClean="0"/>
              <a:t>convite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>
                <a:solidFill>
                  <a:schemeClr val="tx1"/>
                </a:solidFill>
              </a:rPr>
              <a:t>Ele pode ser usado para simular problemas espaciais e não espaciais.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precisamos</a:t>
            </a:r>
            <a:r>
              <a:rPr lang="en-US" dirty="0" smtClean="0"/>
              <a:t> de uma </a:t>
            </a:r>
            <a:r>
              <a:rPr lang="en-US" dirty="0" err="1" smtClean="0"/>
              <a:t>plataforma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rápida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váriaveis</a:t>
            </a:r>
            <a:r>
              <a:rPr lang="en-US" dirty="0" smtClean="0"/>
              <a:t> e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começaram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influenciar</a:t>
            </a:r>
            <a:r>
              <a:rPr lang="en-US" baseline="0" dirty="0" smtClean="0"/>
              <a:t> nos </a:t>
            </a:r>
            <a:r>
              <a:rPr lang="en-US" baseline="0" dirty="0" err="1" smtClean="0"/>
              <a:t>fenômenos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observáveis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precisamos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alcançar</a:t>
            </a:r>
            <a:r>
              <a:rPr lang="en-US" baseline="0" dirty="0" smtClean="0"/>
              <a:t>… </a:t>
            </a:r>
            <a:r>
              <a:rPr lang="en-US" baseline="0" dirty="0" err="1" smtClean="0"/>
              <a:t>Palavra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Chave</a:t>
            </a:r>
            <a:r>
              <a:rPr lang="en-US" baseline="0" dirty="0" smtClean="0"/>
              <a:t> tem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ser </a:t>
            </a:r>
            <a:r>
              <a:rPr lang="en-US" baseline="0" dirty="0" err="1" smtClean="0"/>
              <a:t>fácil</a:t>
            </a:r>
            <a:r>
              <a:rPr lang="en-US" baseline="0" dirty="0" smtClean="0"/>
              <a:t>!!!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Falar</a:t>
            </a:r>
            <a:r>
              <a:rPr lang="en-US" baseline="0" dirty="0" smtClean="0"/>
              <a:t> um </a:t>
            </a:r>
            <a:r>
              <a:rPr lang="en-US" baseline="0" dirty="0" err="1" smtClean="0"/>
              <a:t>pouco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tópico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encontramos</a:t>
            </a:r>
            <a:r>
              <a:rPr lang="en-US" baseline="0" dirty="0" smtClean="0"/>
              <a:t>??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busca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sobre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informações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nos </a:t>
            </a:r>
            <a:r>
              <a:rPr lang="en-US" baseline="0" dirty="0" err="1" smtClean="0"/>
              <a:t>auxiliasse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resolução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problema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Como</a:t>
            </a:r>
            <a:r>
              <a:rPr lang="en-US" baseline="0" dirty="0" smtClean="0"/>
              <a:t> foi </a:t>
            </a:r>
            <a:r>
              <a:rPr lang="en-US" baseline="0" dirty="0" err="1" smtClean="0"/>
              <a:t>feita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implementação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quais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recursos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estão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disponíveis</a:t>
            </a:r>
            <a:r>
              <a:rPr lang="en-US" baseline="0" dirty="0" smtClean="0"/>
              <a:t>, o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foi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usado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</a:rPr>
              <a:t>O </a:t>
            </a:r>
            <a:r>
              <a:rPr lang="en-US" dirty="0" err="1" smtClean="0">
                <a:solidFill>
                  <a:srgbClr val="000000"/>
                </a:solidFill>
              </a:rPr>
              <a:t>interpretador</a:t>
            </a:r>
            <a:r>
              <a:rPr lang="en-US" dirty="0" smtClean="0">
                <a:solidFill>
                  <a:srgbClr val="000000"/>
                </a:solidFill>
              </a:rPr>
              <a:t> é </a:t>
            </a:r>
            <a:r>
              <a:rPr lang="en-US" dirty="0" err="1" smtClean="0">
                <a:solidFill>
                  <a:srgbClr val="000000"/>
                </a:solidFill>
              </a:rPr>
              <a:t>responsável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ler</a:t>
            </a:r>
            <a:r>
              <a:rPr lang="en-US" dirty="0" smtClean="0">
                <a:solidFill>
                  <a:srgbClr val="000000"/>
                </a:solidFill>
              </a:rPr>
              <a:t> um </a:t>
            </a:r>
            <a:r>
              <a:rPr lang="en-US" dirty="0" err="1" smtClean="0">
                <a:solidFill>
                  <a:srgbClr val="000000"/>
                </a:solidFill>
              </a:rPr>
              <a:t>programa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escrito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linguagem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TerraME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dirty="0" err="1" smtClean="0">
                <a:solidFill>
                  <a:srgbClr val="000000"/>
                </a:solidFill>
              </a:rPr>
              <a:t>extendida</a:t>
            </a:r>
            <a:r>
              <a:rPr lang="en-US" dirty="0" smtClean="0">
                <a:solidFill>
                  <a:srgbClr val="000000"/>
                </a:solidFill>
              </a:rPr>
              <a:t> da </a:t>
            </a:r>
            <a:r>
              <a:rPr lang="en-US" dirty="0" err="1" smtClean="0">
                <a:solidFill>
                  <a:srgbClr val="000000"/>
                </a:solidFill>
              </a:rPr>
              <a:t>linguagem</a:t>
            </a:r>
            <a:r>
              <a:rPr lang="en-US" dirty="0" smtClean="0">
                <a:solidFill>
                  <a:srgbClr val="000000"/>
                </a:solidFill>
              </a:rPr>
              <a:t> LUA)</a:t>
            </a:r>
            <a:r>
              <a:rPr lang="en-US" baseline="0" dirty="0" smtClean="0">
                <a:solidFill>
                  <a:srgbClr val="000000"/>
                </a:solidFill>
              </a:rPr>
              <a:t> e o </a:t>
            </a:r>
            <a:r>
              <a:rPr lang="en-US" baseline="0" dirty="0" err="1" smtClean="0">
                <a:solidFill>
                  <a:srgbClr val="000000"/>
                </a:solidFill>
              </a:rPr>
              <a:t>que</a:t>
            </a:r>
            <a:r>
              <a:rPr lang="en-US" baseline="0" dirty="0" smtClean="0">
                <a:solidFill>
                  <a:srgbClr val="000000"/>
                </a:solidFill>
              </a:rPr>
              <a:t> </a:t>
            </a:r>
            <a:r>
              <a:rPr lang="en-US" baseline="0" dirty="0" err="1" smtClean="0">
                <a:solidFill>
                  <a:srgbClr val="000000"/>
                </a:solidFill>
              </a:rPr>
              <a:t>mais</a:t>
            </a:r>
            <a:r>
              <a:rPr lang="en-US" baseline="0" dirty="0" smtClean="0">
                <a:solidFill>
                  <a:srgbClr val="000000"/>
                </a:solidFill>
              </a:rPr>
              <a:t> ….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Como </a:t>
            </a:r>
            <a:r>
              <a:rPr lang="en-US" dirty="0" err="1" smtClean="0"/>
              <a:t>aventurar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mundo</a:t>
            </a:r>
            <a:r>
              <a:rPr lang="en-US" dirty="0" smtClean="0"/>
              <a:t> TerraME,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primeira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desbravada</a:t>
            </a:r>
            <a:r>
              <a:rPr lang="en-US" baseline="0" dirty="0" smtClean="0"/>
              <a:t>…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63DCDB7-49C8-406E-9584-CD92764AE089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3723-65E2-4387-92BD-B24249694F3B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252-E6F4-4CAB-BBE6-A7D58BDB7915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0909-0E98-4BCC-9A9C-24A3D224075D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5DD5-25D3-4D6F-B323-D0D8E7EB3FD6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B301-2915-4469-AA1F-458C2E28D11B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B5E4-2995-4EC9-9218-3E169FD6BC6A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DAAE-04D7-4C17-A511-92A90306F0A3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82A16-8BA1-4E45-AF1D-597B99FFCBD3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31135-04B5-487B-B46C-636B20E5C144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EB03-39AE-4975-B331-A56937F38242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0AA0B-96BE-4A82-8310-9C481605DB0C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8064896" cy="2185214"/>
          </a:xfrm>
        </p:spPr>
        <p:txBody>
          <a:bodyPr/>
          <a:lstStyle/>
          <a:p>
            <a:pPr algn="ctr"/>
            <a:r>
              <a:rPr lang="pt-BR" sz="3400" dirty="0" smtClean="0">
                <a:solidFill>
                  <a:srgbClr val="9C0602"/>
                </a:solidFill>
              </a:rPr>
              <a:t>TERRAME HPA - UMA PLATAFORMA PARALELA PARA MODELAGEM E SIMULAÇÃO DE SISTEMAS TERRESTRES – a versão para memória compartilhada</a:t>
            </a:r>
            <a:endParaRPr lang="en-US" sz="3400" dirty="0">
              <a:solidFill>
                <a:srgbClr val="9C060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67544" y="4581128"/>
            <a:ext cx="5094820" cy="1138773"/>
          </a:xfrm>
        </p:spPr>
        <p:txBody>
          <a:bodyPr/>
          <a:lstStyle/>
          <a:p>
            <a:pPr algn="l"/>
            <a:r>
              <a:rPr lang="en-US" sz="2000" dirty="0" err="1" smtClean="0">
                <a:solidFill>
                  <a:srgbClr val="013910"/>
                </a:solidFill>
              </a:rPr>
              <a:t>Aluno</a:t>
            </a:r>
            <a:r>
              <a:rPr lang="en-US" sz="2000" dirty="0" smtClean="0">
                <a:solidFill>
                  <a:srgbClr val="013910"/>
                </a:solidFill>
              </a:rPr>
              <a:t>: </a:t>
            </a:r>
            <a:r>
              <a:rPr lang="en-US" sz="2000" dirty="0" err="1" smtClean="0">
                <a:solidFill>
                  <a:srgbClr val="013910"/>
                </a:solidFill>
              </a:rPr>
              <a:t>Saulo</a:t>
            </a:r>
            <a:r>
              <a:rPr lang="en-US" sz="2000" dirty="0" smtClean="0">
                <a:solidFill>
                  <a:srgbClr val="013910"/>
                </a:solidFill>
              </a:rPr>
              <a:t> Henrique Cabral Silva</a:t>
            </a:r>
          </a:p>
          <a:p>
            <a:pPr algn="l"/>
            <a:r>
              <a:rPr lang="en-US" sz="2000" dirty="0" err="1" smtClean="0">
                <a:solidFill>
                  <a:srgbClr val="013910"/>
                </a:solidFill>
              </a:rPr>
              <a:t>Orientador</a:t>
            </a:r>
            <a:r>
              <a:rPr lang="en-US" sz="2000" dirty="0" smtClean="0">
                <a:solidFill>
                  <a:srgbClr val="013910"/>
                </a:solidFill>
              </a:rPr>
              <a:t>: </a:t>
            </a:r>
            <a:r>
              <a:rPr lang="en-US" sz="2000" dirty="0" err="1" smtClean="0">
                <a:solidFill>
                  <a:srgbClr val="013910"/>
                </a:solidFill>
              </a:rPr>
              <a:t>Joubert</a:t>
            </a:r>
            <a:r>
              <a:rPr lang="en-US" sz="2000" dirty="0" smtClean="0">
                <a:solidFill>
                  <a:srgbClr val="013910"/>
                </a:solidFill>
              </a:rPr>
              <a:t> de Castro Lima</a:t>
            </a:r>
          </a:p>
          <a:p>
            <a:pPr algn="l"/>
            <a:r>
              <a:rPr lang="en-US" sz="2000" dirty="0" smtClean="0">
                <a:solidFill>
                  <a:srgbClr val="013910"/>
                </a:solidFill>
              </a:rPr>
              <a:t>Co-</a:t>
            </a:r>
            <a:r>
              <a:rPr lang="en-US" sz="2000" dirty="0" err="1" smtClean="0">
                <a:solidFill>
                  <a:srgbClr val="013910"/>
                </a:solidFill>
              </a:rPr>
              <a:t>Orientador</a:t>
            </a:r>
            <a:r>
              <a:rPr lang="en-US" sz="2000" dirty="0" smtClean="0">
                <a:solidFill>
                  <a:srgbClr val="013910"/>
                </a:solidFill>
              </a:rPr>
              <a:t>: Tiago Garcia de </a:t>
            </a:r>
            <a:r>
              <a:rPr lang="en-US" sz="2000" dirty="0" err="1" smtClean="0">
                <a:solidFill>
                  <a:srgbClr val="013910"/>
                </a:solidFill>
              </a:rPr>
              <a:t>Senna</a:t>
            </a:r>
            <a:r>
              <a:rPr lang="en-US" sz="2000" dirty="0" smtClean="0">
                <a:solidFill>
                  <a:srgbClr val="013910"/>
                </a:solidFill>
              </a:rPr>
              <a:t> </a:t>
            </a:r>
            <a:r>
              <a:rPr lang="en-US" sz="2000" dirty="0" err="1" smtClean="0">
                <a:solidFill>
                  <a:srgbClr val="013910"/>
                </a:solidFill>
              </a:rPr>
              <a:t>Carneiro</a:t>
            </a:r>
            <a:endParaRPr lang="en-US" sz="2000" dirty="0">
              <a:solidFill>
                <a:srgbClr val="01391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907704" y="260648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Universidade Federal de Ouro Preto</a:t>
            </a:r>
          </a:p>
          <a:p>
            <a:pPr algn="ctr"/>
            <a:r>
              <a:rPr lang="pt-BR" b="1" dirty="0" smtClean="0"/>
              <a:t>Instituto de Ciências Exatas e Biológicas</a:t>
            </a:r>
          </a:p>
          <a:p>
            <a:pPr algn="ctr"/>
            <a:r>
              <a:rPr lang="pt-BR" b="1" dirty="0" smtClean="0"/>
              <a:t>Departamento de Computação</a:t>
            </a:r>
            <a:endParaRPr lang="pt-BR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2771800" y="64886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Ouro Preto, 22 de Dezembro de 2011</a:t>
            </a:r>
            <a:endParaRPr lang="pt-BR" dirty="0"/>
          </a:p>
        </p:txBody>
      </p:sp>
      <p:pic>
        <p:nvPicPr>
          <p:cNvPr id="8" name="Imagem 7" descr="uf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611560" cy="143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Pontos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fundamentais</a:t>
            </a:r>
            <a:r>
              <a:rPr lang="en-US" dirty="0" smtClean="0">
                <a:solidFill>
                  <a:srgbClr val="9C0602"/>
                </a:solidFill>
              </a:rPr>
              <a:t> do TerraME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 TerraME é uma </a:t>
            </a:r>
            <a:r>
              <a:rPr lang="en-US" dirty="0" err="1" smtClean="0">
                <a:solidFill>
                  <a:srgbClr val="000000"/>
                </a:solidFill>
              </a:rPr>
              <a:t>plataforma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corresponde</a:t>
            </a:r>
            <a:r>
              <a:rPr lang="en-US" dirty="0" smtClean="0">
                <a:solidFill>
                  <a:srgbClr val="000000"/>
                </a:solidFill>
              </a:rPr>
              <a:t> a um </a:t>
            </a:r>
            <a:r>
              <a:rPr lang="en-US" b="1" dirty="0" err="1" smtClean="0">
                <a:solidFill>
                  <a:srgbClr val="000000"/>
                </a:solidFill>
              </a:rPr>
              <a:t>conjunto</a:t>
            </a:r>
            <a:r>
              <a:rPr lang="en-US" b="1" dirty="0" smtClean="0">
                <a:solidFill>
                  <a:srgbClr val="000000"/>
                </a:solidFill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</a:rPr>
              <a:t>módulos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escritos</a:t>
            </a:r>
            <a:r>
              <a:rPr lang="en-US" dirty="0" smtClean="0">
                <a:solidFill>
                  <a:srgbClr val="000000"/>
                </a:solidFill>
              </a:rPr>
              <a:t> em C++.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Para a implementação do TerraME foram utilizados recursos da biblioteca </a:t>
            </a:r>
            <a:r>
              <a:rPr lang="pt-BR" b="1" dirty="0" smtClean="0">
                <a:solidFill>
                  <a:srgbClr val="000000"/>
                </a:solidFill>
              </a:rPr>
              <a:t>QT</a:t>
            </a:r>
            <a:r>
              <a:rPr lang="pt-BR" dirty="0" smtClean="0">
                <a:solidFill>
                  <a:srgbClr val="000000"/>
                </a:solidFill>
              </a:rPr>
              <a:t> e da biblioteca de integração </a:t>
            </a:r>
            <a:r>
              <a:rPr lang="pt-BR" b="1" dirty="0" smtClean="0">
                <a:solidFill>
                  <a:srgbClr val="000000"/>
                </a:solidFill>
              </a:rPr>
              <a:t>LUA to C</a:t>
            </a:r>
            <a:r>
              <a:rPr lang="pt-BR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Uma das </a:t>
            </a:r>
            <a:r>
              <a:rPr lang="en-US" dirty="0" err="1" smtClean="0">
                <a:solidFill>
                  <a:srgbClr val="000000"/>
                </a:solidFill>
              </a:rPr>
              <a:t>partes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fundamentais</a:t>
            </a:r>
            <a:r>
              <a:rPr lang="en-US" dirty="0" smtClean="0">
                <a:solidFill>
                  <a:srgbClr val="000000"/>
                </a:solidFill>
              </a:rPr>
              <a:t> do TerraME </a:t>
            </a:r>
            <a:r>
              <a:rPr lang="en-US" dirty="0" smtClean="0">
                <a:solidFill>
                  <a:srgbClr val="000000"/>
                </a:solidFill>
              </a:rPr>
              <a:t>é a </a:t>
            </a:r>
            <a:r>
              <a:rPr lang="en-US" dirty="0" err="1" smtClean="0">
                <a:solidFill>
                  <a:srgbClr val="000000"/>
                </a:solidFill>
              </a:rPr>
              <a:t>camada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formada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pelo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interpretador</a:t>
            </a:r>
            <a:r>
              <a:rPr lang="en-US" dirty="0" smtClean="0">
                <a:solidFill>
                  <a:srgbClr val="000000"/>
                </a:solidFill>
              </a:rPr>
              <a:t> e </a:t>
            </a:r>
            <a:r>
              <a:rPr lang="en-US" dirty="0" err="1" smtClean="0">
                <a:solidFill>
                  <a:srgbClr val="000000"/>
                </a:solidFill>
              </a:rPr>
              <a:t>pelo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ambiente</a:t>
            </a:r>
            <a:r>
              <a:rPr lang="en-US" b="1" dirty="0" smtClean="0">
                <a:solidFill>
                  <a:srgbClr val="000000"/>
                </a:solidFill>
              </a:rPr>
              <a:t> de execução </a:t>
            </a:r>
            <a:r>
              <a:rPr lang="en-US" dirty="0" smtClean="0">
                <a:solidFill>
                  <a:srgbClr val="000000"/>
                </a:solidFill>
              </a:rPr>
              <a:t>da </a:t>
            </a:r>
            <a:r>
              <a:rPr lang="en-US" dirty="0" err="1" smtClean="0">
                <a:solidFill>
                  <a:srgbClr val="000000"/>
                </a:solidFill>
              </a:rPr>
              <a:t>linguagem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modelagem</a:t>
            </a:r>
            <a:r>
              <a:rPr lang="en-US" dirty="0" smtClean="0">
                <a:solidFill>
                  <a:srgbClr val="000000"/>
                </a:solidFill>
              </a:rPr>
              <a:t> TerraME.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10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“</a:t>
            </a:r>
            <a:r>
              <a:rPr lang="en-US" dirty="0" err="1" smtClean="0">
                <a:solidFill>
                  <a:srgbClr val="9C0602"/>
                </a:solidFill>
              </a:rPr>
              <a:t>Primeiro</a:t>
            </a:r>
            <a:r>
              <a:rPr lang="en-US" dirty="0" smtClean="0">
                <a:solidFill>
                  <a:srgbClr val="9C0602"/>
                </a:solidFill>
              </a:rPr>
              <a:t> o </a:t>
            </a:r>
            <a:r>
              <a:rPr lang="en-US" dirty="0" err="1" smtClean="0">
                <a:solidFill>
                  <a:srgbClr val="9C0602"/>
                </a:solidFill>
              </a:rPr>
              <a:t>carrinho</a:t>
            </a:r>
            <a:r>
              <a:rPr lang="en-US" dirty="0" smtClean="0">
                <a:solidFill>
                  <a:srgbClr val="9C0602"/>
                </a:solidFill>
              </a:rPr>
              <a:t> de </a:t>
            </a:r>
            <a:r>
              <a:rPr lang="en-US" dirty="0" err="1" smtClean="0">
                <a:solidFill>
                  <a:srgbClr val="9C0602"/>
                </a:solidFill>
              </a:rPr>
              <a:t>rolimã</a:t>
            </a:r>
            <a:r>
              <a:rPr lang="en-US" dirty="0" smtClean="0">
                <a:solidFill>
                  <a:srgbClr val="9C0602"/>
                </a:solidFill>
              </a:rPr>
              <a:t>…”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25963"/>
          </a:xfrm>
        </p:spPr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Primeira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proposta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paralelizar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métodos</a:t>
            </a:r>
            <a:r>
              <a:rPr lang="en-US" b="1" dirty="0" smtClean="0">
                <a:solidFill>
                  <a:srgbClr val="000000"/>
                </a:solidFill>
              </a:rPr>
              <a:t> de </a:t>
            </a:r>
          </a:p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	calibração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disponíveis</a:t>
            </a:r>
            <a:r>
              <a:rPr lang="en-US" dirty="0" smtClean="0">
                <a:solidFill>
                  <a:srgbClr val="000000"/>
                </a:solidFill>
              </a:rPr>
              <a:t> no TerraME.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Se </a:t>
            </a:r>
            <a:r>
              <a:rPr lang="en-US" dirty="0" err="1" smtClean="0">
                <a:solidFill>
                  <a:srgbClr val="000000"/>
                </a:solidFill>
              </a:rPr>
              <a:t>simular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já</a:t>
            </a:r>
            <a:r>
              <a:rPr lang="en-US" dirty="0" smtClean="0">
                <a:solidFill>
                  <a:srgbClr val="000000"/>
                </a:solidFill>
              </a:rPr>
              <a:t> é </a:t>
            </a:r>
            <a:r>
              <a:rPr lang="en-US" dirty="0" err="1" smtClean="0">
                <a:solidFill>
                  <a:srgbClr val="000000"/>
                </a:solidFill>
              </a:rPr>
              <a:t>demorado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b="1" dirty="0" err="1" smtClean="0">
                <a:solidFill>
                  <a:srgbClr val="000000"/>
                </a:solidFill>
              </a:rPr>
              <a:t>calibrar</a:t>
            </a:r>
            <a:r>
              <a:rPr lang="en-US" dirty="0" smtClean="0">
                <a:solidFill>
                  <a:srgbClr val="000000"/>
                </a:solidFill>
              </a:rPr>
              <a:t> é </a:t>
            </a:r>
            <a:r>
              <a:rPr lang="en-US" dirty="0" err="1" smtClean="0">
                <a:solidFill>
                  <a:srgbClr val="000000"/>
                </a:solidFill>
              </a:rPr>
              <a:t>pior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ainda</a:t>
            </a:r>
            <a:r>
              <a:rPr lang="en-US" dirty="0" smtClean="0">
                <a:solidFill>
                  <a:srgbClr val="000000"/>
                </a:solidFill>
              </a:rPr>
              <a:t> !!!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O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ganhamos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paralelizar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métodos</a:t>
            </a:r>
            <a:r>
              <a:rPr lang="en-US" dirty="0" smtClean="0">
                <a:solidFill>
                  <a:srgbClr val="000000"/>
                </a:solidFill>
              </a:rPr>
              <a:t> de calibração???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Temos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maior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conhecimento</a:t>
            </a:r>
            <a:r>
              <a:rPr lang="en-US" dirty="0" smtClean="0">
                <a:solidFill>
                  <a:srgbClr val="000000"/>
                </a:solidFill>
              </a:rPr>
              <a:t> do Kernel TerraME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É</a:t>
            </a:r>
            <a:r>
              <a:rPr lang="en-US" dirty="0" smtClean="0">
                <a:solidFill>
                  <a:srgbClr val="000000"/>
                </a:solidFill>
              </a:rPr>
              <a:t> um </a:t>
            </a:r>
            <a:r>
              <a:rPr lang="en-US" b="1" dirty="0" err="1" smtClean="0">
                <a:solidFill>
                  <a:srgbClr val="000000"/>
                </a:solidFill>
              </a:rPr>
              <a:t>primeiro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contato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com as </a:t>
            </a:r>
            <a:r>
              <a:rPr lang="en-US" dirty="0" err="1" smtClean="0">
                <a:solidFill>
                  <a:srgbClr val="000000"/>
                </a:solidFill>
              </a:rPr>
              <a:t>tecnologias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utilizadas</a:t>
            </a:r>
            <a:r>
              <a:rPr lang="en-US" dirty="0" smtClean="0">
                <a:solidFill>
                  <a:srgbClr val="000000"/>
                </a:solidFill>
              </a:rPr>
              <a:t> para </a:t>
            </a:r>
            <a:r>
              <a:rPr lang="en-US" dirty="0" err="1" smtClean="0">
                <a:solidFill>
                  <a:srgbClr val="000000"/>
                </a:solidFill>
              </a:rPr>
              <a:t>concepção</a:t>
            </a:r>
            <a:r>
              <a:rPr lang="en-US" dirty="0" smtClean="0">
                <a:solidFill>
                  <a:srgbClr val="000000"/>
                </a:solidFill>
              </a:rPr>
              <a:t> do TerraME.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11</a:t>
            </a:fld>
            <a:endParaRPr lang="en-US" sz="2000" dirty="0"/>
          </a:p>
        </p:txBody>
      </p:sp>
      <p:pic>
        <p:nvPicPr>
          <p:cNvPr id="5" name="Imagem 4" descr="rolimã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556792"/>
            <a:ext cx="259228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9C0602"/>
                </a:solidFill>
              </a:rPr>
              <a:t>Compação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plataformas</a:t>
            </a:r>
            <a:r>
              <a:rPr lang="en-US" dirty="0" smtClean="0">
                <a:solidFill>
                  <a:srgbClr val="9C0602"/>
                </a:solidFill>
              </a:rPr>
              <a:t> X </a:t>
            </a:r>
            <a:r>
              <a:rPr lang="en-US" dirty="0" err="1" smtClean="0">
                <a:solidFill>
                  <a:srgbClr val="9C0602"/>
                </a:solidFill>
              </a:rPr>
              <a:t>métodos</a:t>
            </a:r>
            <a:r>
              <a:rPr lang="en-US" dirty="0" smtClean="0">
                <a:solidFill>
                  <a:srgbClr val="9C0602"/>
                </a:solidFill>
              </a:rPr>
              <a:t> de calibração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12</a:t>
            </a:fld>
            <a:endParaRPr lang="en-US" sz="2000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619672" y="2348880"/>
          <a:ext cx="6096000" cy="255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Palt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. /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Metod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Genético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solidFill>
                            <a:schemeClr val="tx1"/>
                          </a:solidFill>
                        </a:rPr>
                        <a:t>M.Carlo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Min. Quad.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Stella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Dinamica</a:t>
                      </a:r>
                      <a:r>
                        <a:rPr lang="en-US" dirty="0" smtClean="0"/>
                        <a:t>-EGO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Não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Swarm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Repast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Não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TerraME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Não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1331640" y="544522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Nenhuma</a:t>
            </a:r>
            <a:r>
              <a:rPr lang="en-US" dirty="0" smtClean="0"/>
              <a:t> das </a:t>
            </a:r>
            <a:r>
              <a:rPr lang="en-US" dirty="0" err="1" smtClean="0"/>
              <a:t>plataformas</a:t>
            </a:r>
            <a:r>
              <a:rPr lang="en-US" dirty="0" smtClean="0"/>
              <a:t> </a:t>
            </a:r>
            <a:r>
              <a:rPr lang="en-US" dirty="0" err="1" smtClean="0"/>
              <a:t>apresentadas</a:t>
            </a:r>
            <a:r>
              <a:rPr lang="en-US" dirty="0" smtClean="0"/>
              <a:t> </a:t>
            </a:r>
            <a:r>
              <a:rPr lang="en-US" dirty="0" err="1" smtClean="0"/>
              <a:t>acima</a:t>
            </a:r>
            <a:r>
              <a:rPr lang="en-US" dirty="0" smtClean="0"/>
              <a:t> </a:t>
            </a:r>
            <a:r>
              <a:rPr lang="en-US" dirty="0" err="1" smtClean="0"/>
              <a:t>apresentam</a:t>
            </a:r>
            <a:r>
              <a:rPr lang="en-US" dirty="0" smtClean="0"/>
              <a:t> </a:t>
            </a:r>
            <a:r>
              <a:rPr lang="en-US" dirty="0" err="1" smtClean="0"/>
              <a:t>método</a:t>
            </a:r>
            <a:r>
              <a:rPr lang="en-US" dirty="0" smtClean="0"/>
              <a:t> de calibração </a:t>
            </a:r>
            <a:r>
              <a:rPr lang="en-US" dirty="0" err="1" smtClean="0"/>
              <a:t>paralela</a:t>
            </a:r>
            <a:r>
              <a:rPr lang="en-US" dirty="0" smtClean="0"/>
              <a:t>.</a:t>
            </a:r>
            <a:endParaRPr lang="pt-BR" dirty="0"/>
          </a:p>
        </p:txBody>
      </p:sp>
      <p:sp>
        <p:nvSpPr>
          <p:cNvPr id="3" name="Retângulo de cantos arredondados 2"/>
          <p:cNvSpPr/>
          <p:nvPr/>
        </p:nvSpPr>
        <p:spPr>
          <a:xfrm>
            <a:off x="4283968" y="6005616"/>
            <a:ext cx="3744416" cy="6498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 smtClean="0"/>
              <a:t>Então além de fácil é inovador !</a:t>
            </a:r>
            <a:endParaRPr lang="pt-B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Paralelizando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os</a:t>
            </a:r>
            <a:r>
              <a:rPr lang="en-US" dirty="0" smtClean="0">
                <a:solidFill>
                  <a:srgbClr val="9C0602"/>
                </a:solidFill>
              </a:rPr>
              <a:t> dados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Algoritmos</a:t>
            </a:r>
            <a:r>
              <a:rPr lang="en-US" dirty="0" smtClean="0">
                <a:solidFill>
                  <a:srgbClr val="000000"/>
                </a:solidFill>
              </a:rPr>
              <a:t> de Calibração de </a:t>
            </a:r>
            <a:r>
              <a:rPr lang="en-US" dirty="0" err="1" smtClean="0">
                <a:solidFill>
                  <a:srgbClr val="000000"/>
                </a:solidFill>
              </a:rPr>
              <a:t>Modelos</a:t>
            </a:r>
            <a:r>
              <a:rPr lang="en-US" dirty="0" smtClean="0">
                <a:solidFill>
                  <a:srgbClr val="000000"/>
                </a:solidFill>
              </a:rPr>
              <a:t> tem uma </a:t>
            </a:r>
            <a:r>
              <a:rPr lang="en-US" dirty="0" err="1" smtClean="0">
                <a:solidFill>
                  <a:srgbClr val="000000"/>
                </a:solidFill>
              </a:rPr>
              <a:t>quantidade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máxima</a:t>
            </a:r>
            <a:r>
              <a:rPr lang="en-US" b="1" dirty="0" smtClean="0">
                <a:solidFill>
                  <a:srgbClr val="000000"/>
                </a:solidFill>
              </a:rPr>
              <a:t> de </a:t>
            </a:r>
            <a:r>
              <a:rPr lang="en-US" b="1" dirty="0" err="1" smtClean="0">
                <a:solidFill>
                  <a:srgbClr val="000000"/>
                </a:solidFill>
              </a:rPr>
              <a:t>iterações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(nMax).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			      </a:t>
            </a:r>
            <a:r>
              <a:rPr lang="en-US" sz="8800" dirty="0" smtClean="0">
                <a:solidFill>
                  <a:srgbClr val="7030A0"/>
                </a:solidFill>
              </a:rPr>
              <a:t>nMax / K</a:t>
            </a:r>
            <a:endParaRPr lang="en-US" sz="8800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>
                <a:solidFill>
                  <a:schemeClr val="tx1"/>
                </a:solidFill>
              </a:rPr>
              <a:t>Onde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K</a:t>
            </a:r>
            <a:r>
              <a:rPr lang="en-US" dirty="0" smtClean="0">
                <a:solidFill>
                  <a:schemeClr val="tx1"/>
                </a:solidFill>
              </a:rPr>
              <a:t> é </a:t>
            </a:r>
            <a:r>
              <a:rPr lang="en-US" dirty="0" err="1" smtClean="0">
                <a:solidFill>
                  <a:schemeClr val="tx1"/>
                </a:solidFill>
              </a:rPr>
              <a:t>número</a:t>
            </a:r>
            <a:r>
              <a:rPr lang="en-US" dirty="0" smtClean="0">
                <a:solidFill>
                  <a:schemeClr val="tx1"/>
                </a:solidFill>
              </a:rPr>
              <a:t> de cores da </a:t>
            </a:r>
            <a:r>
              <a:rPr lang="en-US" dirty="0" err="1" smtClean="0">
                <a:solidFill>
                  <a:schemeClr val="tx1"/>
                </a:solidFill>
              </a:rPr>
              <a:t>máquina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en-US" dirty="0" smtClean="0"/>
              <a:t>			</a:t>
            </a:r>
            <a:endParaRPr lang="pt-BR" sz="8000" dirty="0">
              <a:solidFill>
                <a:srgbClr val="7030A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13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9C0602"/>
                </a:solidFill>
              </a:rPr>
              <a:t>Técnica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adotada</a:t>
            </a:r>
            <a:r>
              <a:rPr lang="en-US" dirty="0" smtClean="0">
                <a:solidFill>
                  <a:srgbClr val="9C0602"/>
                </a:solidFill>
              </a:rPr>
              <a:t> para </a:t>
            </a:r>
            <a:r>
              <a:rPr lang="en-US" dirty="0" err="1" smtClean="0">
                <a:solidFill>
                  <a:srgbClr val="9C0602"/>
                </a:solidFill>
              </a:rPr>
              <a:t>auxiliar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na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construção</a:t>
            </a:r>
            <a:r>
              <a:rPr lang="en-US" dirty="0" smtClean="0">
                <a:solidFill>
                  <a:srgbClr val="9C0602"/>
                </a:solidFill>
              </a:rPr>
              <a:t> da solução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0000"/>
                </a:solidFill>
              </a:rPr>
              <a:t>I</a:t>
            </a:r>
            <a:r>
              <a:rPr lang="pt-BR" b="1" dirty="0" smtClean="0">
                <a:solidFill>
                  <a:srgbClr val="000000"/>
                </a:solidFill>
              </a:rPr>
              <a:t>natividade</a:t>
            </a:r>
            <a:r>
              <a:rPr lang="pt-BR" dirty="0" smtClean="0">
                <a:solidFill>
                  <a:srgbClr val="000000"/>
                </a:solidFill>
              </a:rPr>
              <a:t> </a:t>
            </a:r>
            <a:r>
              <a:rPr lang="pt-BR" dirty="0" smtClean="0">
                <a:solidFill>
                  <a:srgbClr val="000000"/>
                </a:solidFill>
              </a:rPr>
              <a:t>do processador.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Utilizar estratégia de </a:t>
            </a:r>
            <a:r>
              <a:rPr lang="pt-BR" b="1" dirty="0" err="1" smtClean="0">
                <a:solidFill>
                  <a:srgbClr val="000000"/>
                </a:solidFill>
              </a:rPr>
              <a:t>Bag</a:t>
            </a:r>
            <a:r>
              <a:rPr lang="pt-BR" b="1" dirty="0" smtClean="0">
                <a:solidFill>
                  <a:srgbClr val="000000"/>
                </a:solidFill>
              </a:rPr>
              <a:t> of </a:t>
            </a:r>
            <a:r>
              <a:rPr lang="pt-BR" b="1" dirty="0" err="1" smtClean="0">
                <a:solidFill>
                  <a:srgbClr val="000000"/>
                </a:solidFill>
              </a:rPr>
              <a:t>Task’s</a:t>
            </a:r>
            <a:r>
              <a:rPr lang="pt-BR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“</a:t>
            </a:r>
            <a:r>
              <a:rPr lang="en-US" dirty="0" err="1" smtClean="0">
                <a:solidFill>
                  <a:srgbClr val="000000"/>
                </a:solidFill>
              </a:rPr>
              <a:t>Ao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terminar</a:t>
            </a:r>
            <a:r>
              <a:rPr lang="en-US" dirty="0" smtClean="0">
                <a:solidFill>
                  <a:srgbClr val="000000"/>
                </a:solidFill>
              </a:rPr>
              <a:t> uma </a:t>
            </a:r>
            <a:r>
              <a:rPr lang="en-US" dirty="0" err="1" smtClean="0">
                <a:solidFill>
                  <a:srgbClr val="000000"/>
                </a:solidFill>
              </a:rPr>
              <a:t>atividade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pegue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outra</a:t>
            </a:r>
            <a:r>
              <a:rPr lang="en-US" dirty="0" smtClean="0">
                <a:solidFill>
                  <a:srgbClr val="000000"/>
                </a:solidFill>
              </a:rPr>
              <a:t>”.</a:t>
            </a:r>
            <a:endParaRPr lang="pt-BR" dirty="0" smtClean="0">
              <a:solidFill>
                <a:srgbClr val="000000"/>
              </a:solidFill>
            </a:endParaRP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b="1" dirty="0" smtClean="0">
                <a:solidFill>
                  <a:srgbClr val="000000"/>
                </a:solidFill>
              </a:rPr>
              <a:t>Restrição de quantidade</a:t>
            </a:r>
            <a:r>
              <a:rPr lang="pt-BR" dirty="0" smtClean="0">
                <a:solidFill>
                  <a:srgbClr val="000000"/>
                </a:solidFill>
              </a:rPr>
              <a:t> de </a:t>
            </a:r>
            <a:r>
              <a:rPr lang="pt-BR" dirty="0" err="1" smtClean="0">
                <a:solidFill>
                  <a:srgbClr val="000000"/>
                </a:solidFill>
              </a:rPr>
              <a:t>Thread’s</a:t>
            </a:r>
            <a:r>
              <a:rPr lang="pt-BR" dirty="0" smtClean="0">
                <a:solidFill>
                  <a:srgbClr val="000000"/>
                </a:solidFill>
              </a:rPr>
              <a:t> (processos) executando em uma máquina.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pt-BR" dirty="0" smtClean="0">
              <a:solidFill>
                <a:srgbClr val="0000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14</a:t>
            </a:fld>
            <a:endParaRPr lang="en-US" sz="2000" dirty="0"/>
          </a:p>
        </p:txBody>
      </p:sp>
      <p:pic>
        <p:nvPicPr>
          <p:cNvPr id="5" name="Imagem 4" descr="bagO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052736"/>
            <a:ext cx="1989442" cy="2224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Utilizamos </a:t>
            </a:r>
            <a:r>
              <a:rPr lang="en-US" dirty="0" err="1" smtClean="0">
                <a:solidFill>
                  <a:srgbClr val="9C0602"/>
                </a:solidFill>
              </a:rPr>
              <a:t>anotações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Só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Precisa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adicionar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--@ParallelCalibration </a:t>
            </a:r>
            <a:r>
              <a:rPr lang="en-US" dirty="0" smtClean="0">
                <a:solidFill>
                  <a:srgbClr val="000000"/>
                </a:solidFill>
              </a:rPr>
              <a:t>!!!</a:t>
            </a:r>
            <a:endParaRPr lang="pt-BR" dirty="0">
              <a:solidFill>
                <a:srgbClr val="0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15</a:t>
            </a:fld>
            <a:endParaRPr lang="en-US" sz="2000" dirty="0"/>
          </a:p>
        </p:txBody>
      </p:sp>
      <p:pic>
        <p:nvPicPr>
          <p:cNvPr id="5" name="Imagem 4" descr="anotaçã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84784"/>
            <a:ext cx="5904656" cy="359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C0602"/>
                </a:solidFill>
              </a:rPr>
              <a:t>A Solução para calibração </a:t>
            </a:r>
            <a:r>
              <a:rPr lang="en-US" dirty="0" err="1" smtClean="0">
                <a:solidFill>
                  <a:srgbClr val="9C0602"/>
                </a:solidFill>
              </a:rPr>
              <a:t>paralela</a:t>
            </a:r>
            <a:r>
              <a:rPr lang="en-US" dirty="0" smtClean="0">
                <a:solidFill>
                  <a:srgbClr val="9C0602"/>
                </a:solidFill>
              </a:rPr>
              <a:t>!!!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16</a:t>
            </a:fld>
            <a:endParaRPr lang="en-US" sz="2000" dirty="0"/>
          </a:p>
        </p:txBody>
      </p:sp>
      <p:grpSp>
        <p:nvGrpSpPr>
          <p:cNvPr id="5" name="Grupo 4"/>
          <p:cNvGrpSpPr/>
          <p:nvPr/>
        </p:nvGrpSpPr>
        <p:grpSpPr>
          <a:xfrm>
            <a:off x="5580112" y="1196752"/>
            <a:ext cx="1152872" cy="1481074"/>
            <a:chOff x="1981200" y="295330"/>
            <a:chExt cx="1371600" cy="1762070"/>
          </a:xfrm>
        </p:grpSpPr>
        <p:sp>
          <p:nvSpPr>
            <p:cNvPr id="6" name="Retângulo 5"/>
            <p:cNvSpPr/>
            <p:nvPr/>
          </p:nvSpPr>
          <p:spPr>
            <a:xfrm>
              <a:off x="1981200" y="685800"/>
              <a:ext cx="1371600" cy="1371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Quadro 6"/>
            <p:cNvSpPr/>
            <p:nvPr/>
          </p:nvSpPr>
          <p:spPr>
            <a:xfrm>
              <a:off x="2057400" y="762000"/>
              <a:ext cx="533400" cy="533400"/>
            </a:xfrm>
            <a:prstGeom prst="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Quadro 7"/>
            <p:cNvSpPr/>
            <p:nvPr/>
          </p:nvSpPr>
          <p:spPr>
            <a:xfrm>
              <a:off x="2743200" y="762000"/>
              <a:ext cx="533400" cy="533400"/>
            </a:xfrm>
            <a:prstGeom prst="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Quadro 8"/>
            <p:cNvSpPr/>
            <p:nvPr/>
          </p:nvSpPr>
          <p:spPr>
            <a:xfrm>
              <a:off x="2057400" y="1447800"/>
              <a:ext cx="533400" cy="533400"/>
            </a:xfrm>
            <a:prstGeom prst="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Quadro 9"/>
            <p:cNvSpPr/>
            <p:nvPr/>
          </p:nvSpPr>
          <p:spPr>
            <a:xfrm>
              <a:off x="2743200" y="1447800"/>
              <a:ext cx="533400" cy="533400"/>
            </a:xfrm>
            <a:prstGeom prst="fram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2133600" y="838200"/>
              <a:ext cx="381000" cy="381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2819400" y="838200"/>
              <a:ext cx="381000" cy="381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2133600" y="1524000"/>
              <a:ext cx="381000" cy="381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tângulo 13"/>
            <p:cNvSpPr/>
            <p:nvPr/>
          </p:nvSpPr>
          <p:spPr>
            <a:xfrm>
              <a:off x="2819400" y="1524000"/>
              <a:ext cx="381000" cy="381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2066870" y="295330"/>
              <a:ext cx="1274956" cy="402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Quad Core</a:t>
              </a:r>
              <a:endParaRPr lang="en-US" sz="1600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3131840" y="5877272"/>
            <a:ext cx="2305744" cy="625928"/>
            <a:chOff x="3276600" y="5791200"/>
            <a:chExt cx="2743200" cy="744682"/>
          </a:xfrm>
        </p:grpSpPr>
        <p:sp>
          <p:nvSpPr>
            <p:cNvPr id="17" name="Fluxograma: Disco magnético 16"/>
            <p:cNvSpPr/>
            <p:nvPr/>
          </p:nvSpPr>
          <p:spPr>
            <a:xfrm>
              <a:off x="3276600" y="6172200"/>
              <a:ext cx="1219200" cy="363682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uxograma: Disco magnético 17"/>
            <p:cNvSpPr/>
            <p:nvPr/>
          </p:nvSpPr>
          <p:spPr>
            <a:xfrm>
              <a:off x="4800600" y="6172200"/>
              <a:ext cx="1219200" cy="363682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eta para baixo 18"/>
            <p:cNvSpPr/>
            <p:nvPr/>
          </p:nvSpPr>
          <p:spPr>
            <a:xfrm>
              <a:off x="3810000" y="5791200"/>
              <a:ext cx="304800" cy="29094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eta para baixo 19"/>
            <p:cNvSpPr/>
            <p:nvPr/>
          </p:nvSpPr>
          <p:spPr>
            <a:xfrm>
              <a:off x="5257800" y="5791200"/>
              <a:ext cx="304800" cy="290945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Seta em curva para a direita 20"/>
          <p:cNvSpPr/>
          <p:nvPr/>
        </p:nvSpPr>
        <p:spPr>
          <a:xfrm>
            <a:off x="1752600" y="2060848"/>
            <a:ext cx="704533" cy="1825351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2627784" y="1484784"/>
            <a:ext cx="2160240" cy="1015663"/>
            <a:chOff x="2743200" y="609600"/>
            <a:chExt cx="2570090" cy="1208358"/>
          </a:xfrm>
        </p:grpSpPr>
        <p:sp>
          <p:nvSpPr>
            <p:cNvPr id="23" name="Cubo 22"/>
            <p:cNvSpPr/>
            <p:nvPr/>
          </p:nvSpPr>
          <p:spPr>
            <a:xfrm>
              <a:off x="2743200" y="990599"/>
              <a:ext cx="2570090" cy="762000"/>
            </a:xfrm>
            <a:prstGeom prst="cub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Placa 23"/>
            <p:cNvSpPr/>
            <p:nvPr/>
          </p:nvSpPr>
          <p:spPr>
            <a:xfrm>
              <a:off x="2971800" y="1295400"/>
              <a:ext cx="381000" cy="381000"/>
            </a:xfrm>
            <a:prstGeom prst="plaqu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laca 24"/>
            <p:cNvSpPr/>
            <p:nvPr/>
          </p:nvSpPr>
          <p:spPr>
            <a:xfrm>
              <a:off x="3581400" y="1295400"/>
              <a:ext cx="381000" cy="381000"/>
            </a:xfrm>
            <a:prstGeom prst="plaqu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Placa 25"/>
            <p:cNvSpPr/>
            <p:nvPr/>
          </p:nvSpPr>
          <p:spPr>
            <a:xfrm>
              <a:off x="4456593" y="1294957"/>
              <a:ext cx="381000" cy="380999"/>
            </a:xfrm>
            <a:prstGeom prst="plaqu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3771236" y="609600"/>
              <a:ext cx="817853" cy="12083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 </a:t>
              </a:r>
              <a:r>
                <a:rPr lang="en-US" sz="4000" dirty="0" smtClean="0"/>
                <a:t>…</a:t>
              </a:r>
              <a:r>
                <a:rPr lang="en-US" sz="6000" dirty="0" smtClean="0"/>
                <a:t> </a:t>
              </a:r>
              <a:endParaRPr lang="en-US" sz="6000" dirty="0"/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3171548" y="609600"/>
              <a:ext cx="1825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Parameter Values</a:t>
              </a:r>
              <a:endParaRPr lang="en-US" dirty="0"/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2555776" y="4434030"/>
            <a:ext cx="3801733" cy="1280965"/>
            <a:chOff x="2563586" y="4191000"/>
            <a:chExt cx="4523014" cy="1523995"/>
          </a:xfrm>
        </p:grpSpPr>
        <p:sp>
          <p:nvSpPr>
            <p:cNvPr id="30" name="Seta para baixo 29"/>
            <p:cNvSpPr/>
            <p:nvPr/>
          </p:nvSpPr>
          <p:spPr>
            <a:xfrm>
              <a:off x="6781800" y="4191000"/>
              <a:ext cx="304800" cy="363682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eta para baixo 30"/>
            <p:cNvSpPr/>
            <p:nvPr/>
          </p:nvSpPr>
          <p:spPr>
            <a:xfrm>
              <a:off x="4876800" y="4191000"/>
              <a:ext cx="304800" cy="363682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eta para baixo 31"/>
            <p:cNvSpPr/>
            <p:nvPr/>
          </p:nvSpPr>
          <p:spPr>
            <a:xfrm>
              <a:off x="3810000" y="4191000"/>
              <a:ext cx="304800" cy="363682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tângulo com Canto Diagonal Aparado 32"/>
            <p:cNvSpPr/>
            <p:nvPr/>
          </p:nvSpPr>
          <p:spPr>
            <a:xfrm>
              <a:off x="3581400" y="5105400"/>
              <a:ext cx="685800" cy="509155"/>
            </a:xfrm>
            <a:prstGeom prst="snip2DiagRect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tângulo com Canto Diagonal Aparado 33"/>
            <p:cNvSpPr/>
            <p:nvPr/>
          </p:nvSpPr>
          <p:spPr>
            <a:xfrm>
              <a:off x="5029200" y="5105400"/>
              <a:ext cx="685800" cy="509155"/>
            </a:xfrm>
            <a:prstGeom prst="snip2DiagRect">
              <a:avLst/>
            </a:prstGeom>
            <a:solidFill>
              <a:schemeClr val="accent5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eta para baixo 34"/>
            <p:cNvSpPr/>
            <p:nvPr/>
          </p:nvSpPr>
          <p:spPr>
            <a:xfrm>
              <a:off x="2743200" y="4191000"/>
              <a:ext cx="304800" cy="363682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3505953" y="4623015"/>
              <a:ext cx="771027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1</a:t>
              </a:r>
              <a:endParaRPr lang="en-US" sz="1400" dirty="0"/>
            </a:p>
          </p:txBody>
        </p:sp>
        <p:sp>
          <p:nvSpPr>
            <p:cNvPr id="37" name="CaixaDeTexto 36"/>
            <p:cNvSpPr txBox="1"/>
            <p:nvPr/>
          </p:nvSpPr>
          <p:spPr>
            <a:xfrm>
              <a:off x="4962338" y="4623015"/>
              <a:ext cx="771027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2</a:t>
              </a:r>
              <a:endParaRPr lang="en-US" sz="1400" dirty="0"/>
            </a:p>
          </p:txBody>
        </p:sp>
        <p:grpSp>
          <p:nvGrpSpPr>
            <p:cNvPr id="38" name="Grupo 123"/>
            <p:cNvGrpSpPr/>
            <p:nvPr/>
          </p:nvGrpSpPr>
          <p:grpSpPr>
            <a:xfrm>
              <a:off x="2563586" y="4267196"/>
              <a:ext cx="4446813" cy="1447799"/>
              <a:chOff x="2334986" y="3962400"/>
              <a:chExt cx="4446813" cy="1516743"/>
            </a:xfrm>
          </p:grpSpPr>
          <p:sp>
            <p:nvSpPr>
              <p:cNvPr id="39" name="Cubo 38"/>
              <p:cNvSpPr/>
              <p:nvPr/>
            </p:nvSpPr>
            <p:spPr>
              <a:xfrm>
                <a:off x="2334986" y="4343400"/>
                <a:ext cx="4446813" cy="1135743"/>
              </a:xfrm>
              <a:prstGeom prst="cub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CaixaDeTexto 39"/>
              <p:cNvSpPr txBox="1"/>
              <p:nvPr/>
            </p:nvSpPr>
            <p:spPr>
              <a:xfrm>
                <a:off x="4953001" y="3962400"/>
                <a:ext cx="1671486" cy="421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Bag of IO tasks</a:t>
                </a:r>
                <a:endParaRPr lang="en-US" sz="1600" dirty="0"/>
              </a:p>
            </p:txBody>
          </p:sp>
        </p:grpSp>
      </p:grpSp>
      <p:sp>
        <p:nvSpPr>
          <p:cNvPr id="41" name="Seta para a direita listrada 40"/>
          <p:cNvSpPr/>
          <p:nvPr/>
        </p:nvSpPr>
        <p:spPr>
          <a:xfrm rot="5400000">
            <a:off x="5940152" y="2780928"/>
            <a:ext cx="384291" cy="384291"/>
          </a:xfrm>
          <a:prstGeom prst="stripedRightArrow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upo 41"/>
          <p:cNvGrpSpPr/>
          <p:nvPr/>
        </p:nvGrpSpPr>
        <p:grpSpPr>
          <a:xfrm>
            <a:off x="2555776" y="2924944"/>
            <a:ext cx="4035052" cy="1359573"/>
            <a:chOff x="2667000" y="2362200"/>
            <a:chExt cx="4800600" cy="1617517"/>
          </a:xfrm>
        </p:grpSpPr>
        <p:sp>
          <p:nvSpPr>
            <p:cNvPr id="43" name="CaixaDeTexto 42"/>
            <p:cNvSpPr txBox="1"/>
            <p:nvPr/>
          </p:nvSpPr>
          <p:spPr>
            <a:xfrm>
              <a:off x="2924009" y="2704879"/>
              <a:ext cx="856697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1</a:t>
              </a:r>
              <a:endParaRPr lang="en-US" sz="1400" dirty="0"/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4037715" y="2704879"/>
              <a:ext cx="771027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2</a:t>
              </a:r>
              <a:endParaRPr lang="en-US" sz="1400" dirty="0"/>
            </a:p>
          </p:txBody>
        </p:sp>
        <p:sp>
          <p:nvSpPr>
            <p:cNvPr id="45" name="CaixaDeTexto 44"/>
            <p:cNvSpPr txBox="1"/>
            <p:nvPr/>
          </p:nvSpPr>
          <p:spPr>
            <a:xfrm>
              <a:off x="5029200" y="2743200"/>
              <a:ext cx="807578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3</a:t>
              </a:r>
              <a:endParaRPr lang="en-US" sz="1400" dirty="0"/>
            </a:p>
          </p:txBody>
        </p:sp>
        <p:sp>
          <p:nvSpPr>
            <p:cNvPr id="46" name="CaixaDeTexto 45"/>
            <p:cNvSpPr txBox="1"/>
            <p:nvPr/>
          </p:nvSpPr>
          <p:spPr>
            <a:xfrm>
              <a:off x="6093787" y="2704879"/>
              <a:ext cx="778284" cy="366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Task 4</a:t>
              </a:r>
              <a:endParaRPr lang="en-US" sz="1400" dirty="0"/>
            </a:p>
          </p:txBody>
        </p:sp>
        <p:sp>
          <p:nvSpPr>
            <p:cNvPr id="47" name="CaixaDeTexto 46"/>
            <p:cNvSpPr txBox="1"/>
            <p:nvPr/>
          </p:nvSpPr>
          <p:spPr>
            <a:xfrm>
              <a:off x="3657600" y="2362200"/>
              <a:ext cx="2385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Bag of Calibration Tasks</a:t>
              </a:r>
              <a:endParaRPr lang="en-US" dirty="0"/>
            </a:p>
          </p:txBody>
        </p:sp>
        <p:grpSp>
          <p:nvGrpSpPr>
            <p:cNvPr id="48" name="Grupo 48"/>
            <p:cNvGrpSpPr/>
            <p:nvPr/>
          </p:nvGrpSpPr>
          <p:grpSpPr>
            <a:xfrm>
              <a:off x="2874545" y="3089563"/>
              <a:ext cx="1176087" cy="800099"/>
              <a:chOff x="4800600" y="1219200"/>
              <a:chExt cx="1371600" cy="838200"/>
            </a:xfrm>
          </p:grpSpPr>
          <p:pic>
            <p:nvPicPr>
              <p:cNvPr id="62" name="Imagem 61" descr="Diagrama TerraME (1)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800600" y="1219200"/>
                <a:ext cx="1311889" cy="838200"/>
              </a:xfrm>
              <a:prstGeom prst="rect">
                <a:avLst/>
              </a:prstGeom>
            </p:spPr>
          </p:pic>
          <p:sp>
            <p:nvSpPr>
              <p:cNvPr id="63" name="Retângulo 62"/>
              <p:cNvSpPr/>
              <p:nvPr/>
            </p:nvSpPr>
            <p:spPr>
              <a:xfrm>
                <a:off x="5715000" y="1219200"/>
                <a:ext cx="457200" cy="83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Elipse 63"/>
              <p:cNvSpPr/>
              <p:nvPr/>
            </p:nvSpPr>
            <p:spPr>
              <a:xfrm>
                <a:off x="5562600" y="19050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upo 56"/>
            <p:cNvGrpSpPr/>
            <p:nvPr/>
          </p:nvGrpSpPr>
          <p:grpSpPr>
            <a:xfrm>
              <a:off x="3912268" y="3089563"/>
              <a:ext cx="1176087" cy="800099"/>
              <a:chOff x="4800600" y="1219200"/>
              <a:chExt cx="1371600" cy="838200"/>
            </a:xfrm>
          </p:grpSpPr>
          <p:pic>
            <p:nvPicPr>
              <p:cNvPr id="59" name="Imagem 58" descr="Diagrama TerraME (1)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800600" y="1219200"/>
                <a:ext cx="1311889" cy="838200"/>
              </a:xfrm>
              <a:prstGeom prst="rect">
                <a:avLst/>
              </a:prstGeom>
            </p:spPr>
          </p:pic>
          <p:sp>
            <p:nvSpPr>
              <p:cNvPr id="60" name="Retângulo 59"/>
              <p:cNvSpPr/>
              <p:nvPr/>
            </p:nvSpPr>
            <p:spPr>
              <a:xfrm>
                <a:off x="5715000" y="1219200"/>
                <a:ext cx="457200" cy="83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Elipse 60"/>
              <p:cNvSpPr/>
              <p:nvPr/>
            </p:nvSpPr>
            <p:spPr>
              <a:xfrm>
                <a:off x="5562600" y="19050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0" name="Grupo 70"/>
            <p:cNvGrpSpPr/>
            <p:nvPr/>
          </p:nvGrpSpPr>
          <p:grpSpPr>
            <a:xfrm>
              <a:off x="4949992" y="3089563"/>
              <a:ext cx="1176087" cy="800099"/>
              <a:chOff x="4800600" y="1219200"/>
              <a:chExt cx="1371600" cy="838200"/>
            </a:xfrm>
          </p:grpSpPr>
          <p:pic>
            <p:nvPicPr>
              <p:cNvPr id="56" name="Imagem 55" descr="Diagrama TerraME (1)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800600" y="1219200"/>
                <a:ext cx="1311889" cy="838200"/>
              </a:xfrm>
              <a:prstGeom prst="rect">
                <a:avLst/>
              </a:prstGeom>
            </p:spPr>
          </p:pic>
          <p:sp>
            <p:nvSpPr>
              <p:cNvPr id="57" name="Retângulo 56"/>
              <p:cNvSpPr/>
              <p:nvPr/>
            </p:nvSpPr>
            <p:spPr>
              <a:xfrm>
                <a:off x="5715000" y="1219200"/>
                <a:ext cx="457200" cy="83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Elipse 57"/>
              <p:cNvSpPr/>
              <p:nvPr/>
            </p:nvSpPr>
            <p:spPr>
              <a:xfrm>
                <a:off x="5562600" y="1905000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1" name="Grupo 152"/>
            <p:cNvGrpSpPr/>
            <p:nvPr/>
          </p:nvGrpSpPr>
          <p:grpSpPr>
            <a:xfrm>
              <a:off x="6019800" y="3124200"/>
              <a:ext cx="1295400" cy="800100"/>
              <a:chOff x="6019800" y="3124200"/>
              <a:chExt cx="1295400" cy="800100"/>
            </a:xfrm>
          </p:grpSpPr>
          <p:pic>
            <p:nvPicPr>
              <p:cNvPr id="53" name="Imagem 52" descr="Diagrama TerraME (1)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019800" y="3124200"/>
                <a:ext cx="1239006" cy="800100"/>
              </a:xfrm>
              <a:prstGeom prst="rect">
                <a:avLst/>
              </a:prstGeom>
            </p:spPr>
          </p:pic>
          <p:sp>
            <p:nvSpPr>
              <p:cNvPr id="54" name="Retângulo 53"/>
              <p:cNvSpPr/>
              <p:nvPr/>
            </p:nvSpPr>
            <p:spPr>
              <a:xfrm>
                <a:off x="6883400" y="3124200"/>
                <a:ext cx="431800" cy="800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Elipse 54"/>
              <p:cNvSpPr/>
              <p:nvPr/>
            </p:nvSpPr>
            <p:spPr>
              <a:xfrm>
                <a:off x="6739467" y="3778827"/>
                <a:ext cx="143933" cy="1454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Cubo 44"/>
            <p:cNvSpPr/>
            <p:nvPr/>
          </p:nvSpPr>
          <p:spPr>
            <a:xfrm>
              <a:off x="2667000" y="2743200"/>
              <a:ext cx="4800600" cy="1236517"/>
            </a:xfrm>
            <a:prstGeom prst="cub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Testes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As execuções dos testes foram realizados em uma máquina com Sistema Operacional Windows Server 2003, 16 GB RAM, Intel(R) </a:t>
            </a:r>
            <a:r>
              <a:rPr lang="pt-BR" dirty="0" err="1" smtClean="0">
                <a:solidFill>
                  <a:schemeClr val="tx1"/>
                </a:solidFill>
              </a:rPr>
              <a:t>Xeon</a:t>
            </a:r>
            <a:r>
              <a:rPr lang="pt-BR" dirty="0" smtClean="0">
                <a:solidFill>
                  <a:schemeClr val="tx1"/>
                </a:solidFill>
              </a:rPr>
              <a:t>(R), </a:t>
            </a:r>
            <a:r>
              <a:rPr lang="pt-BR" dirty="0" err="1" smtClean="0">
                <a:solidFill>
                  <a:schemeClr val="tx1"/>
                </a:solidFill>
              </a:rPr>
              <a:t>clock</a:t>
            </a:r>
            <a:r>
              <a:rPr lang="pt-BR" dirty="0" smtClean="0">
                <a:solidFill>
                  <a:schemeClr val="tx1"/>
                </a:solidFill>
              </a:rPr>
              <a:t> 2.00 </a:t>
            </a:r>
            <a:r>
              <a:rPr lang="pt-BR" dirty="0" err="1" smtClean="0">
                <a:solidFill>
                  <a:schemeClr val="tx1"/>
                </a:solidFill>
              </a:rPr>
              <a:t>Ghz</a:t>
            </a:r>
            <a:r>
              <a:rPr lang="pt-BR" dirty="0" smtClean="0">
                <a:solidFill>
                  <a:schemeClr val="tx1"/>
                </a:solidFill>
              </a:rPr>
              <a:t> possuindo 8 cores, com 4 discos 7200rps e 32MB buffer.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Variamos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número</a:t>
            </a:r>
            <a:r>
              <a:rPr lang="en-US" dirty="0" smtClean="0">
                <a:solidFill>
                  <a:schemeClr val="tx1"/>
                </a:solidFill>
              </a:rPr>
              <a:t> de cores e </a:t>
            </a:r>
            <a:r>
              <a:rPr lang="en-US" dirty="0" err="1" smtClean="0">
                <a:solidFill>
                  <a:schemeClr val="tx1"/>
                </a:solidFill>
              </a:rPr>
              <a:t>número</a:t>
            </a:r>
            <a:r>
              <a:rPr lang="en-US" dirty="0" smtClean="0">
                <a:solidFill>
                  <a:schemeClr val="tx1"/>
                </a:solidFill>
              </a:rPr>
              <a:t> de execução dos </a:t>
            </a:r>
            <a:r>
              <a:rPr lang="en-US" dirty="0" err="1" smtClean="0">
                <a:solidFill>
                  <a:schemeClr val="tx1"/>
                </a:solidFill>
              </a:rPr>
              <a:t>métodos</a:t>
            </a:r>
            <a:r>
              <a:rPr lang="en-US" dirty="0" smtClean="0">
                <a:solidFill>
                  <a:schemeClr val="tx1"/>
                </a:solidFill>
              </a:rPr>
              <a:t> de calibração.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Avaliamos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método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Genético</a:t>
            </a:r>
            <a:r>
              <a:rPr lang="en-US" dirty="0" smtClean="0">
                <a:solidFill>
                  <a:schemeClr val="tx1"/>
                </a:solidFill>
              </a:rPr>
              <a:t> e de Monte Carlo.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17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C0602"/>
                </a:solidFill>
              </a:rPr>
              <a:t>Speedup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18</a:t>
            </a:fld>
            <a:endParaRPr lang="en-US" sz="2000" dirty="0"/>
          </a:p>
        </p:txBody>
      </p:sp>
      <p:pic>
        <p:nvPicPr>
          <p:cNvPr id="5" name="Espaço Reservado para Conteúdo 4" descr="MonteCarlo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60847"/>
            <a:ext cx="4572000" cy="4042611"/>
          </a:xfrm>
        </p:spPr>
      </p:pic>
      <p:pic>
        <p:nvPicPr>
          <p:cNvPr id="6" name="Espaço Reservado para Conteúdo 4" descr="Genetic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204864"/>
            <a:ext cx="4464496" cy="3823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3608" y="2791381"/>
            <a:ext cx="6858000" cy="830997"/>
          </a:xfrm>
        </p:spPr>
        <p:txBody>
          <a:bodyPr/>
          <a:lstStyle/>
          <a:p>
            <a:pPr algn="ctr"/>
            <a:r>
              <a:rPr lang="en-US" sz="4800" dirty="0" err="1" smtClean="0">
                <a:solidFill>
                  <a:srgbClr val="9C0602"/>
                </a:solidFill>
              </a:rPr>
              <a:t>Módulo</a:t>
            </a:r>
            <a:r>
              <a:rPr lang="en-US" sz="4800" dirty="0" smtClean="0">
                <a:solidFill>
                  <a:srgbClr val="9C0602"/>
                </a:solidFill>
              </a:rPr>
              <a:t> TerraME HPA</a:t>
            </a:r>
            <a:endParaRPr lang="pt-BR" sz="4800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19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Organização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Plataformas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Modelagem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Simulação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Justificativa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Objetivos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Calibração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Modelos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Módulo</a:t>
            </a:r>
            <a:r>
              <a:rPr lang="en-US" dirty="0" smtClean="0">
                <a:solidFill>
                  <a:schemeClr val="tx1"/>
                </a:solidFill>
              </a:rPr>
              <a:t> TerraME HPA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Resultados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requisit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284984"/>
            <a:ext cx="3851920" cy="273210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Requisitos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Deve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oferecer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diretivas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intuitivas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usuário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Não </a:t>
            </a:r>
            <a:r>
              <a:rPr lang="en-US" dirty="0" err="1" smtClean="0">
                <a:solidFill>
                  <a:schemeClr val="tx1"/>
                </a:solidFill>
              </a:rPr>
              <a:t>deve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alterar</a:t>
            </a:r>
            <a:r>
              <a:rPr lang="en-US" b="1" dirty="0" smtClean="0">
                <a:solidFill>
                  <a:schemeClr val="tx1"/>
                </a:solidFill>
              </a:rPr>
              <a:t> o </a:t>
            </a:r>
            <a:r>
              <a:rPr lang="en-US" b="1" dirty="0" err="1" smtClean="0">
                <a:solidFill>
                  <a:schemeClr val="tx1"/>
                </a:solidFill>
              </a:rPr>
              <a:t>código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original(sequencial) do </a:t>
            </a:r>
            <a:r>
              <a:rPr lang="en-US" dirty="0" err="1" smtClean="0">
                <a:solidFill>
                  <a:schemeClr val="tx1"/>
                </a:solidFill>
              </a:rPr>
              <a:t>usuário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Oferecer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suporte</a:t>
            </a:r>
            <a:r>
              <a:rPr lang="en-US" dirty="0" smtClean="0">
                <a:solidFill>
                  <a:schemeClr val="tx1"/>
                </a:solidFill>
              </a:rPr>
              <a:t> a </a:t>
            </a:r>
            <a:r>
              <a:rPr lang="en-US" dirty="0" err="1" smtClean="0">
                <a:solidFill>
                  <a:schemeClr val="tx1"/>
                </a:solidFill>
              </a:rPr>
              <a:t>manipulação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	de </a:t>
            </a:r>
            <a:r>
              <a:rPr lang="en-US" b="1" dirty="0" smtClean="0">
                <a:solidFill>
                  <a:schemeClr val="tx1"/>
                </a:solidFill>
              </a:rPr>
              <a:t>variáveis globais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US" b="1" dirty="0" err="1" smtClean="0">
                <a:solidFill>
                  <a:schemeClr val="tx1"/>
                </a:solidFill>
              </a:rPr>
              <a:t>Sincronização</a:t>
            </a:r>
            <a:r>
              <a:rPr lang="en-US" dirty="0" smtClean="0">
                <a:solidFill>
                  <a:schemeClr val="tx1"/>
                </a:solidFill>
              </a:rPr>
              <a:t> no acesso</a:t>
            </a:r>
          </a:p>
          <a:p>
            <a:endParaRPr lang="en-US" dirty="0" smtClean="0"/>
          </a:p>
          <a:p>
            <a:r>
              <a:rPr lang="pt-BR" b="1" dirty="0" smtClean="0">
                <a:solidFill>
                  <a:srgbClr val="000000"/>
                </a:solidFill>
              </a:rPr>
              <a:t>Portabilidade</a:t>
            </a:r>
            <a:r>
              <a:rPr lang="pt-BR" dirty="0" smtClean="0">
                <a:solidFill>
                  <a:srgbClr val="000000"/>
                </a:solidFill>
              </a:rPr>
              <a:t> entre versões </a:t>
            </a:r>
            <a:r>
              <a:rPr lang="pt-BR" dirty="0" err="1" smtClean="0">
                <a:solidFill>
                  <a:srgbClr val="000000"/>
                </a:solidFill>
              </a:rPr>
              <a:t>TerraME</a:t>
            </a:r>
            <a:r>
              <a:rPr lang="pt-BR" dirty="0" smtClean="0">
                <a:solidFill>
                  <a:srgbClr val="000000"/>
                </a:solidFill>
              </a:rPr>
              <a:t>.</a:t>
            </a:r>
          </a:p>
          <a:p>
            <a:endParaRPr lang="pt-BR" dirty="0">
              <a:solidFill>
                <a:srgbClr val="000000"/>
              </a:solidFill>
            </a:endParaRPr>
          </a:p>
          <a:p>
            <a:r>
              <a:rPr lang="pt-BR" b="1" dirty="0" smtClean="0">
                <a:solidFill>
                  <a:srgbClr val="000000"/>
                </a:solidFill>
              </a:rPr>
              <a:t>Uso eficiente </a:t>
            </a:r>
            <a:r>
              <a:rPr lang="pt-BR" dirty="0" smtClean="0">
                <a:solidFill>
                  <a:srgbClr val="000000"/>
                </a:solidFill>
              </a:rPr>
              <a:t>de múltiplos núcleos de processamento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20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9C0602"/>
                </a:solidFill>
              </a:rPr>
              <a:t>Resolvendo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problemas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para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garantir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concorrência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00"/>
                </a:solidFill>
              </a:rPr>
              <a:t>Utilizando de recursos das Bibliotecas QT e de integração Lua to C.</a:t>
            </a:r>
          </a:p>
          <a:p>
            <a:endParaRPr lang="pt-BR" u="sng" dirty="0" smtClean="0">
              <a:solidFill>
                <a:srgbClr val="000000"/>
              </a:solidFill>
            </a:endParaRPr>
          </a:p>
          <a:p>
            <a:pPr lvl="1"/>
            <a:r>
              <a:rPr lang="pt-BR" b="1" dirty="0" err="1" smtClean="0">
                <a:solidFill>
                  <a:srgbClr val="000000"/>
                </a:solidFill>
              </a:rPr>
              <a:t>Co-routine</a:t>
            </a:r>
            <a:r>
              <a:rPr lang="pt-BR" dirty="0" smtClean="0">
                <a:solidFill>
                  <a:srgbClr val="000000"/>
                </a:solidFill>
              </a:rPr>
              <a:t>, para resolver em nível Lua(fora do </a:t>
            </a:r>
            <a:r>
              <a:rPr lang="pt-BR" dirty="0" err="1" smtClean="0">
                <a:solidFill>
                  <a:srgbClr val="000000"/>
                </a:solidFill>
              </a:rPr>
              <a:t>Kernel</a:t>
            </a:r>
            <a:r>
              <a:rPr lang="pt-BR" dirty="0" smtClean="0">
                <a:solidFill>
                  <a:srgbClr val="000000"/>
                </a:solidFill>
              </a:rPr>
              <a:t>).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21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9C0602"/>
                </a:solidFill>
              </a:rPr>
              <a:t>Resolvendo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problemas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para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garantir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concorrência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00"/>
                </a:solidFill>
              </a:rPr>
              <a:t>Mas </a:t>
            </a:r>
            <a:r>
              <a:rPr lang="pt-BR" dirty="0" err="1" smtClean="0">
                <a:solidFill>
                  <a:srgbClr val="000000"/>
                </a:solidFill>
              </a:rPr>
              <a:t>co-routine</a:t>
            </a:r>
            <a:r>
              <a:rPr lang="pt-BR" dirty="0" smtClean="0">
                <a:solidFill>
                  <a:srgbClr val="000000"/>
                </a:solidFill>
              </a:rPr>
              <a:t> não executam como </a:t>
            </a:r>
            <a:r>
              <a:rPr lang="pt-BR" u="sng" dirty="0" err="1" smtClean="0">
                <a:solidFill>
                  <a:srgbClr val="FF0000"/>
                </a:solidFill>
              </a:rPr>
              <a:t>thread’s</a:t>
            </a:r>
            <a:r>
              <a:rPr lang="pt-BR" dirty="0" smtClean="0">
                <a:solidFill>
                  <a:srgbClr val="000000"/>
                </a:solidFill>
              </a:rPr>
              <a:t> (não é concorrente).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Elas </a:t>
            </a:r>
            <a:r>
              <a:rPr lang="pt-BR" b="1" dirty="0" smtClean="0">
                <a:solidFill>
                  <a:srgbClr val="000000"/>
                </a:solidFill>
              </a:rPr>
              <a:t>cooperam</a:t>
            </a:r>
            <a:r>
              <a:rPr lang="pt-BR" dirty="0" smtClean="0">
                <a:solidFill>
                  <a:srgbClr val="000000"/>
                </a:solidFill>
              </a:rPr>
              <a:t> entre si.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22</a:t>
            </a:fld>
            <a:endParaRPr lang="en-US" sz="2000" dirty="0"/>
          </a:p>
        </p:txBody>
      </p:sp>
      <p:pic>
        <p:nvPicPr>
          <p:cNvPr id="5" name="Imagem 4" descr="ruim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076056" y="2132856"/>
            <a:ext cx="432048" cy="6480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356992"/>
            <a:ext cx="5563145" cy="264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9C0602"/>
                </a:solidFill>
              </a:rPr>
              <a:t>Resolvendo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problemas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para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garantir</a:t>
            </a:r>
            <a:r>
              <a:rPr lang="en-US" dirty="0">
                <a:solidFill>
                  <a:srgbClr val="9C0602"/>
                </a:solidFill>
              </a:rPr>
              <a:t> </a:t>
            </a:r>
            <a:r>
              <a:rPr lang="en-US" dirty="0" err="1">
                <a:solidFill>
                  <a:srgbClr val="9C0602"/>
                </a:solidFill>
              </a:rPr>
              <a:t>concorrência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Utilizando de recursos das Bibliotecas QT e de integração Lua to C.</a:t>
            </a:r>
          </a:p>
          <a:p>
            <a:pPr lvl="1"/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err="1" smtClean="0">
                <a:solidFill>
                  <a:schemeClr val="tx1"/>
                </a:solidFill>
              </a:rPr>
              <a:t>Co-routine</a:t>
            </a:r>
            <a:r>
              <a:rPr lang="pt-BR" dirty="0" smtClean="0">
                <a:solidFill>
                  <a:schemeClr val="tx1"/>
                </a:solidFill>
              </a:rPr>
              <a:t>, para resolver em nível Lua(fora do </a:t>
            </a:r>
            <a:r>
              <a:rPr lang="pt-BR" dirty="0" err="1" smtClean="0">
                <a:solidFill>
                  <a:schemeClr val="tx1"/>
                </a:solidFill>
              </a:rPr>
              <a:t>Kernel</a:t>
            </a:r>
            <a:r>
              <a:rPr lang="pt-BR" dirty="0" smtClean="0">
                <a:solidFill>
                  <a:schemeClr val="tx1"/>
                </a:solidFill>
              </a:rPr>
              <a:t>).</a:t>
            </a:r>
          </a:p>
          <a:p>
            <a:pPr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err="1" smtClean="0">
                <a:solidFill>
                  <a:schemeClr val="tx1"/>
                </a:solidFill>
              </a:rPr>
              <a:t>QThread</a:t>
            </a:r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err="1" smtClean="0">
                <a:solidFill>
                  <a:schemeClr val="tx1"/>
                </a:solidFill>
              </a:rPr>
              <a:t>Lua_State</a:t>
            </a:r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err="1" smtClean="0">
                <a:solidFill>
                  <a:schemeClr val="tx1"/>
                </a:solidFill>
              </a:rPr>
              <a:t>Lua_Globals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23</a:t>
            </a:fld>
            <a:endParaRPr lang="en-US" sz="2000" dirty="0"/>
          </a:p>
        </p:txBody>
      </p:sp>
      <p:cxnSp>
        <p:nvCxnSpPr>
          <p:cNvPr id="5" name="Conector reto 4"/>
          <p:cNvCxnSpPr/>
          <p:nvPr/>
        </p:nvCxnSpPr>
        <p:spPr>
          <a:xfrm>
            <a:off x="1259632" y="2996952"/>
            <a:ext cx="568863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C0602"/>
                </a:solidFill>
              </a:rPr>
              <a:t>Como </a:t>
            </a:r>
            <a:r>
              <a:rPr lang="en-US" dirty="0" err="1" smtClean="0">
                <a:solidFill>
                  <a:srgbClr val="9C0602"/>
                </a:solidFill>
              </a:rPr>
              <a:t>obter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concorrência</a:t>
            </a:r>
            <a:r>
              <a:rPr lang="en-US" dirty="0" smtClean="0">
                <a:solidFill>
                  <a:srgbClr val="9C0602"/>
                </a:solidFill>
              </a:rPr>
              <a:t> em LUA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24</a:t>
            </a:fld>
            <a:endParaRPr lang="en-US" sz="2000" dirty="0"/>
          </a:p>
        </p:txBody>
      </p:sp>
      <p:sp>
        <p:nvSpPr>
          <p:cNvPr id="7" name="Seta para a direita 6"/>
          <p:cNvSpPr/>
          <p:nvPr/>
        </p:nvSpPr>
        <p:spPr>
          <a:xfrm>
            <a:off x="4427984" y="3140968"/>
            <a:ext cx="720080" cy="648072"/>
          </a:xfrm>
          <a:prstGeom prst="rightArrow">
            <a:avLst/>
          </a:prstGeom>
          <a:solidFill>
            <a:srgbClr val="00B050"/>
          </a:solidFill>
          <a:ln>
            <a:solidFill>
              <a:srgbClr val="0058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0" name="Grupo 9"/>
          <p:cNvGrpSpPr/>
          <p:nvPr/>
        </p:nvGrpSpPr>
        <p:grpSpPr>
          <a:xfrm>
            <a:off x="1547664" y="2276872"/>
            <a:ext cx="6552728" cy="2745596"/>
            <a:chOff x="899592" y="2276872"/>
            <a:chExt cx="6552728" cy="2745596"/>
          </a:xfrm>
        </p:grpSpPr>
        <p:pic>
          <p:nvPicPr>
            <p:cNvPr id="6" name="Imagem 5" descr="HPAEstruturaWorker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32040" y="2276872"/>
              <a:ext cx="2520280" cy="2427623"/>
            </a:xfrm>
            <a:prstGeom prst="rect">
              <a:avLst/>
            </a:prstGeom>
          </p:spPr>
        </p:pic>
        <p:sp>
          <p:nvSpPr>
            <p:cNvPr id="8" name="CaixaDeTexto 7"/>
            <p:cNvSpPr txBox="1"/>
            <p:nvPr/>
          </p:nvSpPr>
          <p:spPr>
            <a:xfrm>
              <a:off x="1691680" y="465313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Worker</a:t>
              </a:r>
              <a:endParaRPr lang="pt-BR" dirty="0"/>
            </a:p>
          </p:txBody>
        </p:sp>
        <p:sp>
          <p:nvSpPr>
            <p:cNvPr id="9" name="Bisel 8"/>
            <p:cNvSpPr/>
            <p:nvPr/>
          </p:nvSpPr>
          <p:spPr>
            <a:xfrm>
              <a:off x="899592" y="2276872"/>
              <a:ext cx="2429032" cy="2376264"/>
            </a:xfrm>
            <a:prstGeom prst="bevel">
              <a:avLst/>
            </a:prstGeom>
            <a:solidFill>
              <a:srgbClr val="FF0000"/>
            </a:solidFill>
            <a:ln>
              <a:solidFill>
                <a:srgbClr val="4B03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O </a:t>
            </a:r>
            <a:r>
              <a:rPr lang="en-US" dirty="0" err="1" smtClean="0">
                <a:solidFill>
                  <a:srgbClr val="9C0602"/>
                </a:solidFill>
              </a:rPr>
              <a:t>interpretador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25</a:t>
            </a:fld>
            <a:endParaRPr lang="en-US" sz="2000" dirty="0"/>
          </a:p>
        </p:txBody>
      </p:sp>
      <p:grpSp>
        <p:nvGrpSpPr>
          <p:cNvPr id="10" name="Grupo 9"/>
          <p:cNvGrpSpPr/>
          <p:nvPr/>
        </p:nvGrpSpPr>
        <p:grpSpPr>
          <a:xfrm>
            <a:off x="755576" y="2348880"/>
            <a:ext cx="7931884" cy="2493661"/>
            <a:chOff x="899592" y="2348880"/>
            <a:chExt cx="7931884" cy="2493661"/>
          </a:xfrm>
        </p:grpSpPr>
        <p:sp>
          <p:nvSpPr>
            <p:cNvPr id="5" name="Cubo 4"/>
            <p:cNvSpPr/>
            <p:nvPr/>
          </p:nvSpPr>
          <p:spPr>
            <a:xfrm>
              <a:off x="899592" y="3140968"/>
              <a:ext cx="3096344" cy="1152128"/>
            </a:xfrm>
            <a:prstGeom prst="cube">
              <a:avLst/>
            </a:prstGeom>
            <a:solidFill>
              <a:srgbClr val="005828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 smtClean="0">
                  <a:solidFill>
                    <a:schemeClr val="tx1"/>
                  </a:solidFill>
                </a:rPr>
                <a:t>TerraME</a:t>
              </a:r>
              <a:r>
                <a:rPr lang="en-US" sz="2400" dirty="0" smtClean="0">
                  <a:solidFill>
                    <a:schemeClr val="tx1"/>
                  </a:solidFill>
                </a:rPr>
                <a:t> HPA</a:t>
              </a:r>
              <a:endParaRPr lang="pt-B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Seta para a direita 5"/>
            <p:cNvSpPr/>
            <p:nvPr/>
          </p:nvSpPr>
          <p:spPr>
            <a:xfrm>
              <a:off x="4211960" y="3429000"/>
              <a:ext cx="360040" cy="432048"/>
            </a:xfrm>
            <a:prstGeom prst="rightArrow">
              <a:avLst/>
            </a:prstGeom>
            <a:solidFill>
              <a:srgbClr val="FFC000"/>
            </a:solidFill>
            <a:ln>
              <a:solidFill>
                <a:srgbClr val="765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8" name="Imagem 7" descr="tradução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348880"/>
              <a:ext cx="4187468" cy="249366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A </a:t>
            </a:r>
            <a:r>
              <a:rPr lang="en-US" dirty="0" err="1" smtClean="0">
                <a:solidFill>
                  <a:srgbClr val="9C0602"/>
                </a:solidFill>
              </a:rPr>
              <a:t>arquitetura</a:t>
            </a:r>
            <a:r>
              <a:rPr lang="en-US" dirty="0" smtClean="0">
                <a:solidFill>
                  <a:srgbClr val="9C0602"/>
                </a:solidFill>
              </a:rPr>
              <a:t> da </a:t>
            </a:r>
            <a:r>
              <a:rPr lang="en-US" dirty="0" err="1" smtClean="0">
                <a:solidFill>
                  <a:srgbClr val="9C0602"/>
                </a:solidFill>
              </a:rPr>
              <a:t>solução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TerraME</a:t>
            </a:r>
            <a:r>
              <a:rPr lang="en-US" dirty="0" smtClean="0">
                <a:solidFill>
                  <a:srgbClr val="9C0602"/>
                </a:solidFill>
              </a:rPr>
              <a:t> HPA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26</a:t>
            </a:fld>
            <a:endParaRPr lang="en-US" sz="2000" dirty="0"/>
          </a:p>
        </p:txBody>
      </p:sp>
      <p:grpSp>
        <p:nvGrpSpPr>
          <p:cNvPr id="75" name="Grupo 74"/>
          <p:cNvGrpSpPr/>
          <p:nvPr/>
        </p:nvGrpSpPr>
        <p:grpSpPr>
          <a:xfrm>
            <a:off x="1979712" y="1340768"/>
            <a:ext cx="5372645" cy="5193287"/>
            <a:chOff x="1403648" y="1340768"/>
            <a:chExt cx="5372645" cy="5193287"/>
          </a:xfrm>
        </p:grpSpPr>
        <p:sp>
          <p:nvSpPr>
            <p:cNvPr id="40" name="Bisel 39"/>
            <p:cNvSpPr/>
            <p:nvPr/>
          </p:nvSpPr>
          <p:spPr>
            <a:xfrm>
              <a:off x="1691680" y="1772816"/>
              <a:ext cx="806152" cy="788640"/>
            </a:xfrm>
            <a:prstGeom prst="bevel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41" name="Grupo 40"/>
            <p:cNvGrpSpPr/>
            <p:nvPr/>
          </p:nvGrpSpPr>
          <p:grpSpPr>
            <a:xfrm>
              <a:off x="3347864" y="3068960"/>
              <a:ext cx="2728514" cy="727975"/>
              <a:chOff x="2590800" y="838200"/>
              <a:chExt cx="3352800" cy="914400"/>
            </a:xfrm>
          </p:grpSpPr>
          <p:sp>
            <p:nvSpPr>
              <p:cNvPr id="42" name="Cubo 41"/>
              <p:cNvSpPr/>
              <p:nvPr/>
            </p:nvSpPr>
            <p:spPr>
              <a:xfrm>
                <a:off x="2590800" y="838200"/>
                <a:ext cx="3352800" cy="914400"/>
              </a:xfrm>
              <a:prstGeom prst="cube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3" name="Bisel 42"/>
              <p:cNvSpPr/>
              <p:nvPr/>
            </p:nvSpPr>
            <p:spPr>
              <a:xfrm>
                <a:off x="2743200" y="1143000"/>
                <a:ext cx="533400" cy="533400"/>
              </a:xfrm>
              <a:prstGeom prst="bevel">
                <a:avLst/>
              </a:prstGeom>
              <a:solidFill>
                <a:srgbClr val="FF0000"/>
              </a:solidFill>
              <a:ln>
                <a:solidFill>
                  <a:srgbClr val="4B03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4" name="Bisel 43"/>
              <p:cNvSpPr/>
              <p:nvPr/>
            </p:nvSpPr>
            <p:spPr>
              <a:xfrm>
                <a:off x="3505200" y="1143000"/>
                <a:ext cx="533400" cy="533400"/>
              </a:xfrm>
              <a:prstGeom prst="bevel">
                <a:avLst/>
              </a:prstGeom>
              <a:solidFill>
                <a:srgbClr val="FF0000"/>
              </a:solidFill>
              <a:ln>
                <a:solidFill>
                  <a:srgbClr val="4B03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5" name="Bisel 44"/>
              <p:cNvSpPr/>
              <p:nvPr/>
            </p:nvSpPr>
            <p:spPr>
              <a:xfrm>
                <a:off x="4267200" y="1143000"/>
                <a:ext cx="533400" cy="533400"/>
              </a:xfrm>
              <a:prstGeom prst="bevel">
                <a:avLst/>
              </a:prstGeom>
              <a:solidFill>
                <a:srgbClr val="FF0000"/>
              </a:solidFill>
              <a:ln>
                <a:solidFill>
                  <a:srgbClr val="4B03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Bisel 45"/>
              <p:cNvSpPr/>
              <p:nvPr/>
            </p:nvSpPr>
            <p:spPr>
              <a:xfrm>
                <a:off x="5029200" y="1143000"/>
                <a:ext cx="533400" cy="533400"/>
              </a:xfrm>
              <a:prstGeom prst="bevel">
                <a:avLst/>
              </a:prstGeom>
              <a:solidFill>
                <a:srgbClr val="FF0000"/>
              </a:solidFill>
              <a:ln>
                <a:solidFill>
                  <a:srgbClr val="4B03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grpSp>
          <p:nvGrpSpPr>
            <p:cNvPr id="47" name="Grupo 46"/>
            <p:cNvGrpSpPr/>
            <p:nvPr/>
          </p:nvGrpSpPr>
          <p:grpSpPr>
            <a:xfrm>
              <a:off x="3347864" y="1700808"/>
              <a:ext cx="2728514" cy="788640"/>
              <a:chOff x="3124200" y="990600"/>
              <a:chExt cx="3352800" cy="990600"/>
            </a:xfrm>
          </p:grpSpPr>
          <p:sp>
            <p:nvSpPr>
              <p:cNvPr id="48" name="Cubo 47"/>
              <p:cNvSpPr/>
              <p:nvPr/>
            </p:nvSpPr>
            <p:spPr>
              <a:xfrm>
                <a:off x="3124200" y="990600"/>
                <a:ext cx="3352800" cy="990600"/>
              </a:xfrm>
              <a:prstGeom prst="cube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9" name="Fluxograma: Agrupar 48"/>
              <p:cNvSpPr/>
              <p:nvPr/>
            </p:nvSpPr>
            <p:spPr>
              <a:xfrm>
                <a:off x="3276600" y="1295400"/>
                <a:ext cx="304800" cy="609600"/>
              </a:xfrm>
              <a:prstGeom prst="flowChartCollate">
                <a:avLst/>
              </a:prstGeom>
              <a:solidFill>
                <a:srgbClr val="005828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Fluxograma: Agrupar 49"/>
              <p:cNvSpPr/>
              <p:nvPr/>
            </p:nvSpPr>
            <p:spPr>
              <a:xfrm>
                <a:off x="3810000" y="1295400"/>
                <a:ext cx="304800" cy="609600"/>
              </a:xfrm>
              <a:prstGeom prst="flowChartCollate">
                <a:avLst/>
              </a:prstGeom>
              <a:solidFill>
                <a:srgbClr val="005828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Fluxograma: Agrupar 50"/>
              <p:cNvSpPr/>
              <p:nvPr/>
            </p:nvSpPr>
            <p:spPr>
              <a:xfrm>
                <a:off x="4343400" y="1295400"/>
                <a:ext cx="304800" cy="609600"/>
              </a:xfrm>
              <a:prstGeom prst="flowChartCollate">
                <a:avLst/>
              </a:prstGeom>
              <a:solidFill>
                <a:srgbClr val="005828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luxograma: Agrupar 51"/>
              <p:cNvSpPr/>
              <p:nvPr/>
            </p:nvSpPr>
            <p:spPr>
              <a:xfrm>
                <a:off x="5791200" y="1295400"/>
                <a:ext cx="304800" cy="609600"/>
              </a:xfrm>
              <a:prstGeom prst="flowChartCollate">
                <a:avLst/>
              </a:prstGeom>
              <a:solidFill>
                <a:srgbClr val="005828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Fluxograma: Agrupar 52"/>
              <p:cNvSpPr/>
              <p:nvPr/>
            </p:nvSpPr>
            <p:spPr>
              <a:xfrm>
                <a:off x="4876800" y="1295400"/>
                <a:ext cx="304800" cy="609600"/>
              </a:xfrm>
              <a:prstGeom prst="flowChartCollate">
                <a:avLst/>
              </a:prstGeom>
              <a:solidFill>
                <a:srgbClr val="005828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CaixaDeTexto 53"/>
              <p:cNvSpPr txBox="1"/>
              <p:nvPr/>
            </p:nvSpPr>
            <p:spPr>
              <a:xfrm>
                <a:off x="5070837" y="1171497"/>
                <a:ext cx="62228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. . .</a:t>
                </a:r>
                <a:endParaRPr lang="pt-BR" sz="2800" dirty="0"/>
              </a:p>
            </p:txBody>
          </p:sp>
        </p:grpSp>
        <p:sp>
          <p:nvSpPr>
            <p:cNvPr id="55" name="Seta para a direita listrada 54"/>
            <p:cNvSpPr/>
            <p:nvPr/>
          </p:nvSpPr>
          <p:spPr>
            <a:xfrm>
              <a:off x="2627784" y="1988840"/>
              <a:ext cx="496094" cy="363988"/>
            </a:xfrm>
            <a:prstGeom prst="stripedRightArrow">
              <a:avLst/>
            </a:prstGeom>
            <a:solidFill>
              <a:srgbClr val="FFC000"/>
            </a:solidFill>
            <a:ln>
              <a:solidFill>
                <a:srgbClr val="765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6" name="Seta em curva para a direita 55"/>
            <p:cNvSpPr/>
            <p:nvPr/>
          </p:nvSpPr>
          <p:spPr>
            <a:xfrm rot="10800000">
              <a:off x="6156176" y="1916832"/>
              <a:ext cx="620117" cy="1455951"/>
            </a:xfrm>
            <a:prstGeom prst="curvedRight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grpSp>
          <p:nvGrpSpPr>
            <p:cNvPr id="57" name="Grupo 56"/>
            <p:cNvGrpSpPr/>
            <p:nvPr/>
          </p:nvGrpSpPr>
          <p:grpSpPr>
            <a:xfrm>
              <a:off x="3923928" y="4653136"/>
              <a:ext cx="1426269" cy="1334622"/>
              <a:chOff x="4572000" y="2811743"/>
              <a:chExt cx="1447800" cy="1447800"/>
            </a:xfrm>
          </p:grpSpPr>
          <p:sp>
            <p:nvSpPr>
              <p:cNvPr id="58" name="Retângulo 57"/>
              <p:cNvSpPr/>
              <p:nvPr/>
            </p:nvSpPr>
            <p:spPr>
              <a:xfrm>
                <a:off x="4572000" y="2811743"/>
                <a:ext cx="1447800" cy="1447800"/>
              </a:xfrm>
              <a:prstGeom prst="rect">
                <a:avLst/>
              </a:pr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Quadro 58"/>
              <p:cNvSpPr/>
              <p:nvPr/>
            </p:nvSpPr>
            <p:spPr>
              <a:xfrm>
                <a:off x="4648200" y="2887943"/>
                <a:ext cx="533400" cy="533400"/>
              </a:xfrm>
              <a:prstGeom prst="fram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Quadro 59"/>
              <p:cNvSpPr/>
              <p:nvPr/>
            </p:nvSpPr>
            <p:spPr>
              <a:xfrm>
                <a:off x="5410200" y="2887943"/>
                <a:ext cx="533400" cy="533400"/>
              </a:xfrm>
              <a:prstGeom prst="fram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Quadro 60"/>
              <p:cNvSpPr/>
              <p:nvPr/>
            </p:nvSpPr>
            <p:spPr>
              <a:xfrm>
                <a:off x="4648200" y="3649943"/>
                <a:ext cx="533400" cy="533400"/>
              </a:xfrm>
              <a:prstGeom prst="fram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Quadro 61"/>
              <p:cNvSpPr/>
              <p:nvPr/>
            </p:nvSpPr>
            <p:spPr>
              <a:xfrm>
                <a:off x="5410200" y="3649943"/>
                <a:ext cx="533400" cy="533400"/>
              </a:xfrm>
              <a:prstGeom prst="fram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tângulo 62"/>
              <p:cNvSpPr/>
              <p:nvPr/>
            </p:nvSpPr>
            <p:spPr>
              <a:xfrm>
                <a:off x="4724400" y="2964144"/>
                <a:ext cx="381000" cy="381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tângulo 63"/>
              <p:cNvSpPr/>
              <p:nvPr/>
            </p:nvSpPr>
            <p:spPr>
              <a:xfrm>
                <a:off x="5486400" y="2964144"/>
                <a:ext cx="381000" cy="381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tângulo 64"/>
              <p:cNvSpPr/>
              <p:nvPr/>
            </p:nvSpPr>
            <p:spPr>
              <a:xfrm>
                <a:off x="4724400" y="3726143"/>
                <a:ext cx="381000" cy="381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tângulo 65"/>
              <p:cNvSpPr/>
              <p:nvPr/>
            </p:nvSpPr>
            <p:spPr>
              <a:xfrm>
                <a:off x="5486400" y="3726143"/>
                <a:ext cx="381000" cy="381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7" name="Forma 66"/>
            <p:cNvCxnSpPr>
              <a:stCxn id="43" idx="2"/>
              <a:endCxn id="61" idx="1"/>
            </p:cNvCxnSpPr>
            <p:nvPr/>
          </p:nvCxnSpPr>
          <p:spPr>
            <a:xfrm rot="16200000" flipH="1">
              <a:off x="2876264" y="4548933"/>
              <a:ext cx="1935394" cy="310067"/>
            </a:xfrm>
            <a:prstGeom prst="bentConnector2">
              <a:avLst/>
            </a:prstGeom>
            <a:ln w="34925" cap="rnd" cmpd="sng">
              <a:solidFill>
                <a:srgbClr val="C00000"/>
              </a:solidFill>
              <a:prstDash val="dash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angulado 67"/>
            <p:cNvCxnSpPr>
              <a:stCxn id="44" idx="2"/>
              <a:endCxn id="59" idx="0"/>
            </p:cNvCxnSpPr>
            <p:nvPr/>
          </p:nvCxnSpPr>
          <p:spPr>
            <a:xfrm rot="5400000">
              <a:off x="3791833" y="4206166"/>
              <a:ext cx="987109" cy="47316"/>
            </a:xfrm>
            <a:prstGeom prst="bentConnector3">
              <a:avLst>
                <a:gd name="adj1" fmla="val 50000"/>
              </a:avLst>
            </a:prstGeom>
            <a:ln w="34925" cap="rnd" cmpd="sng">
              <a:solidFill>
                <a:srgbClr val="C00000"/>
              </a:solidFill>
              <a:prstDash val="dash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angulado 68"/>
            <p:cNvCxnSpPr>
              <a:stCxn id="45" idx="2"/>
              <a:endCxn id="60" idx="0"/>
            </p:cNvCxnSpPr>
            <p:nvPr/>
          </p:nvCxnSpPr>
          <p:spPr>
            <a:xfrm rot="16200000" flipH="1">
              <a:off x="4477225" y="4188206"/>
              <a:ext cx="987109" cy="83235"/>
            </a:xfrm>
            <a:prstGeom prst="bentConnector3">
              <a:avLst>
                <a:gd name="adj1" fmla="val 50000"/>
              </a:avLst>
            </a:prstGeom>
            <a:ln w="34925" cap="rnd" cmpd="sng">
              <a:solidFill>
                <a:srgbClr val="C00000"/>
              </a:solidFill>
              <a:prstDash val="dash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Forma 69"/>
            <p:cNvCxnSpPr>
              <a:stCxn id="46" idx="2"/>
              <a:endCxn id="62" idx="3"/>
            </p:cNvCxnSpPr>
            <p:nvPr/>
          </p:nvCxnSpPr>
          <p:spPr>
            <a:xfrm rot="5400000">
              <a:off x="4444508" y="4566893"/>
              <a:ext cx="1935394" cy="274148"/>
            </a:xfrm>
            <a:prstGeom prst="bentConnector2">
              <a:avLst/>
            </a:prstGeom>
            <a:ln w="34925" cap="rnd" cmpd="sng">
              <a:solidFill>
                <a:srgbClr val="C00000"/>
              </a:solidFill>
              <a:prstDash val="dash"/>
              <a:beve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aixaDeTexto 70"/>
            <p:cNvSpPr txBox="1"/>
            <p:nvPr/>
          </p:nvSpPr>
          <p:spPr>
            <a:xfrm>
              <a:off x="4067944" y="1340768"/>
              <a:ext cx="1224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Bag of Task’s</a:t>
              </a:r>
              <a:endParaRPr lang="pt-BR" sz="1600" dirty="0"/>
            </a:p>
          </p:txBody>
        </p:sp>
        <p:sp>
          <p:nvSpPr>
            <p:cNvPr id="72" name="CaixaDeTexto 71"/>
            <p:cNvSpPr txBox="1"/>
            <p:nvPr/>
          </p:nvSpPr>
          <p:spPr>
            <a:xfrm>
              <a:off x="3851920" y="2708920"/>
              <a:ext cx="17281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Vetor de Worker’s</a:t>
              </a:r>
              <a:endParaRPr lang="pt-BR" sz="1600" dirty="0"/>
            </a:p>
          </p:txBody>
        </p:sp>
        <p:sp>
          <p:nvSpPr>
            <p:cNvPr id="73" name="CaixaDeTexto 72"/>
            <p:cNvSpPr txBox="1"/>
            <p:nvPr/>
          </p:nvSpPr>
          <p:spPr>
            <a:xfrm>
              <a:off x="1403648" y="2636912"/>
              <a:ext cx="13642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Pilha de execução LUA</a:t>
              </a:r>
              <a:endParaRPr lang="pt-BR" sz="1600" dirty="0"/>
            </a:p>
          </p:txBody>
        </p:sp>
        <p:sp>
          <p:nvSpPr>
            <p:cNvPr id="74" name="CaixaDeTexto 73"/>
            <p:cNvSpPr txBox="1"/>
            <p:nvPr/>
          </p:nvSpPr>
          <p:spPr>
            <a:xfrm>
              <a:off x="4067944" y="5949280"/>
              <a:ext cx="12241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Processador Quad core</a:t>
              </a:r>
              <a:endParaRPr lang="pt-B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Diretivas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disponíveis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ao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modelador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828"/>
                </a:solidFill>
              </a:rPr>
              <a:t>--HPA PARALLEL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5828"/>
                </a:solidFill>
              </a:rPr>
              <a:t>--HPA JOIN </a:t>
            </a:r>
            <a:r>
              <a:rPr lang="en-US" i="1" dirty="0" smtClean="0">
                <a:solidFill>
                  <a:srgbClr val="C00000"/>
                </a:solidFill>
              </a:rPr>
              <a:t>f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5828"/>
                </a:solidFill>
              </a:rPr>
              <a:t>--HPA JOINALL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5828"/>
                </a:solidFill>
              </a:rPr>
              <a:t>--HPA LOCK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g_var</a:t>
            </a:r>
            <a:endParaRPr lang="en-US" i="1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5828"/>
                </a:solidFill>
              </a:rPr>
              <a:t>--HPA UNLOCK </a:t>
            </a:r>
            <a:r>
              <a:rPr lang="en-US" i="1" dirty="0" err="1" smtClean="0">
                <a:solidFill>
                  <a:srgbClr val="C00000"/>
                </a:solidFill>
              </a:rPr>
              <a:t>g_var</a:t>
            </a:r>
            <a:endParaRPr lang="pt-BR" i="1" dirty="0">
              <a:solidFill>
                <a:srgbClr val="C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27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Como </a:t>
            </a:r>
            <a:r>
              <a:rPr lang="en-US" dirty="0" err="1" smtClean="0">
                <a:solidFill>
                  <a:srgbClr val="9C0602"/>
                </a:solidFill>
              </a:rPr>
              <a:t>utilizar</a:t>
            </a:r>
            <a:r>
              <a:rPr lang="en-US" dirty="0" smtClean="0">
                <a:solidFill>
                  <a:srgbClr val="9C0602"/>
                </a:solidFill>
              </a:rPr>
              <a:t>??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28</a:t>
            </a:fld>
            <a:endParaRPr lang="en-US" sz="2000" dirty="0"/>
          </a:p>
        </p:txBody>
      </p:sp>
      <p:pic>
        <p:nvPicPr>
          <p:cNvPr id="6" name="Imagem 5" descr="exempl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196752"/>
            <a:ext cx="5668166" cy="5506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THRO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2924944"/>
            <a:ext cx="2209800" cy="2286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Testes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As execuções dos testes foram realizados em uma máquina com Sistema Operacional Windows Server 2003, 16 GB RAM, Intel(R) </a:t>
            </a:r>
            <a:r>
              <a:rPr lang="pt-BR" dirty="0" err="1" smtClean="0">
                <a:solidFill>
                  <a:schemeClr val="tx1"/>
                </a:solidFill>
              </a:rPr>
              <a:t>Xeon</a:t>
            </a:r>
            <a:r>
              <a:rPr lang="pt-BR" dirty="0" smtClean="0">
                <a:solidFill>
                  <a:schemeClr val="tx1"/>
                </a:solidFill>
              </a:rPr>
              <a:t>(R), </a:t>
            </a:r>
            <a:r>
              <a:rPr lang="pt-BR" dirty="0" err="1" smtClean="0">
                <a:solidFill>
                  <a:schemeClr val="tx1"/>
                </a:solidFill>
              </a:rPr>
              <a:t>clock</a:t>
            </a:r>
            <a:r>
              <a:rPr lang="pt-BR" dirty="0" smtClean="0">
                <a:solidFill>
                  <a:schemeClr val="tx1"/>
                </a:solidFill>
              </a:rPr>
              <a:t> 2.00 GHz possuindo 8 cores, com 4 discos 7200rps e 32MB buffer.</a:t>
            </a:r>
          </a:p>
          <a:p>
            <a:endParaRPr lang="en-US" dirty="0" smtClean="0"/>
          </a:p>
          <a:p>
            <a:r>
              <a:rPr lang="en-US" b="1" dirty="0" err="1" smtClean="0">
                <a:solidFill>
                  <a:schemeClr val="tx1"/>
                </a:solidFill>
              </a:rPr>
              <a:t>Variamos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número</a:t>
            </a:r>
            <a:r>
              <a:rPr lang="en-US" dirty="0" smtClean="0">
                <a:solidFill>
                  <a:schemeClr val="tx1"/>
                </a:solidFill>
              </a:rPr>
              <a:t> de cores </a:t>
            </a:r>
            <a:r>
              <a:rPr lang="en-US" dirty="0" err="1" smtClean="0">
                <a:solidFill>
                  <a:schemeClr val="tx1"/>
                </a:solidFill>
              </a:rPr>
              <a:t>utilizados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Utilizamos o modelo THOLL e um </a:t>
            </a:r>
            <a:r>
              <a:rPr lang="en-US" dirty="0" err="1" smtClean="0">
                <a:solidFill>
                  <a:schemeClr val="tx1"/>
                </a:solidFill>
              </a:rPr>
              <a:t>teste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onde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 </a:t>
            </a:r>
            <a:r>
              <a:rPr lang="en-US" dirty="0" err="1" smtClean="0">
                <a:solidFill>
                  <a:schemeClr val="tx1"/>
                </a:solidFill>
              </a:rPr>
              <a:t>modelo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possui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baixo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nível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dependabilidade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29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>
                <a:solidFill>
                  <a:srgbClr val="9C0602"/>
                </a:solidFill>
              </a:rPr>
              <a:t>Plataformas de Simulação e Modelagem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>
                <a:solidFill>
                  <a:schemeClr val="tx1"/>
                </a:solidFill>
              </a:rPr>
              <a:t>Dinamica</a:t>
            </a:r>
            <a:r>
              <a:rPr lang="pt-BR" dirty="0" smtClean="0">
                <a:solidFill>
                  <a:schemeClr val="tx1"/>
                </a:solidFill>
              </a:rPr>
              <a:t> EGO</a:t>
            </a:r>
          </a:p>
          <a:p>
            <a:r>
              <a:rPr lang="pt-BR" dirty="0" err="1" smtClean="0">
                <a:solidFill>
                  <a:schemeClr val="tx1"/>
                </a:solidFill>
              </a:rPr>
              <a:t>Swarm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Stella</a:t>
            </a:r>
          </a:p>
          <a:p>
            <a:r>
              <a:rPr lang="pt-BR" dirty="0" err="1" smtClean="0">
                <a:solidFill>
                  <a:schemeClr val="tx1"/>
                </a:solidFill>
              </a:rPr>
              <a:t>Repast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err="1" smtClean="0">
                <a:solidFill>
                  <a:schemeClr val="tx1"/>
                </a:solidFill>
              </a:rPr>
              <a:t>TerraME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3</a:t>
            </a:fld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9743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m 39" descr="speedupHP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980728"/>
            <a:ext cx="6048672" cy="56886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Resultado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30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Conclusões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 err="1" smtClean="0">
                <a:solidFill>
                  <a:schemeClr val="tx1"/>
                </a:solidFill>
              </a:rPr>
              <a:t>estratégia</a:t>
            </a:r>
            <a:r>
              <a:rPr lang="en-US" dirty="0" smtClean="0">
                <a:solidFill>
                  <a:schemeClr val="tx1"/>
                </a:solidFill>
              </a:rPr>
              <a:t> de calibração </a:t>
            </a:r>
            <a:r>
              <a:rPr lang="en-US" dirty="0" err="1" smtClean="0">
                <a:solidFill>
                  <a:schemeClr val="tx1"/>
                </a:solidFill>
              </a:rPr>
              <a:t>paralela</a:t>
            </a:r>
            <a:r>
              <a:rPr lang="en-US" dirty="0" smtClean="0">
                <a:solidFill>
                  <a:schemeClr val="tx1"/>
                </a:solidFill>
              </a:rPr>
              <a:t> é </a:t>
            </a:r>
            <a:r>
              <a:rPr lang="en-US" b="1" dirty="0" smtClean="0">
                <a:solidFill>
                  <a:schemeClr val="tx1"/>
                </a:solidFill>
              </a:rPr>
              <a:t>simples e </a:t>
            </a:r>
            <a:r>
              <a:rPr lang="en-US" b="1" dirty="0" err="1" smtClean="0">
                <a:solidFill>
                  <a:schemeClr val="tx1"/>
                </a:solidFill>
              </a:rPr>
              <a:t>eficiente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Conseguimos</a:t>
            </a:r>
            <a:r>
              <a:rPr lang="en-US" dirty="0" smtClean="0">
                <a:solidFill>
                  <a:schemeClr val="tx1"/>
                </a:solidFill>
              </a:rPr>
              <a:t> um speed de </a:t>
            </a:r>
            <a:r>
              <a:rPr lang="en-US" dirty="0" err="1" smtClean="0">
                <a:solidFill>
                  <a:schemeClr val="tx1"/>
                </a:solidFill>
              </a:rPr>
              <a:t>aproximadamente</a:t>
            </a:r>
            <a:r>
              <a:rPr lang="en-US" dirty="0" smtClean="0">
                <a:solidFill>
                  <a:schemeClr val="tx1"/>
                </a:solidFill>
              </a:rPr>
              <a:t> 75-80% do linear. Paper </a:t>
            </a:r>
            <a:r>
              <a:rPr lang="en-US" dirty="0" err="1" smtClean="0">
                <a:solidFill>
                  <a:schemeClr val="tx1"/>
                </a:solidFill>
              </a:rPr>
              <a:t>publicado</a:t>
            </a:r>
            <a:r>
              <a:rPr lang="en-US" dirty="0" smtClean="0">
                <a:solidFill>
                  <a:schemeClr val="tx1"/>
                </a:solidFill>
              </a:rPr>
              <a:t> no Applied Computing IADIS (</a:t>
            </a:r>
            <a:r>
              <a:rPr lang="en-US" dirty="0" err="1" smtClean="0">
                <a:solidFill>
                  <a:schemeClr val="tx1"/>
                </a:solidFill>
              </a:rPr>
              <a:t>Qualis</a:t>
            </a:r>
            <a:r>
              <a:rPr lang="en-US" dirty="0" smtClean="0">
                <a:solidFill>
                  <a:schemeClr val="tx1"/>
                </a:solidFill>
              </a:rPr>
              <a:t> B3)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 modulo TerraME HPA tem </a:t>
            </a:r>
            <a:r>
              <a:rPr lang="en-US" dirty="0" err="1" smtClean="0">
                <a:solidFill>
                  <a:schemeClr val="tx1"/>
                </a:solidFill>
              </a:rPr>
              <a:t>comportamento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próximo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ao</a:t>
            </a:r>
            <a:r>
              <a:rPr lang="en-US" b="1" dirty="0" smtClean="0">
                <a:solidFill>
                  <a:schemeClr val="tx1"/>
                </a:solidFill>
              </a:rPr>
              <a:t> linear </a:t>
            </a:r>
            <a:r>
              <a:rPr lang="en-US" dirty="0" smtClean="0">
                <a:solidFill>
                  <a:schemeClr val="tx1"/>
                </a:solidFill>
              </a:rPr>
              <a:t>para </a:t>
            </a:r>
            <a:r>
              <a:rPr lang="en-US" dirty="0" err="1" smtClean="0">
                <a:solidFill>
                  <a:schemeClr val="tx1"/>
                </a:solidFill>
              </a:rPr>
              <a:t>problema</a:t>
            </a:r>
            <a:r>
              <a:rPr lang="en-US" dirty="0" smtClean="0">
                <a:solidFill>
                  <a:schemeClr val="tx1"/>
                </a:solidFill>
              </a:rPr>
              <a:t> com </a:t>
            </a:r>
            <a:r>
              <a:rPr lang="en-US" dirty="0" err="1" smtClean="0">
                <a:solidFill>
                  <a:schemeClr val="tx1"/>
                </a:solidFill>
              </a:rPr>
              <a:t>fraca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dependabilidade</a:t>
            </a:r>
            <a:r>
              <a:rPr lang="en-US" dirty="0" smtClean="0">
                <a:solidFill>
                  <a:schemeClr val="tx1"/>
                </a:solidFill>
              </a:rPr>
              <a:t> entre as </a:t>
            </a:r>
            <a:r>
              <a:rPr lang="en-US" dirty="0" err="1" smtClean="0">
                <a:solidFill>
                  <a:schemeClr val="tx1"/>
                </a:solidFill>
              </a:rPr>
              <a:t>funções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Conseguimos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até</a:t>
            </a:r>
            <a:r>
              <a:rPr lang="en-US" dirty="0" smtClean="0">
                <a:solidFill>
                  <a:schemeClr val="tx1"/>
                </a:solidFill>
              </a:rPr>
              <a:t> 95% do linear </a:t>
            </a:r>
            <a:r>
              <a:rPr lang="en-US" dirty="0" err="1" smtClean="0">
                <a:solidFill>
                  <a:schemeClr val="tx1"/>
                </a:solidFill>
              </a:rPr>
              <a:t>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utilizar</a:t>
            </a:r>
            <a:r>
              <a:rPr lang="en-US" dirty="0" smtClean="0">
                <a:solidFill>
                  <a:schemeClr val="tx1"/>
                </a:solidFill>
              </a:rPr>
              <a:t> 8 cores.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No </a:t>
            </a:r>
            <a:r>
              <a:rPr lang="en-US" dirty="0" err="1" smtClean="0">
                <a:solidFill>
                  <a:schemeClr val="tx1"/>
                </a:solidFill>
              </a:rPr>
              <a:t>modelo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Throll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constatamos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b="1" dirty="0" err="1" smtClean="0">
                <a:solidFill>
                  <a:schemeClr val="tx1"/>
                </a:solidFill>
              </a:rPr>
              <a:t>bloqueio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variáveis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globais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coleções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como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maior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problema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Iremos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implementar</a:t>
            </a:r>
            <a:r>
              <a:rPr lang="en-US" dirty="0" smtClean="0">
                <a:solidFill>
                  <a:schemeClr val="tx1"/>
                </a:solidFill>
              </a:rPr>
              <a:t> a </a:t>
            </a:r>
            <a:r>
              <a:rPr lang="en-US" dirty="0" err="1" smtClean="0">
                <a:solidFill>
                  <a:schemeClr val="tx1"/>
                </a:solidFill>
              </a:rPr>
              <a:t>possibilidade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bloquear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um </a:t>
            </a:r>
            <a:r>
              <a:rPr lang="en-US" b="1" dirty="0" err="1" smtClean="0">
                <a:solidFill>
                  <a:schemeClr val="tx1"/>
                </a:solidFill>
              </a:rPr>
              <a:t>elemento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da </a:t>
            </a:r>
            <a:r>
              <a:rPr lang="en-US" dirty="0" err="1" smtClean="0">
                <a:solidFill>
                  <a:schemeClr val="tx1"/>
                </a:solidFill>
              </a:rPr>
              <a:t>coleção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uma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célula</a:t>
            </a:r>
            <a:r>
              <a:rPr lang="en-US" dirty="0" smtClean="0">
                <a:solidFill>
                  <a:schemeClr val="tx1"/>
                </a:solidFill>
              </a:rPr>
              <a:t> de um </a:t>
            </a:r>
            <a:r>
              <a:rPr lang="en-US" dirty="0" err="1" smtClean="0">
                <a:solidFill>
                  <a:schemeClr val="tx1"/>
                </a:solidFill>
              </a:rPr>
              <a:t>espaço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celular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por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xemplo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Cabe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modelador</a:t>
            </a:r>
            <a:r>
              <a:rPr lang="en-US" dirty="0" smtClean="0">
                <a:solidFill>
                  <a:schemeClr val="tx1"/>
                </a:solidFill>
              </a:rPr>
              <a:t>  a </a:t>
            </a:r>
            <a:r>
              <a:rPr lang="en-US" b="1" dirty="0" err="1" smtClean="0">
                <a:solidFill>
                  <a:schemeClr val="tx1"/>
                </a:solidFill>
              </a:rPr>
              <a:t>escolha</a:t>
            </a:r>
            <a:r>
              <a:rPr lang="en-US" b="1" dirty="0" smtClean="0">
                <a:solidFill>
                  <a:schemeClr val="tx1"/>
                </a:solidFill>
              </a:rPr>
              <a:t> das </a:t>
            </a:r>
            <a:r>
              <a:rPr lang="en-US" b="1" dirty="0" err="1" smtClean="0">
                <a:solidFill>
                  <a:schemeClr val="tx1"/>
                </a:solidFill>
              </a:rPr>
              <a:t>melhores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funções a </a:t>
            </a:r>
            <a:r>
              <a:rPr lang="en-US" dirty="0" err="1" smtClean="0">
                <a:solidFill>
                  <a:schemeClr val="tx1"/>
                </a:solidFill>
              </a:rPr>
              <a:t>serem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executadas</a:t>
            </a:r>
            <a:r>
              <a:rPr lang="en-US" dirty="0" smtClean="0">
                <a:solidFill>
                  <a:schemeClr val="tx1"/>
                </a:solidFill>
              </a:rPr>
              <a:t> de forma </a:t>
            </a:r>
            <a:r>
              <a:rPr lang="en-US" dirty="0" err="1" smtClean="0">
                <a:solidFill>
                  <a:schemeClr val="tx1"/>
                </a:solidFill>
              </a:rPr>
              <a:t>paralela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Modelos</a:t>
            </a:r>
            <a:r>
              <a:rPr lang="en-US" dirty="0">
                <a:solidFill>
                  <a:schemeClr val="tx1"/>
                </a:solidFill>
              </a:rPr>
              <a:t> com </a:t>
            </a:r>
            <a:r>
              <a:rPr lang="en-US" dirty="0" err="1">
                <a:solidFill>
                  <a:schemeClr val="tx1"/>
                </a:solidFill>
              </a:rPr>
              <a:t>alta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dependabilidade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certamente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não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escalarão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Funções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com </a:t>
            </a:r>
            <a:r>
              <a:rPr lang="en-US" dirty="0" err="1" smtClean="0">
                <a:solidFill>
                  <a:schemeClr val="tx1"/>
                </a:solidFill>
              </a:rPr>
              <a:t>alta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complexidade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computacional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baixa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dependabilidade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devem</a:t>
            </a:r>
            <a:r>
              <a:rPr lang="en-US" dirty="0" smtClean="0">
                <a:solidFill>
                  <a:schemeClr val="tx1"/>
                </a:solidFill>
              </a:rPr>
              <a:t> ser </a:t>
            </a:r>
            <a:r>
              <a:rPr lang="en-US" dirty="0" err="1" smtClean="0">
                <a:solidFill>
                  <a:schemeClr val="tx1"/>
                </a:solidFill>
              </a:rPr>
              <a:t>escolhidas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como</a:t>
            </a:r>
            <a:r>
              <a:rPr lang="en-US" dirty="0" smtClean="0">
                <a:solidFill>
                  <a:schemeClr val="tx1"/>
                </a:solidFill>
              </a:rPr>
              <a:t> fortes </a:t>
            </a:r>
            <a:r>
              <a:rPr lang="en-US" dirty="0" err="1" smtClean="0">
                <a:solidFill>
                  <a:schemeClr val="tx1"/>
                </a:solidFill>
              </a:rPr>
              <a:t>candidatas</a:t>
            </a:r>
            <a:r>
              <a:rPr lang="en-US" dirty="0" smtClean="0">
                <a:solidFill>
                  <a:schemeClr val="tx1"/>
                </a:solidFill>
              </a:rPr>
              <a:t> a </a:t>
            </a:r>
            <a:r>
              <a:rPr lang="en-US" dirty="0" err="1" smtClean="0">
                <a:solidFill>
                  <a:schemeClr val="tx1"/>
                </a:solidFill>
              </a:rPr>
              <a:t>serem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executadas</a:t>
            </a:r>
            <a:r>
              <a:rPr lang="en-US" dirty="0" smtClean="0">
                <a:solidFill>
                  <a:schemeClr val="tx1"/>
                </a:solidFill>
              </a:rPr>
              <a:t> em paralelo.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31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Trabalhos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Futuros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Artigo</a:t>
            </a:r>
            <a:r>
              <a:rPr lang="en-US" dirty="0" smtClean="0">
                <a:solidFill>
                  <a:schemeClr val="tx1"/>
                </a:solidFill>
              </a:rPr>
              <a:t> do </a:t>
            </a:r>
            <a:r>
              <a:rPr lang="en-US" dirty="0" err="1" smtClean="0">
                <a:solidFill>
                  <a:schemeClr val="tx1"/>
                </a:solidFill>
              </a:rPr>
              <a:t>TerraME</a:t>
            </a:r>
            <a:r>
              <a:rPr lang="en-US" dirty="0" smtClean="0">
                <a:solidFill>
                  <a:schemeClr val="tx1"/>
                </a:solidFill>
              </a:rPr>
              <a:t> HPA </a:t>
            </a:r>
            <a:r>
              <a:rPr lang="en-US" dirty="0" err="1" smtClean="0">
                <a:solidFill>
                  <a:schemeClr val="tx1"/>
                </a:solidFill>
              </a:rPr>
              <a:t>para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>
                <a:solidFill>
                  <a:schemeClr val="tx1"/>
                </a:solidFill>
              </a:rPr>
              <a:t>Workshop on Modeling and Simulation on Grid and Cloud </a:t>
            </a:r>
            <a:r>
              <a:rPr lang="en-US" dirty="0" smtClean="0">
                <a:solidFill>
                  <a:schemeClr val="tx1"/>
                </a:solidFill>
              </a:rPr>
              <a:t>Computing. Deadline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Jan de 2012. </a:t>
            </a:r>
            <a:r>
              <a:rPr lang="en-US" dirty="0" err="1" smtClean="0">
                <a:solidFill>
                  <a:schemeClr val="tx1"/>
                </a:solidFill>
              </a:rPr>
              <a:t>Qualis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A2.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Utilizar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GPU’s</a:t>
            </a:r>
            <a:r>
              <a:rPr lang="en-US" dirty="0" smtClean="0">
                <a:solidFill>
                  <a:schemeClr val="tx1"/>
                </a:solidFill>
              </a:rPr>
              <a:t> para o </a:t>
            </a:r>
            <a:r>
              <a:rPr lang="en-US" dirty="0" err="1" smtClean="0">
                <a:solidFill>
                  <a:schemeClr val="tx1"/>
                </a:solidFill>
              </a:rPr>
              <a:t>processamento</a:t>
            </a:r>
            <a:r>
              <a:rPr lang="en-US" dirty="0" smtClean="0">
                <a:solidFill>
                  <a:schemeClr val="tx1"/>
                </a:solidFill>
              </a:rPr>
              <a:t> paralelo.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Distribuir</a:t>
            </a:r>
            <a:r>
              <a:rPr lang="en-US" dirty="0" smtClean="0">
                <a:solidFill>
                  <a:schemeClr val="tx1"/>
                </a:solidFill>
              </a:rPr>
              <a:t> a execução de um modelo entre </a:t>
            </a:r>
            <a:r>
              <a:rPr lang="en-US" dirty="0" err="1" smtClean="0">
                <a:solidFill>
                  <a:schemeClr val="tx1"/>
                </a:solidFill>
              </a:rPr>
              <a:t>computadores</a:t>
            </a:r>
            <a:r>
              <a:rPr lang="en-US" dirty="0" smtClean="0">
                <a:solidFill>
                  <a:schemeClr val="tx1"/>
                </a:solidFill>
              </a:rPr>
              <a:t> de um cluster. </a:t>
            </a:r>
            <a:r>
              <a:rPr lang="en-US" dirty="0" err="1" smtClean="0">
                <a:solidFill>
                  <a:schemeClr val="tx1"/>
                </a:solidFill>
              </a:rPr>
              <a:t>Versão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arquitetura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computadores</a:t>
            </a:r>
            <a:r>
              <a:rPr lang="en-US" dirty="0" smtClean="0">
                <a:solidFill>
                  <a:schemeClr val="tx1"/>
                </a:solidFill>
              </a:rPr>
              <a:t> com </a:t>
            </a:r>
            <a:r>
              <a:rPr lang="en-US" dirty="0" err="1" smtClean="0">
                <a:solidFill>
                  <a:schemeClr val="tx1"/>
                </a:solidFill>
              </a:rPr>
              <a:t>memória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distribuída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Reduzir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dirty="0" err="1" smtClean="0">
                <a:solidFill>
                  <a:schemeClr val="tx1"/>
                </a:solidFill>
              </a:rPr>
              <a:t>uso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diretivas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Incluir</a:t>
            </a:r>
            <a:r>
              <a:rPr lang="en-US" dirty="0" smtClean="0">
                <a:solidFill>
                  <a:schemeClr val="tx1"/>
                </a:solidFill>
              </a:rPr>
              <a:t> o </a:t>
            </a:r>
            <a:r>
              <a:rPr lang="en-US" b="1" dirty="0" err="1" smtClean="0">
                <a:solidFill>
                  <a:schemeClr val="tx1"/>
                </a:solidFill>
              </a:rPr>
              <a:t>bloqueio</a:t>
            </a:r>
            <a:r>
              <a:rPr lang="en-US" b="1" dirty="0" smtClean="0">
                <a:solidFill>
                  <a:schemeClr val="tx1"/>
                </a:solidFill>
              </a:rPr>
              <a:t> de um item </a:t>
            </a:r>
            <a:r>
              <a:rPr lang="en-US" dirty="0" smtClean="0">
                <a:solidFill>
                  <a:schemeClr val="tx1"/>
                </a:solidFill>
              </a:rPr>
              <a:t>de </a:t>
            </a:r>
            <a:r>
              <a:rPr lang="en-US" dirty="0" err="1" smtClean="0">
                <a:solidFill>
                  <a:schemeClr val="tx1"/>
                </a:solidFill>
              </a:rPr>
              <a:t>uma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coleção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compartilhada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itens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Testes, testes e testes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Artigo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num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periódico</a:t>
            </a:r>
            <a:r>
              <a:rPr lang="en-US" dirty="0" smtClean="0">
                <a:solidFill>
                  <a:schemeClr val="tx1"/>
                </a:solidFill>
              </a:rPr>
              <a:t> com as </a:t>
            </a:r>
            <a:r>
              <a:rPr lang="en-US" dirty="0" err="1" smtClean="0">
                <a:solidFill>
                  <a:schemeClr val="tx1"/>
                </a:solidFill>
              </a:rPr>
              <a:t>versões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TerraME</a:t>
            </a:r>
            <a:r>
              <a:rPr lang="en-US" dirty="0" smtClean="0">
                <a:solidFill>
                  <a:schemeClr val="tx1"/>
                </a:solidFill>
              </a:rPr>
              <a:t> HPA shared e distributed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32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C00000"/>
                </a:solidFill>
              </a:rPr>
              <a:t>Agradecimentos</a:t>
            </a:r>
            <a:endParaRPr lang="pt-BR" dirty="0">
              <a:solidFill>
                <a:srgbClr val="C0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33</a:t>
            </a:fld>
            <a:endParaRPr lang="en-US" sz="2000" dirty="0"/>
          </a:p>
        </p:txBody>
      </p:sp>
      <p:pic>
        <p:nvPicPr>
          <p:cNvPr id="6" name="Imagem 5" descr="terralab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467544" y="2329660"/>
            <a:ext cx="1368152" cy="1687387"/>
          </a:xfrm>
          <a:prstGeom prst="rect">
            <a:avLst/>
          </a:prstGeom>
        </p:spPr>
      </p:pic>
      <p:pic>
        <p:nvPicPr>
          <p:cNvPr id="7" name="Picture 2" descr="http://t1.gstatic.com/images?q=tbn:ANd9GcT1e_Ge95jFh8gyyOo3PyzvurjiMOU8t3ztMuOCBlZPUcwN3KOH-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14813"/>
            <a:ext cx="19812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1.gstatic.com/images?q=tbn:ANd9GcSjrRfjtd2fjjKU6mVlU02rO3I2BPxubWzpcy34H16W_ttX1PS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915039" cy="214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decom.ufop.br/prof/marcone/decomwe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39095"/>
            <a:ext cx="2664296" cy="156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729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duvida-landing-p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908720"/>
            <a:ext cx="6192688" cy="4606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C0602"/>
                </a:solidFill>
              </a:rPr>
              <a:t>TerraME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Simulador espaço-temporal para problemas da </a:t>
            </a:r>
            <a:r>
              <a:rPr lang="pt-BR" dirty="0" err="1" smtClean="0">
                <a:solidFill>
                  <a:schemeClr val="tx1"/>
                </a:solidFill>
              </a:rPr>
              <a:t>Geo-Ciência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pPr lvl="1" algn="just"/>
            <a:endParaRPr lang="pt-BR" dirty="0" smtClean="0">
              <a:solidFill>
                <a:schemeClr val="tx1"/>
              </a:solidFill>
            </a:endParaRPr>
          </a:p>
          <a:p>
            <a:pPr lvl="1" algn="just"/>
            <a:r>
              <a:rPr lang="pt-BR" dirty="0" smtClean="0">
                <a:solidFill>
                  <a:schemeClr val="tx1"/>
                </a:solidFill>
              </a:rPr>
              <a:t>O TerraME tem suporte para autômatos celulares, </a:t>
            </a:r>
          </a:p>
          <a:p>
            <a:pPr lvl="1" algn="just">
              <a:buNone/>
            </a:pPr>
            <a:r>
              <a:rPr lang="pt-BR" dirty="0" smtClean="0">
                <a:solidFill>
                  <a:schemeClr val="tx1"/>
                </a:solidFill>
              </a:rPr>
              <a:t>	para modelos baseados em agentes e modelos </a:t>
            </a:r>
          </a:p>
          <a:p>
            <a:pPr lvl="1" algn="just">
              <a:buNone/>
            </a:pPr>
            <a:r>
              <a:rPr lang="pt-BR" dirty="0" smtClean="0">
                <a:solidFill>
                  <a:schemeClr val="tx1"/>
                </a:solidFill>
              </a:rPr>
              <a:t>	de rede rodando em espaços celulares regulares e </a:t>
            </a:r>
          </a:p>
          <a:p>
            <a:pPr lvl="1" algn="just">
              <a:buNone/>
            </a:pPr>
            <a:r>
              <a:rPr lang="pt-BR" dirty="0" smtClean="0">
                <a:solidFill>
                  <a:schemeClr val="tx1"/>
                </a:solidFill>
              </a:rPr>
              <a:t>	irregulares .</a:t>
            </a:r>
          </a:p>
          <a:p>
            <a:pPr lvl="1" algn="just"/>
            <a:r>
              <a:rPr lang="pt-BR" dirty="0" smtClean="0">
                <a:solidFill>
                  <a:schemeClr val="tx1"/>
                </a:solidFill>
              </a:rPr>
              <a:t>Ele apresenta duas inovações, são elas: Espaços Anisotrópicos e autômatos Híbridos.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4</a:t>
            </a:fld>
            <a:endParaRPr lang="en-US" sz="2000" dirty="0"/>
          </a:p>
        </p:txBody>
      </p:sp>
      <p:pic>
        <p:nvPicPr>
          <p:cNvPr id="5" name="Imagem 4" descr="terralab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467544" y="4869160"/>
            <a:ext cx="1368152" cy="1687387"/>
          </a:xfrm>
          <a:prstGeom prst="rect">
            <a:avLst/>
          </a:prstGeom>
        </p:spPr>
      </p:pic>
      <p:pic>
        <p:nvPicPr>
          <p:cNvPr id="1026" name="Picture 2" descr="http://t1.gstatic.com/images?q=tbn:ANd9GcT1e_Ge95jFh8gyyOo3PyzvurjiMOU8t3ztMuOCBlZPUcwN3KOH-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54313"/>
            <a:ext cx="19812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SjrRfjtd2fjjKU6mVlU02rO3I2BPxubWzpcy34H16W_ttX1PS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600348"/>
            <a:ext cx="915039" cy="214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ecom.ufop.br/prof/marcone/decomwe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878595"/>
            <a:ext cx="2664296" cy="156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Justificativa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Entender parte da dinâmica da terra</a:t>
            </a:r>
          </a:p>
          <a:p>
            <a:pPr algn="just"/>
            <a:endParaRPr lang="pt-BR" dirty="0" smtClean="0">
              <a:solidFill>
                <a:schemeClr val="tx1"/>
              </a:solidFill>
            </a:endParaRPr>
          </a:p>
          <a:p>
            <a:pPr algn="just"/>
            <a:endParaRPr lang="pt-BR" dirty="0" smtClean="0">
              <a:solidFill>
                <a:schemeClr val="tx1"/>
              </a:solidFill>
            </a:endParaRPr>
          </a:p>
          <a:p>
            <a:pPr algn="just"/>
            <a:endParaRPr lang="pt-BR" dirty="0" smtClean="0">
              <a:solidFill>
                <a:schemeClr val="tx1"/>
              </a:solidFill>
            </a:endParaRPr>
          </a:p>
          <a:p>
            <a:pPr algn="just"/>
            <a:r>
              <a:rPr lang="pt-BR" b="1" dirty="0" smtClean="0">
                <a:solidFill>
                  <a:schemeClr val="tx1"/>
                </a:solidFill>
              </a:rPr>
              <a:t>Mais processos </a:t>
            </a:r>
            <a:r>
              <a:rPr lang="pt-BR" dirty="0" smtClean="0">
                <a:solidFill>
                  <a:schemeClr val="tx1"/>
                </a:solidFill>
              </a:rPr>
              <a:t>começaram a influenciar na dinâmica do modelo, tornando-os mais </a:t>
            </a:r>
            <a:r>
              <a:rPr lang="pt-BR" b="1" dirty="0" smtClean="0">
                <a:solidFill>
                  <a:schemeClr val="tx1"/>
                </a:solidFill>
              </a:rPr>
              <a:t>complexos</a:t>
            </a:r>
            <a:r>
              <a:rPr lang="pt-BR" dirty="0" smtClean="0">
                <a:solidFill>
                  <a:schemeClr val="tx1"/>
                </a:solidFill>
              </a:rPr>
              <a:t>. Maior </a:t>
            </a:r>
            <a:r>
              <a:rPr lang="pt-BR" b="1" dirty="0" smtClean="0">
                <a:solidFill>
                  <a:schemeClr val="tx1"/>
                </a:solidFill>
              </a:rPr>
              <a:t>complexidade e maior volume de dados</a:t>
            </a:r>
            <a:r>
              <a:rPr lang="pt-BR" dirty="0" smtClean="0">
                <a:solidFill>
                  <a:schemeClr val="tx1"/>
                </a:solidFill>
              </a:rPr>
              <a:t> resultam em </a:t>
            </a:r>
            <a:r>
              <a:rPr lang="pt-BR" b="1" dirty="0" smtClean="0">
                <a:solidFill>
                  <a:schemeClr val="tx1"/>
                </a:solidFill>
              </a:rPr>
              <a:t>maior tempo</a:t>
            </a:r>
            <a:r>
              <a:rPr lang="pt-BR" dirty="0" smtClean="0">
                <a:solidFill>
                  <a:schemeClr val="tx1"/>
                </a:solidFill>
              </a:rPr>
              <a:t> para obtenção de resultados de uma simulação.</a:t>
            </a:r>
          </a:p>
          <a:p>
            <a:pPr algn="just"/>
            <a:endParaRPr lang="pt-BR" dirty="0">
              <a:solidFill>
                <a:schemeClr val="tx1"/>
              </a:solidFill>
            </a:endParaRP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Custo de arquiteturas de computadores de alto desempenho cai drasticamente. O uso de clusters de máquinas </a:t>
            </a:r>
            <a:r>
              <a:rPr lang="pt-BR" dirty="0" err="1" smtClean="0">
                <a:solidFill>
                  <a:schemeClr val="tx1"/>
                </a:solidFill>
              </a:rPr>
              <a:t>multiprocessadas</a:t>
            </a:r>
            <a:r>
              <a:rPr lang="pt-BR" dirty="0" smtClean="0">
                <a:solidFill>
                  <a:schemeClr val="tx1"/>
                </a:solidFill>
              </a:rPr>
              <a:t> aumenta.</a:t>
            </a:r>
          </a:p>
          <a:p>
            <a:pPr algn="just"/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5</a:t>
            </a:fld>
            <a:endParaRPr lang="en-US" sz="2000" dirty="0"/>
          </a:p>
        </p:txBody>
      </p:sp>
      <p:pic>
        <p:nvPicPr>
          <p:cNvPr id="4" name="Imagem 3" descr="planeta triste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796136" y="1124744"/>
            <a:ext cx="2485256" cy="2138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9C0602"/>
                </a:solidFill>
              </a:rPr>
              <a:t>Quais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são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os</a:t>
            </a:r>
            <a:r>
              <a:rPr lang="en-US" dirty="0" smtClean="0">
                <a:solidFill>
                  <a:srgbClr val="9C0602"/>
                </a:solidFill>
              </a:rPr>
              <a:t> </a:t>
            </a:r>
            <a:r>
              <a:rPr lang="en-US" dirty="0" err="1" smtClean="0">
                <a:solidFill>
                  <a:srgbClr val="9C0602"/>
                </a:solidFill>
              </a:rPr>
              <a:t>objetivos</a:t>
            </a:r>
            <a:r>
              <a:rPr lang="en-US" dirty="0" smtClean="0">
                <a:solidFill>
                  <a:srgbClr val="9C0602"/>
                </a:solidFill>
              </a:rPr>
              <a:t>?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525963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Reduzir</a:t>
            </a:r>
            <a:r>
              <a:rPr lang="en-US" dirty="0" smtClean="0">
                <a:solidFill>
                  <a:schemeClr val="tx1"/>
                </a:solidFill>
              </a:rPr>
              <a:t> o tempo de execução dos </a:t>
            </a:r>
            <a:r>
              <a:rPr lang="en-US" dirty="0" err="1" smtClean="0">
                <a:solidFill>
                  <a:schemeClr val="tx1"/>
                </a:solidFill>
              </a:rPr>
              <a:t>modelos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Utilizar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apenas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arquiteturas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computadores</a:t>
            </a:r>
            <a:r>
              <a:rPr lang="en-US" dirty="0" smtClean="0">
                <a:solidFill>
                  <a:schemeClr val="tx1"/>
                </a:solidFill>
              </a:rPr>
              <a:t> com </a:t>
            </a:r>
            <a:r>
              <a:rPr lang="en-US" b="1" dirty="0" err="1" smtClean="0">
                <a:solidFill>
                  <a:schemeClr val="tx1"/>
                </a:solidFill>
              </a:rPr>
              <a:t>múltiplos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núcleos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processamento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solução tem </a:t>
            </a:r>
            <a:r>
              <a:rPr lang="en-US" dirty="0" err="1" smtClean="0">
                <a:solidFill>
                  <a:schemeClr val="tx1"/>
                </a:solidFill>
              </a:rPr>
              <a:t>que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ser </a:t>
            </a:r>
            <a:r>
              <a:rPr lang="en-US" b="1" dirty="0" err="1" smtClean="0">
                <a:solidFill>
                  <a:schemeClr val="tx1"/>
                </a:solidFill>
              </a:rPr>
              <a:t>intuitiva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smtClean="0">
                <a:solidFill>
                  <a:schemeClr val="tx1"/>
                </a:solidFill>
              </a:rPr>
              <a:t>não </a:t>
            </a:r>
            <a:r>
              <a:rPr lang="en-US" dirty="0" err="1" smtClean="0">
                <a:solidFill>
                  <a:schemeClr val="tx1"/>
                </a:solidFill>
              </a:rPr>
              <a:t>deve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necessitar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alteração</a:t>
            </a:r>
            <a:r>
              <a:rPr lang="en-US" b="1" dirty="0" smtClean="0">
                <a:solidFill>
                  <a:schemeClr val="tx1"/>
                </a:solidFill>
              </a:rPr>
              <a:t> no </a:t>
            </a:r>
            <a:r>
              <a:rPr lang="en-US" b="1" dirty="0" err="1" smtClean="0">
                <a:solidFill>
                  <a:schemeClr val="tx1"/>
                </a:solidFill>
              </a:rPr>
              <a:t>código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original do </a:t>
            </a:r>
            <a:r>
              <a:rPr lang="en-US" dirty="0" err="1" smtClean="0">
                <a:solidFill>
                  <a:schemeClr val="tx1"/>
                </a:solidFill>
              </a:rPr>
              <a:t>usuário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rgbClr val="013910"/>
              </a:solidFill>
            </a:endParaRPr>
          </a:p>
          <a:p>
            <a:endParaRPr lang="en-US" dirty="0" smtClean="0">
              <a:solidFill>
                <a:srgbClr val="01391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6</a:t>
            </a:fld>
            <a:endParaRPr lang="en-US" sz="2000" dirty="0"/>
          </a:p>
        </p:txBody>
      </p:sp>
      <p:pic>
        <p:nvPicPr>
          <p:cNvPr id="5" name="Imagem 4" descr="objeti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052736"/>
            <a:ext cx="2481833" cy="22022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1043608" y="2863389"/>
            <a:ext cx="6858000" cy="830997"/>
          </a:xfrm>
        </p:spPr>
        <p:txBody>
          <a:bodyPr/>
          <a:lstStyle/>
          <a:p>
            <a:pPr algn="ctr"/>
            <a:r>
              <a:rPr lang="en-US" sz="4800" dirty="0" err="1" smtClean="0">
                <a:solidFill>
                  <a:srgbClr val="9C0602"/>
                </a:solidFill>
              </a:rPr>
              <a:t>Resolvendo</a:t>
            </a:r>
            <a:r>
              <a:rPr lang="en-US" sz="4800" dirty="0" smtClean="0">
                <a:solidFill>
                  <a:srgbClr val="9C0602"/>
                </a:solidFill>
              </a:rPr>
              <a:t> o </a:t>
            </a:r>
            <a:r>
              <a:rPr lang="en-US" sz="4800" dirty="0" err="1" smtClean="0">
                <a:solidFill>
                  <a:srgbClr val="9C0602"/>
                </a:solidFill>
              </a:rPr>
              <a:t>problema</a:t>
            </a:r>
            <a:endParaRPr lang="pt-BR" sz="4800" dirty="0">
              <a:solidFill>
                <a:srgbClr val="9C0602"/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7</a:t>
            </a:fld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9C0602"/>
                </a:solidFill>
              </a:rPr>
              <a:t>Primeiros passos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00"/>
                </a:solidFill>
              </a:rPr>
              <a:t>Trabalhos Correlatos.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Busca por </a:t>
            </a:r>
            <a:r>
              <a:rPr lang="pt-BR" b="1" dirty="0" smtClean="0">
                <a:solidFill>
                  <a:srgbClr val="000000"/>
                </a:solidFill>
              </a:rPr>
              <a:t>técnicas paralelas que possam auxiliar </a:t>
            </a:r>
            <a:r>
              <a:rPr lang="pt-BR" dirty="0" smtClean="0">
                <a:solidFill>
                  <a:srgbClr val="000000"/>
                </a:solidFill>
              </a:rPr>
              <a:t>na paralelização do </a:t>
            </a:r>
            <a:r>
              <a:rPr lang="pt-BR" dirty="0" err="1" smtClean="0">
                <a:solidFill>
                  <a:srgbClr val="000000"/>
                </a:solidFill>
              </a:rPr>
              <a:t>Kernel</a:t>
            </a:r>
            <a:r>
              <a:rPr lang="pt-BR" dirty="0" smtClean="0">
                <a:solidFill>
                  <a:srgbClr val="000000"/>
                </a:solidFill>
              </a:rPr>
              <a:t> TerraME.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Bibliotecas utilizadas no </a:t>
            </a:r>
            <a:r>
              <a:rPr lang="pt-BR" dirty="0" err="1" smtClean="0">
                <a:solidFill>
                  <a:srgbClr val="000000"/>
                </a:solidFill>
              </a:rPr>
              <a:t>Kernel</a:t>
            </a:r>
            <a:r>
              <a:rPr lang="pt-BR" dirty="0" smtClean="0">
                <a:solidFill>
                  <a:srgbClr val="000000"/>
                </a:solidFill>
              </a:rPr>
              <a:t> TerraME.</a:t>
            </a:r>
          </a:p>
          <a:p>
            <a:pPr>
              <a:buNone/>
            </a:pPr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Bibliotecas de </a:t>
            </a:r>
            <a:r>
              <a:rPr lang="pt-BR" b="1" dirty="0" err="1" smtClean="0">
                <a:solidFill>
                  <a:srgbClr val="000000"/>
                </a:solidFill>
              </a:rPr>
              <a:t>Bind</a:t>
            </a:r>
            <a:r>
              <a:rPr lang="pt-BR" dirty="0" smtClean="0">
                <a:solidFill>
                  <a:srgbClr val="000000"/>
                </a:solidFill>
              </a:rPr>
              <a:t> entre C++ e LUA.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8</a:t>
            </a:fld>
            <a:endParaRPr lang="en-US" sz="2000" dirty="0"/>
          </a:p>
        </p:txBody>
      </p:sp>
      <p:pic>
        <p:nvPicPr>
          <p:cNvPr id="6" name="Imagem 5" descr="ide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789040"/>
            <a:ext cx="2304256" cy="2328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9C0602"/>
                </a:solidFill>
              </a:rPr>
              <a:t>Primeiros passos – trabalhos correlatos</a:t>
            </a:r>
            <a:endParaRPr lang="pt-BR" dirty="0">
              <a:solidFill>
                <a:srgbClr val="9C0602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00"/>
                </a:solidFill>
              </a:rPr>
              <a:t>Estudo da </a:t>
            </a:r>
            <a:r>
              <a:rPr lang="pt-BR" b="1" dirty="0" smtClean="0">
                <a:solidFill>
                  <a:srgbClr val="000000"/>
                </a:solidFill>
              </a:rPr>
              <a:t>documentação</a:t>
            </a:r>
            <a:r>
              <a:rPr lang="pt-BR" dirty="0" smtClean="0">
                <a:solidFill>
                  <a:srgbClr val="000000"/>
                </a:solidFill>
              </a:rPr>
              <a:t> da Plataforma TerraME.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dirty="0" smtClean="0">
                <a:solidFill>
                  <a:srgbClr val="000000"/>
                </a:solidFill>
              </a:rPr>
              <a:t>Busca pelas principais </a:t>
            </a:r>
            <a:r>
              <a:rPr lang="pt-BR" b="1" dirty="0" smtClean="0">
                <a:solidFill>
                  <a:srgbClr val="000000"/>
                </a:solidFill>
              </a:rPr>
              <a:t>plataformas de simulação </a:t>
            </a:r>
            <a:r>
              <a:rPr lang="pt-BR" dirty="0" smtClean="0">
                <a:solidFill>
                  <a:srgbClr val="000000"/>
                </a:solidFill>
              </a:rPr>
              <a:t>existentes atualmente.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b="1" dirty="0" smtClean="0">
                <a:solidFill>
                  <a:srgbClr val="000000"/>
                </a:solidFill>
              </a:rPr>
              <a:t>Comparação</a:t>
            </a:r>
            <a:r>
              <a:rPr lang="pt-BR" dirty="0" smtClean="0">
                <a:solidFill>
                  <a:srgbClr val="000000"/>
                </a:solidFill>
              </a:rPr>
              <a:t> das plataformas analisadas com o TerraME.</a:t>
            </a:r>
          </a:p>
          <a:p>
            <a:endParaRPr lang="pt-BR" dirty="0" smtClean="0">
              <a:solidFill>
                <a:srgbClr val="000000"/>
              </a:solidFill>
            </a:endParaRPr>
          </a:p>
          <a:p>
            <a:r>
              <a:rPr lang="pt-BR" b="1" dirty="0" smtClean="0">
                <a:solidFill>
                  <a:srgbClr val="000000"/>
                </a:solidFill>
              </a:rPr>
              <a:t>Soluções de um problema semelhante </a:t>
            </a:r>
            <a:r>
              <a:rPr lang="pt-BR" dirty="0" smtClean="0">
                <a:solidFill>
                  <a:srgbClr val="000000"/>
                </a:solidFill>
              </a:rPr>
              <a:t>ao </a:t>
            </a:r>
          </a:p>
          <a:p>
            <a:pPr>
              <a:buNone/>
            </a:pPr>
            <a:r>
              <a:rPr lang="pt-BR" dirty="0" smtClean="0">
                <a:solidFill>
                  <a:srgbClr val="000000"/>
                </a:solidFill>
              </a:rPr>
              <a:t>	nosso, que utilize conceito de processos </a:t>
            </a:r>
          </a:p>
          <a:p>
            <a:pPr>
              <a:buNone/>
            </a:pPr>
            <a:r>
              <a:rPr lang="pt-BR" dirty="0" smtClean="0">
                <a:solidFill>
                  <a:srgbClr val="000000"/>
                </a:solidFill>
              </a:rPr>
              <a:t>	sendo executados em paralelo (</a:t>
            </a:r>
            <a:r>
              <a:rPr lang="pt-BR" dirty="0" err="1" smtClean="0">
                <a:solidFill>
                  <a:srgbClr val="000000"/>
                </a:solidFill>
              </a:rPr>
              <a:t>lingu</a:t>
            </a:r>
            <a:r>
              <a:rPr lang="pt-BR" dirty="0" smtClean="0">
                <a:solidFill>
                  <a:srgbClr val="000000"/>
                </a:solidFill>
              </a:rPr>
              <a:t>. R).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z="2000" smtClean="0"/>
              <a:pPr/>
              <a:t>9</a:t>
            </a:fld>
            <a:endParaRPr lang="en-US" sz="2000" dirty="0"/>
          </a:p>
        </p:txBody>
      </p:sp>
      <p:pic>
        <p:nvPicPr>
          <p:cNvPr id="5" name="Imagem 4" descr="leitura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156176" y="4221088"/>
            <a:ext cx="2298894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5378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TS010385378</Template>
  <TotalTime>1294</TotalTime>
  <Words>1610</Words>
  <Application>Microsoft Office PowerPoint</Application>
  <PresentationFormat>Apresentação na tela (4:3)</PresentationFormat>
  <Paragraphs>335</Paragraphs>
  <Slides>34</Slides>
  <Notes>26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TS010385378</vt:lpstr>
      <vt:lpstr>TERRAME HPA - UMA PLATAFORMA PARALELA PARA MODELAGEM E SIMULAÇÃO DE SISTEMAS TERRESTRES – a versão para memória compartilhada</vt:lpstr>
      <vt:lpstr>Organização</vt:lpstr>
      <vt:lpstr>Plataformas de Simulação e Modelagem</vt:lpstr>
      <vt:lpstr>TerraME</vt:lpstr>
      <vt:lpstr>Justificativa</vt:lpstr>
      <vt:lpstr>Quais são os objetivos?</vt:lpstr>
      <vt:lpstr>Resolvendo o problema</vt:lpstr>
      <vt:lpstr>Primeiros passos</vt:lpstr>
      <vt:lpstr>Primeiros passos – trabalhos correlatos</vt:lpstr>
      <vt:lpstr>Pontos fundamentais do TerraME</vt:lpstr>
      <vt:lpstr>“Primeiro o carrinho de rolimã…”</vt:lpstr>
      <vt:lpstr>Compação plataformas X métodos de calibração</vt:lpstr>
      <vt:lpstr>Paralelizando os dados</vt:lpstr>
      <vt:lpstr>Técnica adotada para auxiliar na construção da solução</vt:lpstr>
      <vt:lpstr>Utilizamos anotações</vt:lpstr>
      <vt:lpstr>A Solução para calibração paralela!!!</vt:lpstr>
      <vt:lpstr>Testes</vt:lpstr>
      <vt:lpstr>Speedup</vt:lpstr>
      <vt:lpstr>Módulo TerraME HPA</vt:lpstr>
      <vt:lpstr>Requisitos</vt:lpstr>
      <vt:lpstr>Resolvendo problemas para garantir concorrência</vt:lpstr>
      <vt:lpstr>Resolvendo problemas para garantir concorrência</vt:lpstr>
      <vt:lpstr>Resolvendo problemas para garantir concorrência</vt:lpstr>
      <vt:lpstr>Como obter concorrência em LUA</vt:lpstr>
      <vt:lpstr>O interpretador</vt:lpstr>
      <vt:lpstr>A arquitetura da solução TerraME HPA</vt:lpstr>
      <vt:lpstr>Diretivas disponíveis ao modelador</vt:lpstr>
      <vt:lpstr>Como utilizar??</vt:lpstr>
      <vt:lpstr>Testes</vt:lpstr>
      <vt:lpstr>Resultado</vt:lpstr>
      <vt:lpstr>Conclusões</vt:lpstr>
      <vt:lpstr>Trabalhos Futuros</vt:lpstr>
      <vt:lpstr>Agradecimentos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TERRAME HPA - UMA ARQUITETURA BASEADA EM MEMÓRIA COMPARTILHADA PARA MODELAGEM E SIMULAÇÃO DE SISTEMAS TERRESTRES</dc:title>
  <dc:creator>Saulo</dc:creator>
  <cp:lastModifiedBy>Saulo</cp:lastModifiedBy>
  <cp:revision>480</cp:revision>
  <dcterms:created xsi:type="dcterms:W3CDTF">2011-12-16T20:22:30Z</dcterms:created>
  <dcterms:modified xsi:type="dcterms:W3CDTF">2011-12-22T03:02:03Z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