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5"/>
  </p:notesMasterIdLst>
  <p:sldIdLst>
    <p:sldId id="256" r:id="rId2"/>
    <p:sldId id="257" r:id="rId3"/>
    <p:sldId id="258" r:id="rId4"/>
    <p:sldId id="260" r:id="rId5"/>
    <p:sldId id="283" r:id="rId6"/>
    <p:sldId id="259" r:id="rId7"/>
    <p:sldId id="284" r:id="rId8"/>
    <p:sldId id="261" r:id="rId9"/>
    <p:sldId id="263" r:id="rId10"/>
    <p:sldId id="285" r:id="rId11"/>
    <p:sldId id="264" r:id="rId12"/>
    <p:sldId id="274" r:id="rId13"/>
    <p:sldId id="276" r:id="rId14"/>
    <p:sldId id="278" r:id="rId15"/>
    <p:sldId id="286" r:id="rId16"/>
    <p:sldId id="279" r:id="rId17"/>
    <p:sldId id="287" r:id="rId18"/>
    <p:sldId id="288" r:id="rId19"/>
    <p:sldId id="266" r:id="rId20"/>
    <p:sldId id="289" r:id="rId21"/>
    <p:sldId id="267" r:id="rId22"/>
    <p:sldId id="290" r:id="rId23"/>
    <p:sldId id="291" r:id="rId24"/>
    <p:sldId id="292" r:id="rId25"/>
    <p:sldId id="270" r:id="rId26"/>
    <p:sldId id="293" r:id="rId27"/>
    <p:sldId id="295" r:id="rId28"/>
    <p:sldId id="269" r:id="rId29"/>
    <p:sldId id="282" r:id="rId30"/>
    <p:sldId id="296" r:id="rId31"/>
    <p:sldId id="271" r:id="rId32"/>
    <p:sldId id="297" r:id="rId33"/>
    <p:sldId id="273" r:id="rId34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176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1ADAE56-F87E-44F4-B164-4495E49A790C}" type="datetimeFigureOut">
              <a:rPr lang="pt-BR"/>
              <a:pPr>
                <a:defRPr/>
              </a:pPr>
              <a:t>15/12/2011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A6616C-6B76-43B5-B58A-09FA1FF44A3C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8201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  <p:sp>
        <p:nvSpPr>
          <p:cNvPr id="2253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5C5CE6-5F38-45D2-B44B-E2FDAFB0FEAC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4C10B-8B7A-4254-B522-0A9F3CC49FEF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4697-4B03-4DEF-B8AA-75843011DB4A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576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2084D-E2C6-4CEB-BC4B-AF7804CF711C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EC20F-D24A-4449-A9C5-59025B9D9B01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96245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092CE-FE26-4270-AC96-9D06A12E11D7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E335A-069E-4FC9-8B67-C9FA1770B26F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431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470E0-137B-4723-B5EE-C870BE006EAE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D069-15A3-4CF9-B655-487F071724C7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0723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DC832-2E57-4273-9EB3-0939A5D911AE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2E9E7-57D2-4ED0-824A-B2CED7168DE8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707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6414D-8E48-47E0-B074-2B656F392129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81E82-A993-4F9A-A440-2C80F6980D9D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0025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0D735-4ACA-47CC-930B-DE145F7CAE9E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AC83D-CC25-4666-83E3-BBABFE8C7547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3600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D9578-E8D7-444E-BEE3-AAE5AE34253E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912EB-59F2-439E-A295-8E4A4A933920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5714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77A7D-26F0-45DA-BF77-2A76B2D0BCF5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1C2C5-CA0C-49B4-A46D-CD061468BDC7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2913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F363F-A54C-4F06-A917-3F3CBFBA6F55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56F87-5BF8-4463-A51A-2A805763A22D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234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752A2-175D-4718-9980-C702F54897D5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BF04F-DACA-4995-85A5-DCA0E5B11C70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8325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EE4EC5-4AA1-4097-8223-BF0B55F1E7BA}" type="slidenum">
              <a:rPr lang="pt-BR"/>
              <a:pPr>
                <a:defRPr/>
              </a:pPr>
              <a:t>‹#›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A2613D-A971-4F9D-99C1-23796831BB6D}" type="datetime1">
              <a:rPr lang="pt-BR"/>
              <a:pPr>
                <a:defRPr/>
              </a:pPr>
              <a:t>15/12/2011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F6700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09465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956B43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jpeg"/><Relationship Id="rId5" Type="http://schemas.openxmlformats.org/officeDocument/2006/relationships/image" Target="../media/image49.png"/><Relationship Id="rId15" Type="http://schemas.openxmlformats.org/officeDocument/2006/relationships/image" Target="../media/image59.jpeg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0825" y="836712"/>
            <a:ext cx="7978775" cy="2593975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CARACTERIZAÇÃO AUTOMÁTICA DOS AGENTES CAUSADORES DE LESÕES EM FOLÍOLOS DE CULTIVARES DO BRASIL</a:t>
            </a:r>
            <a:endParaRPr lang="pt-BR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00113" y="4292600"/>
            <a:ext cx="6461125" cy="792163"/>
          </a:xfrm>
        </p:spPr>
        <p:txBody>
          <a:bodyPr rtlCol="0" anchor="b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/>
              <a:t>Suellen Silva de Almeida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400" b="1" dirty="0" smtClean="0"/>
              <a:t>David Menotti - Orientador</a:t>
            </a:r>
            <a:endParaRPr lang="pt-BR" sz="2400" b="1" dirty="0"/>
          </a:p>
        </p:txBody>
      </p:sp>
      <p:sp>
        <p:nvSpPr>
          <p:cNvPr id="2052" name="Slide Number Placeholder 4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F4C866-D0F1-4CF5-A02E-FF0BAE2D01D2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BR" smtClean="0"/>
          </a:p>
        </p:txBody>
      </p:sp>
      <p:pic>
        <p:nvPicPr>
          <p:cNvPr id="2053" name="Picture 1" descr="C:\Documents and Settings\Proc Imagens\Desktop\fapem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025" y="6183313"/>
            <a:ext cx="18383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 descr="C:\Documents and Settings\Administrador\Desktop\logos lapd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3" y="6288088"/>
            <a:ext cx="1944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1" descr="C:\Documents and Settings\FAVELA\Desktop\ufo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02"/>
          <a:stretch>
            <a:fillRect/>
          </a:stretch>
        </p:blipFill>
        <p:spPr bwMode="auto">
          <a:xfrm>
            <a:off x="5932488" y="6110288"/>
            <a:ext cx="525462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5" descr="C:\Users\antonio\Downloads\decom (1)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6130925"/>
            <a:ext cx="1525588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Pré-processamento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Ao final desta etapa obtemos apenas os contorno dos danos: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10</a:t>
            </a:fld>
            <a:endParaRPr lang="pt-BR" dirty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2322518" y="2647452"/>
            <a:ext cx="4136082" cy="3713832"/>
            <a:chOff x="1122830" y="1739719"/>
            <a:chExt cx="2168299" cy="2026805"/>
          </a:xfrm>
        </p:grpSpPr>
        <p:pic>
          <p:nvPicPr>
            <p:cNvPr id="6" name="Picture 2" descr="C:\Users\Su\Documents\MATLAB\cortesDisk\51\damostra51 - 18.bm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2241" y="2576428"/>
              <a:ext cx="328888" cy="2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 descr="C:\Users\Su\Documents\MATLAB\cortesDisk\51\damostra51 - 21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0316" y="3072761"/>
              <a:ext cx="251732" cy="433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0559" y="1739719"/>
              <a:ext cx="1441241" cy="2026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2195868" y="2681644"/>
              <a:ext cx="76668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340316" y="3046977"/>
              <a:ext cx="622235" cy="16678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11" name="Picture 3" descr="C:\Users\Su\Documents\MATLAB\Danos Separados\danos coleopteros\damostra51 - 1.bmp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830" y="2543571"/>
              <a:ext cx="180975" cy="209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 descr="C:\Users\Su\Documents\MATLAB\Danos Separados\danos coleopteros\damostra51 - 5.bmp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5784" y="1994743"/>
              <a:ext cx="2095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Straight Arrow Connector 12"/>
            <p:cNvCxnSpPr>
              <a:endCxn id="12" idx="3"/>
            </p:cNvCxnSpPr>
            <p:nvPr/>
          </p:nvCxnSpPr>
          <p:spPr>
            <a:xfrm flipH="1" flipV="1">
              <a:off x="1435535" y="2133643"/>
              <a:ext cx="400008" cy="21602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1330771" y="2421145"/>
              <a:ext cx="304768" cy="22714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259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Extração de Características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1650" y="1341438"/>
            <a:ext cx="7620000" cy="55165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Representação da informação visual das amostras.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Invariância à rotação, translação e escala.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Descritores baseados em redes complexas: 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Conectividade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i="1" dirty="0" smtClean="0">
                <a:solidFill>
                  <a:schemeClr val="accent3">
                    <a:lumMod val="75000"/>
                  </a:schemeClr>
                </a:solidFill>
              </a:rPr>
              <a:t>Joint degree </a:t>
            </a: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(Probabilidade Conjunta)</a:t>
            </a: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Descritores de forma : 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Transformada de Fourier 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Transformada Wavelet</a:t>
            </a:r>
            <a:endParaRPr lang="pt-BR" sz="26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Descritor de área: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Momentos de Zernike</a:t>
            </a:r>
          </a:p>
        </p:txBody>
      </p:sp>
      <p:sp>
        <p:nvSpPr>
          <p:cNvPr id="9220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8CE097-AA7D-455A-B9FF-D4DEFB835CD7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t-B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668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accent3">
                    <a:lumMod val="50000"/>
                  </a:schemeClr>
                </a:solidFill>
              </a:rPr>
              <a:t>Descritores baseados em Redes Complexas: Modelagem da Rede</a:t>
            </a:r>
            <a:endParaRPr lang="pt-BR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97050"/>
            <a:ext cx="7620000" cy="480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Rede Complexa: Teoria dos Grafos e Estatística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Contorno modelado como rede complexa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Evolução dinâmica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244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90884B-01D3-4148-BC8C-2117FB4F5E51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89363"/>
            <a:ext cx="4071937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996378"/>
              </p:ext>
            </p:extLst>
          </p:nvPr>
        </p:nvGraphicFramePr>
        <p:xfrm>
          <a:off x="5003800" y="4351338"/>
          <a:ext cx="297497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Equation" r:id="rId4" imgW="1218960" imgH="482400" progId="Equation.3">
                  <p:embed/>
                </p:oleObj>
              </mc:Choice>
              <mc:Fallback>
                <p:oleObj name="Equation" r:id="rId4" imgW="1218960" imgH="482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351338"/>
                        <a:ext cx="2974975" cy="1177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accent3">
                    <a:lumMod val="50000"/>
                  </a:schemeClr>
                </a:solidFill>
              </a:rPr>
              <a:t>Descritores baseados em Redes Complexas: Extração das Características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313"/>
            <a:ext cx="7620000" cy="5184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Conectividade: grau do vértice.</a:t>
            </a:r>
            <a:endParaRPr lang="pt-BR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77240" lvl="2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pt-BR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77240" lvl="2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pt-BR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1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8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16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i="1" dirty="0" smtClean="0">
                <a:solidFill>
                  <a:schemeClr val="accent3">
                    <a:lumMod val="75000"/>
                  </a:schemeClr>
                </a:solidFill>
              </a:rPr>
              <a:t>Joint Degree: 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robabilidade de um vértice</a:t>
            </a:r>
            <a:r>
              <a:rPr lang="pt-BR" sz="2800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estar conectado a outro vértice de mesmo grau.</a:t>
            </a:r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692C2E-B33D-4790-AF5C-8184A35EDD8D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pt-BR" smtClean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827213" y="2133600"/>
            <a:ext cx="2016125" cy="112236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Grau Médio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995738" y="2149475"/>
            <a:ext cx="2016125" cy="11064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Grau Máximo</a:t>
            </a:r>
          </a:p>
        </p:txBody>
      </p:sp>
      <p:graphicFrame>
        <p:nvGraphicFramePr>
          <p:cNvPr id="11271" name="Objeto 59"/>
          <p:cNvGraphicFramePr>
            <a:graphicFrameLocks noChangeAspect="1"/>
          </p:cNvGraphicFramePr>
          <p:nvPr/>
        </p:nvGraphicFramePr>
        <p:xfrm>
          <a:off x="2206625" y="2463800"/>
          <a:ext cx="12128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9" name="Equation" r:id="rId3" imgW="863225" imgH="444307" progId="Equation.3">
                  <p:embed/>
                </p:oleObj>
              </mc:Choice>
              <mc:Fallback>
                <p:oleObj name="Equation" r:id="rId3" imgW="863225" imgH="444307" progId="Equation.3">
                  <p:embed/>
                  <p:pic>
                    <p:nvPicPr>
                      <p:cNvPr id="0" name="Objeto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25" y="2463800"/>
                        <a:ext cx="1212850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11"/>
          <p:cNvGraphicFramePr>
            <a:graphicFrameLocks noChangeAspect="1"/>
          </p:cNvGraphicFramePr>
          <p:nvPr/>
        </p:nvGraphicFramePr>
        <p:xfrm>
          <a:off x="4067175" y="2476500"/>
          <a:ext cx="187325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Equation" r:id="rId5" imgW="1066337" imgH="444307" progId="Equation.3">
                  <p:embed/>
                </p:oleObj>
              </mc:Choice>
              <mc:Fallback>
                <p:oleObj name="Equation" r:id="rId5" imgW="1066337" imgH="444307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76500"/>
                        <a:ext cx="1873250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250825" y="4868863"/>
            <a:ext cx="3097213" cy="141128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Entropia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563938" y="4868863"/>
            <a:ext cx="2160587" cy="141128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>
                <a:solidFill>
                  <a:schemeClr val="tx1"/>
                </a:solidFill>
              </a:rPr>
              <a:t>Energia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011863" y="4868863"/>
            <a:ext cx="2160587" cy="141128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i="1" dirty="0">
                <a:solidFill>
                  <a:schemeClr val="tx1"/>
                </a:solidFill>
              </a:rPr>
              <a:t>Joint Degree </a:t>
            </a:r>
            <a:r>
              <a:rPr lang="pt-BR" dirty="0">
                <a:solidFill>
                  <a:schemeClr val="tx1"/>
                </a:solidFill>
              </a:rPr>
              <a:t>Médio</a:t>
            </a:r>
            <a:endParaRPr lang="pt-BR" i="1" dirty="0">
              <a:solidFill>
                <a:schemeClr val="tx1"/>
              </a:solidFill>
            </a:endParaRPr>
          </a:p>
        </p:txBody>
      </p:sp>
      <p:graphicFrame>
        <p:nvGraphicFramePr>
          <p:cNvPr id="11276" name="Objeto 66"/>
          <p:cNvGraphicFramePr>
            <a:graphicFrameLocks noChangeAspect="1"/>
          </p:cNvGraphicFramePr>
          <p:nvPr/>
        </p:nvGraphicFramePr>
        <p:xfrm>
          <a:off x="3708400" y="5345113"/>
          <a:ext cx="1871663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1" name="Equação" r:id="rId7" imgW="1295400" imgH="431800" progId="Equation.3">
                  <p:embed/>
                </p:oleObj>
              </mc:Choice>
              <mc:Fallback>
                <p:oleObj name="Equação" r:id="rId7" imgW="1295400" imgH="431800" progId="Equation.3">
                  <p:embed/>
                  <p:pic>
                    <p:nvPicPr>
                      <p:cNvPr id="0" name="Objeto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8400" y="5345113"/>
                        <a:ext cx="1871663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7" name="Objeto 67"/>
          <p:cNvGraphicFramePr>
            <a:graphicFrameLocks noChangeAspect="1"/>
          </p:cNvGraphicFramePr>
          <p:nvPr/>
        </p:nvGraphicFramePr>
        <p:xfrm>
          <a:off x="403225" y="5399088"/>
          <a:ext cx="28003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" name="Equação" r:id="rId9" imgW="1993900" imgH="431800" progId="Equation.3">
                  <p:embed/>
                </p:oleObj>
              </mc:Choice>
              <mc:Fallback>
                <p:oleObj name="Equação" r:id="rId9" imgW="1993900" imgH="431800" progId="Equation.3">
                  <p:embed/>
                  <p:pic>
                    <p:nvPicPr>
                      <p:cNvPr id="0" name="Objeto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25" y="5399088"/>
                        <a:ext cx="2800350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8" name="Objeto 68"/>
          <p:cNvGraphicFramePr>
            <a:graphicFrameLocks noChangeAspect="1"/>
          </p:cNvGraphicFramePr>
          <p:nvPr/>
        </p:nvGraphicFramePr>
        <p:xfrm>
          <a:off x="6154738" y="5345113"/>
          <a:ext cx="1874837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Equação" r:id="rId11" imgW="1193800" imgH="431800" progId="Equation.3">
                  <p:embed/>
                </p:oleObj>
              </mc:Choice>
              <mc:Fallback>
                <p:oleObj name="Equação" r:id="rId11" imgW="1193800" imgH="431800" progId="Equation.3">
                  <p:embed/>
                  <p:pic>
                    <p:nvPicPr>
                      <p:cNvPr id="0" name="Objeto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4738" y="5345113"/>
                        <a:ext cx="1874837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Descritores Fourier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800600"/>
          </a:xfrm>
        </p:spPr>
        <p:txBody>
          <a:bodyPr rtlCol="0">
            <a:normAutofit/>
          </a:bodyPr>
          <a:lstStyle/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Dano descrito pelas coordenadas do contorno (número complexo).</a:t>
            </a: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Transformada de Fourier representa o contorno na frequência .</a:t>
            </a: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Primeiros coeficientes = menor frequência.</a:t>
            </a:r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08715B-44A9-44BE-A478-0B746D738463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12296" name="Picture 8" descr="C:\Users\Su\Documents\My Dropbox\8º Período\ModeloMonografia\figures\danofouri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11676"/>
            <a:ext cx="2474884" cy="232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Su\Documents\My Dropbox\8º Período\ModeloMonografia\figures\frequenciafouri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73345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695167" y="4984683"/>
            <a:ext cx="648072" cy="36004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Descritores de Fourier</a:t>
            </a: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15</a:t>
            </a:fld>
            <a:endParaRPr lang="pt-BR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31" y="1700808"/>
            <a:ext cx="810577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3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Descritores </a:t>
            </a:r>
            <a:r>
              <a:rPr lang="pt-BR" b="1" i="1" dirty="0" smtClean="0">
                <a:solidFill>
                  <a:schemeClr val="accent3">
                    <a:lumMod val="50000"/>
                  </a:schemeClr>
                </a:solidFill>
              </a:rPr>
              <a:t>Wavelet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1239838"/>
            <a:ext cx="7620000" cy="1829122"/>
          </a:xfrm>
        </p:spPr>
        <p:txBody>
          <a:bodyPr rtlCol="0">
            <a:normAutofit/>
          </a:bodyPr>
          <a:lstStyle/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Decompõe o sinal do dano em vários níveis.</a:t>
            </a: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Coeficientes de aproximação.</a:t>
            </a: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Suavização do sinal.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316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799485-C3DD-4873-AD79-45129607D253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5760640" cy="392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Descritores de Zernike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9641"/>
            <a:ext cx="7620000" cy="1180728"/>
          </a:xfrm>
        </p:spPr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Baseado na área do dano.</a:t>
            </a:r>
          </a:p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Objetivo é calcular os momentos de Zernike.</a:t>
            </a:r>
          </a:p>
          <a:p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17</a:t>
            </a:fld>
            <a:endParaRPr lang="pt-BR" dirty="0"/>
          </a:p>
        </p:txBody>
      </p:sp>
      <p:sp>
        <p:nvSpPr>
          <p:cNvPr id="5" name="Rounded Rectangle 4"/>
          <p:cNvSpPr/>
          <p:nvPr/>
        </p:nvSpPr>
        <p:spPr>
          <a:xfrm>
            <a:off x="179512" y="2564905"/>
            <a:ext cx="4000774" cy="194421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tx1"/>
                </a:solidFill>
              </a:rPr>
              <a:t>Momento Zernike</a:t>
            </a:r>
            <a:endParaRPr lang="pt-BR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Obje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563342"/>
              </p:ext>
            </p:extLst>
          </p:nvPr>
        </p:nvGraphicFramePr>
        <p:xfrm>
          <a:off x="383643" y="2924945"/>
          <a:ext cx="359251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1" name="Equation" r:id="rId3" imgW="2184120" imgH="457200" progId="Equation.3">
                  <p:embed/>
                </p:oleObj>
              </mc:Choice>
              <mc:Fallback>
                <p:oleObj name="Equation" r:id="rId3" imgW="2184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643" y="2924945"/>
                        <a:ext cx="3592512" cy="90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283968" y="2564904"/>
            <a:ext cx="4000774" cy="141128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tx1"/>
                </a:solidFill>
              </a:rPr>
              <a:t>Função da base ortogonal</a:t>
            </a:r>
            <a:endParaRPr lang="pt-BR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Obje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991385"/>
              </p:ext>
            </p:extLst>
          </p:nvPr>
        </p:nvGraphicFramePr>
        <p:xfrm>
          <a:off x="4439661" y="3140969"/>
          <a:ext cx="3689388" cy="50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2" name="Equation" r:id="rId5" imgW="2108160" imgH="241200" progId="Equation.3">
                  <p:embed/>
                </p:oleObj>
              </mc:Choice>
              <mc:Fallback>
                <p:oleObj name="Equation" r:id="rId5" imgW="2108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9661" y="3140969"/>
                        <a:ext cx="3689388" cy="5067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179512" y="4725144"/>
            <a:ext cx="4759398" cy="187220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tx1"/>
                </a:solidFill>
              </a:rPr>
              <a:t>Polinômio Radial</a:t>
            </a:r>
            <a:endParaRPr lang="pt-BR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Obje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9277604"/>
              </p:ext>
            </p:extLst>
          </p:nvPr>
        </p:nvGraphicFramePr>
        <p:xfrm>
          <a:off x="293055" y="5257211"/>
          <a:ext cx="4532312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3" name="Equation" r:id="rId7" imgW="2755800" imgH="647640" progId="Equation.3">
                  <p:embed/>
                </p:oleObj>
              </mc:Choice>
              <mc:Fallback>
                <p:oleObj name="Equation" r:id="rId7" imgW="275580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055" y="5257211"/>
                        <a:ext cx="4532312" cy="127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220072" y="4357461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Onde:</a:t>
            </a:r>
          </a:p>
          <a:p>
            <a:r>
              <a:rPr lang="pt-BR" dirty="0" smtClean="0"/>
              <a:t>f(x,y) -  função da imagem</a:t>
            </a:r>
          </a:p>
          <a:p>
            <a:r>
              <a:rPr lang="pt-BR" dirty="0" smtClean="0"/>
              <a:t>n - ordem do momento</a:t>
            </a:r>
          </a:p>
          <a:p>
            <a:r>
              <a:rPr lang="pt-BR" dirty="0" smtClean="0"/>
              <a:t>m - repetição</a:t>
            </a:r>
          </a:p>
          <a:p>
            <a:r>
              <a:rPr lang="pt-BR" dirty="0" smtClean="0"/>
              <a:t>ρ - tamanho vetor da origem até o pixel (x,y)</a:t>
            </a:r>
          </a:p>
          <a:p>
            <a:r>
              <a:rPr lang="pt-BR" dirty="0" smtClean="0"/>
              <a:t>θ - ângulo entre o vetor e o eixo x</a:t>
            </a:r>
            <a:endParaRPr lang="pt-BR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397619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onde</a:t>
            </a:r>
            <a:endParaRPr lang="pt-BR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783797"/>
              </p:ext>
            </p:extLst>
          </p:nvPr>
        </p:nvGraphicFramePr>
        <p:xfrm>
          <a:off x="1187624" y="3889757"/>
          <a:ext cx="1128713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4" name="Equation" r:id="rId9" imgW="685800" imgH="228600" progId="Equation.3">
                  <p:embed/>
                </p:oleObj>
              </mc:Choice>
              <mc:Fallback>
                <p:oleObj name="Equation" r:id="rId9" imgW="685800" imgH="228600" progId="Equation.3">
                  <p:embed/>
                  <p:pic>
                    <p:nvPicPr>
                      <p:cNvPr id="0" name="Objeto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889757"/>
                        <a:ext cx="1128713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042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Su\Documents\My Dropbox\8º Período\ModeloMonografia\figures\sv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5668689" cy="262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Classificação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Aprendizado supervisionado</a:t>
            </a:r>
          </a:p>
          <a:p>
            <a:pPr lvl="1"/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Treinamento: amostras rotuladas por especialista.</a:t>
            </a:r>
          </a:p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Algoritmo escolhido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: SVM (</a:t>
            </a:r>
            <a:r>
              <a:rPr lang="pt-BR" sz="2800" i="1" dirty="0">
                <a:solidFill>
                  <a:schemeClr val="accent3">
                    <a:lumMod val="75000"/>
                  </a:schemeClr>
                </a:solidFill>
              </a:rPr>
              <a:t>Support Vector Machines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).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>
                <a:solidFill>
                  <a:schemeClr val="accent3">
                    <a:lumMod val="75000"/>
                  </a:schemeClr>
                </a:solidFill>
              </a:rPr>
              <a:t>Aumenta espaço dimensional para melhor separabilidade.</a:t>
            </a:r>
          </a:p>
          <a:p>
            <a:pPr marL="411163" lvl="1" indent="0" eaLnBrk="1" fontAlgn="auto" hangingPunct="1">
              <a:spcAft>
                <a:spcPts val="0"/>
              </a:spcAft>
              <a:buNone/>
              <a:defRPr/>
            </a:pPr>
            <a:endParaRPr lang="pt-BR" sz="2600" dirty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159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Classificação - SVM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484784"/>
            <a:ext cx="7427913" cy="5112568"/>
          </a:xfrm>
        </p:spPr>
        <p:txBody>
          <a:bodyPr rtlCol="0">
            <a:normAutofit/>
          </a:bodyPr>
          <a:lstStyle/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i="1" dirty="0">
                <a:solidFill>
                  <a:schemeClr val="accent3">
                    <a:lumMod val="75000"/>
                  </a:schemeClr>
                </a:solidFill>
              </a:rPr>
              <a:t>Kernel 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com função de base Gaussiana.</a:t>
            </a:r>
            <a:endParaRPr lang="pt-BR" sz="2800" i="1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Estabelece hiper-planos que fornecem a melhor separação (generalização).</a:t>
            </a: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3217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341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EC873F-DDA5-464F-A4DE-29369CF614CB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14344" name="Picture 8" descr="C:\Users\Su\Documents\My Dropbox\8º Período\ModeloMonografia\figures\SvmMargi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68394"/>
            <a:ext cx="2690397" cy="19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C:\Users\Su\Documents\My Dropbox\8º Período\ModeloMonografia\figures\SvmMargi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68394"/>
            <a:ext cx="2732173" cy="199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5516" y="3770012"/>
            <a:ext cx="3456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Separação perfeita mas não ótima</a:t>
            </a:r>
            <a:endParaRPr lang="pt-B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776996"/>
            <a:ext cx="2588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Separação ótima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Introdução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14488"/>
            <a:ext cx="4968552" cy="3844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Soja: uma das mais importantes culturas agrícolas do mundo.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O 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Brasil é o segundo maior produtor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mundial de soja.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Frequente ataque de pragas.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Difícil detectar e classificar pragas.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Coibir o uso excessivo de defensivos agrícolas.</a:t>
            </a: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76" name="Espaço Reservado para Número de Slide 4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5DEC11-44AF-4449-8178-5D37E97DFF27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6" name="Picture 5" descr="C:\Users\Suellen\Dropbox\Iniciação Científica - PDI\Poster 2011-SIBGRAPI-WUW-soja-carac\soja_danific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933056"/>
            <a:ext cx="2714827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Su\Documents\My Dropbox\Iniciação Científica - PDI\Poster Seminário FAPEMIG\SO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36812"/>
            <a:ext cx="2745257" cy="216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Sistema Web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4800600"/>
          </a:xfrm>
        </p:spPr>
        <p:txBody>
          <a:bodyPr/>
          <a:lstStyle/>
          <a:p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Rotulação das amostras por especialistas.</a:t>
            </a:r>
          </a:p>
          <a:p>
            <a:r>
              <a:rPr lang="pt-BR" sz="2400" i="1" smtClean="0">
                <a:solidFill>
                  <a:schemeClr val="accent3">
                    <a:lumMod val="75000"/>
                  </a:schemeClr>
                </a:solidFill>
              </a:rPr>
              <a:t>Applet </a:t>
            </a:r>
            <a:r>
              <a:rPr lang="pt-BR" sz="2400" smtClean="0">
                <a:solidFill>
                  <a:schemeClr val="accent3">
                    <a:lumMod val="75000"/>
                  </a:schemeClr>
                </a:solidFill>
              </a:rPr>
              <a:t>desenvolvido </a:t>
            </a: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em Java.</a:t>
            </a:r>
            <a:endParaRPr lang="pt-B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20</a:t>
            </a:fld>
            <a:endParaRPr lang="pt-BR" dirty="0"/>
          </a:p>
        </p:txBody>
      </p:sp>
      <p:pic>
        <p:nvPicPr>
          <p:cNvPr id="37890" name="Picture 2" descr="C:\Users\Su\Documents\My Dropbox\8º Período\ModeloMonografia\figures\interf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5688632" cy="4368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35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064896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– Base de dados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4663" y="1447799"/>
            <a:ext cx="7620000" cy="51466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Base com 178 amostras de folíolos de soja.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Manualmente avaliada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1780 imagens de danos</a:t>
            </a:r>
          </a:p>
          <a:p>
            <a:pPr marL="1005840" lvl="2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1170 lagartas</a:t>
            </a:r>
          </a:p>
          <a:p>
            <a:pPr marL="1005840" lvl="2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610  coleópteros.</a:t>
            </a:r>
            <a:endParaRPr lang="pt-BR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76506A-9965-422A-8C8D-876AACF242A0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15369" name="Picture 6" descr="C:\Users\Su\Documents\MATLAB\Danos Separados\danos coleopteros\damostra1 - 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473575"/>
            <a:ext cx="1524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7" descr="C:\Users\Su\Documents\MATLAB\Danos Separados\danos coleopteros\damostra1 - 8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238" y="4878388"/>
            <a:ext cx="2571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8" descr="C:\Users\Su\Documents\MATLAB\Danos Separados\danos coleopteros\damostra12 - 4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4378325"/>
            <a:ext cx="2857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Picture 10" descr="C:\Users\Su\Documents\MATLAB\Danos Separados\danos coleopteros\damostra21 - 9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797425"/>
            <a:ext cx="1905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1" descr="C:\Users\Su\Documents\MATLAB\Danos Separados\danos lagartas\damostra11 - 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475" y="6035675"/>
            <a:ext cx="37782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4" name="Picture 13" descr="C:\Users\Su\Documents\MATLAB\Danos Separados\danos lagartas\damostra2 - 9.b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63" y="6035675"/>
            <a:ext cx="6381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5" name="TextBox 4"/>
          <p:cNvSpPr txBox="1">
            <a:spLocks noChangeArrowheads="1"/>
          </p:cNvSpPr>
          <p:nvPr/>
        </p:nvSpPr>
        <p:spPr bwMode="auto">
          <a:xfrm>
            <a:off x="4973638" y="4575175"/>
            <a:ext cx="1368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b="1" dirty="0"/>
              <a:t>Coleópteros</a:t>
            </a:r>
          </a:p>
        </p:txBody>
      </p:sp>
      <p:sp>
        <p:nvSpPr>
          <p:cNvPr id="15376" name="TextBox 17"/>
          <p:cNvSpPr txBox="1">
            <a:spLocks noChangeArrowheads="1"/>
          </p:cNvSpPr>
          <p:nvPr/>
        </p:nvSpPr>
        <p:spPr bwMode="auto">
          <a:xfrm>
            <a:off x="4992688" y="5713413"/>
            <a:ext cx="1366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b="1" dirty="0"/>
              <a:t>Lagartas</a:t>
            </a:r>
          </a:p>
        </p:txBody>
      </p:sp>
      <p:pic>
        <p:nvPicPr>
          <p:cNvPr id="15377" name="Picture 2" descr="C:\Users\Su\Documents\MATLAB\Danos Separados\danos lagartas\damostra26 - 1.bm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5670550"/>
            <a:ext cx="2952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3" descr="C:\Users\Su\Documents\MATLAB\Danos Separados\danos lagartas\damostra50 - 7.bm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5548313"/>
            <a:ext cx="371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2" name="Picture 22" descr="C:\Users\Su\Documents\My Dropbox\8º Período\ModeloMonografia\figures\camostra1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63" y="1956383"/>
            <a:ext cx="1323594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3" name="Picture 23" descr="C:\Users\Su\Documents\My Dropbox\8º Período\ModeloMonografia\figures\camostra14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473" y="1956383"/>
            <a:ext cx="1088424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4" name="Picture 24" descr="C:\Users\Su\Documents\My Dropbox\8º Período\ModeloMonografia\figures\camostra1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045" y="1979177"/>
            <a:ext cx="1158570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5" name="Picture 25" descr="C:\Users\Su\Documents\My Dropbox\8º Período\ModeloMonografia\figures\camostra6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349" y="1979177"/>
            <a:ext cx="1170882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6" name="Picture 26" descr="C:\Users\Su\Documents\My Dropbox\8º Período\ModeloMonografia\figures\camostra31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90" y="2005999"/>
            <a:ext cx="1258956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7" name="Picture 27" descr="C:\Users\Su\Documents\My Dropbox\8º Período\ModeloMonografia\figures\camostra289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39456"/>
            <a:ext cx="1145070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992888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– Base de dados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Distribuição dos agentes causadores para todas as folhas da base de dados.</a:t>
            </a:r>
            <a:endParaRPr lang="pt-B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22</a:t>
            </a:fld>
            <a:endParaRPr lang="pt-BR" dirty="0"/>
          </a:p>
        </p:txBody>
      </p:sp>
      <p:pic>
        <p:nvPicPr>
          <p:cNvPr id="38914" name="Picture 2" descr="C:\Users\Su\Documents\My Dropbox\8º Período\ModeloMonografia\figures\database_statistics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478587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06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SVM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Melhores valores para C e     : busca </a:t>
            </a:r>
            <a:r>
              <a:rPr lang="pt-BR" sz="2800" i="1" dirty="0" smtClean="0">
                <a:solidFill>
                  <a:schemeClr val="accent3">
                    <a:lumMod val="75000"/>
                  </a:schemeClr>
                </a:solidFill>
              </a:rPr>
              <a:t>grid</a:t>
            </a:r>
            <a:endParaRPr lang="pt-B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23</a:t>
            </a:fld>
            <a:endParaRPr lang="pt-BR" dirty="0"/>
          </a:p>
        </p:txBody>
      </p:sp>
      <p:pic>
        <p:nvPicPr>
          <p:cNvPr id="39938" name="Picture 2" descr="C:\Users\Su\Documents\My Dropbox\8º Período\ModeloMonografia\figures\svmeas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53340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0" y="1537628"/>
                <a:ext cx="46519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𝛾</m:t>
                      </m:r>
                    </m:oMath>
                  </m:oMathPara>
                </a14:m>
                <a:endParaRPr lang="pt-BR" sz="2800" i="1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537628"/>
                <a:ext cx="465191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680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SVM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Validação cruzada </a:t>
            </a:r>
            <a:r>
              <a:rPr lang="pt-BR" sz="2800" i="1" dirty="0" smtClean="0">
                <a:solidFill>
                  <a:schemeClr val="accent3">
                    <a:lumMod val="75000"/>
                  </a:schemeClr>
                </a:solidFill>
              </a:rPr>
              <a:t>leave-one-leaf-out</a:t>
            </a:r>
          </a:p>
          <a:p>
            <a:pPr lvl="1"/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Teste: um folíolo</a:t>
            </a:r>
          </a:p>
          <a:p>
            <a:pPr lvl="1"/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Treinamento: todos os outros folíolos da</a:t>
            </a:r>
          </a:p>
          <a:p>
            <a:pPr lvl="1"/>
            <a:endParaRPr lang="pt-BR" sz="24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Variantes da validação </a:t>
            </a:r>
            <a:r>
              <a:rPr lang="pt-BR" sz="2600" i="1" dirty="0" smtClean="0">
                <a:solidFill>
                  <a:schemeClr val="accent3">
                    <a:lumMod val="75000"/>
                  </a:schemeClr>
                </a:solidFill>
              </a:rPr>
              <a:t>leave-k-out,</a:t>
            </a: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 onde </a:t>
            </a:r>
            <a:r>
              <a:rPr lang="pt-BR" sz="2600" i="1" dirty="0" smtClean="0">
                <a:solidFill>
                  <a:schemeClr val="accent3">
                    <a:lumMod val="75000"/>
                  </a:schemeClr>
                </a:solidFill>
              </a:rPr>
              <a:t>k</a:t>
            </a: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 varia pois representa a quantidade de danos dos folíolos.</a:t>
            </a:r>
            <a:endParaRPr lang="pt-BR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2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7344816" cy="936104"/>
          </a:xfrm>
        </p:spPr>
        <p:txBody>
          <a:bodyPr/>
          <a:lstStyle/>
          <a:p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Alguns resultados para os descritores de Conectividade, </a:t>
            </a:r>
            <a:r>
              <a:rPr lang="pt-BR" sz="2400" i="1" dirty="0" smtClean="0">
                <a:solidFill>
                  <a:schemeClr val="accent3">
                    <a:lumMod val="75000"/>
                  </a:schemeClr>
                </a:solidFill>
              </a:rPr>
              <a:t>Joint Degree </a:t>
            </a: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e Fourier</a:t>
            </a:r>
            <a:endParaRPr lang="pt-BR" sz="24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pt-BR" sz="24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pt-BR" sz="2400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pPr marL="114300" indent="0">
              <a:buNone/>
            </a:pPr>
            <a:endParaRPr lang="pt-BR" sz="2400" i="1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Resultados</a:t>
            </a:r>
            <a:endParaRPr lang="pt-BR" dirty="0"/>
          </a:p>
        </p:txBody>
      </p:sp>
      <p:sp>
        <p:nvSpPr>
          <p:cNvPr id="16387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F804D1-2647-4F93-B8D6-CE3C6D04D590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pt-BR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ela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702358"/>
              </p:ext>
            </p:extLst>
          </p:nvPr>
        </p:nvGraphicFramePr>
        <p:xfrm>
          <a:off x="612228" y="2348880"/>
          <a:ext cx="7128124" cy="23777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91941"/>
                <a:gridCol w="691941"/>
                <a:gridCol w="1362961"/>
                <a:gridCol w="755439"/>
                <a:gridCol w="753721"/>
                <a:gridCol w="1362961"/>
                <a:gridCol w="755439"/>
                <a:gridCol w="753721"/>
              </a:tblGrid>
              <a:tr h="264029">
                <a:tc rowSpan="2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T</a:t>
                      </a:r>
                      <a:r>
                        <a:rPr lang="pt-BR" sz="1400" dirty="0" smtClean="0"/>
                        <a:t>0</a:t>
                      </a:r>
                      <a:endParaRPr lang="pt-BR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T</a:t>
                      </a:r>
                      <a:r>
                        <a:rPr lang="pt-BR" sz="1400" dirty="0" smtClean="0"/>
                        <a:t>Q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Conectividade (n=5)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Joint Degree (n=5)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</a:tr>
              <a:tr h="264029">
                <a:tc vMerge="1">
                  <a:txBody>
                    <a:bodyPr/>
                    <a:lstStyle/>
                    <a:p>
                      <a:pPr algn="ctr"/>
                      <a:endParaRPr lang="pt-BR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4029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0,05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0,60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79,3(19,0)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eaLnBrk="1" fontAlgn="ctr" hangingPunct="1"/>
                      <a:r>
                        <a:rPr lang="pt-BR" sz="2000" b="0" dirty="0" smtClean="0"/>
                        <a:t>89,6</a:t>
                      </a:r>
                      <a:endParaRPr lang="pt-BR" sz="2000" b="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59,7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92,2(11,7)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95,1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87,4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</a:tr>
              <a:tr h="264029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0,10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0,80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76,2(19,3)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89,2</a:t>
                      </a: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50,3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92,0(12,0)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95,1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86,7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  <a:tr h="264029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0,15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0,90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73,7(20,6)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86,6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48,0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92,0(11,7)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95,8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84,3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  <a:tr h="264029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0,20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0,95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70,2(20,7)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80,6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46,5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92,2(11,5)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95,8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84,4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</a:tbl>
          </a:graphicData>
        </a:graphic>
      </p:graphicFrame>
      <p:graphicFrame>
        <p:nvGraphicFramePr>
          <p:cNvPr id="11" name="Tabela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084420"/>
              </p:ext>
            </p:extLst>
          </p:nvPr>
        </p:nvGraphicFramePr>
        <p:xfrm>
          <a:off x="755576" y="5013176"/>
          <a:ext cx="6862174" cy="15851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8203"/>
                <a:gridCol w="1294128"/>
                <a:gridCol w="755965"/>
                <a:gridCol w="752791"/>
                <a:gridCol w="628203"/>
                <a:gridCol w="1294128"/>
                <a:gridCol w="755965"/>
                <a:gridCol w="752791"/>
              </a:tblGrid>
              <a:tr h="270030">
                <a:tc gridSpan="8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Descritores de Fourier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Qnt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Qnt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2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87,6(15,6)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93,7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76,1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89,2(13,7)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95,5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76,1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25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89,4(12,3)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93,4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80,1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90,0(13,5)</a:t>
                      </a:r>
                      <a:endParaRPr lang="pt-BR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93,8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80,5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Resultados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7620000" cy="4800600"/>
          </a:xfrm>
        </p:spPr>
        <p:txBody>
          <a:bodyPr/>
          <a:lstStyle/>
          <a:p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Alguns resultados para os descritores </a:t>
            </a:r>
            <a:r>
              <a:rPr lang="pt-BR" sz="2400" i="1" dirty="0" smtClean="0">
                <a:solidFill>
                  <a:schemeClr val="accent3">
                    <a:lumMod val="75000"/>
                  </a:schemeClr>
                </a:solidFill>
              </a:rPr>
              <a:t>Wavelet </a:t>
            </a: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e Zernike</a:t>
            </a:r>
            <a:r>
              <a:rPr lang="pt-BR" sz="2400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26</a:t>
            </a:fld>
            <a:endParaRPr lang="pt-BR" dirty="0"/>
          </a:p>
        </p:txBody>
      </p:sp>
      <p:graphicFrame>
        <p:nvGraphicFramePr>
          <p:cNvPr id="10" name="Tabela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807029"/>
              </p:ext>
            </p:extLst>
          </p:nvPr>
        </p:nvGraphicFramePr>
        <p:xfrm>
          <a:off x="1187624" y="2132856"/>
          <a:ext cx="6245830" cy="23777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8203"/>
                <a:gridCol w="1294129"/>
                <a:gridCol w="767823"/>
                <a:gridCol w="752791"/>
                <a:gridCol w="1294128"/>
                <a:gridCol w="755965"/>
                <a:gridCol w="752791"/>
              </a:tblGrid>
              <a:tr h="312035">
                <a:tc gridSpan="7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Descritores </a:t>
                      </a:r>
                      <a:r>
                        <a:rPr lang="pt-BR" sz="2000" i="1" dirty="0" smtClean="0"/>
                        <a:t>Wavelet – </a:t>
                      </a:r>
                      <a:r>
                        <a:rPr lang="pt-BR" sz="2000" i="0" dirty="0" smtClean="0"/>
                        <a:t>Base</a:t>
                      </a:r>
                      <a:r>
                        <a:rPr lang="pt-BR" sz="2000" i="0" baseline="0" dirty="0" smtClean="0"/>
                        <a:t> Haar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50%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100%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Qnt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67,1(21,6)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91,1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17,1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86,9(15,8)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91,8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77,8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30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73,2(19,3)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83,6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50,5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90,3(12,9)</a:t>
                      </a:r>
                      <a:endParaRPr lang="pt-BR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93,3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83,5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50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73,5(19,0)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84,1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51,7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90,0(12,4)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93,3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83,8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</a:tbl>
          </a:graphicData>
        </a:graphic>
      </p:graphicFrame>
      <p:graphicFrame>
        <p:nvGraphicFramePr>
          <p:cNvPr id="11" name="Tabela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25057"/>
              </p:ext>
            </p:extLst>
          </p:nvPr>
        </p:nvGraphicFramePr>
        <p:xfrm>
          <a:off x="683568" y="4797152"/>
          <a:ext cx="7085060" cy="15851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739646"/>
                <a:gridCol w="1294128"/>
                <a:gridCol w="755965"/>
                <a:gridCol w="752791"/>
                <a:gridCol w="739646"/>
                <a:gridCol w="1294128"/>
                <a:gridCol w="755965"/>
                <a:gridCol w="752791"/>
              </a:tblGrid>
              <a:tr h="378292">
                <a:tc gridSpan="8"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Descritores de</a:t>
                      </a:r>
                      <a:r>
                        <a:rPr lang="pt-BR" sz="2000" baseline="0" dirty="0" smtClean="0"/>
                        <a:t> Zernike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pt-BR" sz="1800" dirty="0"/>
                    </a:p>
                  </a:txBody>
                  <a:tcPr anchor="ctr"/>
                </a:tc>
              </a:tr>
              <a:tr h="378292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Grau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Grau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Precisão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SenC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SenB</a:t>
                      </a:r>
                      <a:endParaRPr lang="pt-BR" sz="2000" dirty="0"/>
                    </a:p>
                  </a:txBody>
                  <a:tcPr marL="91439" marR="91439" marT="45747" marB="45747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8292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68,2(22,8)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98,6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2,9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6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73,7(19,7)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87,9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44,3</a:t>
                      </a:r>
                      <a:endParaRPr lang="pt-B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1439" marR="91439" marT="45747" marB="45747" anchor="ctr"/>
                </a:tc>
              </a:tr>
              <a:tr h="378292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12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73,4(19,5)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85,1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48,4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chemeClr val="tx1"/>
                          </a:solidFill>
                        </a:rPr>
                        <a:t>75,9(18,5)</a:t>
                      </a:r>
                      <a:endParaRPr lang="pt-BR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85,7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54,3</a:t>
                      </a:r>
                      <a:endParaRPr lang="pt-BR" sz="2000" dirty="0"/>
                    </a:p>
                  </a:txBody>
                  <a:tcPr marL="91439" marR="91439" marT="45747" marB="45747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Resultados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3888432" cy="4800600"/>
          </a:xfrm>
        </p:spPr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Melhores resultados</a:t>
            </a:r>
          </a:p>
          <a:p>
            <a:pPr lvl="1"/>
            <a:r>
              <a:rPr lang="pt-BR" i="1" dirty="0" smtClean="0">
                <a:solidFill>
                  <a:schemeClr val="accent3">
                    <a:lumMod val="75000"/>
                  </a:schemeClr>
                </a:solidFill>
              </a:rPr>
              <a:t>Joint Degree 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Precisão &gt; 90% 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Sensitividades equilibradas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Robusto</a:t>
            </a:r>
          </a:p>
          <a:p>
            <a:pPr lvl="2"/>
            <a:endParaRPr lang="pt-B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Fourier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Precisão ≈ 90%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Apenas um parâmetro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Robusto</a:t>
            </a:r>
          </a:p>
          <a:p>
            <a:pPr marL="776288" lvl="2" indent="0">
              <a:buNone/>
            </a:pPr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27</a:t>
            </a:fld>
            <a:endParaRPr lang="pt-BR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211960" y="1916832"/>
            <a:ext cx="388843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700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9465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6B43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Outros resultados</a:t>
            </a:r>
          </a:p>
          <a:p>
            <a:pPr lvl="1"/>
            <a:r>
              <a:rPr lang="pt-BR" i="1" dirty="0" smtClean="0">
                <a:solidFill>
                  <a:schemeClr val="accent3">
                    <a:lumMod val="75000"/>
                  </a:schemeClr>
                </a:solidFill>
              </a:rPr>
              <a:t>Wavelet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Precisão ≈ 90% 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Necessita muitas características para bons resultados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Robusto</a:t>
            </a:r>
          </a:p>
          <a:p>
            <a:pPr lvl="2"/>
            <a:endParaRPr lang="pt-B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1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Conectividade e Zernike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Precisão ≈ 70%</a:t>
            </a:r>
          </a:p>
          <a:p>
            <a:pPr lvl="2"/>
            <a:r>
              <a:rPr lang="pt-BR" dirty="0" smtClean="0">
                <a:solidFill>
                  <a:schemeClr val="accent3">
                    <a:lumMod val="75000"/>
                  </a:schemeClr>
                </a:solidFill>
              </a:rPr>
              <a:t>Robusto</a:t>
            </a:r>
          </a:p>
          <a:p>
            <a:pPr marL="776288" lvl="2" indent="0">
              <a:buFont typeface="Arial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338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3752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Experimentos - Resultados</a:t>
            </a:r>
            <a:endParaRPr lang="pt-BR" dirty="0"/>
          </a:p>
        </p:txBody>
      </p:sp>
      <p:sp>
        <p:nvSpPr>
          <p:cNvPr id="17411" name="Espaço Reservado para Número de Slide 9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658704-99AD-4289-AC77-27C21472F291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pt-BR" smtClean="0">
              <a:solidFill>
                <a:schemeClr val="bg1"/>
              </a:solidFill>
            </a:endParaRPr>
          </a:p>
        </p:txBody>
      </p:sp>
      <p:sp>
        <p:nvSpPr>
          <p:cNvPr id="17412" name="CaixaDeTexto 86"/>
          <p:cNvSpPr txBox="1">
            <a:spLocks noChangeArrowheads="1"/>
          </p:cNvSpPr>
          <p:nvPr/>
        </p:nvSpPr>
        <p:spPr bwMode="auto">
          <a:xfrm>
            <a:off x="5700518" y="2954498"/>
            <a:ext cx="2808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sz="1600" dirty="0"/>
              <a:t>Danos coleópteros classificados </a:t>
            </a:r>
            <a:r>
              <a:rPr lang="pt-BR" sz="1600" dirty="0" smtClean="0"/>
              <a:t>corretamente</a:t>
            </a:r>
            <a:endParaRPr lang="pt-BR" sz="1600" dirty="0"/>
          </a:p>
        </p:txBody>
      </p:sp>
      <p:sp>
        <p:nvSpPr>
          <p:cNvPr id="17413" name="CaixaDeTexto 87"/>
          <p:cNvSpPr txBox="1">
            <a:spLocks noChangeArrowheads="1"/>
          </p:cNvSpPr>
          <p:nvPr/>
        </p:nvSpPr>
        <p:spPr bwMode="auto">
          <a:xfrm>
            <a:off x="5724327" y="4132233"/>
            <a:ext cx="28081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sz="1600" dirty="0"/>
              <a:t>Danos de </a:t>
            </a:r>
            <a:r>
              <a:rPr lang="pt-BR" sz="1600" dirty="0" smtClean="0"/>
              <a:t>lagartas </a:t>
            </a:r>
            <a:r>
              <a:rPr lang="pt-BR" sz="1600" dirty="0"/>
              <a:t>classificados </a:t>
            </a:r>
            <a:r>
              <a:rPr lang="pt-BR" sz="1600" dirty="0" smtClean="0"/>
              <a:t>como de coleópteros</a:t>
            </a:r>
            <a:endParaRPr lang="pt-BR" sz="1600" dirty="0"/>
          </a:p>
        </p:txBody>
      </p:sp>
      <p:sp>
        <p:nvSpPr>
          <p:cNvPr id="17414" name="CaixaDeTexto 88"/>
          <p:cNvSpPr txBox="1">
            <a:spLocks noChangeArrowheads="1"/>
          </p:cNvSpPr>
          <p:nvPr/>
        </p:nvSpPr>
        <p:spPr bwMode="auto">
          <a:xfrm>
            <a:off x="5700518" y="3548033"/>
            <a:ext cx="2519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sz="1600" dirty="0"/>
              <a:t>Danos de lagartas classificados corretamente</a:t>
            </a:r>
          </a:p>
        </p:txBody>
      </p:sp>
      <p:sp>
        <p:nvSpPr>
          <p:cNvPr id="34" name="Fluxograma: Conector 107"/>
          <p:cNvSpPr/>
          <p:nvPr/>
        </p:nvSpPr>
        <p:spPr>
          <a:xfrm>
            <a:off x="5411593" y="3098961"/>
            <a:ext cx="287337" cy="287337"/>
          </a:xfrm>
          <a:prstGeom prst="flowChartConnector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5" name="Fluxograma: Conector 108"/>
          <p:cNvSpPr/>
          <p:nvPr/>
        </p:nvSpPr>
        <p:spPr>
          <a:xfrm>
            <a:off x="5411593" y="3682971"/>
            <a:ext cx="288925" cy="288925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6" name="Fluxograma: Conector 109"/>
          <p:cNvSpPr/>
          <p:nvPr/>
        </p:nvSpPr>
        <p:spPr>
          <a:xfrm>
            <a:off x="5411593" y="4284633"/>
            <a:ext cx="288925" cy="287337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9" name="Fluxograma: Conector 89"/>
          <p:cNvSpPr/>
          <p:nvPr/>
        </p:nvSpPr>
        <p:spPr>
          <a:xfrm>
            <a:off x="5411593" y="4869408"/>
            <a:ext cx="287337" cy="287337"/>
          </a:xfrm>
          <a:prstGeom prst="flowChartConnector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rgbClr val="00FFFF"/>
              </a:solidFill>
            </a:endParaRPr>
          </a:p>
        </p:txBody>
      </p:sp>
      <p:sp>
        <p:nvSpPr>
          <p:cNvPr id="17419" name="CaixaDeTexto 102"/>
          <p:cNvSpPr txBox="1">
            <a:spLocks noChangeArrowheads="1"/>
          </p:cNvSpPr>
          <p:nvPr/>
        </p:nvSpPr>
        <p:spPr bwMode="auto">
          <a:xfrm>
            <a:off x="5699823" y="4717008"/>
            <a:ext cx="2808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sz="1600" dirty="0"/>
              <a:t>Danos </a:t>
            </a:r>
            <a:r>
              <a:rPr lang="pt-BR" sz="1600" dirty="0" smtClean="0"/>
              <a:t>coleópteros </a:t>
            </a:r>
            <a:r>
              <a:rPr lang="pt-BR" sz="1600" dirty="0"/>
              <a:t>classificados como de </a:t>
            </a:r>
            <a:r>
              <a:rPr lang="pt-BR" sz="1600" dirty="0" smtClean="0"/>
              <a:t>lagartas</a:t>
            </a:r>
            <a:endParaRPr lang="pt-BR" sz="1600" dirty="0"/>
          </a:p>
        </p:txBody>
      </p:sp>
      <p:pic>
        <p:nvPicPr>
          <p:cNvPr id="17427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2" y="1041239"/>
            <a:ext cx="5210175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Conclusões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7632848" cy="43924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Concepção de um método automático para classificação automática dos agentes causadores de danos em folíolos de soja.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Precisão superior a 90% usando descritores </a:t>
            </a:r>
            <a:r>
              <a:rPr lang="pt-BR" sz="2400" i="1" dirty="0" smtClean="0">
                <a:solidFill>
                  <a:schemeClr val="accent3">
                    <a:lumMod val="75000"/>
                  </a:schemeClr>
                </a:solidFill>
              </a:rPr>
              <a:t>joint degree; </a:t>
            </a: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 sensitividades equilibradas; robusto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Precisão média de 90% usando descritores de Fourier; utiliza apenas um parâmetro; robusto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F9FD2B-84FD-4DE5-A2DA-C9F6F9F56A8D}" type="slidenum">
              <a:rPr lang="pt-B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Justificativa/Motivação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Método</a:t>
            </a:r>
            <a:r>
              <a:rPr lang="pt-BR" sz="2800" dirty="0" smtClean="0"/>
              <a:t>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de amostragem atual: “</a:t>
            </a:r>
            <a:r>
              <a:rPr lang="pt-BR" sz="2800" dirty="0" err="1" smtClean="0">
                <a:solidFill>
                  <a:schemeClr val="accent3">
                    <a:lumMod val="75000"/>
                  </a:schemeClr>
                </a:solidFill>
              </a:rPr>
              <a:t>pano-de-batida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”.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Baixa taxa de amostragem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Monitoramento dispendioso.</a:t>
            </a:r>
            <a:endParaRPr lang="pt-BR" sz="2600" dirty="0"/>
          </a:p>
        </p:txBody>
      </p:sp>
      <p:sp>
        <p:nvSpPr>
          <p:cNvPr id="4100" name="Espaço Reservado para Número de Slide 4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0EAF8C-1A8C-4666-A2E3-0B5A5FF31137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6" name="Imagem 5" descr="4370176601_e71d22a376_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2102" y="3501008"/>
            <a:ext cx="3212226" cy="2375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506788"/>
            <a:ext cx="3311525" cy="237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Conclusões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Aprendizado de classificação por meio da avaliação humana </a:t>
            </a:r>
            <a:endParaRPr lang="pt-BR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Publicações: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</a:rPr>
              <a:t>International Conference of Image Processing </a:t>
            </a: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(ICIP) </a:t>
            </a: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(Qualis Capes </a:t>
            </a: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A2)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solidFill>
                  <a:schemeClr val="accent3">
                    <a:lumMod val="75000"/>
                  </a:schemeClr>
                </a:solidFill>
              </a:rPr>
              <a:t>Menção honrosa no Workshop de Trabalhos de Iniciação Científica do Simpósio Brasileiro de Computação Gráfica, Processamento de Imagens de 2011 (Maceió/AL)</a:t>
            </a:r>
            <a:endParaRPr lang="pt-BR" sz="2400" dirty="0"/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30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371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Trabalhos Futuros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Implementar outros algoritmos de classificação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Redes Neuroniais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k-</a:t>
            </a:r>
            <a:r>
              <a:rPr lang="pt-BR" sz="2600" i="1" dirty="0" smtClean="0">
                <a:solidFill>
                  <a:schemeClr val="accent3">
                    <a:lumMod val="75000"/>
                  </a:schemeClr>
                </a:solidFill>
              </a:rPr>
              <a:t>Nearest Neighbor (k-NN)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i="1" dirty="0" smtClean="0">
                <a:solidFill>
                  <a:schemeClr val="accent3">
                    <a:lumMod val="75000"/>
                  </a:schemeClr>
                </a:solidFill>
              </a:rPr>
              <a:t>Optimal Path-Forest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600" i="1" dirty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Refazer a análise dos resultados considerando a significância estatística</a:t>
            </a:r>
          </a:p>
        </p:txBody>
      </p:sp>
      <p:sp>
        <p:nvSpPr>
          <p:cNvPr id="19460" name="Espaço Reservado para Número de Slide 3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908964-F60F-4B17-BEFC-DED8AB5BC2E9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t-B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Trabalhos Futuros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Analisar o impacto da classificação do dano com sua área na classificação de todo o folíolo.</a:t>
            </a:r>
            <a:endParaRPr lang="pt-BR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114300" indent="0">
              <a:buNone/>
            </a:pPr>
            <a:endParaRPr lang="pt-BR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Projeto PIBIT em andamento para implementar o método para ser utilizado em celulares.</a:t>
            </a:r>
          </a:p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32</a:t>
            </a:fld>
            <a:endParaRPr lang="pt-BR" dirty="0"/>
          </a:p>
        </p:txBody>
      </p:sp>
      <p:pic>
        <p:nvPicPr>
          <p:cNvPr id="5" name="Picture 2" descr="C:\Users\Su\Documents\My Dropbox\Iniciação Científica - PDI\Poster Seminário FAPEMIG\celula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77072"/>
            <a:ext cx="2448495" cy="224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58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Perguntas?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483" name="Espaço Reservado para Número de Slide 2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13DED4-0F72-4AA4-9C78-DC040FC33FEE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pt-BR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Justificativa/Motivação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388" y="1470025"/>
            <a:ext cx="7921625" cy="182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Especialistas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  <a:sym typeface="Wingdings" pitchFamily="2" charset="2"/>
              </a:rPr>
              <a:t>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forma dos danos</a:t>
            </a: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124" name="Espaço Reservado para Número de Slide 7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7C410-A12A-4490-8909-BAFF7650BCF0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t-BR" smtClean="0">
              <a:solidFill>
                <a:schemeClr val="bg1"/>
              </a:solidFill>
            </a:endParaRPr>
          </a:p>
        </p:txBody>
      </p:sp>
      <p:pic>
        <p:nvPicPr>
          <p:cNvPr id="10" name="Picture 6" descr="C:\Users\Suellen\Dropbox\Iniciação Científica - PDI\Poster 2011-SIBGRAPI-WUW-soja-carac\xamostra5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786" y="2509555"/>
            <a:ext cx="2483610" cy="3727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C:\Users\Suellen\Dropbox\Iniciação Científica - PDI\Poster 2011-SIBGRAPI-WUW-soja-carac\ce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5118" y="4330557"/>
            <a:ext cx="2189170" cy="15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7" descr="C:\Users\Suellen\Dropbox\Iniciação Científica - PDI\Poster 2011-SIBGRAPI-WUW-soja-carac\dano_coleopter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4074" y="2725755"/>
            <a:ext cx="1066704" cy="15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C:\Users\Suellen\Dropbox\Iniciação Científica - PDI\Poster 2011-SIBGRAPI-WUW-soja-carac\dano_lagart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4074" y="4330557"/>
            <a:ext cx="1072276" cy="15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9" descr="C:\Users\Suellen\Dropbox\Iniciação Científica - PDI\Poster 2011-SIBGRAPI-WUW-soja-carac\rsz0721beanleafbeetletener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75118" y="2725755"/>
            <a:ext cx="2189170" cy="15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Fluxograma: Conector 39"/>
          <p:cNvSpPr/>
          <p:nvPr/>
        </p:nvSpPr>
        <p:spPr>
          <a:xfrm>
            <a:off x="2384425" y="4735513"/>
            <a:ext cx="476250" cy="504825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Fluxograma: Conector 40"/>
          <p:cNvSpPr/>
          <p:nvPr/>
        </p:nvSpPr>
        <p:spPr>
          <a:xfrm>
            <a:off x="1833563" y="3128963"/>
            <a:ext cx="476250" cy="506412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7" name="Seta para a direita 41"/>
          <p:cNvSpPr/>
          <p:nvPr/>
        </p:nvSpPr>
        <p:spPr>
          <a:xfrm>
            <a:off x="2322932" y="3213649"/>
            <a:ext cx="1247469" cy="336800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8" name="Seta para a direita 42"/>
          <p:cNvSpPr/>
          <p:nvPr/>
        </p:nvSpPr>
        <p:spPr>
          <a:xfrm>
            <a:off x="2849860" y="4807875"/>
            <a:ext cx="710620" cy="3606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9" name="Seta para a direita 43"/>
          <p:cNvSpPr/>
          <p:nvPr/>
        </p:nvSpPr>
        <p:spPr>
          <a:xfrm>
            <a:off x="4466690" y="3213649"/>
            <a:ext cx="635137" cy="336800"/>
          </a:xfrm>
          <a:prstGeom prst="rightArrow">
            <a:avLst/>
          </a:prstGeom>
          <a:solidFill>
            <a:srgbClr val="FFFF0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0" name="Seta para a direita 44"/>
          <p:cNvSpPr/>
          <p:nvPr/>
        </p:nvSpPr>
        <p:spPr>
          <a:xfrm>
            <a:off x="4466687" y="4807875"/>
            <a:ext cx="606533" cy="33273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208620" tIns="104310" rIns="208620" bIns="1043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136" name="TextBox 3"/>
          <p:cNvSpPr txBox="1">
            <a:spLocks noChangeArrowheads="1"/>
          </p:cNvSpPr>
          <p:nvPr/>
        </p:nvSpPr>
        <p:spPr bwMode="auto">
          <a:xfrm>
            <a:off x="5102225" y="2509838"/>
            <a:ext cx="199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b="1" dirty="0"/>
              <a:t>Coleóptero</a:t>
            </a:r>
          </a:p>
        </p:txBody>
      </p:sp>
      <p:sp>
        <p:nvSpPr>
          <p:cNvPr id="5137" name="TextBox 20"/>
          <p:cNvSpPr txBox="1">
            <a:spLocks noChangeArrowheads="1"/>
          </p:cNvSpPr>
          <p:nvPr/>
        </p:nvSpPr>
        <p:spPr bwMode="auto">
          <a:xfrm>
            <a:off x="5102225" y="5740400"/>
            <a:ext cx="199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b="1" dirty="0"/>
              <a:t>Lagarta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Justificativa/Motivação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Classificação complexa.</a:t>
            </a: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5</a:t>
            </a:fld>
            <a:endParaRPr lang="pt-BR" dirty="0"/>
          </a:p>
        </p:txBody>
      </p:sp>
      <p:pic>
        <p:nvPicPr>
          <p:cNvPr id="34818" name="Picture 2" descr="C:\Users\Su\Documents\My Dropbox\8º Período\ModeloMonografia\figures\quadrolagar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997909"/>
            <a:ext cx="2952327" cy="338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C:\Users\Su\Documents\My Dropbox\8º Período\ModeloMonografia\figures\quadrocoleopter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67418"/>
            <a:ext cx="2999998" cy="337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8454" y="2639333"/>
            <a:ext cx="2402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Danos de coleóperos</a:t>
            </a:r>
            <a:endParaRPr lang="pt-BR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121974" y="2639333"/>
            <a:ext cx="2402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Danos de lagartas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40330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4" name="Picture 10" descr="C:\Users\Su\Documents\My Dropbox\8º Período\ModeloMonografia\figures\damostra51-EH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593" y="2890638"/>
            <a:ext cx="2635426" cy="40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Su\Documents\My Dropbox\8º Período\ModeloMonografia\figures\camostra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374" y="2884368"/>
            <a:ext cx="2625788" cy="398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Objetivo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557338"/>
            <a:ext cx="7620000" cy="1539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Método 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automático para 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classificação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Coleópteros </a:t>
            </a:r>
            <a:r>
              <a:rPr lang="pt-BR" sz="2600" dirty="0">
                <a:solidFill>
                  <a:schemeClr val="accent3">
                    <a:lumMod val="75000"/>
                  </a:schemeClr>
                </a:solidFill>
              </a:rPr>
              <a:t>e </a:t>
            </a:r>
            <a:r>
              <a:rPr lang="pt-BR" sz="2600" dirty="0" smtClean="0">
                <a:solidFill>
                  <a:schemeClr val="accent3">
                    <a:lumMod val="75000"/>
                  </a:schemeClr>
                </a:solidFill>
              </a:rPr>
              <a:t>lagartas</a:t>
            </a:r>
            <a:endParaRPr lang="pt-BR" sz="2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148" name="Espaço Reservado para Número de Slide 5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3A751-D018-4F3D-A49A-42EBAC00EE70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t-BR" smtClean="0">
              <a:solidFill>
                <a:schemeClr val="bg1"/>
              </a:solidFill>
            </a:endParaRPr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1709738" y="2780928"/>
            <a:ext cx="2068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b="1" dirty="0"/>
              <a:t>Folha original</a:t>
            </a:r>
          </a:p>
        </p:txBody>
      </p:sp>
      <p:sp>
        <p:nvSpPr>
          <p:cNvPr id="6152" name="TextBox 8"/>
          <p:cNvSpPr txBox="1">
            <a:spLocks noChangeArrowheads="1"/>
          </p:cNvSpPr>
          <p:nvPr/>
        </p:nvSpPr>
        <p:spPr bwMode="auto">
          <a:xfrm>
            <a:off x="4591050" y="2780928"/>
            <a:ext cx="20685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pt-BR" b="1" dirty="0"/>
              <a:t>Folha classificada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Trabalhos Relacionados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7980040" cy="480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Técnicas de classificação automática relacionada a: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Cultivares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400" dirty="0" smtClean="0">
                <a:solidFill>
                  <a:schemeClr val="accent3">
                    <a:lumMod val="75000"/>
                  </a:schemeClr>
                </a:solidFill>
              </a:rPr>
              <a:t>Patologias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pt-BR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Não se encontra métodos acerca da caracterização das pragas que agem sobre culturas.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600" smtClean="0">
                <a:solidFill>
                  <a:schemeClr val="accent3">
                    <a:lumMod val="75000"/>
                  </a:schemeClr>
                </a:solidFill>
              </a:rPr>
              <a:t>Apenas identificação se folhas de milho estão danificadas ou não.</a:t>
            </a:r>
            <a:endParaRPr lang="pt-BR" sz="2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1470E0-137B-4723-B5EE-C870BE006EAE}" type="slidenum">
              <a:rPr lang="pt-BR" smtClean="0"/>
              <a:pPr>
                <a:defRPr/>
              </a:pPr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8129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Metodologia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171" name="Espaço Reservado para Número de Slide 4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D5FA52-91A4-4FE9-A0D5-A9438EEDDA4D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t-BR" smtClean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 rot="16200000">
            <a:off x="-470003" y="1595461"/>
            <a:ext cx="1479016" cy="32400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Treinamento</a:t>
            </a:r>
          </a:p>
        </p:txBody>
      </p:sp>
      <p:sp>
        <p:nvSpPr>
          <p:cNvPr id="7" name="Rectangle 6"/>
          <p:cNvSpPr/>
          <p:nvPr/>
        </p:nvSpPr>
        <p:spPr>
          <a:xfrm>
            <a:off x="745569" y="1124680"/>
            <a:ext cx="1973326" cy="12420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Aquisição  e Pré-processamento de imagens</a:t>
            </a:r>
            <a:endParaRPr lang="pt-BR" b="1" dirty="0"/>
          </a:p>
        </p:txBody>
      </p:sp>
      <p:sp>
        <p:nvSpPr>
          <p:cNvPr id="8" name="Rectangle 7"/>
          <p:cNvSpPr/>
          <p:nvPr/>
        </p:nvSpPr>
        <p:spPr>
          <a:xfrm>
            <a:off x="3102992" y="980728"/>
            <a:ext cx="1940452" cy="576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Extração das Características</a:t>
            </a:r>
            <a:endParaRPr lang="pt-BR" b="1" dirty="0"/>
          </a:p>
        </p:txBody>
      </p:sp>
      <p:sp>
        <p:nvSpPr>
          <p:cNvPr id="9" name="Rectangle 8"/>
          <p:cNvSpPr/>
          <p:nvPr/>
        </p:nvSpPr>
        <p:spPr>
          <a:xfrm>
            <a:off x="3167337" y="1676481"/>
            <a:ext cx="1800200" cy="10323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Avaliação manual por especialistas</a:t>
            </a:r>
            <a:endParaRPr lang="pt-BR" b="1" dirty="0"/>
          </a:p>
        </p:txBody>
      </p:sp>
      <p:sp>
        <p:nvSpPr>
          <p:cNvPr id="10" name="Rectangle 9"/>
          <p:cNvSpPr/>
          <p:nvPr/>
        </p:nvSpPr>
        <p:spPr>
          <a:xfrm>
            <a:off x="6515709" y="2367629"/>
            <a:ext cx="1512168" cy="10323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Treinamento do método automático</a:t>
            </a:r>
            <a:endParaRPr lang="pt-BR" b="1" dirty="0"/>
          </a:p>
        </p:txBody>
      </p:sp>
      <p:sp>
        <p:nvSpPr>
          <p:cNvPr id="11" name="Rectangle 10"/>
          <p:cNvSpPr/>
          <p:nvPr/>
        </p:nvSpPr>
        <p:spPr>
          <a:xfrm>
            <a:off x="6335689" y="5499357"/>
            <a:ext cx="1885139" cy="117000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Validação</a:t>
            </a:r>
            <a:r>
              <a:rPr lang="pt-BR" b="1" dirty="0" smtClean="0"/>
              <a:t> </a:t>
            </a:r>
            <a:r>
              <a:rPr lang="pt-BR" b="1" dirty="0" smtClean="0"/>
              <a:t>do </a:t>
            </a:r>
            <a:r>
              <a:rPr lang="pt-BR" b="1" dirty="0" smtClean="0"/>
              <a:t>método</a:t>
            </a:r>
            <a:endParaRPr lang="pt-BR" b="1" dirty="0"/>
          </a:p>
        </p:txBody>
      </p:sp>
      <p:sp>
        <p:nvSpPr>
          <p:cNvPr id="19" name="Rectangle 18"/>
          <p:cNvSpPr/>
          <p:nvPr/>
        </p:nvSpPr>
        <p:spPr>
          <a:xfrm>
            <a:off x="6178742" y="4077072"/>
            <a:ext cx="2173171" cy="8953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Classificação</a:t>
            </a:r>
            <a:endParaRPr lang="pt-BR" b="1" dirty="0"/>
          </a:p>
        </p:txBody>
      </p:sp>
      <p:cxnSp>
        <p:nvCxnSpPr>
          <p:cNvPr id="28" name="Straight Arrow Connector 27"/>
          <p:cNvCxnSpPr>
            <a:stCxn id="5" idx="2"/>
            <a:endCxn id="7" idx="1"/>
          </p:cNvCxnSpPr>
          <p:nvPr/>
        </p:nvCxnSpPr>
        <p:spPr>
          <a:xfrm flipV="1">
            <a:off x="431505" y="1745724"/>
            <a:ext cx="314064" cy="117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" idx="3"/>
            <a:endCxn id="8" idx="1"/>
          </p:cNvCxnSpPr>
          <p:nvPr/>
        </p:nvCxnSpPr>
        <p:spPr>
          <a:xfrm flipV="1">
            <a:off x="2718895" y="1268728"/>
            <a:ext cx="384097" cy="4769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180" name="Elbow Connector 7179"/>
          <p:cNvCxnSpPr>
            <a:stCxn id="8" idx="3"/>
            <a:endCxn id="9" idx="3"/>
          </p:cNvCxnSpPr>
          <p:nvPr/>
        </p:nvCxnSpPr>
        <p:spPr>
          <a:xfrm flipH="1">
            <a:off x="4967537" y="1268728"/>
            <a:ext cx="75907" cy="923941"/>
          </a:xfrm>
          <a:prstGeom prst="bentConnector3">
            <a:avLst>
              <a:gd name="adj1" fmla="val -301158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325496" y="1700744"/>
            <a:ext cx="360040" cy="121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685536" y="1376274"/>
            <a:ext cx="1008112" cy="76869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Base de Dados</a:t>
            </a:r>
            <a:endParaRPr lang="pt-BR" b="1" dirty="0"/>
          </a:p>
        </p:txBody>
      </p:sp>
      <p:cxnSp>
        <p:nvCxnSpPr>
          <p:cNvPr id="54" name="Straight Arrow Connector 53"/>
          <p:cNvCxnSpPr>
            <a:stCxn id="53" idx="3"/>
            <a:endCxn id="10" idx="0"/>
          </p:cNvCxnSpPr>
          <p:nvPr/>
        </p:nvCxnSpPr>
        <p:spPr>
          <a:xfrm>
            <a:off x="6693648" y="1760620"/>
            <a:ext cx="578145" cy="6070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0" idx="2"/>
            <a:endCxn id="19" idx="0"/>
          </p:cNvCxnSpPr>
          <p:nvPr/>
        </p:nvCxnSpPr>
        <p:spPr>
          <a:xfrm flipH="1">
            <a:off x="7265328" y="3400004"/>
            <a:ext cx="6465" cy="677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745569" y="3892825"/>
            <a:ext cx="1973326" cy="12420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Aquisição  e Pré-processamento de imagens</a:t>
            </a:r>
            <a:endParaRPr lang="pt-BR" b="1" dirty="0"/>
          </a:p>
        </p:txBody>
      </p:sp>
      <p:sp>
        <p:nvSpPr>
          <p:cNvPr id="115" name="Rectangle 114"/>
          <p:cNvSpPr/>
          <p:nvPr/>
        </p:nvSpPr>
        <p:spPr>
          <a:xfrm>
            <a:off x="3097211" y="4225869"/>
            <a:ext cx="1940452" cy="576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Extração das Características</a:t>
            </a:r>
            <a:endParaRPr lang="pt-BR" b="1" dirty="0"/>
          </a:p>
        </p:txBody>
      </p:sp>
      <p:cxnSp>
        <p:nvCxnSpPr>
          <p:cNvPr id="116" name="Straight Arrow Connector 115"/>
          <p:cNvCxnSpPr>
            <a:stCxn id="125" idx="2"/>
            <a:endCxn id="114" idx="1"/>
          </p:cNvCxnSpPr>
          <p:nvPr/>
        </p:nvCxnSpPr>
        <p:spPr>
          <a:xfrm>
            <a:off x="431504" y="4513869"/>
            <a:ext cx="31406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14" idx="3"/>
            <a:endCxn id="115" idx="1"/>
          </p:cNvCxnSpPr>
          <p:nvPr/>
        </p:nvCxnSpPr>
        <p:spPr>
          <a:xfrm>
            <a:off x="2718895" y="4513869"/>
            <a:ext cx="3783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stCxn id="115" idx="3"/>
            <a:endCxn id="19" idx="1"/>
          </p:cNvCxnSpPr>
          <p:nvPr/>
        </p:nvCxnSpPr>
        <p:spPr>
          <a:xfrm>
            <a:off x="5037663" y="4513869"/>
            <a:ext cx="1141079" cy="108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5" name="Rounded Rectangle 124"/>
          <p:cNvSpPr/>
          <p:nvPr/>
        </p:nvSpPr>
        <p:spPr>
          <a:xfrm rot="16200000">
            <a:off x="-470004" y="4351869"/>
            <a:ext cx="1479016" cy="324000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Teste</a:t>
            </a:r>
          </a:p>
        </p:txBody>
      </p:sp>
      <p:cxnSp>
        <p:nvCxnSpPr>
          <p:cNvPr id="142" name="Straight Arrow Connector 141"/>
          <p:cNvCxnSpPr>
            <a:stCxn id="7" idx="3"/>
            <a:endCxn id="9" idx="1"/>
          </p:cNvCxnSpPr>
          <p:nvPr/>
        </p:nvCxnSpPr>
        <p:spPr>
          <a:xfrm>
            <a:off x="2718895" y="1745724"/>
            <a:ext cx="448442" cy="4469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3959425" y="5564977"/>
            <a:ext cx="1800200" cy="10323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Avaliação manual por especialistas</a:t>
            </a:r>
            <a:endParaRPr lang="pt-BR" b="1" dirty="0"/>
          </a:p>
        </p:txBody>
      </p:sp>
      <p:cxnSp>
        <p:nvCxnSpPr>
          <p:cNvPr id="164" name="Straight Arrow Connector 163"/>
          <p:cNvCxnSpPr>
            <a:stCxn id="19" idx="2"/>
            <a:endCxn id="11" idx="0"/>
          </p:cNvCxnSpPr>
          <p:nvPr/>
        </p:nvCxnSpPr>
        <p:spPr>
          <a:xfrm>
            <a:off x="7265328" y="4972391"/>
            <a:ext cx="12931" cy="5269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63" idx="3"/>
            <a:endCxn id="11" idx="1"/>
          </p:cNvCxnSpPr>
          <p:nvPr/>
        </p:nvCxnSpPr>
        <p:spPr>
          <a:xfrm>
            <a:off x="5759625" y="6081165"/>
            <a:ext cx="576064" cy="3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Pré-processamento</a:t>
            </a:r>
            <a:endParaRPr lang="pt-B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875"/>
            <a:ext cx="7620000" cy="1612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Aquisição: </a:t>
            </a:r>
            <a:r>
              <a:rPr lang="pt-BR" sz="2800" i="1" dirty="0" smtClean="0">
                <a:solidFill>
                  <a:schemeClr val="accent3">
                    <a:lumMod val="75000"/>
                  </a:schemeClr>
                </a:solidFill>
              </a:rPr>
              <a:t>scanner -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 resolução </a:t>
            </a:r>
            <a:r>
              <a:rPr lang="pt-BR" sz="2800" dirty="0">
                <a:solidFill>
                  <a:schemeClr val="accent3">
                    <a:lumMod val="75000"/>
                  </a:schemeClr>
                </a:solidFill>
              </a:rPr>
              <a:t>200dpi</a:t>
            </a: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</a:rPr>
              <a:t>Pré-processamento:</a:t>
            </a: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196" name="Espaço Reservado para Número de Slide 9"/>
          <p:cNvSpPr>
            <a:spLocks noGrp="1"/>
          </p:cNvSpPr>
          <p:nvPr>
            <p:ph type="sldNum" sz="quarter" idx="10"/>
          </p:nvPr>
        </p:nvSpPr>
        <p:spPr bwMode="auto"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D2CA4B-3E64-4245-9A38-AF00455ED667}" type="slidenum">
              <a:rPr lang="pt-BR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t-BR" smtClean="0">
              <a:solidFill>
                <a:schemeClr val="bg1"/>
              </a:solidFill>
            </a:endParaRPr>
          </a:p>
        </p:txBody>
      </p:sp>
      <p:sp>
        <p:nvSpPr>
          <p:cNvPr id="8197" name="CaixaDeTexto 6"/>
          <p:cNvSpPr txBox="1">
            <a:spLocks noChangeArrowheads="1"/>
          </p:cNvSpPr>
          <p:nvPr/>
        </p:nvSpPr>
        <p:spPr bwMode="auto">
          <a:xfrm>
            <a:off x="3190875" y="2852936"/>
            <a:ext cx="1944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b="1" dirty="0"/>
              <a:t>Processo filtragem</a:t>
            </a:r>
          </a:p>
        </p:txBody>
      </p:sp>
      <p:sp>
        <p:nvSpPr>
          <p:cNvPr id="8198" name="CaixaDeTexto 7"/>
          <p:cNvSpPr txBox="1">
            <a:spLocks noChangeArrowheads="1"/>
          </p:cNvSpPr>
          <p:nvPr/>
        </p:nvSpPr>
        <p:spPr bwMode="auto">
          <a:xfrm>
            <a:off x="5862340" y="2843644"/>
            <a:ext cx="2227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b="1" dirty="0"/>
              <a:t>Extração do contorno</a:t>
            </a:r>
          </a:p>
        </p:txBody>
      </p:sp>
      <p:sp>
        <p:nvSpPr>
          <p:cNvPr id="8199" name="CaixaDeTexto 8"/>
          <p:cNvSpPr txBox="1">
            <a:spLocks noChangeArrowheads="1"/>
          </p:cNvSpPr>
          <p:nvPr/>
        </p:nvSpPr>
        <p:spPr bwMode="auto">
          <a:xfrm>
            <a:off x="683568" y="2843644"/>
            <a:ext cx="14770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pt-BR" b="1" dirty="0"/>
              <a:t>Folha original</a:t>
            </a:r>
          </a:p>
        </p:txBody>
      </p:sp>
      <p:pic>
        <p:nvPicPr>
          <p:cNvPr id="8203" name="Picture 11" descr="C:\Users\Su\Documents\My Dropbox\8º Período\ModeloMonografia\figures\contornos5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148" y="3229994"/>
            <a:ext cx="2286175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C:\Users\Su\Documents\My Dropbox\8º Período\ModeloMonografia\figures\amostra5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56" y="3212976"/>
            <a:ext cx="2286175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C:\Users\Su\Documents\My Dropbox\8º Período\ModeloMonografia\figures\danos5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85" y="3229994"/>
            <a:ext cx="2286175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940</TotalTime>
  <Words>1044</Words>
  <Application>Microsoft Office PowerPoint</Application>
  <PresentationFormat>On-screen Show (4:3)</PresentationFormat>
  <Paragraphs>365</Paragraphs>
  <Slides>33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Adjacency</vt:lpstr>
      <vt:lpstr>Equation</vt:lpstr>
      <vt:lpstr>Equação</vt:lpstr>
      <vt:lpstr>CARACTERIZAÇÃO AUTOMÁTICA DOS AGENTES CAUSADORES DE LESÕES EM FOLÍOLOS DE CULTIVARES DO BRASIL</vt:lpstr>
      <vt:lpstr>Introdução</vt:lpstr>
      <vt:lpstr>Justificativa/Motivação</vt:lpstr>
      <vt:lpstr>Justificativa/Motivação</vt:lpstr>
      <vt:lpstr>Justificativa/Motivação</vt:lpstr>
      <vt:lpstr>Objetivo</vt:lpstr>
      <vt:lpstr>Trabalhos Relacionados</vt:lpstr>
      <vt:lpstr>Metodologia</vt:lpstr>
      <vt:lpstr>Pré-processamento</vt:lpstr>
      <vt:lpstr>Pré-processamento</vt:lpstr>
      <vt:lpstr>Extração de Características</vt:lpstr>
      <vt:lpstr>Descritores baseados em Redes Complexas: Modelagem da Rede</vt:lpstr>
      <vt:lpstr>Descritores baseados em Redes Complexas: Extração das Características</vt:lpstr>
      <vt:lpstr>Descritores Fourier</vt:lpstr>
      <vt:lpstr>Descritores de Fourier</vt:lpstr>
      <vt:lpstr>Descritores Wavelet</vt:lpstr>
      <vt:lpstr>Descritores de Zernike</vt:lpstr>
      <vt:lpstr>Classificação</vt:lpstr>
      <vt:lpstr>Classificação - SVM</vt:lpstr>
      <vt:lpstr>Sistema Web</vt:lpstr>
      <vt:lpstr>Experimentos – Base de dados</vt:lpstr>
      <vt:lpstr>Experimentos – Base de dados</vt:lpstr>
      <vt:lpstr>Experimentos - SVM</vt:lpstr>
      <vt:lpstr>Experimentos - SVM</vt:lpstr>
      <vt:lpstr>Experimentos - Resultados</vt:lpstr>
      <vt:lpstr>Experimentos - Resultados</vt:lpstr>
      <vt:lpstr>Experimentos - Resultados</vt:lpstr>
      <vt:lpstr>Experimentos - Resultados</vt:lpstr>
      <vt:lpstr>Conclusões</vt:lpstr>
      <vt:lpstr>Conclusões</vt:lpstr>
      <vt:lpstr>Trabalhos Futuros</vt:lpstr>
      <vt:lpstr>Trabalhos Futuros</vt:lpstr>
      <vt:lpstr>Perguntas?</vt:lpstr>
    </vt:vector>
  </TitlesOfParts>
  <Company>Ufop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Caracterização Automática dos Agentes Causadores de Lesões em Folíolos de Cultivares do Brasil</dc:title>
  <dc:creator>Suellen</dc:creator>
  <cp:lastModifiedBy>Su</cp:lastModifiedBy>
  <cp:revision>85</cp:revision>
  <dcterms:created xsi:type="dcterms:W3CDTF">2011-06-17T18:42:50Z</dcterms:created>
  <dcterms:modified xsi:type="dcterms:W3CDTF">2011-12-15T14:33:06Z</dcterms:modified>
</cp:coreProperties>
</file>