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92" r:id="rId3"/>
    <p:sldId id="310" r:id="rId4"/>
    <p:sldId id="291" r:id="rId5"/>
    <p:sldId id="258" r:id="rId6"/>
    <p:sldId id="257" r:id="rId7"/>
    <p:sldId id="298" r:id="rId8"/>
    <p:sldId id="269" r:id="rId9"/>
    <p:sldId id="318" r:id="rId10"/>
    <p:sldId id="313" r:id="rId11"/>
    <p:sldId id="314" r:id="rId12"/>
    <p:sldId id="278" r:id="rId13"/>
    <p:sldId id="315" r:id="rId14"/>
    <p:sldId id="280" r:id="rId15"/>
    <p:sldId id="281" r:id="rId16"/>
    <p:sldId id="282" r:id="rId17"/>
    <p:sldId id="296" r:id="rId18"/>
    <p:sldId id="297" r:id="rId19"/>
    <p:sldId id="305" r:id="rId20"/>
    <p:sldId id="307" r:id="rId21"/>
    <p:sldId id="308" r:id="rId22"/>
    <p:sldId id="306" r:id="rId23"/>
    <p:sldId id="316" r:id="rId24"/>
    <p:sldId id="309" r:id="rId25"/>
    <p:sldId id="304" r:id="rId26"/>
    <p:sldId id="312" r:id="rId27"/>
    <p:sldId id="300" r:id="rId28"/>
    <p:sldId id="301" r:id="rId29"/>
    <p:sldId id="311" r:id="rId30"/>
    <p:sldId id="303" r:id="rId31"/>
    <p:sldId id="294" r:id="rId32"/>
    <p:sldId id="289" r:id="rId33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09" autoAdjust="0"/>
    <p:restoredTop sz="94540" autoAdjust="0"/>
  </p:normalViewPr>
  <p:slideViewPr>
    <p:cSldViewPr>
      <p:cViewPr>
        <p:scale>
          <a:sx n="53" d="100"/>
          <a:sy n="53" d="100"/>
        </p:scale>
        <p:origin x="-1061" y="-1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3" y="452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65EA3-462E-40DB-9641-17AA86D23E28}" type="datetimeFigureOut">
              <a:rPr lang="pt-BR" smtClean="0"/>
              <a:pPr/>
              <a:t>22/12/2011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5BA73A-E59D-4406-B3BC-21FDA348421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BA73A-E59D-4406-B3BC-21FDA3484213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upo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orma liv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Conector reto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11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36FDA38-87B0-40C8-9401-E0F03FC3C8D8}" type="datetimeFigureOut">
              <a:rPr lang="pt-BR"/>
              <a:pPr>
                <a:defRPr/>
              </a:pPr>
              <a:t>22/12/2011</a:t>
            </a:fld>
            <a:endParaRPr lang="pt-BR"/>
          </a:p>
        </p:txBody>
      </p:sp>
      <p:sp>
        <p:nvSpPr>
          <p:cNvPr id="12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92D585A-0A8D-4036-88BB-B9A874DF426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B363F-851E-4F7C-8F91-27C50D57CD52}" type="datetimeFigureOut">
              <a:rPr lang="pt-BR"/>
              <a:pPr>
                <a:defRPr/>
              </a:pPr>
              <a:t>22/12/2011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4F9C2-38F1-4EA5-8A1A-726CB51D968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C2287-B9FE-4FF3-8375-54C4F7031A53}" type="datetimeFigureOut">
              <a:rPr lang="pt-BR"/>
              <a:pPr>
                <a:defRPr/>
              </a:pPr>
              <a:t>22/12/2011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421F0-CCBD-4550-B4E1-4D2463C1EFF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2C845-5C10-4767-9BFC-EC6522F5630A}" type="datetimeFigureOut">
              <a:rPr lang="pt-BR"/>
              <a:pPr>
                <a:defRPr/>
              </a:pPr>
              <a:t>22/12/2011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E2DE4-5557-4E24-A40B-6AE2645E519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visa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ivisa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5BEE9D-B72A-40C2-AB59-CFF2AF664265}" type="datetimeFigureOut">
              <a:rPr lang="pt-BR"/>
              <a:pPr>
                <a:defRPr/>
              </a:pPr>
              <a:t>22/12/2011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7A156E-5DC2-4923-B087-8731D3474C0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4BDC3D-6481-4D20-9BE4-72F0FF0F9F94}" type="datetimeFigureOut">
              <a:rPr lang="pt-BR"/>
              <a:pPr>
                <a:defRPr/>
              </a:pPr>
              <a:t>22/12/2011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A8F130-B17E-4A5F-803B-0AC773D0E6A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DBF562-0223-4104-A50B-32F2BF8EDC6B}" type="datetimeFigureOut">
              <a:rPr lang="pt-BR"/>
              <a:pPr>
                <a:defRPr/>
              </a:pPr>
              <a:t>22/12/2011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DA32B5-C743-48FC-BC29-569E2D8CD59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2E1B97-5114-4D4D-8AB6-4A55130E2A9B}" type="datetimeFigureOut">
              <a:rPr lang="pt-BR"/>
              <a:pPr>
                <a:defRPr/>
              </a:pPr>
              <a:t>22/12/2011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78CEC2-E7DE-4B1D-B70D-27DE5BEFBFD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B16EB-4F1C-4549-8A12-68FBF676638E}" type="datetimeFigureOut">
              <a:rPr lang="pt-BR"/>
              <a:pPr>
                <a:defRPr/>
              </a:pPr>
              <a:t>22/12/2011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8A743-4188-4731-A129-53C164FCE90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AF1A27-3E02-4C9D-8320-BDE94CAC502F}" type="datetimeFigureOut">
              <a:rPr lang="pt-BR"/>
              <a:pPr>
                <a:defRPr/>
              </a:pPr>
              <a:t>22/12/2011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E82703-2434-4236-9C7B-DBE83D69614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orma livre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Triângulo retângulo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Conector reto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ivisa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Divisa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1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652F34C-54FE-4334-B514-E32E24B58D9A}" type="datetimeFigureOut">
              <a:rPr lang="pt-BR"/>
              <a:pPr>
                <a:defRPr/>
              </a:pPr>
              <a:t>22/12/2011</a:t>
            </a:fld>
            <a:endParaRPr lang="pt-BR"/>
          </a:p>
        </p:txBody>
      </p:sp>
      <p:sp>
        <p:nvSpPr>
          <p:cNvPr id="1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C55E7BA-FB0A-41E1-9D33-E75AFEDF376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033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2D52567-0C97-422A-AC7A-D93373FACB1F}" type="datetimeFigureOut">
              <a:rPr lang="pt-BR"/>
              <a:pPr>
                <a:defRPr/>
              </a:pPr>
              <a:t>22/12/2011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493B133-D36C-414F-87C8-8643CF432B1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9" r:id="rId2"/>
    <p:sldLayoutId id="2147483684" r:id="rId3"/>
    <p:sldLayoutId id="2147483685" r:id="rId4"/>
    <p:sldLayoutId id="2147483686" r:id="rId5"/>
    <p:sldLayoutId id="2147483687" r:id="rId6"/>
    <p:sldLayoutId id="2147483680" r:id="rId7"/>
    <p:sldLayoutId id="2147483688" r:id="rId8"/>
    <p:sldLayoutId id="2147483689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8424936" cy="1829761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000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Adicionando Escalabilidade ao </a:t>
            </a:r>
            <a:r>
              <a:rPr lang="fr-FR" sz="4000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Idealize Recommendation Framework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3357562"/>
            <a:ext cx="7772400" cy="3239789"/>
          </a:xfrm>
        </p:spPr>
        <p:txBody>
          <a:bodyPr>
            <a:normAutofit/>
          </a:bodyPr>
          <a:lstStyle/>
          <a:p>
            <a:pPr marR="0" algn="ctr">
              <a:lnSpc>
                <a:spcPct val="8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400" dirty="0" smtClean="0">
                <a:solidFill>
                  <a:srgbClr val="3F1E25"/>
                </a:solidFill>
                <a:cs typeface="Arial" charset="0"/>
              </a:rPr>
              <a:t>Alex Amorim Dutra </a:t>
            </a:r>
          </a:p>
          <a:p>
            <a:pPr marR="0" algn="ctr">
              <a:lnSpc>
                <a:spcPct val="8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2400" dirty="0" smtClean="0">
              <a:solidFill>
                <a:srgbClr val="3F1E25"/>
              </a:solidFill>
              <a:cs typeface="Arial" charset="0"/>
            </a:endParaRPr>
          </a:p>
          <a:p>
            <a:pPr marR="0" algn="ctr">
              <a:lnSpc>
                <a:spcPct val="8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2400" dirty="0" smtClean="0">
                <a:solidFill>
                  <a:srgbClr val="3F1E25"/>
                </a:solidFill>
                <a:cs typeface="Arial" charset="0"/>
              </a:rPr>
              <a:t>Orientador: Álvaro R. Pereira Jr.</a:t>
            </a:r>
          </a:p>
          <a:p>
            <a:pPr marR="0" algn="ctr">
              <a:lnSpc>
                <a:spcPct val="8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2400" dirty="0" smtClean="0">
                <a:solidFill>
                  <a:srgbClr val="3F1E25"/>
                </a:solidFill>
                <a:cs typeface="Arial" charset="0"/>
              </a:rPr>
              <a:t>	       Co-Orientador: Felipe Martins Melo</a:t>
            </a:r>
            <a:r>
              <a:rPr lang="fr-FR" sz="2400" dirty="0" smtClean="0">
                <a:solidFill>
                  <a:srgbClr val="3F1E25"/>
                </a:solidFill>
                <a:cs typeface="Arial" charset="0"/>
              </a:rPr>
              <a:t> </a:t>
            </a:r>
          </a:p>
          <a:p>
            <a:pPr marR="0" algn="ctr">
              <a:lnSpc>
                <a:spcPct val="8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2400" dirty="0" smtClean="0">
              <a:solidFill>
                <a:srgbClr val="3F1E25"/>
              </a:solidFill>
              <a:cs typeface="Arial" charset="0"/>
            </a:endParaRPr>
          </a:p>
          <a:p>
            <a:pPr marR="0" algn="ctr">
              <a:lnSpc>
                <a:spcPct val="8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2400" dirty="0" smtClean="0">
              <a:solidFill>
                <a:srgbClr val="3F1E25"/>
              </a:solidFill>
              <a:cs typeface="Arial" charset="0"/>
            </a:endParaRPr>
          </a:p>
          <a:p>
            <a:pPr marR="0" algn="ctr">
              <a:lnSpc>
                <a:spcPct val="8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2400" dirty="0" smtClean="0">
              <a:solidFill>
                <a:srgbClr val="3F1E25"/>
              </a:solidFill>
              <a:cs typeface="Arial" charset="0"/>
            </a:endParaRPr>
          </a:p>
          <a:p>
            <a:pPr marR="0" algn="ctr">
              <a:lnSpc>
                <a:spcPct val="8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FR" sz="2400" dirty="0" smtClean="0">
              <a:solidFill>
                <a:srgbClr val="3F1E25"/>
              </a:solidFill>
              <a:cs typeface="Arial" charset="0"/>
            </a:endParaRPr>
          </a:p>
          <a:p>
            <a:pPr marR="0" algn="ctr">
              <a:lnSpc>
                <a:spcPct val="8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FR" sz="2400" dirty="0" smtClean="0">
                <a:solidFill>
                  <a:srgbClr val="3F1E25"/>
                </a:solidFill>
                <a:cs typeface="Arial" charset="0"/>
              </a:rPr>
              <a:t>Dezembro 2011</a:t>
            </a:r>
          </a:p>
          <a:p>
            <a:pPr marR="0">
              <a:lnSpc>
                <a:spcPct val="8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pt-BR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en-US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Linguagem Java.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Tecnologia RMI provida pela linguagem Java.</a:t>
            </a:r>
          </a:p>
          <a:p>
            <a:pPr marL="365760" indent="-256032" algn="just" fontAlgn="auto">
              <a:spcAft>
                <a:spcPts val="0"/>
              </a:spcAft>
              <a:buNone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Apache </a:t>
            </a:r>
            <a:r>
              <a:rPr lang="pt-BR" sz="2400" dirty="0" err="1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Mahout</a:t>
            </a: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Apache </a:t>
            </a:r>
            <a:r>
              <a:rPr lang="pt-BR" sz="2400" dirty="0" err="1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Hadoop</a:t>
            </a: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, </a:t>
            </a:r>
            <a:r>
              <a:rPr lang="pt-BR" sz="2400" dirty="0" err="1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Hbase</a:t>
            </a: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Apache </a:t>
            </a:r>
            <a:r>
              <a:rPr lang="pt-BR" sz="2400" dirty="0" err="1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Lucene</a:t>
            </a:r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pt-BR" sz="37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Recursos utilizados</a:t>
            </a:r>
            <a:endParaRPr lang="pt-BR" sz="37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628800"/>
            <a:ext cx="117311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700808"/>
            <a:ext cx="1058863" cy="191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149080"/>
            <a:ext cx="316147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3140968"/>
            <a:ext cx="21574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9968" y="5157192"/>
            <a:ext cx="159263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5373216"/>
            <a:ext cx="28451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Arquitetura alto nível dos </a:t>
            </a:r>
            <a:r>
              <a:rPr lang="pt-BR" i="1" dirty="0" smtClean="0"/>
              <a:t>Frameworks</a:t>
            </a:r>
            <a:r>
              <a:rPr lang="pt-BR" dirty="0" smtClean="0"/>
              <a:t> utilizados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8680837" cy="380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755576" y="1484784"/>
            <a:ext cx="7704856" cy="4525962"/>
          </a:xfrm>
        </p:spPr>
        <p:txBody>
          <a:bodyPr>
            <a:normAutofit/>
          </a:bodyPr>
          <a:lstStyle/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Um </a:t>
            </a:r>
            <a:r>
              <a:rPr lang="pt-BR" sz="2400" i="1" dirty="0" smtClean="0">
                <a:solidFill>
                  <a:schemeClr val="accent6">
                    <a:lumMod val="50000"/>
                  </a:schemeClr>
                </a:solidFill>
              </a:rPr>
              <a:t>framework</a:t>
            </a: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 provê uma solução para uma família de problemas semelhantes.</a:t>
            </a:r>
          </a:p>
          <a:p>
            <a:pPr marL="365760" indent="-256032" algn="just" fontAlgn="auto">
              <a:spcAft>
                <a:spcPts val="0"/>
              </a:spcAft>
              <a:buNone/>
              <a:defRPr/>
            </a:pPr>
            <a:endParaRPr lang="en-US" sz="2400" dirty="0" smtClean="0"/>
          </a:p>
          <a:p>
            <a:pPr marL="365760" indent="-256032" algn="just" fontAlgn="auto">
              <a:spcAft>
                <a:spcPts val="0"/>
              </a:spcAft>
              <a:buNone/>
              <a:defRPr/>
            </a:pPr>
            <a:endParaRPr lang="en-US" sz="2400" dirty="0" smtClean="0"/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Um conjunto de classes e interfaces que mostra como decompor a família de problemas.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>
              <a:solidFill>
                <a:schemeClr val="accent6">
                  <a:lumMod val="50000"/>
                </a:schemeClr>
              </a:solidFill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/>
              <a:t>Como exemplo os componentes presentes no </a:t>
            </a:r>
            <a:r>
              <a:rPr lang="pt-BR" sz="2400" i="1" dirty="0" smtClean="0"/>
              <a:t>IRF.</a:t>
            </a:r>
          </a:p>
          <a:p>
            <a:pPr marL="365760" indent="-256032" algn="just" fontAlgn="auto">
              <a:spcAft>
                <a:spcPts val="0"/>
              </a:spcAft>
              <a:buNone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65760" indent="-256032" algn="just" fontAlgn="auto">
              <a:spcAft>
                <a:spcPts val="0"/>
              </a:spcAft>
              <a:buNone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65760" indent="-256032" algn="just" fontAlgn="auto">
              <a:spcAft>
                <a:spcPts val="0"/>
              </a:spcAft>
              <a:buNone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40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Objetivo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 de um </a:t>
            </a:r>
            <a:r>
              <a:rPr lang="en-US" sz="4000" i="1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Framework</a:t>
            </a:r>
            <a:endParaRPr lang="pt-BR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612158"/>
          </a:xfrm>
        </p:spPr>
        <p:txBody>
          <a:bodyPr/>
          <a:lstStyle/>
          <a:p>
            <a:pPr algn="just"/>
            <a:r>
              <a:rPr lang="pt-BR" sz="2500" dirty="0" smtClean="0"/>
              <a:t>Aplicações do </a:t>
            </a:r>
            <a:r>
              <a:rPr lang="pt-BR" sz="2500" i="1" dirty="0" smtClean="0"/>
              <a:t>IRF</a:t>
            </a:r>
            <a:r>
              <a:rPr lang="pt-BR" sz="2500" dirty="0" smtClean="0"/>
              <a:t> são divididas em três setores, onde cada setor é responsável por uma funcionalidade da aplicação de recomendação. </a:t>
            </a:r>
          </a:p>
          <a:p>
            <a:pPr algn="just">
              <a:buNone/>
            </a:pPr>
            <a:endParaRPr lang="pt-BR" sz="2500" dirty="0" smtClean="0"/>
          </a:p>
          <a:p>
            <a:pPr algn="just">
              <a:buNone/>
            </a:pPr>
            <a:endParaRPr lang="pt-BR" sz="2500" dirty="0" smtClean="0"/>
          </a:p>
          <a:p>
            <a:pPr algn="just">
              <a:buNone/>
            </a:pPr>
            <a:endParaRPr lang="pt-BR" sz="2500" dirty="0" smtClean="0"/>
          </a:p>
          <a:p>
            <a:pPr algn="just"/>
            <a:r>
              <a:rPr lang="pt-BR" sz="2500" dirty="0" smtClean="0"/>
              <a:t>A finalidade dos três setores é dissociar os componentes que possuem operações custosas computacionalmente.</a:t>
            </a:r>
            <a:endParaRPr lang="pt-BR" sz="25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Finalidade dos setores do </a:t>
            </a:r>
            <a:r>
              <a:rPr lang="pt-BR" i="1" dirty="0" smtClean="0">
                <a:solidFill>
                  <a:schemeClr val="tx1"/>
                </a:solidFill>
              </a:rPr>
              <a:t>IRF</a:t>
            </a:r>
            <a:endParaRPr lang="pt-BR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68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PT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PT" sz="2400" dirty="0" smtClean="0">
                <a:solidFill>
                  <a:schemeClr val="accent6">
                    <a:lumMod val="50000"/>
                  </a:schemeClr>
                </a:solidFill>
              </a:rPr>
              <a:t>Este setor é destinado a armazenar as recomendações já calculadas.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en-US" sz="2400" dirty="0" smtClean="0"/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en-US" sz="2400" dirty="0" smtClean="0"/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PT" sz="2400" dirty="0" smtClean="0">
                <a:solidFill>
                  <a:schemeClr val="accent6">
                    <a:lumMod val="50000"/>
                  </a:schemeClr>
                </a:solidFill>
              </a:rPr>
              <a:t>Fornece respostas rápidas aos pedidos de recomendação que chegam à sua fachada. 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4000" u="sng" dirty="0" smtClean="0">
                <a:solidFill>
                  <a:schemeClr val="accent6">
                    <a:lumMod val="50000"/>
                  </a:schemeClr>
                </a:solidFill>
              </a:rPr>
              <a:t>Setores do IRF</a:t>
            </a:r>
            <a:br>
              <a:rPr lang="pt-BR" sz="4000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4000" dirty="0" smtClean="0">
                <a:solidFill>
                  <a:schemeClr val="accent6">
                    <a:lumMod val="50000"/>
                  </a:schemeClr>
                </a:solidFill>
              </a:rPr>
              <a:t>Setor de </a:t>
            </a:r>
            <a:r>
              <a:rPr lang="pt-BR" sz="4000" i="1" dirty="0" smtClean="0">
                <a:solidFill>
                  <a:schemeClr val="accent6">
                    <a:lumMod val="50000"/>
                  </a:schemeClr>
                </a:solidFill>
              </a:rPr>
              <a:t>Cache</a:t>
            </a:r>
            <a:endParaRPr lang="pt-B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PT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PT" sz="2400" dirty="0" smtClean="0">
                <a:solidFill>
                  <a:schemeClr val="accent6">
                    <a:lumMod val="50000"/>
                  </a:schemeClr>
                </a:solidFill>
              </a:rPr>
              <a:t>Este setor é responsável por executar recomendações em lote e processar os </a:t>
            </a:r>
            <a:r>
              <a:rPr lang="pt-PT" sz="2400" i="1" dirty="0" smtClean="0">
                <a:solidFill>
                  <a:schemeClr val="accent6">
                    <a:lumMod val="50000"/>
                  </a:schemeClr>
                </a:solidFill>
              </a:rPr>
              <a:t>feedbacks</a:t>
            </a:r>
            <a:r>
              <a:rPr lang="pt-PT" sz="24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PT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PT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PT" sz="2400" dirty="0" smtClean="0">
                <a:solidFill>
                  <a:schemeClr val="accent6">
                    <a:lumMod val="50000"/>
                  </a:schemeClr>
                </a:solidFill>
              </a:rPr>
              <a:t>Este setor tem suas operações realizadas por um </a:t>
            </a:r>
            <a:r>
              <a:rPr lang="pt-PT" sz="2400" i="1" dirty="0" smtClean="0">
                <a:solidFill>
                  <a:schemeClr val="accent6">
                    <a:lumMod val="50000"/>
                  </a:schemeClr>
                </a:solidFill>
              </a:rPr>
              <a:t>cluster</a:t>
            </a:r>
            <a:r>
              <a:rPr lang="pt-PT" sz="2400" dirty="0" smtClean="0">
                <a:solidFill>
                  <a:schemeClr val="accent6">
                    <a:lumMod val="50000"/>
                  </a:schemeClr>
                </a:solidFill>
              </a:rPr>
              <a:t> de modo a ser capaz de lidar com grandes quantidades de dados.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pt-BR" sz="4000" u="sng" dirty="0" smtClean="0">
                <a:solidFill>
                  <a:schemeClr val="accent6">
                    <a:lumMod val="50000"/>
                  </a:schemeClr>
                </a:solidFill>
              </a:rPr>
              <a:t>Setores do IRF  </a:t>
            </a:r>
            <a:r>
              <a:rPr lang="pt-BR" sz="4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pt-BR" sz="4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4000" dirty="0" smtClean="0">
                <a:solidFill>
                  <a:schemeClr val="accent6">
                    <a:lumMod val="50000"/>
                  </a:schemeClr>
                </a:solidFill>
              </a:rPr>
              <a:t>Setor de </a:t>
            </a:r>
            <a:r>
              <a:rPr lang="pt-BR" sz="4000" i="1" dirty="0" smtClean="0">
                <a:solidFill>
                  <a:schemeClr val="accent6">
                    <a:lumMod val="50000"/>
                  </a:schemeClr>
                </a:solidFill>
              </a:rPr>
              <a:t>Batch</a:t>
            </a:r>
            <a:endParaRPr lang="pt-BR" sz="4000" i="1" dirty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1313" indent="-341313" algn="just" fontAlgn="auto">
              <a:spcAft>
                <a:spcPts val="0"/>
              </a:spcAft>
              <a:buClrTx/>
              <a:buSzTx/>
              <a:buFont typeface="Wingdings 3"/>
              <a:buChar char="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PT" sz="2400" dirty="0" smtClean="0">
                <a:solidFill>
                  <a:schemeClr val="accent6">
                    <a:lumMod val="50000"/>
                  </a:schemeClr>
                </a:solidFill>
              </a:rPr>
              <a:t>Através deste setor o usuário pode realizar operações que manipulam a base de dados, tais como inserção, remoção e atualização de itens e dados de usuários.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PT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PT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PT" sz="2400" dirty="0" smtClean="0">
                <a:solidFill>
                  <a:schemeClr val="accent6">
                    <a:lumMod val="50000"/>
                  </a:schemeClr>
                </a:solidFill>
              </a:rPr>
              <a:t>Foi criado a fim de dissociar a produção de recomendações e </a:t>
            </a:r>
            <a:r>
              <a:rPr lang="pt-PT" sz="2400" i="1" dirty="0" smtClean="0">
                <a:solidFill>
                  <a:schemeClr val="accent6">
                    <a:lumMod val="50000"/>
                  </a:schemeClr>
                </a:solidFill>
              </a:rPr>
              <a:t>feedbacks</a:t>
            </a:r>
            <a:r>
              <a:rPr lang="pt-PT" sz="2400" dirty="0" smtClean="0">
                <a:solidFill>
                  <a:schemeClr val="accent6">
                    <a:lumMod val="50000"/>
                  </a:schemeClr>
                </a:solidFill>
              </a:rPr>
              <a:t> das tarefas de gerenciamento das bases de dados. </a:t>
            </a:r>
            <a:endParaRPr lang="pt-BR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pt-BR" sz="4000" u="sng" dirty="0" smtClean="0">
                <a:solidFill>
                  <a:schemeClr val="accent6">
                    <a:lumMod val="50000"/>
                  </a:schemeClr>
                </a:solidFill>
              </a:rPr>
              <a:t>Setores do IRF </a:t>
            </a:r>
            <a:r>
              <a:rPr lang="pt-BR" sz="4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br>
              <a:rPr lang="pt-BR" sz="4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4000" dirty="0" smtClean="0">
                <a:solidFill>
                  <a:schemeClr val="accent6">
                    <a:lumMod val="50000"/>
                  </a:schemeClr>
                </a:solidFill>
              </a:rPr>
              <a:t>Setor de </a:t>
            </a:r>
            <a:r>
              <a:rPr lang="pt-BR" sz="4000" i="1" dirty="0" smtClean="0">
                <a:solidFill>
                  <a:schemeClr val="accent6">
                    <a:lumMod val="50000"/>
                  </a:schemeClr>
                </a:solidFill>
              </a:rPr>
              <a:t>Input</a:t>
            </a:r>
            <a:endParaRPr lang="pt-BR" sz="4000" i="1" dirty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4000" dirty="0" smtClean="0">
                <a:solidFill>
                  <a:schemeClr val="accent6">
                    <a:lumMod val="50000"/>
                  </a:schemeClr>
                </a:solidFill>
              </a:rPr>
              <a:t>Modelo de Produção</a:t>
            </a:r>
            <a:endParaRPr lang="pt-BR" sz="4000" dirty="0"/>
          </a:p>
        </p:txBody>
      </p:sp>
      <p:pic>
        <p:nvPicPr>
          <p:cNvPr id="36867" name="Espaço Reservado para Conteúdo 3" descr="production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6537" y="1052736"/>
            <a:ext cx="8907463" cy="5214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t-BR" sz="3500" dirty="0" smtClean="0"/>
              <a:t>Fluxo de requisições de recomendação</a:t>
            </a:r>
            <a:endParaRPr lang="pt-BR" sz="35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097973"/>
            <a:ext cx="5328592" cy="5759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Pacote </a:t>
            </a:r>
            <a:r>
              <a:rPr lang="pt-BR" i="1" dirty="0" smtClean="0"/>
              <a:t>Base  - </a:t>
            </a:r>
            <a:r>
              <a:rPr lang="pt-BR" dirty="0" smtClean="0"/>
              <a:t>Estão os </a:t>
            </a:r>
            <a:r>
              <a:rPr lang="pt-BR" i="1" dirty="0" err="1" smtClean="0"/>
              <a:t>frozen</a:t>
            </a:r>
            <a:r>
              <a:rPr lang="pt-BR" i="1" dirty="0" smtClean="0"/>
              <a:t> spots</a:t>
            </a:r>
            <a:r>
              <a:rPr lang="pt-BR" dirty="0" smtClean="0"/>
              <a:t>,  possuem implementações únicas e comuns que definem o fluxo do processamento de recomendações. </a:t>
            </a: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sz="2000" dirty="0" err="1" smtClean="0"/>
              <a:t>IdealizeClassLoader</a:t>
            </a:r>
            <a:r>
              <a:rPr lang="pt-BR" sz="2000" dirty="0" smtClean="0"/>
              <a:t>, </a:t>
            </a:r>
            <a:r>
              <a:rPr lang="pt-BR" sz="2000" dirty="0" err="1" smtClean="0"/>
              <a:t>IdealizeCoreException</a:t>
            </a:r>
            <a:r>
              <a:rPr lang="pt-BR" sz="2000" dirty="0" smtClean="0"/>
              <a:t>,</a:t>
            </a:r>
          </a:p>
          <a:p>
            <a:pPr algn="just">
              <a:buNone/>
            </a:pPr>
            <a:r>
              <a:rPr lang="pt-BR" sz="2000" dirty="0" smtClean="0"/>
              <a:t> </a:t>
            </a:r>
            <a:r>
              <a:rPr lang="pt-BR" sz="2000" dirty="0" err="1" smtClean="0"/>
              <a:t>IdealizeInputFacade</a:t>
            </a:r>
            <a:r>
              <a:rPr lang="pt-BR" sz="2000" dirty="0" smtClean="0"/>
              <a:t>, </a:t>
            </a:r>
            <a:r>
              <a:rPr lang="pt-BR" sz="2000" dirty="0" err="1" smtClean="0"/>
              <a:t>IdealizeRecommenderFacade</a:t>
            </a:r>
            <a:r>
              <a:rPr lang="pt-BR" sz="2000" dirty="0" smtClean="0"/>
              <a:t>, etc.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Principais pacotes do </a:t>
            </a:r>
            <a:r>
              <a:rPr lang="pt-BR" i="1" dirty="0" smtClean="0"/>
              <a:t>IRF</a:t>
            </a:r>
            <a:endParaRPr lang="pt-BR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33256"/>
            <a:ext cx="6732240" cy="112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4608512"/>
          </a:xfrm>
        </p:spPr>
        <p:txBody>
          <a:bodyPr/>
          <a:lstStyle/>
          <a:p>
            <a:r>
              <a:rPr lang="pt-BR" sz="1700" b="1" dirty="0" smtClean="0"/>
              <a:t>Introdução</a:t>
            </a:r>
          </a:p>
          <a:p>
            <a:r>
              <a:rPr lang="pt-BR" sz="1700" b="1" dirty="0" smtClean="0"/>
              <a:t>Objetivos</a:t>
            </a:r>
          </a:p>
          <a:p>
            <a:r>
              <a:rPr lang="pt-BR" sz="1700" b="1" dirty="0" smtClean="0"/>
              <a:t>Características básicas de Sistemas Distribuídos</a:t>
            </a:r>
          </a:p>
          <a:p>
            <a:r>
              <a:rPr lang="pt-BR" sz="1700" b="1" dirty="0" smtClean="0"/>
              <a:t>Sistemas de recomendação</a:t>
            </a:r>
          </a:p>
          <a:p>
            <a:pPr lvl="1"/>
            <a:r>
              <a:rPr lang="pt-BR" sz="1700" dirty="0" smtClean="0"/>
              <a:t>Filtragem colaborativa – </a:t>
            </a:r>
            <a:r>
              <a:rPr lang="pt-BR" sz="1700" i="1" dirty="0" err="1" smtClean="0"/>
              <a:t>Slope</a:t>
            </a:r>
            <a:r>
              <a:rPr lang="pt-BR" sz="1700" i="1" dirty="0" smtClean="0"/>
              <a:t> </a:t>
            </a:r>
            <a:r>
              <a:rPr lang="pt-BR" sz="1700" i="1" dirty="0" err="1" smtClean="0"/>
              <a:t>One</a:t>
            </a:r>
            <a:endParaRPr lang="pt-BR" sz="1700" i="1" dirty="0" smtClean="0"/>
          </a:p>
          <a:p>
            <a:pPr lvl="1"/>
            <a:r>
              <a:rPr lang="pt-BR" sz="1700" dirty="0" smtClean="0"/>
              <a:t>Recursos utilizados</a:t>
            </a:r>
          </a:p>
          <a:p>
            <a:r>
              <a:rPr lang="pt-BR" sz="1700" b="1" i="1" dirty="0" smtClean="0"/>
              <a:t>IRF – Idealize </a:t>
            </a:r>
            <a:r>
              <a:rPr lang="pt-BR" sz="1700" b="1" i="1" dirty="0" err="1" smtClean="0"/>
              <a:t>Recommendation</a:t>
            </a:r>
            <a:r>
              <a:rPr lang="pt-BR" sz="1700" b="1" i="1" dirty="0" smtClean="0"/>
              <a:t> Framework</a:t>
            </a:r>
          </a:p>
          <a:p>
            <a:pPr lvl="1"/>
            <a:r>
              <a:rPr lang="pt-BR" sz="1700" dirty="0" smtClean="0"/>
              <a:t>Arquitetura</a:t>
            </a:r>
          </a:p>
          <a:p>
            <a:pPr lvl="1"/>
            <a:r>
              <a:rPr lang="pt-BR" sz="1700" dirty="0" smtClean="0"/>
              <a:t>Setores do </a:t>
            </a:r>
            <a:r>
              <a:rPr lang="pt-BR" sz="1700" i="1" dirty="0" smtClean="0"/>
              <a:t>IRF</a:t>
            </a:r>
          </a:p>
          <a:p>
            <a:pPr lvl="1"/>
            <a:r>
              <a:rPr lang="pt-BR" sz="1700" dirty="0" smtClean="0"/>
              <a:t>Modelo de Produção</a:t>
            </a:r>
          </a:p>
          <a:p>
            <a:pPr lvl="1"/>
            <a:r>
              <a:rPr lang="pt-BR" sz="1700" dirty="0" smtClean="0"/>
              <a:t>Fluxo de requisições de recomendação</a:t>
            </a:r>
          </a:p>
          <a:p>
            <a:pPr lvl="1"/>
            <a:r>
              <a:rPr lang="pt-BR" sz="1700" dirty="0" smtClean="0"/>
              <a:t>Componentes</a:t>
            </a:r>
            <a:endParaRPr lang="pt-BR" sz="1700" i="1" dirty="0" smtClean="0"/>
          </a:p>
          <a:p>
            <a:r>
              <a:rPr lang="pt-BR" sz="1700" b="1" dirty="0" err="1" smtClean="0"/>
              <a:t>Escalabilidade</a:t>
            </a:r>
            <a:r>
              <a:rPr lang="pt-BR" sz="1700" b="1" dirty="0" smtClean="0"/>
              <a:t> sobre o </a:t>
            </a:r>
            <a:r>
              <a:rPr lang="pt-BR" sz="1700" b="1" i="1" dirty="0" smtClean="0"/>
              <a:t>IRF </a:t>
            </a:r>
            <a:r>
              <a:rPr lang="pt-BR" sz="1700" i="1" dirty="0" smtClean="0"/>
              <a:t>	</a:t>
            </a:r>
          </a:p>
          <a:p>
            <a:pPr lvl="1"/>
            <a:r>
              <a:rPr lang="pt-BR" sz="1700" i="1" dirty="0" err="1" smtClean="0"/>
              <a:t>MapReduce</a:t>
            </a:r>
            <a:endParaRPr lang="pt-BR" sz="1700" i="1" dirty="0" smtClean="0"/>
          </a:p>
          <a:p>
            <a:pPr lvl="1"/>
            <a:r>
              <a:rPr lang="pt-BR" sz="1700" i="1" dirty="0" err="1" smtClean="0"/>
              <a:t>TableMap</a:t>
            </a:r>
            <a:r>
              <a:rPr lang="pt-BR" sz="1700" dirty="0" smtClean="0"/>
              <a:t> e </a:t>
            </a:r>
            <a:r>
              <a:rPr lang="pt-BR" sz="1700" i="1" dirty="0" err="1" smtClean="0"/>
              <a:t>TableReduce</a:t>
            </a:r>
            <a:endParaRPr lang="pt-BR" sz="1700" i="1" dirty="0" smtClean="0"/>
          </a:p>
          <a:p>
            <a:pPr lvl="1"/>
            <a:r>
              <a:rPr lang="pt-BR" sz="1700" dirty="0" smtClean="0"/>
              <a:t>Armazenamento sobre </a:t>
            </a:r>
            <a:r>
              <a:rPr lang="pt-BR" sz="1700" i="1" dirty="0" err="1" smtClean="0"/>
              <a:t>HBase</a:t>
            </a:r>
            <a:endParaRPr lang="pt-BR" sz="1700" i="1" dirty="0" smtClean="0"/>
          </a:p>
          <a:p>
            <a:pPr lvl="1"/>
            <a:r>
              <a:rPr lang="pt-BR" sz="1700" dirty="0" smtClean="0"/>
              <a:t>Métodos de recomendação distribuídos</a:t>
            </a:r>
          </a:p>
          <a:p>
            <a:pPr lvl="1"/>
            <a:r>
              <a:rPr lang="pt-BR" sz="1700" dirty="0" smtClean="0"/>
              <a:t>Comparações </a:t>
            </a:r>
            <a:r>
              <a:rPr lang="pt-BR" sz="1700" i="1" dirty="0" smtClean="0"/>
              <a:t>IRF</a:t>
            </a:r>
            <a:r>
              <a:rPr lang="pt-BR" sz="1700" dirty="0" smtClean="0"/>
              <a:t> distribuído e </a:t>
            </a:r>
            <a:r>
              <a:rPr lang="pt-BR" sz="1700" i="1" dirty="0" err="1" smtClean="0"/>
              <a:t>Mahout</a:t>
            </a:r>
            <a:endParaRPr lang="pt-BR" sz="1700" i="1" dirty="0" smtClean="0"/>
          </a:p>
          <a:p>
            <a:r>
              <a:rPr lang="pt-BR" sz="1700" b="1" dirty="0" smtClean="0"/>
              <a:t>Conclusão e Trabalhos Futuros</a:t>
            </a:r>
            <a:endParaRPr lang="pt-BR" sz="1700" b="1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pt-BR" sz="3500" dirty="0" smtClean="0"/>
              <a:t>Sumário</a:t>
            </a:r>
            <a:endParaRPr lang="pt-BR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Pacote </a:t>
            </a:r>
            <a:r>
              <a:rPr lang="pt-BR" i="1" dirty="0" err="1" smtClean="0"/>
              <a:t>hot_spots</a:t>
            </a:r>
            <a:r>
              <a:rPr lang="pt-BR" i="1" dirty="0" smtClean="0"/>
              <a:t> – </a:t>
            </a:r>
            <a:r>
              <a:rPr lang="pt-BR" dirty="0" smtClean="0"/>
              <a:t>Devem ser implementados de acordo com cada aplicação a ser  desenvolvida, são em geral classes abstratas ou interfaces.</a:t>
            </a: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>
              <a:buNone/>
            </a:pPr>
            <a:endParaRPr lang="pt-BR" dirty="0" smtClean="0"/>
          </a:p>
          <a:p>
            <a:pPr algn="just"/>
            <a:r>
              <a:rPr lang="pt-BR" sz="2000" dirty="0" err="1" smtClean="0"/>
              <a:t>IdealizeDataModel</a:t>
            </a:r>
            <a:r>
              <a:rPr lang="pt-BR" sz="2000" dirty="0" smtClean="0"/>
              <a:t>, </a:t>
            </a:r>
            <a:r>
              <a:rPr lang="pt-BR" sz="2000" dirty="0" err="1" smtClean="0"/>
              <a:t>InputBean</a:t>
            </a:r>
            <a:r>
              <a:rPr lang="pt-BR" sz="2000" dirty="0" smtClean="0"/>
              <a:t>, </a:t>
            </a:r>
            <a:r>
              <a:rPr lang="pt-BR" sz="2000" dirty="0" err="1" smtClean="0"/>
              <a:t>BaseBean</a:t>
            </a:r>
            <a:r>
              <a:rPr lang="pt-BR" sz="2000" dirty="0" smtClean="0"/>
              <a:t>, </a:t>
            </a:r>
            <a:r>
              <a:rPr lang="pt-BR" sz="2000" dirty="0" err="1" smtClean="0"/>
              <a:t>InputInterpreter</a:t>
            </a:r>
            <a:r>
              <a:rPr lang="pt-BR" sz="2000" dirty="0" smtClean="0"/>
              <a:t>, </a:t>
            </a:r>
            <a:r>
              <a:rPr lang="pt-BR" sz="2000" dirty="0" err="1" smtClean="0"/>
              <a:t>Controller</a:t>
            </a:r>
            <a:r>
              <a:rPr lang="pt-BR" sz="2000" dirty="0" smtClean="0"/>
              <a:t>, </a:t>
            </a:r>
            <a:r>
              <a:rPr lang="pt-BR" sz="2000" dirty="0" err="1" smtClean="0"/>
              <a:t>BatchProcessor</a:t>
            </a:r>
            <a:r>
              <a:rPr lang="pt-BR" sz="2000" dirty="0" smtClean="0"/>
              <a:t>, </a:t>
            </a:r>
            <a:r>
              <a:rPr lang="pt-BR" sz="2000" dirty="0" err="1" smtClean="0"/>
              <a:t>DataManipulator</a:t>
            </a:r>
            <a:r>
              <a:rPr lang="pt-BR" sz="2000" dirty="0" smtClean="0"/>
              <a:t>, </a:t>
            </a:r>
            <a:r>
              <a:rPr lang="pt-BR" sz="2000" dirty="0" err="1" smtClean="0"/>
              <a:t>RecommendationSerializer</a:t>
            </a:r>
            <a:r>
              <a:rPr lang="pt-BR" sz="2000" dirty="0" smtClean="0"/>
              <a:t>, </a:t>
            </a:r>
            <a:r>
              <a:rPr lang="pt-BR" sz="2000" dirty="0" err="1" smtClean="0"/>
              <a:t>IdealizeRecommender</a:t>
            </a:r>
            <a:r>
              <a:rPr lang="pt-BR" sz="2000" dirty="0" smtClean="0"/>
              <a:t>, etc. </a:t>
            </a:r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Principais pacotes do </a:t>
            </a:r>
            <a:r>
              <a:rPr lang="pt-BR" i="1" dirty="0" smtClean="0"/>
              <a:t>IRF</a:t>
            </a:r>
            <a:endParaRPr lang="pt-BR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Pacote </a:t>
            </a:r>
            <a:r>
              <a:rPr lang="pt-BR" i="1" dirty="0" err="1" smtClean="0"/>
              <a:t>distributed_hot_spots</a:t>
            </a:r>
            <a:r>
              <a:rPr lang="pt-BR" i="1" dirty="0" smtClean="0"/>
              <a:t> – </a:t>
            </a:r>
            <a:r>
              <a:rPr lang="pt-BR" dirty="0" smtClean="0"/>
              <a:t>As classes deste pacote são específicas para aplicações distribuídas.</a:t>
            </a: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>
              <a:buNone/>
            </a:pPr>
            <a:endParaRPr lang="pt-BR" dirty="0" smtClean="0"/>
          </a:p>
          <a:p>
            <a:r>
              <a:rPr lang="pt-BR" sz="2000" dirty="0" err="1" smtClean="0"/>
              <a:t>IdealizeAbstractJob</a:t>
            </a:r>
            <a:r>
              <a:rPr lang="pt-BR" sz="2000" dirty="0" smtClean="0"/>
              <a:t>, </a:t>
            </a:r>
            <a:r>
              <a:rPr lang="pt-BR" sz="2000" dirty="0" err="1" smtClean="0"/>
              <a:t>IdealizeConfiguration</a:t>
            </a:r>
            <a:r>
              <a:rPr lang="pt-BR" sz="2000" dirty="0" smtClean="0"/>
              <a:t>, </a:t>
            </a:r>
            <a:r>
              <a:rPr lang="pt-BR" sz="2000" dirty="0" err="1" smtClean="0"/>
              <a:t>IdealizeHBaseConfiguration</a:t>
            </a:r>
            <a:r>
              <a:rPr lang="pt-BR" sz="2000" dirty="0" smtClean="0"/>
              <a:t>, </a:t>
            </a:r>
            <a:r>
              <a:rPr lang="pt-BR" sz="2000" dirty="0" err="1" smtClean="0"/>
              <a:t>IdealizeCFAbstractJob</a:t>
            </a:r>
            <a:r>
              <a:rPr lang="pt-BR" sz="2000" dirty="0" smtClean="0"/>
              <a:t>, </a:t>
            </a:r>
            <a:r>
              <a:rPr lang="pt-BR" sz="2000" dirty="0" err="1" smtClean="0"/>
              <a:t>IdealizeAbstractDistributedRecommender</a:t>
            </a:r>
            <a:r>
              <a:rPr lang="pt-BR" sz="2000" dirty="0" smtClean="0"/>
              <a:t>, </a:t>
            </a:r>
            <a:r>
              <a:rPr lang="pt-BR" sz="2000" dirty="0" err="1" smtClean="0"/>
              <a:t>IdealizeHBaseDataModel</a:t>
            </a:r>
            <a:r>
              <a:rPr lang="pt-BR" sz="2000" dirty="0" smtClean="0"/>
              <a:t>, etc. </a:t>
            </a:r>
            <a:endParaRPr lang="pt-BR" dirty="0" smtClean="0"/>
          </a:p>
          <a:p>
            <a:pPr algn="just">
              <a:buNone/>
            </a:pPr>
            <a:endParaRPr lang="pt-BR" dirty="0" smtClean="0"/>
          </a:p>
          <a:p>
            <a:pPr algn="just">
              <a:buNone/>
            </a:pPr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Principais pacotes do </a:t>
            </a:r>
            <a:r>
              <a:rPr lang="pt-BR" i="1" dirty="0" smtClean="0"/>
              <a:t>IRF</a:t>
            </a:r>
            <a:endParaRPr lang="pt-BR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>Componentes do pacote </a:t>
            </a:r>
            <a:r>
              <a:rPr lang="pt-BR" i="1" dirty="0" err="1" smtClean="0"/>
              <a:t>distributed_hot_spots</a:t>
            </a:r>
            <a:endParaRPr lang="pt-BR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7738495" cy="3889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pt-BR" dirty="0" smtClean="0"/>
          </a:p>
          <a:p>
            <a:pPr algn="just"/>
            <a:r>
              <a:rPr lang="pt-BR" dirty="0" smtClean="0"/>
              <a:t>O </a:t>
            </a:r>
            <a:r>
              <a:rPr lang="pt-BR" i="1" dirty="0" err="1" smtClean="0"/>
              <a:t>Hadoop</a:t>
            </a:r>
            <a:r>
              <a:rPr lang="pt-BR" dirty="0" smtClean="0"/>
              <a:t> possui um paradigma de programação chamado </a:t>
            </a:r>
            <a:r>
              <a:rPr lang="pt-BR" i="1" dirty="0" err="1" smtClean="0"/>
              <a:t>MapReduce</a:t>
            </a:r>
            <a:r>
              <a:rPr lang="pt-BR" dirty="0" smtClean="0"/>
              <a:t>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pPr algn="just"/>
            <a:r>
              <a:rPr lang="pt-BR" dirty="0" smtClean="0"/>
              <a:t> O </a:t>
            </a:r>
            <a:r>
              <a:rPr lang="pt-BR" i="1" dirty="0" err="1" smtClean="0"/>
              <a:t>MapReduce</a:t>
            </a:r>
            <a:r>
              <a:rPr lang="pt-BR" dirty="0" smtClean="0"/>
              <a:t> oferece um mecanismo de estruturação de cálculos de forma a tornar possível a execução por muitas máquinas.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i="1" dirty="0" err="1" smtClean="0"/>
              <a:t>MapReduce</a:t>
            </a:r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xmlns="" val="229362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972198"/>
          </a:xfrm>
        </p:spPr>
        <p:txBody>
          <a:bodyPr/>
          <a:lstStyle/>
          <a:p>
            <a:endParaRPr lang="pt-BR" sz="1600" dirty="0" smtClean="0"/>
          </a:p>
          <a:p>
            <a:endParaRPr lang="pt-BR" sz="1600" dirty="0" smtClean="0"/>
          </a:p>
          <a:p>
            <a:r>
              <a:rPr lang="pt-BR" sz="1600" dirty="0" smtClean="0"/>
              <a:t>Muitos algoritmos podem ser adaptados para trabalha de acordo com este paradigma. </a:t>
            </a:r>
          </a:p>
          <a:p>
            <a:endParaRPr lang="pt-BR" sz="1600" dirty="0" smtClean="0"/>
          </a:p>
          <a:p>
            <a:r>
              <a:rPr lang="pt-BR" sz="1600" dirty="0" smtClean="0"/>
              <a:t>1 - A entrada é constituída na forma de muitas chaves e valores (K1, V1). </a:t>
            </a:r>
          </a:p>
          <a:p>
            <a:endParaRPr lang="pt-BR" sz="1600" dirty="0" smtClean="0"/>
          </a:p>
          <a:p>
            <a:endParaRPr lang="pt-BR" sz="1600" dirty="0" smtClean="0"/>
          </a:p>
          <a:p>
            <a:r>
              <a:rPr lang="pt-BR" sz="1600" dirty="0" smtClean="0"/>
              <a:t>2 - Um </a:t>
            </a:r>
            <a:r>
              <a:rPr lang="pt-BR" sz="1600" i="1" dirty="0" err="1" smtClean="0"/>
              <a:t>TableMap</a:t>
            </a:r>
            <a:r>
              <a:rPr lang="pt-BR" sz="1600" dirty="0" smtClean="0"/>
              <a:t> é uma função aplicada a cada par </a:t>
            </a:r>
            <a:r>
              <a:rPr lang="pt-BR" sz="1600" i="1" dirty="0" smtClean="0"/>
              <a:t>(K1, V1), </a:t>
            </a:r>
            <a:r>
              <a:rPr lang="pt-BR" sz="1600" dirty="0" smtClean="0"/>
              <a:t>que resulta em pares de chave-valor </a:t>
            </a:r>
            <a:r>
              <a:rPr lang="pt-BR" sz="1600" i="1" dirty="0" smtClean="0"/>
              <a:t>(K2, V2).  </a:t>
            </a:r>
            <a:r>
              <a:rPr lang="pt-BR" sz="1600" dirty="0" smtClean="0"/>
              <a:t>Os valores de V2 são combinados para todas as chaves de </a:t>
            </a:r>
            <a:r>
              <a:rPr lang="pt-BR" sz="1600" i="1" dirty="0" smtClean="0"/>
              <a:t>K2 </a:t>
            </a:r>
            <a:r>
              <a:rPr lang="pt-BR" sz="1600" dirty="0" smtClean="0"/>
              <a:t>que possuem o mesmo valor. Saída do </a:t>
            </a:r>
            <a:r>
              <a:rPr lang="pt-BR" sz="1600" i="1" dirty="0" err="1" smtClean="0"/>
              <a:t>TableMap</a:t>
            </a:r>
            <a:r>
              <a:rPr lang="pt-BR" sz="1600" dirty="0" smtClean="0"/>
              <a:t> e entrada para o </a:t>
            </a:r>
            <a:r>
              <a:rPr lang="pt-BR" sz="1600" i="1" dirty="0" err="1" smtClean="0"/>
              <a:t>TableReduce</a:t>
            </a:r>
            <a:r>
              <a:rPr lang="pt-BR" sz="1600" dirty="0" smtClean="0"/>
              <a:t> : </a:t>
            </a:r>
            <a:r>
              <a:rPr lang="pt-BR" sz="1600" i="1" dirty="0" smtClean="0"/>
              <a:t>K2, </a:t>
            </a:r>
            <a:r>
              <a:rPr lang="pt-BR" sz="1600" i="1" dirty="0" err="1" smtClean="0"/>
              <a:t>Iterator</a:t>
            </a:r>
            <a:r>
              <a:rPr lang="pt-BR" sz="1600" i="1" dirty="0" smtClean="0"/>
              <a:t>&lt;Valores&gt;.  </a:t>
            </a:r>
          </a:p>
          <a:p>
            <a:pPr>
              <a:buNone/>
            </a:pPr>
            <a:endParaRPr lang="pt-BR" sz="1600" i="1" dirty="0" smtClean="0"/>
          </a:p>
          <a:p>
            <a:endParaRPr lang="pt-BR" sz="1600" i="1" dirty="0" smtClean="0"/>
          </a:p>
          <a:p>
            <a:r>
              <a:rPr lang="pt-BR" sz="1600" i="1" dirty="0" smtClean="0"/>
              <a:t>3 - </a:t>
            </a:r>
            <a:r>
              <a:rPr lang="pt-BR" sz="1600" dirty="0" smtClean="0"/>
              <a:t>Saída do </a:t>
            </a:r>
            <a:r>
              <a:rPr lang="pt-BR" sz="1600" i="1" dirty="0" err="1" smtClean="0"/>
              <a:t>TableReduce</a:t>
            </a:r>
            <a:r>
              <a:rPr lang="pt-BR" sz="1600" dirty="0" smtClean="0"/>
              <a:t> </a:t>
            </a:r>
            <a:r>
              <a:rPr lang="pt-BR" sz="1600" i="1" dirty="0" smtClean="0"/>
              <a:t>(k3, V3)  </a:t>
            </a:r>
            <a:r>
              <a:rPr lang="pt-BR" sz="1600" dirty="0" smtClean="0"/>
              <a:t>para ser armazenada em uma </a:t>
            </a:r>
            <a:r>
              <a:rPr lang="pt-BR" sz="1600" i="1" dirty="0" err="1" smtClean="0"/>
              <a:t>Htable</a:t>
            </a:r>
            <a:r>
              <a:rPr lang="pt-BR" sz="1600" dirty="0" smtClean="0"/>
              <a:t>.</a:t>
            </a:r>
            <a:endParaRPr lang="pt-BR" sz="1600" i="1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>Paradigma de programação </a:t>
            </a:r>
            <a:r>
              <a:rPr lang="pt-BR" i="1" dirty="0" err="1" smtClean="0"/>
              <a:t>TableMap</a:t>
            </a:r>
            <a:r>
              <a:rPr lang="pt-BR" i="1" dirty="0" smtClean="0"/>
              <a:t> e </a:t>
            </a:r>
            <a:r>
              <a:rPr lang="pt-BR" i="1" dirty="0" err="1" smtClean="0"/>
              <a:t>TableReduce</a:t>
            </a:r>
            <a:endParaRPr lang="pt-BR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108102"/>
          </a:xfrm>
        </p:spPr>
        <p:txBody>
          <a:bodyPr/>
          <a:lstStyle/>
          <a:p>
            <a:r>
              <a:rPr lang="pt-BR" sz="2000" dirty="0" smtClean="0"/>
              <a:t>Possibilita melhor estruturação dos dados armazenados no sistema de arquivos distribuído </a:t>
            </a:r>
            <a:r>
              <a:rPr lang="pt-BR" sz="2000" i="1" dirty="0" smtClean="0"/>
              <a:t>(HDFS) </a:t>
            </a:r>
            <a:r>
              <a:rPr lang="pt-BR" sz="2000" dirty="0" smtClean="0"/>
              <a:t>provido pelo</a:t>
            </a:r>
            <a:r>
              <a:rPr lang="pt-BR" sz="2000" i="1" dirty="0" smtClean="0"/>
              <a:t> </a:t>
            </a:r>
            <a:r>
              <a:rPr lang="pt-BR" sz="2000" i="1" dirty="0" err="1" smtClean="0"/>
              <a:t>Hadoop</a:t>
            </a:r>
            <a:r>
              <a:rPr lang="pt-BR" sz="2000" dirty="0" smtClean="0"/>
              <a:t>.</a:t>
            </a:r>
          </a:p>
          <a:p>
            <a:pPr>
              <a:buNone/>
            </a:pPr>
            <a:endParaRPr lang="pt-BR" i="1" dirty="0" smtClean="0"/>
          </a:p>
          <a:p>
            <a:r>
              <a:rPr lang="pt-BR" sz="2000" dirty="0" smtClean="0"/>
              <a:t>Uma tabela do </a:t>
            </a:r>
            <a:r>
              <a:rPr lang="pt-BR" sz="2000" dirty="0" err="1" smtClean="0"/>
              <a:t>Hbase</a:t>
            </a:r>
            <a:r>
              <a:rPr lang="pt-BR" sz="2000" dirty="0" smtClean="0"/>
              <a:t> possui a seguinte estrutura: </a:t>
            </a:r>
            <a:r>
              <a:rPr lang="pt-BR" sz="2000" i="1" dirty="0" smtClean="0"/>
              <a:t>&lt;</a:t>
            </a:r>
            <a:r>
              <a:rPr lang="pt-BR" sz="2000" i="1" dirty="0" err="1" smtClean="0"/>
              <a:t>key</a:t>
            </a:r>
            <a:r>
              <a:rPr lang="pt-BR" sz="2000" i="1" dirty="0" smtClean="0"/>
              <a:t>&gt;:&lt;</a:t>
            </a:r>
            <a:r>
              <a:rPr lang="pt-BR" sz="2000" i="1" dirty="0" err="1" smtClean="0"/>
              <a:t>column</a:t>
            </a:r>
            <a:r>
              <a:rPr lang="pt-BR" sz="2000" i="1" dirty="0" smtClean="0"/>
              <a:t> </a:t>
            </a:r>
            <a:r>
              <a:rPr lang="pt-BR" sz="2000" i="1" dirty="0" err="1" smtClean="0"/>
              <a:t>family</a:t>
            </a:r>
            <a:r>
              <a:rPr lang="pt-BR" sz="2000" i="1" dirty="0" smtClean="0"/>
              <a:t>&gt;:&lt;</a:t>
            </a:r>
            <a:r>
              <a:rPr lang="pt-BR" sz="2000" i="1" dirty="0" err="1" smtClean="0"/>
              <a:t>qualifier</a:t>
            </a:r>
            <a:r>
              <a:rPr lang="pt-BR" sz="2000" i="1" dirty="0" smtClean="0"/>
              <a:t>&gt;&lt;</a:t>
            </a:r>
            <a:r>
              <a:rPr lang="pt-BR" sz="2000" i="1" dirty="0" err="1" smtClean="0"/>
              <a:t>value</a:t>
            </a:r>
            <a:r>
              <a:rPr lang="pt-BR" sz="2000" i="1" dirty="0" smtClean="0"/>
              <a:t>&gt;. </a:t>
            </a:r>
          </a:p>
          <a:p>
            <a:endParaRPr lang="pt-BR" sz="2000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>Modelo de armazenamento do </a:t>
            </a:r>
            <a:r>
              <a:rPr lang="pt-BR" i="1" dirty="0" err="1" smtClean="0"/>
              <a:t>HBase</a:t>
            </a:r>
            <a:endParaRPr lang="pt-BR" i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386" y="3717032"/>
            <a:ext cx="8028934" cy="19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i="1" dirty="0" smtClean="0"/>
          </a:p>
          <a:p>
            <a:r>
              <a:rPr lang="pt-BR" i="1" dirty="0" smtClean="0"/>
              <a:t>Item-</a:t>
            </a:r>
            <a:r>
              <a:rPr lang="pt-BR" i="1" dirty="0" err="1" smtClean="0"/>
              <a:t>Based</a:t>
            </a:r>
            <a:r>
              <a:rPr lang="pt-BR" i="1" dirty="0" smtClean="0"/>
              <a:t> </a:t>
            </a:r>
            <a:r>
              <a:rPr lang="pt-BR" i="1" dirty="0" err="1" smtClean="0"/>
              <a:t>Similartiy</a:t>
            </a:r>
            <a:endParaRPr lang="pt-BR" i="1" dirty="0" smtClean="0"/>
          </a:p>
          <a:p>
            <a:endParaRPr lang="pt-BR" i="1" dirty="0" smtClean="0"/>
          </a:p>
          <a:p>
            <a:r>
              <a:rPr lang="pt-BR" i="1" dirty="0" err="1"/>
              <a:t>M</a:t>
            </a:r>
            <a:r>
              <a:rPr lang="pt-BR" i="1" dirty="0" err="1" smtClean="0"/>
              <a:t>ost</a:t>
            </a:r>
            <a:r>
              <a:rPr lang="pt-BR" i="1" dirty="0" smtClean="0"/>
              <a:t> Popular</a:t>
            </a:r>
          </a:p>
          <a:p>
            <a:endParaRPr lang="pt-BR" i="1" dirty="0" smtClean="0"/>
          </a:p>
          <a:p>
            <a:r>
              <a:rPr lang="pt-BR" i="1" dirty="0" err="1" smtClean="0"/>
              <a:t>Most</a:t>
            </a:r>
            <a:r>
              <a:rPr lang="pt-BR" i="1" dirty="0" smtClean="0"/>
              <a:t> Popular Over Rating</a:t>
            </a:r>
            <a:endParaRPr lang="pt-BR" i="1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400" dirty="0" smtClean="0"/>
              <a:t>Métodos de recomendação implementados de forma distribuída</a:t>
            </a:r>
            <a:endParaRPr lang="pt-BR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>Resultados Comparativos: </a:t>
            </a:r>
            <a:r>
              <a:rPr lang="pt-BR" i="1" dirty="0" smtClean="0"/>
              <a:t>Item-</a:t>
            </a:r>
            <a:r>
              <a:rPr lang="pt-BR" i="1" dirty="0" err="1" smtClean="0"/>
              <a:t>Based</a:t>
            </a:r>
            <a:r>
              <a:rPr lang="pt-BR" i="1" dirty="0" smtClean="0"/>
              <a:t> </a:t>
            </a:r>
            <a:r>
              <a:rPr lang="pt-BR" i="1" dirty="0" err="1" smtClean="0"/>
              <a:t>Similarity</a:t>
            </a:r>
            <a:endParaRPr lang="pt-BR" i="1" dirty="0"/>
          </a:p>
        </p:txBody>
      </p:sp>
      <p:pic>
        <p:nvPicPr>
          <p:cNvPr id="4098" name="Picture 2" descr="D:\UFOP\Cadeiras\Monografia II\05 Documentação\ModeloMonografia\grafico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72816"/>
            <a:ext cx="6338848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Resposta ao mundo externo com complexidade de tempo </a:t>
            </a:r>
            <a:r>
              <a:rPr lang="pt-BR" i="1" dirty="0" smtClean="0"/>
              <a:t>O(1), </a:t>
            </a:r>
            <a:r>
              <a:rPr lang="pt-BR" dirty="0" smtClean="0"/>
              <a:t>devido ao setor de</a:t>
            </a:r>
            <a:r>
              <a:rPr lang="pt-BR" i="1" dirty="0" smtClean="0"/>
              <a:t> Cache</a:t>
            </a:r>
            <a:r>
              <a:rPr lang="pt-BR" dirty="0" smtClean="0"/>
              <a:t>.</a:t>
            </a:r>
          </a:p>
          <a:p>
            <a:endParaRPr lang="pt-BR" dirty="0" smtClean="0"/>
          </a:p>
          <a:p>
            <a:r>
              <a:rPr lang="pt-BR" dirty="0" smtClean="0"/>
              <a:t>Possibilidade de atualização sobre o modelo de dados e em tempo real. </a:t>
            </a:r>
          </a:p>
          <a:p>
            <a:endParaRPr lang="pt-BR" dirty="0" smtClean="0"/>
          </a:p>
          <a:p>
            <a:r>
              <a:rPr lang="pt-BR" dirty="0" smtClean="0"/>
              <a:t>Implementa-se menos tarefas  </a:t>
            </a:r>
            <a:r>
              <a:rPr lang="pt-BR" i="1" dirty="0" err="1" smtClean="0"/>
              <a:t>MapReduce</a:t>
            </a:r>
            <a:r>
              <a:rPr lang="pt-BR" i="1" dirty="0" smtClean="0"/>
              <a:t>,</a:t>
            </a:r>
            <a:r>
              <a:rPr lang="pt-BR" dirty="0" smtClean="0"/>
              <a:t> devido a forma de armazenamento dos dados. </a:t>
            </a:r>
            <a:endParaRPr lang="pt-BR" i="1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>Vantagens do </a:t>
            </a:r>
            <a:r>
              <a:rPr lang="pt-BR" i="1" dirty="0" smtClean="0"/>
              <a:t>IRF</a:t>
            </a:r>
            <a:r>
              <a:rPr lang="pt-BR" dirty="0" smtClean="0"/>
              <a:t> distribuído sobre </a:t>
            </a:r>
            <a:r>
              <a:rPr lang="pt-BR" i="1" dirty="0" err="1" smtClean="0"/>
              <a:t>Mahout</a:t>
            </a:r>
            <a:r>
              <a:rPr lang="pt-BR" i="1" dirty="0" smtClean="0"/>
              <a:t> </a:t>
            </a:r>
            <a:endParaRPr lang="pt-BR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sz="2000" dirty="0" smtClean="0"/>
          </a:p>
          <a:p>
            <a:pPr algn="just"/>
            <a:r>
              <a:rPr lang="pt-BR" sz="2400" dirty="0" smtClean="0"/>
              <a:t>A maioria das aplicações hoje em dia devem ser escaláveis devido ao grande aumento no volume de dados.</a:t>
            </a:r>
          </a:p>
          <a:p>
            <a:pPr algn="just">
              <a:buNone/>
            </a:pPr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Sistemas escaláveis e que utilizam </a:t>
            </a:r>
            <a:r>
              <a:rPr lang="pt-BR" sz="2400" i="1" dirty="0" smtClean="0"/>
              <a:t>hardwares</a:t>
            </a:r>
            <a:r>
              <a:rPr lang="pt-BR" sz="2400" dirty="0" smtClean="0"/>
              <a:t> de baixo custo possuem vantagens de natureza  técnica e financeira.</a:t>
            </a:r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Conclusão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pPr algn="just"/>
            <a:r>
              <a:rPr lang="pt-BR" dirty="0" smtClean="0"/>
              <a:t>Trata-se de Sistemas de Recomendação, em especial a abordagem por filtragem colaborativa utilizando a arquitetura distribuída do </a:t>
            </a:r>
            <a:r>
              <a:rPr lang="pt-BR" i="1" dirty="0" smtClean="0"/>
              <a:t>IRF</a:t>
            </a:r>
            <a:r>
              <a:rPr lang="pt-BR" dirty="0" smtClean="0"/>
              <a:t>. </a:t>
            </a:r>
          </a:p>
          <a:p>
            <a:endParaRPr lang="pt-BR" dirty="0" smtClean="0"/>
          </a:p>
          <a:p>
            <a:endParaRPr lang="pt-BR" dirty="0" smtClean="0"/>
          </a:p>
          <a:p>
            <a:pPr algn="just"/>
            <a:r>
              <a:rPr lang="pt-BR" dirty="0" smtClean="0"/>
              <a:t>Computação escalável e distribuída e recursos utilizados em sistemas que possuem este tipo de arquitetura. </a:t>
            </a:r>
          </a:p>
          <a:p>
            <a:pPr>
              <a:buNone/>
            </a:pPr>
            <a:endParaRPr lang="pt-BR" dirty="0" smtClean="0"/>
          </a:p>
          <a:p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>Introdução – Do que se trata o presente trabalho 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481138"/>
            <a:ext cx="8363272" cy="4525962"/>
          </a:xfrm>
        </p:spPr>
        <p:txBody>
          <a:bodyPr/>
          <a:lstStyle/>
          <a:p>
            <a:pPr algn="just"/>
            <a:r>
              <a:rPr lang="pt-BR" dirty="0" smtClean="0"/>
              <a:t>Implementação de aplicações distribuídas que utilizem outras abordagens de recomendação.</a:t>
            </a:r>
          </a:p>
          <a:p>
            <a:endParaRPr lang="pt-BR" dirty="0" smtClean="0"/>
          </a:p>
          <a:p>
            <a:endParaRPr lang="pt-BR" dirty="0" smtClean="0"/>
          </a:p>
          <a:p>
            <a:pPr algn="just"/>
            <a:r>
              <a:rPr lang="pt-BR" dirty="0" smtClean="0"/>
              <a:t>Implementação de novos métodos de recomendação distribuídos para abordagem de filtragem colaborativa.</a:t>
            </a:r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Desenvolvimento de um </a:t>
            </a:r>
            <a:r>
              <a:rPr lang="pt-BR" dirty="0" err="1" smtClean="0"/>
              <a:t>Meta-Recomendador</a:t>
            </a:r>
            <a:r>
              <a:rPr lang="pt-BR" dirty="0" smtClean="0"/>
              <a:t>. 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Trabalhos Futuros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395536" y="1481138"/>
            <a:ext cx="8424936" cy="4525962"/>
          </a:xfrm>
        </p:spPr>
        <p:txBody>
          <a:bodyPr/>
          <a:lstStyle/>
          <a:p>
            <a:r>
              <a:rPr lang="en-US" sz="1600" dirty="0" err="1" smtClean="0"/>
              <a:t>Gediminas</a:t>
            </a:r>
            <a:r>
              <a:rPr lang="en-US" sz="1600" dirty="0" smtClean="0"/>
              <a:t> </a:t>
            </a:r>
            <a:r>
              <a:rPr lang="en-US" sz="1600" dirty="0" err="1" smtClean="0"/>
              <a:t>Adomavicius</a:t>
            </a:r>
            <a:r>
              <a:rPr lang="en-US" sz="1600" dirty="0" smtClean="0"/>
              <a:t> and Alexander </a:t>
            </a:r>
            <a:r>
              <a:rPr lang="en-US" sz="1600" dirty="0" err="1" smtClean="0"/>
              <a:t>Tuzhilin</a:t>
            </a:r>
            <a:r>
              <a:rPr lang="en-US" sz="1600" dirty="0" smtClean="0"/>
              <a:t>. Toward the next generation of recommender systems: A survey of the state-of-the-art and possible extensions.</a:t>
            </a:r>
          </a:p>
          <a:p>
            <a:endParaRPr lang="en-US" sz="1600" dirty="0" smtClean="0"/>
          </a:p>
          <a:p>
            <a:r>
              <a:rPr lang="en-US" sz="1600" dirty="0" smtClean="0"/>
              <a:t>Ricardo A. </a:t>
            </a:r>
            <a:r>
              <a:rPr lang="en-US" sz="1600" dirty="0" err="1" smtClean="0"/>
              <a:t>Baeza</a:t>
            </a:r>
            <a:r>
              <a:rPr lang="en-US" sz="1600" dirty="0" smtClean="0"/>
              <a:t>-Yates and </a:t>
            </a:r>
            <a:r>
              <a:rPr lang="en-US" sz="1600" dirty="0" err="1" smtClean="0"/>
              <a:t>Berthier</a:t>
            </a:r>
            <a:r>
              <a:rPr lang="en-US" sz="1600" dirty="0" smtClean="0"/>
              <a:t> </a:t>
            </a:r>
            <a:r>
              <a:rPr lang="en-US" sz="1600" dirty="0" err="1" smtClean="0"/>
              <a:t>Ribeiro-Neto</a:t>
            </a:r>
            <a:r>
              <a:rPr lang="en-US" sz="1600" dirty="0" smtClean="0"/>
              <a:t>. Modern Information Retrieval. Addison-Wesley Longman Publishing Co., Inc., Boston, MA, USA, 1999.</a:t>
            </a:r>
          </a:p>
          <a:p>
            <a:endParaRPr lang="en-US" sz="1600" dirty="0" smtClean="0"/>
          </a:p>
          <a:p>
            <a:r>
              <a:rPr lang="en-US" sz="1600" dirty="0" smtClean="0"/>
              <a:t>Felipe Martins </a:t>
            </a:r>
            <a:r>
              <a:rPr lang="en-US" sz="1600" dirty="0" err="1" smtClean="0"/>
              <a:t>Melo</a:t>
            </a:r>
            <a:r>
              <a:rPr lang="en-US" sz="1600" dirty="0" smtClean="0"/>
              <a:t> and </a:t>
            </a:r>
            <a:r>
              <a:rPr lang="en-US" sz="1600" dirty="0" err="1" smtClean="0"/>
              <a:t>Álvaro</a:t>
            </a:r>
            <a:r>
              <a:rPr lang="en-US" sz="1600" dirty="0" smtClean="0"/>
              <a:t> R. Pereira Jr. Idealize recommendation framework - An open-source framework for general-purpose recommender systems. In 14</a:t>
            </a:r>
            <a:r>
              <a:rPr lang="en-US" sz="1600" baseline="30000" dirty="0" smtClean="0"/>
              <a:t>th</a:t>
            </a:r>
          </a:p>
          <a:p>
            <a:endParaRPr lang="en-US" sz="1600" dirty="0" smtClean="0"/>
          </a:p>
          <a:p>
            <a:r>
              <a:rPr lang="en-US" sz="1600" dirty="0" smtClean="0"/>
              <a:t>John F. </a:t>
            </a:r>
            <a:r>
              <a:rPr lang="en-US" sz="1600" dirty="0" err="1" smtClean="0"/>
              <a:t>Gantz</a:t>
            </a:r>
            <a:r>
              <a:rPr lang="en-US" sz="1600" dirty="0" smtClean="0"/>
              <a:t>, Christopher Chute, Alex </a:t>
            </a:r>
            <a:r>
              <a:rPr lang="en-US" sz="1600" dirty="0" err="1" smtClean="0"/>
              <a:t>Manfrediz</a:t>
            </a:r>
            <a:r>
              <a:rPr lang="en-US" sz="1600" dirty="0" smtClean="0"/>
              <a:t>, Stephen Minton, David </a:t>
            </a:r>
            <a:r>
              <a:rPr lang="en-US" sz="1600" dirty="0" err="1" smtClean="0"/>
              <a:t>Reinsel</a:t>
            </a:r>
            <a:r>
              <a:rPr lang="en-US" sz="1600" dirty="0" smtClean="0"/>
              <a:t>, Wolfgang </a:t>
            </a:r>
            <a:r>
              <a:rPr lang="en-US" sz="1600" dirty="0" err="1" smtClean="0"/>
              <a:t>Schlichting</a:t>
            </a:r>
            <a:r>
              <a:rPr lang="en-US" sz="1600" dirty="0" smtClean="0"/>
              <a:t>, and Anna </a:t>
            </a:r>
            <a:r>
              <a:rPr lang="en-US" sz="1600" dirty="0" err="1" smtClean="0"/>
              <a:t>Toncheva</a:t>
            </a:r>
            <a:r>
              <a:rPr lang="en-US" sz="1600" dirty="0" smtClean="0"/>
              <a:t>. The diverse and exploding digital universe, 2008.</a:t>
            </a:r>
          </a:p>
          <a:p>
            <a:pPr>
              <a:buNone/>
            </a:pPr>
            <a:endParaRPr lang="en-US" sz="1600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Bibliografia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00034" y="2571744"/>
            <a:ext cx="8229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4000" dirty="0" smtClean="0"/>
              <a:t>Perguntas</a:t>
            </a:r>
            <a:r>
              <a:rPr lang="en-US" sz="4000" dirty="0" smtClean="0"/>
              <a:t>?</a:t>
            </a:r>
            <a:endParaRPr lang="pt-B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51520" y="1481138"/>
            <a:ext cx="8568952" cy="4525962"/>
          </a:xfrm>
        </p:spPr>
        <p:txBody>
          <a:bodyPr/>
          <a:lstStyle/>
          <a:p>
            <a:r>
              <a:rPr lang="pt-BR" sz="2400" dirty="0" smtClean="0"/>
              <a:t>Adicionar  componentes ao</a:t>
            </a:r>
            <a:r>
              <a:rPr lang="pt-BR" sz="2400" i="1" dirty="0" smtClean="0"/>
              <a:t> Idealize </a:t>
            </a:r>
            <a:r>
              <a:rPr lang="en-US" sz="2400" i="1" dirty="0" smtClean="0"/>
              <a:t>Recommendation</a:t>
            </a:r>
            <a:r>
              <a:rPr lang="pt-BR" sz="2400" i="1" dirty="0" smtClean="0"/>
              <a:t> Framework (IRF)  </a:t>
            </a:r>
            <a:r>
              <a:rPr lang="pt-BR" sz="2400" dirty="0" smtClean="0"/>
              <a:t>de modo a torná-lo distribuído e escalável.</a:t>
            </a:r>
          </a:p>
          <a:p>
            <a:endParaRPr lang="pt-BR" sz="2400" dirty="0" smtClean="0"/>
          </a:p>
          <a:p>
            <a:pPr algn="just">
              <a:buNone/>
            </a:pPr>
            <a:endParaRPr lang="pt-BR" sz="2400" dirty="0" smtClean="0"/>
          </a:p>
          <a:p>
            <a:pPr algn="just"/>
            <a:r>
              <a:rPr lang="pt-BR" sz="2400" dirty="0" smtClean="0"/>
              <a:t>Facilitar a implementação de novas aplicações distribuídas, derivando funcionalidades a partir dos componentes existentes.</a:t>
            </a:r>
            <a:endParaRPr lang="pt-BR" sz="2400" i="1" dirty="0" smtClean="0"/>
          </a:p>
          <a:p>
            <a:pPr>
              <a:buNone/>
            </a:pPr>
            <a:endParaRPr lang="pt-BR" sz="2400" i="1" dirty="0" smtClean="0"/>
          </a:p>
          <a:p>
            <a:r>
              <a:rPr lang="pt-BR" sz="2400" dirty="0" smtClean="0"/>
              <a:t>Construção de uma aplicação de recomendação distribuída.</a:t>
            </a:r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dirty="0" smtClean="0"/>
              <a:t>Objetivos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392488"/>
          </a:xfrm>
        </p:spPr>
        <p:txBody>
          <a:bodyPr>
            <a:normAutofit lnSpcReduction="10000"/>
          </a:bodyPr>
          <a:lstStyle/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Processamento de forma distribuída para solucionar um problema em comum. 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Demanda de processamento de dados de acordo com a necessidade do cliente, independente do volume.</a:t>
            </a:r>
          </a:p>
          <a:p>
            <a:pPr marL="365760" indent="-256032" algn="just" fontAlgn="auto">
              <a:spcAft>
                <a:spcPts val="0"/>
              </a:spcAft>
              <a:buNone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None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Fácil acréscimo de novos componentes de </a:t>
            </a:r>
            <a:r>
              <a:rPr lang="pt-BR" sz="2400" i="1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hardware</a:t>
            </a: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.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40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Características Básicas de Sistemas Distribuídos e Escaláveis</a:t>
            </a:r>
            <a:endParaRPr lang="pt-B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Muitas vezes desperdiçamos muito tempo tentando encontrar conteúdo relevante.</a:t>
            </a:r>
          </a:p>
          <a:p>
            <a:pPr marL="365760" indent="-256032" algn="just" fontAlgn="auto">
              <a:spcAft>
                <a:spcPts val="0"/>
              </a:spcAft>
              <a:buNone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Grandes volumes de dados na </a:t>
            </a:r>
            <a:r>
              <a:rPr lang="pt-BR" sz="2400" i="1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WEB </a:t>
            </a: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de onde podem ser retiradas informações relevantes. 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Grandes empresas armazenam dados da ordem de </a:t>
            </a:r>
            <a:r>
              <a:rPr lang="pt-BR" sz="2400" i="1" dirty="0" err="1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petabytes¹</a:t>
            </a: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. </a:t>
            </a:r>
            <a:endParaRPr lang="pt-BR" sz="2400" dirty="0" smtClean="0">
              <a:solidFill>
                <a:srgbClr val="FF0000"/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  <a:p>
            <a:pPr marL="365760" indent="-256032" algn="just" fontAlgn="auto">
              <a:spcAft>
                <a:spcPts val="0"/>
              </a:spcAft>
              <a:buNone/>
              <a:defRPr/>
            </a:pPr>
            <a:endParaRPr lang="pt-BR" sz="2400" dirty="0" smtClean="0">
              <a:solidFill>
                <a:schemeClr val="accent6">
                  <a:lumMod val="50000"/>
                </a:schemeClr>
              </a:solidFill>
              <a:cs typeface="Arial Unicode MS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4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Sistemas de recomendação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5975648" y="6581001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1 – http://escalabilidade.com/2010/05/18/ </a:t>
            </a:r>
            <a:endParaRPr lang="pt-B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Filtragem colaborativa</a:t>
            </a:r>
          </a:p>
          <a:p>
            <a:endParaRPr lang="pt-BR" dirty="0" smtClean="0"/>
          </a:p>
          <a:p>
            <a:r>
              <a:rPr lang="pt-BR" dirty="0" smtClean="0"/>
              <a:t>Baseada em conteúdo</a:t>
            </a:r>
          </a:p>
          <a:p>
            <a:endParaRPr lang="pt-BR" dirty="0" smtClean="0"/>
          </a:p>
          <a:p>
            <a:r>
              <a:rPr lang="pt-BR" dirty="0" smtClean="0"/>
              <a:t>Dados de uso</a:t>
            </a:r>
          </a:p>
          <a:p>
            <a:endParaRPr lang="pt-BR" dirty="0" smtClean="0"/>
          </a:p>
          <a:p>
            <a:r>
              <a:rPr lang="pt-BR" dirty="0" smtClean="0"/>
              <a:t>Híbrida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>Abordagens de Sistemas de Recomendação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180110"/>
          </a:xfrm>
        </p:spPr>
        <p:txBody>
          <a:bodyPr>
            <a:normAutofit/>
          </a:bodyPr>
          <a:lstStyle/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É o processo de filtragem por informação ou padrões usando técnicas que envolvem colaboração entre múltiplos agentes.  </a:t>
            </a:r>
            <a:endParaRPr lang="pt-BR" sz="2400" dirty="0" smtClean="0">
              <a:solidFill>
                <a:srgbClr val="FF0000"/>
              </a:solidFill>
              <a:cs typeface="Arial Unicode MS" charset="0"/>
            </a:endParaRPr>
          </a:p>
          <a:p>
            <a:pPr marL="365760" indent="-256032" fontAlgn="auto">
              <a:spcAft>
                <a:spcPts val="0"/>
              </a:spcAft>
              <a:buNone/>
              <a:defRPr/>
            </a:pPr>
            <a:endParaRPr lang="pt-BR" sz="2400" dirty="0" smtClean="0"/>
          </a:p>
          <a:p>
            <a:pPr marL="365760" indent="-256032" fontAlgn="auto">
              <a:spcAft>
                <a:spcPts val="0"/>
              </a:spcAft>
              <a:buNone/>
              <a:defRPr/>
            </a:pPr>
            <a:endParaRPr lang="pt-BR" sz="2400" dirty="0" smtClean="0"/>
          </a:p>
          <a:p>
            <a:pPr marL="365760" indent="-256032" fontAlgn="auto">
              <a:spcAft>
                <a:spcPts val="0"/>
              </a:spcAft>
              <a:buNone/>
              <a:defRPr/>
            </a:pPr>
            <a:endParaRPr lang="pt-BR" sz="2400" dirty="0" smtClean="0"/>
          </a:p>
          <a:p>
            <a:pPr marL="365760" indent="-256032" fontAlgn="auto">
              <a:spcAft>
                <a:spcPts val="0"/>
              </a:spcAft>
              <a:buNone/>
              <a:defRPr/>
            </a:pPr>
            <a:endParaRPr lang="pt-BR" sz="24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Abordagem utilizada para realizar os experimentos com a arquitetura distribuída.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4000" dirty="0" smtClean="0">
                <a:solidFill>
                  <a:schemeClr val="accent6">
                    <a:lumMod val="50000"/>
                  </a:schemeClr>
                </a:solidFill>
                <a:cs typeface="Arial Unicode MS" charset="0"/>
              </a:rPr>
              <a:t>Filtragem Colaborativa</a:t>
            </a:r>
            <a:endParaRPr lang="pt-B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pPr>
              <a:buNone/>
            </a:pPr>
            <a:r>
              <a:rPr lang="pt-BR" sz="2000" dirty="0" smtClean="0"/>
              <a:t> Prevendo o rating de Maria para o Item 1.</a:t>
            </a:r>
            <a:endParaRPr lang="pt-BR" sz="20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Filtragem Colaborativa - </a:t>
            </a:r>
            <a:r>
              <a:rPr lang="pt-BR" i="1" dirty="0" err="1" smtClean="0"/>
              <a:t>Slope</a:t>
            </a:r>
            <a:r>
              <a:rPr lang="pt-BR" i="1" dirty="0" smtClean="0"/>
              <a:t> </a:t>
            </a:r>
            <a:r>
              <a:rPr lang="pt-BR" i="1" dirty="0" err="1" smtClean="0"/>
              <a:t>One</a:t>
            </a:r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844824"/>
            <a:ext cx="4680520" cy="1304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653136"/>
            <a:ext cx="3240360" cy="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485</TotalTime>
  <Words>1076</Words>
  <Application>Microsoft Office PowerPoint</Application>
  <PresentationFormat>Apresentação na tela (4:3)</PresentationFormat>
  <Paragraphs>213</Paragraphs>
  <Slides>32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3" baseType="lpstr">
      <vt:lpstr>Concurso</vt:lpstr>
      <vt:lpstr>Adicionando Escalabilidade ao Idealize Recommendation Framework</vt:lpstr>
      <vt:lpstr>Sumário</vt:lpstr>
      <vt:lpstr>Introdução – Do que se trata o presente trabalho </vt:lpstr>
      <vt:lpstr>Objetivos</vt:lpstr>
      <vt:lpstr>Características Básicas de Sistemas Distribuídos e Escaláveis</vt:lpstr>
      <vt:lpstr>Sistemas de recomendação</vt:lpstr>
      <vt:lpstr>Abordagens de Sistemas de Recomendação</vt:lpstr>
      <vt:lpstr>Filtragem Colaborativa</vt:lpstr>
      <vt:lpstr>Filtragem Colaborativa - Slope One</vt:lpstr>
      <vt:lpstr>Recursos utilizados</vt:lpstr>
      <vt:lpstr>Arquitetura alto nível dos Frameworks utilizados</vt:lpstr>
      <vt:lpstr>Objetivo de um Framework</vt:lpstr>
      <vt:lpstr>Finalidade dos setores do IRF</vt:lpstr>
      <vt:lpstr>Setores do IRF Setor de Cache</vt:lpstr>
      <vt:lpstr>Setores do IRF   Setor de Batch</vt:lpstr>
      <vt:lpstr>Setores do IRF   Setor de Input</vt:lpstr>
      <vt:lpstr>Modelo de Produção</vt:lpstr>
      <vt:lpstr>Fluxo de requisições de recomendação</vt:lpstr>
      <vt:lpstr>Principais pacotes do IRF</vt:lpstr>
      <vt:lpstr>Principais pacotes do IRF</vt:lpstr>
      <vt:lpstr>Principais pacotes do IRF</vt:lpstr>
      <vt:lpstr>Componentes do pacote distributed_hot_spots</vt:lpstr>
      <vt:lpstr>MapReduce</vt:lpstr>
      <vt:lpstr>Paradigma de programação TableMap e TableReduce</vt:lpstr>
      <vt:lpstr>Modelo de armazenamento do HBase</vt:lpstr>
      <vt:lpstr>Métodos de recomendação implementados de forma distribuída</vt:lpstr>
      <vt:lpstr>Resultados Comparativos: Item-Based Similarity</vt:lpstr>
      <vt:lpstr>Vantagens do IRF distribuído sobre Mahout </vt:lpstr>
      <vt:lpstr>Conclusão</vt:lpstr>
      <vt:lpstr>Trabalhos Futuros</vt:lpstr>
      <vt:lpstr>Bibliografia</vt:lpstr>
      <vt:lpstr>Perguntas?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Adicionando Escalabilidade ao Framework de Recomendação Idealize</dc:title>
  <dc:creator>AD</dc:creator>
  <cp:lastModifiedBy>alexdtra</cp:lastModifiedBy>
  <cp:revision>177</cp:revision>
  <dcterms:created xsi:type="dcterms:W3CDTF">2010-12-03T23:09:01Z</dcterms:created>
  <dcterms:modified xsi:type="dcterms:W3CDTF">2011-12-23T01:09:34Z</dcterms:modified>
</cp:coreProperties>
</file>