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5"/>
  </p:notesMasterIdLst>
  <p:sldIdLst>
    <p:sldId id="256" r:id="rId2"/>
    <p:sldId id="273" r:id="rId3"/>
    <p:sldId id="274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1" r:id="rId12"/>
    <p:sldId id="270" r:id="rId13"/>
    <p:sldId id="272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78863" autoAdjust="0"/>
  </p:normalViewPr>
  <p:slideViewPr>
    <p:cSldViewPr>
      <p:cViewPr>
        <p:scale>
          <a:sx n="50" d="100"/>
          <a:sy n="50" d="100"/>
        </p:scale>
        <p:origin x="-42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1AE1BE-F7EA-4957-9E37-69B2E1554128}" type="datetimeFigureOut">
              <a:rPr lang="pt-BR" smtClean="0"/>
              <a:t>19/12/2011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138D85-0341-49B2-9023-EC1ED6147B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634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38D85-0341-49B2-9023-EC1ED6147B2D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12557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38D85-0341-49B2-9023-EC1ED6147B2D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34238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b="1" dirty="0" smtClean="0"/>
              <a:t>MOSTRAR</a:t>
            </a:r>
            <a:r>
              <a:rPr lang="pt-BR" b="1" baseline="0" dirty="0" smtClean="0"/>
              <a:t> O SISTEMA FUNCIONANDO NA PRÁTICA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38D85-0341-49B2-9023-EC1ED6147B2D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34238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38D85-0341-49B2-9023-EC1ED6147B2D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34238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38D85-0341-49B2-9023-EC1ED6147B2D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3423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38D85-0341-49B2-9023-EC1ED6147B2D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34238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b="1" dirty="0" smtClean="0"/>
              <a:t>MOSTRAR</a:t>
            </a:r>
            <a:r>
              <a:rPr lang="pt-BR" b="1" baseline="0" dirty="0" smtClean="0"/>
              <a:t> O SISTEMA FUNCIONANDO NA PRÁTICA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38D85-0341-49B2-9023-EC1ED6147B2D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34238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38D85-0341-49B2-9023-EC1ED6147B2D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2252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38D85-0341-49B2-9023-EC1ED6147B2D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93851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MODELAGEM</a:t>
            </a:r>
            <a:r>
              <a:rPr lang="pt-BR" baseline="0" dirty="0" smtClean="0"/>
              <a:t> DOS DADOS</a:t>
            </a:r>
          </a:p>
          <a:p>
            <a:r>
              <a:rPr lang="pt-BR" baseline="0" dirty="0" smtClean="0"/>
              <a:t/>
            </a:r>
            <a:br>
              <a:rPr lang="pt-BR" baseline="0" dirty="0" smtClean="0"/>
            </a:br>
            <a:r>
              <a:rPr lang="pt-BR" baseline="0" dirty="0" smtClean="0"/>
              <a:t>Diagrama de Casos de uso para o Administrador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38D85-0341-49B2-9023-EC1ED6147B2D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6189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baseline="0" dirty="0" smtClean="0"/>
              <a:t>Diagrama de Casos de uso para o Professor e para o Aluno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38D85-0341-49B2-9023-EC1ED6147B2D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34238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38D85-0341-49B2-9023-EC1ED6147B2D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34238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38D85-0341-49B2-9023-EC1ED6147B2D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3423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B9CB-1026-40A2-AD1F-1B4FC4A86734}" type="datetimeFigureOut">
              <a:rPr lang="pt-BR" smtClean="0"/>
              <a:t>19/12/2011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6EDCE-27B1-4F65-B860-0EBE853068D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5357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B9CB-1026-40A2-AD1F-1B4FC4A86734}" type="datetimeFigureOut">
              <a:rPr lang="pt-BR" smtClean="0"/>
              <a:t>19/12/2011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6EDCE-27B1-4F65-B860-0EBE853068D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7400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B9CB-1026-40A2-AD1F-1B4FC4A86734}" type="datetimeFigureOut">
              <a:rPr lang="pt-BR" smtClean="0"/>
              <a:t>19/12/2011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6EDCE-27B1-4F65-B860-0EBE853068D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9875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B9CB-1026-40A2-AD1F-1B4FC4A86734}" type="datetimeFigureOut">
              <a:rPr lang="pt-BR" smtClean="0"/>
              <a:t>19/12/2011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6EDCE-27B1-4F65-B860-0EBE853068D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4655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B9CB-1026-40A2-AD1F-1B4FC4A86734}" type="datetimeFigureOut">
              <a:rPr lang="pt-BR" smtClean="0"/>
              <a:t>19/12/2011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6EDCE-27B1-4F65-B860-0EBE853068D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9763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B9CB-1026-40A2-AD1F-1B4FC4A86734}" type="datetimeFigureOut">
              <a:rPr lang="pt-BR" smtClean="0"/>
              <a:t>19/12/2011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6EDCE-27B1-4F65-B860-0EBE853068D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5309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B9CB-1026-40A2-AD1F-1B4FC4A86734}" type="datetimeFigureOut">
              <a:rPr lang="pt-BR" smtClean="0"/>
              <a:t>19/12/2011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6EDCE-27B1-4F65-B860-0EBE853068D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4495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B9CB-1026-40A2-AD1F-1B4FC4A86734}" type="datetimeFigureOut">
              <a:rPr lang="pt-BR" smtClean="0"/>
              <a:t>19/12/2011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6EDCE-27B1-4F65-B860-0EBE853068D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3572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B9CB-1026-40A2-AD1F-1B4FC4A86734}" type="datetimeFigureOut">
              <a:rPr lang="pt-BR" smtClean="0"/>
              <a:t>19/12/2011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6EDCE-27B1-4F65-B860-0EBE853068D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0348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B9CB-1026-40A2-AD1F-1B4FC4A86734}" type="datetimeFigureOut">
              <a:rPr lang="pt-BR" smtClean="0"/>
              <a:t>19/12/2011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6EDCE-27B1-4F65-B860-0EBE853068D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4983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B9CB-1026-40A2-AD1F-1B4FC4A86734}" type="datetimeFigureOut">
              <a:rPr lang="pt-BR" smtClean="0"/>
              <a:t>19/12/2011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6EDCE-27B1-4F65-B860-0EBE853068D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5262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8B9CB-1026-40A2-AD1F-1B4FC4A86734}" type="datetimeFigureOut">
              <a:rPr lang="pt-BR" smtClean="0"/>
              <a:t>19/12/2011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6EDCE-27B1-4F65-B860-0EBE853068D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5669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59632" y="1772816"/>
            <a:ext cx="6840760" cy="2016224"/>
          </a:xfrm>
        </p:spPr>
        <p:txBody>
          <a:bodyPr>
            <a:normAutofit/>
          </a:bodyPr>
          <a:lstStyle/>
          <a:p>
            <a:r>
              <a:rPr lang="pt-BR" sz="5400" dirty="0" smtClean="0">
                <a:solidFill>
                  <a:schemeClr val="tx2"/>
                </a:solidFill>
              </a:rPr>
              <a:t>Sistema Web Para Reserva De Recursos</a:t>
            </a:r>
            <a:endParaRPr lang="pt-BR" sz="5400" dirty="0">
              <a:solidFill>
                <a:schemeClr val="tx2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0">
                <a:schemeClr val="tx2"/>
              </a:gs>
              <a:gs pos="7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  <a:effectLst>
            <a:innerShdw blurRad="139700" dir="10320000">
              <a:prstClr val="black">
                <a:alpha val="52000"/>
              </a:prstClr>
            </a:innerShdw>
            <a:reflection stA="0" endPos="52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0" y="6090665"/>
            <a:ext cx="9144000" cy="332656"/>
          </a:xfrm>
          <a:prstGeom prst="rect">
            <a:avLst/>
          </a:prstGeom>
          <a:gradFill>
            <a:gsLst>
              <a:gs pos="0">
                <a:schemeClr val="tx2"/>
              </a:gs>
              <a:gs pos="7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  <a:effectLst>
            <a:innerShdw blurRad="139700" dir="10320000">
              <a:prstClr val="black">
                <a:alpha val="52000"/>
              </a:prstClr>
            </a:innerShdw>
            <a:reflection stA="0" endPos="52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8676456" y="0"/>
            <a:ext cx="467544" cy="6101889"/>
          </a:xfrm>
          <a:prstGeom prst="rect">
            <a:avLst/>
          </a:prstGeom>
          <a:gradFill>
            <a:gsLst>
              <a:gs pos="0">
                <a:schemeClr val="tx2"/>
              </a:gs>
              <a:gs pos="7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  <a:effectLst>
            <a:innerShdw blurRad="139700" dir="10320000">
              <a:prstClr val="black">
                <a:alpha val="52000"/>
              </a:prstClr>
            </a:innerShdw>
            <a:reflection stA="0" endPos="52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2807804" y="5248881"/>
            <a:ext cx="5868652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400" dirty="0" smtClean="0">
                <a:solidFill>
                  <a:schemeClr val="tx2"/>
                </a:solidFill>
              </a:rPr>
              <a:t>Disciplina: BCC391 – Monografia II</a:t>
            </a:r>
          </a:p>
          <a:p>
            <a:pPr algn="r"/>
            <a:r>
              <a:rPr lang="pt-BR" sz="1400" dirty="0" smtClean="0">
                <a:solidFill>
                  <a:schemeClr val="tx2"/>
                </a:solidFill>
              </a:rPr>
              <a:t>Aluno: Lelius Reis Funchal    06.1.4158</a:t>
            </a:r>
          </a:p>
          <a:p>
            <a:pPr algn="r"/>
            <a:r>
              <a:rPr lang="pt-BR" sz="1400" dirty="0" smtClean="0">
                <a:solidFill>
                  <a:schemeClr val="tx2"/>
                </a:solidFill>
              </a:rPr>
              <a:t>Prof. Orientador: Luiz Henrique Campos </a:t>
            </a:r>
            <a:r>
              <a:rPr lang="pt-BR" sz="1400" dirty="0" err="1" smtClean="0">
                <a:solidFill>
                  <a:schemeClr val="tx2"/>
                </a:solidFill>
              </a:rPr>
              <a:t>Merschmann</a:t>
            </a:r>
            <a:endParaRPr lang="pt-BR" sz="1400" dirty="0" smtClean="0">
              <a:solidFill>
                <a:schemeClr val="tx2"/>
              </a:solidFill>
            </a:endParaRPr>
          </a:p>
          <a:p>
            <a:pPr algn="l"/>
            <a:endParaRPr lang="pt-BR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02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6732240" cy="548679"/>
          </a:xfrm>
        </p:spPr>
        <p:txBody>
          <a:bodyPr>
            <a:noAutofit/>
          </a:bodyPr>
          <a:lstStyle/>
          <a:p>
            <a:pPr algn="l"/>
            <a:r>
              <a:rPr lang="pt-BR" dirty="0" smtClean="0">
                <a:solidFill>
                  <a:schemeClr val="tx2"/>
                </a:solidFill>
              </a:rPr>
              <a:t>Ferramentas Utilizadas</a:t>
            </a:r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0">
                <a:schemeClr val="tx2"/>
              </a:gs>
              <a:gs pos="7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  <a:effectLst>
            <a:innerShdw blurRad="139700" dir="10320000">
              <a:prstClr val="black">
                <a:alpha val="52000"/>
              </a:prstClr>
            </a:innerShdw>
            <a:reflection stA="0" endPos="52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0" y="6093296"/>
            <a:ext cx="9144000" cy="332656"/>
          </a:xfrm>
          <a:prstGeom prst="rect">
            <a:avLst/>
          </a:prstGeom>
          <a:gradFill>
            <a:gsLst>
              <a:gs pos="0">
                <a:schemeClr val="tx2"/>
              </a:gs>
              <a:gs pos="7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  <a:effectLst>
            <a:innerShdw blurRad="139700" dir="10320000">
              <a:prstClr val="black">
                <a:alpha val="52000"/>
              </a:prstClr>
            </a:innerShdw>
            <a:reflection stA="0" endPos="52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8676456" y="0"/>
            <a:ext cx="467544" cy="6101889"/>
          </a:xfrm>
          <a:prstGeom prst="rect">
            <a:avLst/>
          </a:prstGeom>
          <a:gradFill>
            <a:gsLst>
              <a:gs pos="0">
                <a:schemeClr val="tx2"/>
              </a:gs>
              <a:gs pos="7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  <a:effectLst>
            <a:innerShdw blurRad="139700" dir="10320000">
              <a:prstClr val="black">
                <a:alpha val="52000"/>
              </a:prstClr>
            </a:innerShdw>
            <a:reflection stA="0" endPos="52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ubtítulo 2"/>
          <p:cNvSpPr txBox="1">
            <a:spLocks/>
          </p:cNvSpPr>
          <p:nvPr/>
        </p:nvSpPr>
        <p:spPr>
          <a:xfrm>
            <a:off x="422209" y="620688"/>
            <a:ext cx="7246135" cy="548120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indent="-685800" algn="l"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tx2"/>
                </a:solidFill>
              </a:rPr>
              <a:t>PHP</a:t>
            </a:r>
          </a:p>
          <a:p>
            <a:pPr marL="685800" indent="-685800" algn="l">
              <a:buFont typeface="Arial" pitchFamily="34" charset="0"/>
              <a:buChar char="•"/>
            </a:pPr>
            <a:endParaRPr lang="pt-BR" sz="2400" dirty="0" smtClean="0">
              <a:solidFill>
                <a:schemeClr val="tx2"/>
              </a:solidFill>
            </a:endParaRPr>
          </a:p>
          <a:p>
            <a:pPr marL="685800" indent="-685800" algn="l"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tx2"/>
                </a:solidFill>
              </a:rPr>
              <a:t>ExtJS</a:t>
            </a:r>
          </a:p>
          <a:p>
            <a:pPr marL="685800" indent="-685800" algn="l">
              <a:buFont typeface="Arial" pitchFamily="34" charset="0"/>
              <a:buChar char="•"/>
            </a:pPr>
            <a:endParaRPr lang="pt-BR" sz="2400" dirty="0" smtClean="0">
              <a:solidFill>
                <a:schemeClr val="tx2"/>
              </a:solidFill>
            </a:endParaRPr>
          </a:p>
          <a:p>
            <a:pPr marL="685800" indent="-685800" algn="l"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tx2"/>
                </a:solidFill>
              </a:rPr>
              <a:t>MySQL</a:t>
            </a:r>
          </a:p>
          <a:p>
            <a:pPr marL="685800" indent="-685800" algn="l">
              <a:buFont typeface="Arial" pitchFamily="34" charset="0"/>
              <a:buChar char="•"/>
            </a:pPr>
            <a:endParaRPr lang="pt-BR" sz="2400" dirty="0" smtClean="0">
              <a:solidFill>
                <a:schemeClr val="tx2"/>
              </a:solidFill>
            </a:endParaRPr>
          </a:p>
          <a:p>
            <a:pPr marL="685800" indent="-685800" algn="l"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tx2"/>
                </a:solidFill>
              </a:rPr>
              <a:t>JSON</a:t>
            </a:r>
          </a:p>
          <a:p>
            <a:pPr marL="685800" indent="-685800" algn="l">
              <a:buFont typeface="Arial" pitchFamily="34" charset="0"/>
              <a:buChar char="•"/>
            </a:pPr>
            <a:endParaRPr lang="pt-BR" sz="2400" dirty="0" smtClean="0">
              <a:solidFill>
                <a:schemeClr val="tx2"/>
              </a:solidFill>
            </a:endParaRPr>
          </a:p>
          <a:p>
            <a:pPr marL="685800" indent="-685800" algn="l"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tx2"/>
                </a:solidFill>
              </a:rPr>
              <a:t>Mozilla Firefox</a:t>
            </a:r>
          </a:p>
          <a:p>
            <a:pPr marL="685800" indent="-685800" algn="l">
              <a:buFont typeface="Arial" pitchFamily="34" charset="0"/>
              <a:buChar char="•"/>
            </a:pPr>
            <a:endParaRPr lang="pt-BR" sz="2400" dirty="0" smtClean="0">
              <a:solidFill>
                <a:schemeClr val="tx2"/>
              </a:solidFill>
            </a:endParaRPr>
          </a:p>
          <a:p>
            <a:pPr marL="685800" indent="-685800" algn="l"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tx2"/>
                </a:solidFill>
              </a:rPr>
              <a:t>Notepad++</a:t>
            </a:r>
          </a:p>
          <a:p>
            <a:pPr marL="685800" indent="-685800" algn="l">
              <a:buFont typeface="Arial" pitchFamily="34" charset="0"/>
              <a:buChar char="•"/>
            </a:pPr>
            <a:endParaRPr lang="pt-BR" sz="2400" dirty="0" smtClean="0">
              <a:solidFill>
                <a:schemeClr val="tx2"/>
              </a:solidFill>
            </a:endParaRPr>
          </a:p>
          <a:p>
            <a:pPr marL="685800" indent="-685800" algn="l">
              <a:buFont typeface="Arial" pitchFamily="34" charset="0"/>
              <a:buChar char="•"/>
            </a:pPr>
            <a:r>
              <a:rPr lang="pt-BR" sz="2400" dirty="0">
                <a:solidFill>
                  <a:schemeClr val="tx2"/>
                </a:solidFill>
              </a:rPr>
              <a:t>Firebug</a:t>
            </a:r>
          </a:p>
          <a:p>
            <a:pPr marL="685800" indent="-685800" algn="l">
              <a:buFont typeface="Arial" pitchFamily="34" charset="0"/>
              <a:buChar char="•"/>
            </a:pPr>
            <a:endParaRPr lang="pt-BR" sz="2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78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0">
                <a:schemeClr val="tx2"/>
              </a:gs>
              <a:gs pos="7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  <a:effectLst>
            <a:innerShdw blurRad="139700" dir="10320000">
              <a:prstClr val="black">
                <a:alpha val="52000"/>
              </a:prstClr>
            </a:innerShdw>
            <a:reflection stA="0" endPos="52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0" y="6093296"/>
            <a:ext cx="9144000" cy="332656"/>
          </a:xfrm>
          <a:prstGeom prst="rect">
            <a:avLst/>
          </a:prstGeom>
          <a:gradFill>
            <a:gsLst>
              <a:gs pos="0">
                <a:schemeClr val="tx2"/>
              </a:gs>
              <a:gs pos="7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  <a:effectLst>
            <a:innerShdw blurRad="139700" dir="10320000">
              <a:prstClr val="black">
                <a:alpha val="52000"/>
              </a:prstClr>
            </a:innerShdw>
            <a:reflection stA="0" endPos="52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8676456" y="0"/>
            <a:ext cx="467544" cy="6101889"/>
          </a:xfrm>
          <a:prstGeom prst="rect">
            <a:avLst/>
          </a:prstGeom>
          <a:gradFill>
            <a:gsLst>
              <a:gs pos="0">
                <a:schemeClr val="tx2"/>
              </a:gs>
              <a:gs pos="7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  <a:effectLst>
            <a:innerShdw blurRad="139700" dir="10320000">
              <a:prstClr val="black">
                <a:alpha val="52000"/>
              </a:prstClr>
            </a:innerShdw>
            <a:reflection stA="0" endPos="52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Título 1"/>
          <p:cNvSpPr txBox="1">
            <a:spLocks/>
          </p:cNvSpPr>
          <p:nvPr/>
        </p:nvSpPr>
        <p:spPr>
          <a:xfrm>
            <a:off x="0" y="0"/>
            <a:ext cx="6660232" cy="5486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dirty="0" smtClean="0">
                <a:solidFill>
                  <a:schemeClr val="tx2"/>
                </a:solidFill>
              </a:rPr>
              <a:t>Funcionamento do Sistema</a:t>
            </a:r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975071" y="2543112"/>
            <a:ext cx="74888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6000" dirty="0" smtClean="0">
                <a:solidFill>
                  <a:schemeClr val="tx2"/>
                </a:solidFill>
              </a:rPr>
              <a:t>Vamos ver na prática?</a:t>
            </a:r>
            <a:endParaRPr lang="pt-BR" sz="6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75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0">
                <a:schemeClr val="tx2"/>
              </a:gs>
              <a:gs pos="7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  <a:effectLst>
            <a:innerShdw blurRad="139700" dir="10320000">
              <a:prstClr val="black">
                <a:alpha val="52000"/>
              </a:prstClr>
            </a:innerShdw>
            <a:reflection stA="0" endPos="52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0" y="6093296"/>
            <a:ext cx="9144000" cy="332656"/>
          </a:xfrm>
          <a:prstGeom prst="rect">
            <a:avLst/>
          </a:prstGeom>
          <a:gradFill>
            <a:gsLst>
              <a:gs pos="0">
                <a:schemeClr val="tx2"/>
              </a:gs>
              <a:gs pos="7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  <a:effectLst>
            <a:innerShdw blurRad="139700" dir="10320000">
              <a:prstClr val="black">
                <a:alpha val="52000"/>
              </a:prstClr>
            </a:innerShdw>
            <a:reflection stA="0" endPos="52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8676456" y="0"/>
            <a:ext cx="467544" cy="6101889"/>
          </a:xfrm>
          <a:prstGeom prst="rect">
            <a:avLst/>
          </a:prstGeom>
          <a:gradFill>
            <a:gsLst>
              <a:gs pos="0">
                <a:schemeClr val="tx2"/>
              </a:gs>
              <a:gs pos="7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  <a:effectLst>
            <a:innerShdw blurRad="139700" dir="10320000">
              <a:prstClr val="black">
                <a:alpha val="52000"/>
              </a:prstClr>
            </a:innerShdw>
            <a:reflection stA="0" endPos="52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ubtítulo 2"/>
          <p:cNvSpPr txBox="1">
            <a:spLocks/>
          </p:cNvSpPr>
          <p:nvPr/>
        </p:nvSpPr>
        <p:spPr>
          <a:xfrm>
            <a:off x="422209" y="2058405"/>
            <a:ext cx="7246135" cy="36741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6600" dirty="0" smtClean="0">
                <a:solidFill>
                  <a:schemeClr val="tx2"/>
                </a:solidFill>
              </a:rPr>
              <a:t>Perguntas?</a:t>
            </a:r>
          </a:p>
        </p:txBody>
      </p:sp>
    </p:spTree>
    <p:extLst>
      <p:ext uri="{BB962C8B-B14F-4D97-AF65-F5344CB8AC3E}">
        <p14:creationId xmlns:p14="http://schemas.microsoft.com/office/powerpoint/2010/main" val="46890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0">
                <a:schemeClr val="tx2"/>
              </a:gs>
              <a:gs pos="7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  <a:effectLst>
            <a:innerShdw blurRad="139700" dir="10320000">
              <a:prstClr val="black">
                <a:alpha val="52000"/>
              </a:prstClr>
            </a:innerShdw>
            <a:reflection stA="0" endPos="52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0" y="6093296"/>
            <a:ext cx="9144000" cy="332656"/>
          </a:xfrm>
          <a:prstGeom prst="rect">
            <a:avLst/>
          </a:prstGeom>
          <a:gradFill>
            <a:gsLst>
              <a:gs pos="0">
                <a:schemeClr val="tx2"/>
              </a:gs>
              <a:gs pos="7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  <a:effectLst>
            <a:innerShdw blurRad="139700" dir="10320000">
              <a:prstClr val="black">
                <a:alpha val="52000"/>
              </a:prstClr>
            </a:innerShdw>
            <a:reflection stA="0" endPos="52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8676456" y="0"/>
            <a:ext cx="467544" cy="6101889"/>
          </a:xfrm>
          <a:prstGeom prst="rect">
            <a:avLst/>
          </a:prstGeom>
          <a:gradFill>
            <a:gsLst>
              <a:gs pos="0">
                <a:schemeClr val="tx2"/>
              </a:gs>
              <a:gs pos="7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  <a:effectLst>
            <a:innerShdw blurRad="139700" dir="10320000">
              <a:prstClr val="black">
                <a:alpha val="52000"/>
              </a:prstClr>
            </a:innerShdw>
            <a:reflection stA="0" endPos="52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8257752" y="573255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10</a:t>
            </a:r>
            <a:endParaRPr lang="pt-BR" dirty="0"/>
          </a:p>
        </p:txBody>
      </p:sp>
      <p:sp>
        <p:nvSpPr>
          <p:cNvPr id="9" name="Subtítulo 2"/>
          <p:cNvSpPr txBox="1">
            <a:spLocks/>
          </p:cNvSpPr>
          <p:nvPr/>
        </p:nvSpPr>
        <p:spPr>
          <a:xfrm>
            <a:off x="422209" y="2058405"/>
            <a:ext cx="7246135" cy="36741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6600" dirty="0" smtClean="0">
                <a:solidFill>
                  <a:schemeClr val="tx2"/>
                </a:solidFill>
              </a:rPr>
              <a:t>Obrigado!</a:t>
            </a:r>
          </a:p>
        </p:txBody>
      </p:sp>
    </p:spTree>
    <p:extLst>
      <p:ext uri="{BB962C8B-B14F-4D97-AF65-F5344CB8AC3E}">
        <p14:creationId xmlns:p14="http://schemas.microsoft.com/office/powerpoint/2010/main" val="14371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0">
                <a:schemeClr val="tx2"/>
              </a:gs>
              <a:gs pos="7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  <a:effectLst>
            <a:innerShdw blurRad="139700" dir="10320000">
              <a:prstClr val="black">
                <a:alpha val="52000"/>
              </a:prstClr>
            </a:innerShdw>
            <a:reflection stA="0" endPos="52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0" y="6093296"/>
            <a:ext cx="9144000" cy="332656"/>
          </a:xfrm>
          <a:prstGeom prst="rect">
            <a:avLst/>
          </a:prstGeom>
          <a:gradFill>
            <a:gsLst>
              <a:gs pos="0">
                <a:schemeClr val="tx2"/>
              </a:gs>
              <a:gs pos="7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  <a:effectLst>
            <a:innerShdw blurRad="139700" dir="10320000">
              <a:prstClr val="black">
                <a:alpha val="52000"/>
              </a:prstClr>
            </a:innerShdw>
            <a:reflection stA="0" endPos="52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8676456" y="0"/>
            <a:ext cx="467544" cy="6101889"/>
          </a:xfrm>
          <a:prstGeom prst="rect">
            <a:avLst/>
          </a:prstGeom>
          <a:gradFill>
            <a:gsLst>
              <a:gs pos="0">
                <a:schemeClr val="tx2"/>
              </a:gs>
              <a:gs pos="7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  <a:effectLst>
            <a:innerShdw blurRad="139700" dir="10320000">
              <a:prstClr val="black">
                <a:alpha val="52000"/>
              </a:prstClr>
            </a:innerShdw>
            <a:reflection stA="0" endPos="52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8257752" y="573255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10</a:t>
            </a:r>
            <a:endParaRPr lang="pt-BR" dirty="0"/>
          </a:p>
        </p:txBody>
      </p:sp>
      <p:sp>
        <p:nvSpPr>
          <p:cNvPr id="9" name="Subtítulo 2"/>
          <p:cNvSpPr txBox="1">
            <a:spLocks/>
          </p:cNvSpPr>
          <p:nvPr/>
        </p:nvSpPr>
        <p:spPr>
          <a:xfrm>
            <a:off x="-102080" y="0"/>
            <a:ext cx="4437823" cy="99253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6600" dirty="0" smtClean="0">
                <a:solidFill>
                  <a:schemeClr val="tx2"/>
                </a:solidFill>
              </a:rPr>
              <a:t>Agenda</a:t>
            </a:r>
            <a:endParaRPr lang="pt-BR" sz="6600" dirty="0" smtClean="0">
              <a:solidFill>
                <a:schemeClr val="tx2"/>
              </a:solidFill>
            </a:endParaRPr>
          </a:p>
        </p:txBody>
      </p:sp>
      <p:sp>
        <p:nvSpPr>
          <p:cNvPr id="8" name="Subtítulo 2"/>
          <p:cNvSpPr>
            <a:spLocks noGrp="1"/>
          </p:cNvSpPr>
          <p:nvPr>
            <p:ph type="subTitle" idx="1"/>
          </p:nvPr>
        </p:nvSpPr>
        <p:spPr>
          <a:xfrm>
            <a:off x="356734" y="586993"/>
            <a:ext cx="8319722" cy="4927902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endParaRPr lang="pt-BR" sz="3500" dirty="0" smtClean="0">
              <a:solidFill>
                <a:schemeClr val="tx2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pt-BR" sz="3500" dirty="0" smtClean="0">
                <a:solidFill>
                  <a:schemeClr val="tx2"/>
                </a:solidFill>
              </a:rPr>
              <a:t>Introdução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pt-BR" sz="3500" dirty="0" smtClean="0">
                <a:solidFill>
                  <a:schemeClr val="tx2"/>
                </a:solidFill>
              </a:rPr>
              <a:t>Requisitos do Sistema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pt-BR" sz="3500" dirty="0" smtClean="0">
                <a:solidFill>
                  <a:schemeClr val="tx2"/>
                </a:solidFill>
              </a:rPr>
              <a:t>Projeto do Sistema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pt-BR" sz="3500" dirty="0" smtClean="0">
                <a:solidFill>
                  <a:schemeClr val="tx2"/>
                </a:solidFill>
              </a:rPr>
              <a:t>Ferramentas Utilizadas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pt-BR" sz="3500" dirty="0" smtClean="0">
                <a:solidFill>
                  <a:schemeClr val="tx2"/>
                </a:solidFill>
              </a:rPr>
              <a:t>Funcionamento do Sistema</a:t>
            </a:r>
            <a:endParaRPr lang="pt-BR" sz="2100" dirty="0" smtClean="0">
              <a:solidFill>
                <a:schemeClr val="tx2"/>
              </a:solidFill>
            </a:endParaRPr>
          </a:p>
          <a:p>
            <a:pPr algn="l"/>
            <a:endParaRPr lang="pt-BR" sz="5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51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0">
                <a:schemeClr val="tx2"/>
              </a:gs>
              <a:gs pos="7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  <a:effectLst>
            <a:innerShdw blurRad="139700" dir="10320000">
              <a:prstClr val="black">
                <a:alpha val="52000"/>
              </a:prstClr>
            </a:innerShdw>
            <a:reflection stA="0" endPos="52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0" y="6093296"/>
            <a:ext cx="9144000" cy="332656"/>
          </a:xfrm>
          <a:prstGeom prst="rect">
            <a:avLst/>
          </a:prstGeom>
          <a:gradFill>
            <a:gsLst>
              <a:gs pos="0">
                <a:schemeClr val="tx2"/>
              </a:gs>
              <a:gs pos="7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  <a:effectLst>
            <a:innerShdw blurRad="139700" dir="10320000">
              <a:prstClr val="black">
                <a:alpha val="52000"/>
              </a:prstClr>
            </a:innerShdw>
            <a:reflection stA="0" endPos="52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8676456" y="0"/>
            <a:ext cx="467544" cy="6101889"/>
          </a:xfrm>
          <a:prstGeom prst="rect">
            <a:avLst/>
          </a:prstGeom>
          <a:gradFill>
            <a:gsLst>
              <a:gs pos="0">
                <a:schemeClr val="tx2"/>
              </a:gs>
              <a:gs pos="7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  <a:effectLst>
            <a:innerShdw blurRad="139700" dir="10320000">
              <a:prstClr val="black">
                <a:alpha val="52000"/>
              </a:prstClr>
            </a:innerShdw>
            <a:reflection stA="0" endPos="52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Título 1"/>
          <p:cNvSpPr txBox="1">
            <a:spLocks/>
          </p:cNvSpPr>
          <p:nvPr/>
        </p:nvSpPr>
        <p:spPr>
          <a:xfrm>
            <a:off x="0" y="-41126"/>
            <a:ext cx="4139952" cy="1229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800" dirty="0" smtClean="0">
                <a:solidFill>
                  <a:schemeClr val="tx2"/>
                </a:solidFill>
              </a:rPr>
              <a:t>Introdução</a:t>
            </a:r>
            <a:endParaRPr lang="pt-BR" sz="4800" dirty="0">
              <a:solidFill>
                <a:schemeClr val="tx2"/>
              </a:solidFill>
            </a:endParaRPr>
          </a:p>
        </p:txBody>
      </p:sp>
      <p:sp>
        <p:nvSpPr>
          <p:cNvPr id="7" name="Subtítulo 2"/>
          <p:cNvSpPr>
            <a:spLocks noGrp="1"/>
          </p:cNvSpPr>
          <p:nvPr>
            <p:ph type="subTitle" idx="1"/>
          </p:nvPr>
        </p:nvSpPr>
        <p:spPr>
          <a:xfrm>
            <a:off x="356734" y="586993"/>
            <a:ext cx="8319722" cy="4927902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endParaRPr lang="pt-BR" sz="3500" dirty="0" smtClean="0">
              <a:solidFill>
                <a:schemeClr val="tx2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pt-BR" sz="3500" dirty="0" smtClean="0">
                <a:solidFill>
                  <a:schemeClr val="tx2"/>
                </a:solidFill>
              </a:rPr>
              <a:t>Reserva de recursos feita manualmente</a:t>
            </a:r>
          </a:p>
          <a:p>
            <a:pPr algn="l"/>
            <a:endParaRPr lang="pt-BR" sz="3500" dirty="0" smtClean="0">
              <a:solidFill>
                <a:schemeClr val="tx2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pt-BR" sz="3500" dirty="0" smtClean="0">
                <a:solidFill>
                  <a:schemeClr val="tx2"/>
                </a:solidFill>
              </a:rPr>
              <a:t>Solução Web para reserva de recursos</a:t>
            </a:r>
          </a:p>
          <a:p>
            <a:pPr algn="l"/>
            <a:r>
              <a:rPr lang="pt-BR" sz="5400" dirty="0" smtClean="0">
                <a:solidFill>
                  <a:schemeClr val="tx2"/>
                </a:solidFill>
              </a:rPr>
              <a:t>   - </a:t>
            </a:r>
            <a:r>
              <a:rPr lang="pt-BR" dirty="0" smtClean="0">
                <a:solidFill>
                  <a:schemeClr val="tx2"/>
                </a:solidFill>
              </a:rPr>
              <a:t>Vantagens</a:t>
            </a:r>
            <a:endParaRPr lang="pt-BR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15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7740352" cy="548679"/>
          </a:xfrm>
        </p:spPr>
        <p:txBody>
          <a:bodyPr>
            <a:noAutofit/>
          </a:bodyPr>
          <a:lstStyle/>
          <a:p>
            <a:pPr algn="l"/>
            <a:r>
              <a:rPr lang="pt-BR" dirty="0" smtClean="0">
                <a:solidFill>
                  <a:schemeClr val="tx2"/>
                </a:solidFill>
              </a:rPr>
              <a:t>Requisitos do Sistema</a:t>
            </a:r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56734" y="980728"/>
            <a:ext cx="8319722" cy="4927902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endParaRPr lang="pt-BR" sz="3500" dirty="0" smtClean="0">
              <a:solidFill>
                <a:schemeClr val="tx2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pt-BR" sz="3500" dirty="0" smtClean="0">
                <a:solidFill>
                  <a:schemeClr val="tx2"/>
                </a:solidFill>
              </a:rPr>
              <a:t>Administrador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pt-BR" sz="2100" dirty="0" smtClean="0">
                <a:solidFill>
                  <a:schemeClr val="bg2">
                    <a:lumMod val="25000"/>
                  </a:schemeClr>
                </a:solidFill>
              </a:rPr>
              <a:t>Manipular reservas, recursos e usuários</a:t>
            </a:r>
            <a:endParaRPr lang="pt-BR" sz="21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endParaRPr lang="pt-BR" sz="21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pt-BR" sz="3500" dirty="0" smtClean="0">
                <a:solidFill>
                  <a:schemeClr val="tx2"/>
                </a:solidFill>
              </a:rPr>
              <a:t>Professores/Técnico Administrativo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pt-BR" sz="2100" dirty="0" smtClean="0">
                <a:solidFill>
                  <a:schemeClr val="bg2">
                    <a:lumMod val="25000"/>
                  </a:schemeClr>
                </a:solidFill>
              </a:rPr>
              <a:t>Visualizações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pt-BR" sz="2100" dirty="0" smtClean="0">
                <a:solidFill>
                  <a:schemeClr val="bg2">
                    <a:lumMod val="25000"/>
                  </a:schemeClr>
                </a:solidFill>
              </a:rPr>
              <a:t>Manipulação de suas reservas</a:t>
            </a:r>
            <a:endParaRPr lang="pt-BR" sz="21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endParaRPr lang="pt-BR" sz="3500" dirty="0" smtClean="0">
              <a:solidFill>
                <a:schemeClr val="tx2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pt-BR" sz="3500" dirty="0" smtClean="0">
                <a:solidFill>
                  <a:schemeClr val="tx2"/>
                </a:solidFill>
              </a:rPr>
              <a:t>Aluno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pt-BR" sz="2100" dirty="0" smtClean="0">
                <a:solidFill>
                  <a:schemeClr val="bg2">
                    <a:lumMod val="25000"/>
                  </a:schemeClr>
                </a:solidFill>
              </a:rPr>
              <a:t>Apenas Visualizações</a:t>
            </a:r>
            <a:endParaRPr lang="pt-BR" sz="2100" dirty="0" smtClean="0">
              <a:solidFill>
                <a:schemeClr val="tx2"/>
              </a:solidFill>
            </a:endParaRPr>
          </a:p>
          <a:p>
            <a:pPr algn="l"/>
            <a:endParaRPr lang="pt-BR" sz="5400" dirty="0" smtClean="0">
              <a:solidFill>
                <a:schemeClr val="tx2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0">
                <a:schemeClr val="tx2"/>
              </a:gs>
              <a:gs pos="7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  <a:effectLst>
            <a:innerShdw blurRad="139700" dir="10320000">
              <a:prstClr val="black">
                <a:alpha val="52000"/>
              </a:prstClr>
            </a:innerShdw>
            <a:reflection stA="0" endPos="52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0" y="6093296"/>
            <a:ext cx="9144000" cy="332656"/>
          </a:xfrm>
          <a:prstGeom prst="rect">
            <a:avLst/>
          </a:prstGeom>
          <a:gradFill>
            <a:gsLst>
              <a:gs pos="0">
                <a:schemeClr val="tx2"/>
              </a:gs>
              <a:gs pos="7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  <a:effectLst>
            <a:innerShdw blurRad="139700" dir="10320000">
              <a:prstClr val="black">
                <a:alpha val="52000"/>
              </a:prstClr>
            </a:innerShdw>
            <a:reflection stA="0" endPos="52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8676456" y="0"/>
            <a:ext cx="467544" cy="6101889"/>
          </a:xfrm>
          <a:prstGeom prst="rect">
            <a:avLst/>
          </a:prstGeom>
          <a:gradFill>
            <a:gsLst>
              <a:gs pos="0">
                <a:schemeClr val="tx2"/>
              </a:gs>
              <a:gs pos="7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  <a:effectLst>
            <a:innerShdw blurRad="139700" dir="10320000">
              <a:prstClr val="black">
                <a:alpha val="52000"/>
              </a:prstClr>
            </a:innerShdw>
            <a:reflection stA="0" endPos="52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Subtítulo 2"/>
          <p:cNvSpPr txBox="1">
            <a:spLocks/>
          </p:cNvSpPr>
          <p:nvPr/>
        </p:nvSpPr>
        <p:spPr>
          <a:xfrm>
            <a:off x="408814" y="332656"/>
            <a:ext cx="7635737" cy="840251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5400" dirty="0" smtClean="0">
              <a:solidFill>
                <a:schemeClr val="tx2"/>
              </a:solidFill>
            </a:endParaRPr>
          </a:p>
          <a:p>
            <a:pPr algn="l"/>
            <a:r>
              <a:rPr lang="pt-BR" sz="12800" dirty="0" smtClean="0">
                <a:solidFill>
                  <a:schemeClr val="tx2"/>
                </a:solidFill>
              </a:rPr>
              <a:t>Usuários e Tarefas</a:t>
            </a:r>
            <a:endParaRPr lang="pt-BR" sz="1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08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0">
                <a:schemeClr val="tx2"/>
              </a:gs>
              <a:gs pos="7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  <a:effectLst>
            <a:innerShdw blurRad="139700" dir="10320000">
              <a:prstClr val="black">
                <a:alpha val="52000"/>
              </a:prstClr>
            </a:innerShdw>
            <a:reflection stA="0" endPos="52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0" y="6093296"/>
            <a:ext cx="9144000" cy="332656"/>
          </a:xfrm>
          <a:prstGeom prst="rect">
            <a:avLst/>
          </a:prstGeom>
          <a:gradFill>
            <a:gsLst>
              <a:gs pos="0">
                <a:schemeClr val="tx2"/>
              </a:gs>
              <a:gs pos="7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  <a:effectLst>
            <a:innerShdw blurRad="139700" dir="10320000">
              <a:prstClr val="black">
                <a:alpha val="52000"/>
              </a:prstClr>
            </a:innerShdw>
            <a:reflection stA="0" endPos="52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8676456" y="0"/>
            <a:ext cx="467544" cy="6101889"/>
          </a:xfrm>
          <a:prstGeom prst="rect">
            <a:avLst/>
          </a:prstGeom>
          <a:gradFill>
            <a:gsLst>
              <a:gs pos="0">
                <a:schemeClr val="tx2"/>
              </a:gs>
              <a:gs pos="7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  <a:effectLst>
            <a:innerShdw blurRad="139700" dir="10320000">
              <a:prstClr val="black">
                <a:alpha val="52000"/>
              </a:prstClr>
            </a:innerShdw>
            <a:reflection stA="0" endPos="52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0" y="-1"/>
            <a:ext cx="7524328" cy="5486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dirty="0" smtClean="0">
                <a:solidFill>
                  <a:schemeClr val="tx2"/>
                </a:solidFill>
              </a:rPr>
              <a:t>Requisitos do Sistema</a:t>
            </a:r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90264" y="748675"/>
            <a:ext cx="36358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chemeClr val="tx2"/>
                </a:solidFill>
              </a:rPr>
              <a:t>Restrições</a:t>
            </a:r>
            <a:endParaRPr lang="pt-BR" sz="3200" dirty="0">
              <a:solidFill>
                <a:schemeClr val="tx2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0" y="1225235"/>
            <a:ext cx="86764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 Reservas </a:t>
            </a:r>
            <a:r>
              <a:rPr lang="pt-BR" sz="2400" dirty="0">
                <a:solidFill>
                  <a:schemeClr val="bg2">
                    <a:lumMod val="25000"/>
                  </a:schemeClr>
                </a:solidFill>
              </a:rPr>
              <a:t>possuem a duração </a:t>
            </a: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fixa </a:t>
            </a:r>
            <a:r>
              <a:rPr lang="pt-BR" sz="2400" dirty="0">
                <a:solidFill>
                  <a:schemeClr val="bg2">
                    <a:lumMod val="25000"/>
                  </a:schemeClr>
                </a:solidFill>
              </a:rPr>
              <a:t>de uma hora cada</a:t>
            </a: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t-BR" sz="2400" dirty="0">
                <a:solidFill>
                  <a:schemeClr val="bg2">
                    <a:lumMod val="25000"/>
                  </a:schemeClr>
                </a:solidFill>
              </a:rPr>
              <a:t>Recursos não podem ter o mesmo nome ao serem criados</a:t>
            </a: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t-BR" sz="2400" dirty="0">
                <a:solidFill>
                  <a:schemeClr val="bg2">
                    <a:lumMod val="25000"/>
                  </a:schemeClr>
                </a:solidFill>
              </a:rPr>
              <a:t>Usuários não podem ter o mesmo login ao serem criados</a:t>
            </a: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t-BR" sz="2400" dirty="0">
                <a:solidFill>
                  <a:schemeClr val="bg2">
                    <a:lumMod val="25000"/>
                  </a:schemeClr>
                </a:solidFill>
              </a:rPr>
              <a:t>Não são permitidas reservas de um mesmo recurso na mesma data e horário</a:t>
            </a: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t-BR" sz="2400" dirty="0">
                <a:solidFill>
                  <a:schemeClr val="bg2">
                    <a:lumMod val="25000"/>
                  </a:schemeClr>
                </a:solidFill>
              </a:rPr>
              <a:t>O aluno não poderá efetuar reserva acessando o sistema</a:t>
            </a: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t-BR" sz="2400" dirty="0">
                <a:solidFill>
                  <a:schemeClr val="bg2">
                    <a:lumMod val="25000"/>
                  </a:schemeClr>
                </a:solidFill>
              </a:rPr>
              <a:t>Reservas </a:t>
            </a: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só </a:t>
            </a:r>
            <a:r>
              <a:rPr lang="pt-BR" sz="2400" dirty="0">
                <a:solidFill>
                  <a:schemeClr val="bg2">
                    <a:lumMod val="25000"/>
                  </a:schemeClr>
                </a:solidFill>
              </a:rPr>
              <a:t>podem ser </a:t>
            </a: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feitas </a:t>
            </a:r>
            <a:r>
              <a:rPr lang="pt-BR" sz="2400" dirty="0">
                <a:solidFill>
                  <a:schemeClr val="bg2">
                    <a:lumMod val="25000"/>
                  </a:schemeClr>
                </a:solidFill>
              </a:rPr>
              <a:t>em data e horários posteriores a data </a:t>
            </a: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 e horário atuais.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t-BR" sz="2400" dirty="0">
                <a:solidFill>
                  <a:schemeClr val="bg2">
                    <a:lumMod val="25000"/>
                  </a:schemeClr>
                </a:solidFill>
              </a:rPr>
              <a:t>Reservas não podem ser efetuadas com antecedência maior do que a </a:t>
            </a: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definida </a:t>
            </a:r>
            <a:r>
              <a:rPr lang="pt-BR" sz="2400" dirty="0">
                <a:solidFill>
                  <a:schemeClr val="bg2">
                    <a:lumMod val="25000"/>
                  </a:schemeClr>
                </a:solidFill>
              </a:rPr>
              <a:t>pelo </a:t>
            </a: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administrador do </a:t>
            </a:r>
            <a:r>
              <a:rPr lang="pt-BR" sz="2400" dirty="0">
                <a:solidFill>
                  <a:schemeClr val="bg2">
                    <a:lumMod val="25000"/>
                  </a:schemeClr>
                </a:solidFill>
              </a:rPr>
              <a:t>sistema</a:t>
            </a: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t-BR" sz="2400" dirty="0">
                <a:solidFill>
                  <a:schemeClr val="bg2">
                    <a:lumMod val="25000"/>
                  </a:schemeClr>
                </a:solidFill>
              </a:rPr>
              <a:t>O controle de data e horário serão feitos via servidor de banco de dados.</a:t>
            </a:r>
          </a:p>
        </p:txBody>
      </p:sp>
    </p:spTree>
    <p:extLst>
      <p:ext uri="{BB962C8B-B14F-4D97-AF65-F5344CB8AC3E}">
        <p14:creationId xmlns:p14="http://schemas.microsoft.com/office/powerpoint/2010/main" val="187608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7164288" cy="764704"/>
          </a:xfrm>
        </p:spPr>
        <p:txBody>
          <a:bodyPr>
            <a:noAutofit/>
          </a:bodyPr>
          <a:lstStyle/>
          <a:p>
            <a:pPr algn="l"/>
            <a:r>
              <a:rPr lang="pt-BR" dirty="0" smtClean="0">
                <a:solidFill>
                  <a:schemeClr val="tx2"/>
                </a:solidFill>
              </a:rPr>
              <a:t>Projeto do Sistema</a:t>
            </a:r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0">
                <a:schemeClr val="tx2"/>
              </a:gs>
              <a:gs pos="7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  <a:effectLst>
            <a:innerShdw blurRad="139700" dir="10320000">
              <a:prstClr val="black">
                <a:alpha val="52000"/>
              </a:prstClr>
            </a:innerShdw>
            <a:reflection stA="0" endPos="52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0" y="6093296"/>
            <a:ext cx="9144000" cy="332656"/>
          </a:xfrm>
          <a:prstGeom prst="rect">
            <a:avLst/>
          </a:prstGeom>
          <a:gradFill>
            <a:gsLst>
              <a:gs pos="0">
                <a:schemeClr val="tx2"/>
              </a:gs>
              <a:gs pos="7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  <a:effectLst>
            <a:innerShdw blurRad="139700" dir="10320000">
              <a:prstClr val="black">
                <a:alpha val="52000"/>
              </a:prstClr>
            </a:innerShdw>
            <a:reflection stA="0" endPos="52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8676456" y="0"/>
            <a:ext cx="467544" cy="6101889"/>
          </a:xfrm>
          <a:prstGeom prst="rect">
            <a:avLst/>
          </a:prstGeom>
          <a:gradFill>
            <a:gsLst>
              <a:gs pos="0">
                <a:schemeClr val="tx2"/>
              </a:gs>
              <a:gs pos="7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  <a:effectLst>
            <a:innerShdw blurRad="139700" dir="10320000">
              <a:prstClr val="black">
                <a:alpha val="52000"/>
              </a:prstClr>
            </a:innerShdw>
            <a:reflection stA="0" endPos="52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27" name="Picture 3" descr="D:\Monografia II\Documentação Monografia\figure\UseCaseAdministrad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96" y="980728"/>
            <a:ext cx="6912768" cy="4360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ubtítulo 2"/>
          <p:cNvSpPr txBox="1">
            <a:spLocks/>
          </p:cNvSpPr>
          <p:nvPr/>
        </p:nvSpPr>
        <p:spPr>
          <a:xfrm>
            <a:off x="8384" y="476672"/>
            <a:ext cx="8100392" cy="1008112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5400" dirty="0" smtClean="0">
              <a:solidFill>
                <a:schemeClr val="tx2"/>
              </a:solidFill>
            </a:endParaRPr>
          </a:p>
          <a:p>
            <a:pPr algn="l"/>
            <a:r>
              <a:rPr lang="pt-BR" sz="6700" dirty="0" smtClean="0">
                <a:solidFill>
                  <a:schemeClr val="tx2"/>
                </a:solidFill>
              </a:rPr>
              <a:t>Diagrama de Casos de Uso</a:t>
            </a:r>
            <a:endParaRPr lang="pt-BR" sz="6700" dirty="0">
              <a:solidFill>
                <a:schemeClr val="tx2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1979712" y="5002733"/>
            <a:ext cx="367240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dirty="0" smtClean="0">
                <a:solidFill>
                  <a:schemeClr val="bg2">
                    <a:lumMod val="25000"/>
                  </a:schemeClr>
                </a:solidFill>
              </a:rPr>
              <a:t>Diagrama de Casos de Uso para o administrador</a:t>
            </a:r>
            <a:endParaRPr lang="pt-BR" sz="14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pt-BR" sz="2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32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7596336" cy="548679"/>
          </a:xfrm>
        </p:spPr>
        <p:txBody>
          <a:bodyPr>
            <a:noAutofit/>
          </a:bodyPr>
          <a:lstStyle/>
          <a:p>
            <a:pPr algn="l"/>
            <a:r>
              <a:rPr lang="pt-BR" dirty="0" smtClean="0">
                <a:solidFill>
                  <a:schemeClr val="tx2"/>
                </a:solidFill>
              </a:rPr>
              <a:t>Projeto do Sistema</a:t>
            </a:r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0">
                <a:schemeClr val="tx2"/>
              </a:gs>
              <a:gs pos="7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  <a:effectLst>
            <a:innerShdw blurRad="139700" dir="10320000">
              <a:prstClr val="black">
                <a:alpha val="52000"/>
              </a:prstClr>
            </a:innerShdw>
            <a:reflection stA="0" endPos="52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0" y="6093296"/>
            <a:ext cx="9144000" cy="332656"/>
          </a:xfrm>
          <a:prstGeom prst="rect">
            <a:avLst/>
          </a:prstGeom>
          <a:gradFill>
            <a:gsLst>
              <a:gs pos="0">
                <a:schemeClr val="tx2"/>
              </a:gs>
              <a:gs pos="7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  <a:effectLst>
            <a:innerShdw blurRad="139700" dir="10320000">
              <a:prstClr val="black">
                <a:alpha val="52000"/>
              </a:prstClr>
            </a:innerShdw>
            <a:reflection stA="0" endPos="52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8676456" y="0"/>
            <a:ext cx="467544" cy="6101889"/>
          </a:xfrm>
          <a:prstGeom prst="rect">
            <a:avLst/>
          </a:prstGeom>
          <a:gradFill>
            <a:gsLst>
              <a:gs pos="0">
                <a:schemeClr val="tx2"/>
              </a:gs>
              <a:gs pos="7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  <a:effectLst>
            <a:innerShdw blurRad="139700" dir="10320000">
              <a:prstClr val="black">
                <a:alpha val="52000"/>
              </a:prstClr>
            </a:innerShdw>
            <a:reflection stA="0" endPos="52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098" name="Picture 2" descr="D:\Monografia II\Documentação Monografia\figure\UseCaseAlun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94" y="3473530"/>
            <a:ext cx="5306194" cy="1964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tângulo 9"/>
          <p:cNvSpPr/>
          <p:nvPr/>
        </p:nvSpPr>
        <p:spPr>
          <a:xfrm>
            <a:off x="3635896" y="3203334"/>
            <a:ext cx="384474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dirty="0" smtClean="0">
                <a:solidFill>
                  <a:schemeClr val="bg2">
                    <a:lumMod val="25000"/>
                  </a:schemeClr>
                </a:solidFill>
              </a:rPr>
              <a:t>Diagrama de Casos de Uso para o professor</a:t>
            </a:r>
            <a:endParaRPr lang="pt-BR" sz="14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pt-BR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1452042" y="5405342"/>
            <a:ext cx="367240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dirty="0" smtClean="0">
                <a:solidFill>
                  <a:schemeClr val="bg2">
                    <a:lumMod val="25000"/>
                  </a:schemeClr>
                </a:solidFill>
              </a:rPr>
              <a:t>Diagrama de Casos de Uso para o aluno</a:t>
            </a:r>
            <a:endParaRPr lang="pt-BR" sz="14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pt-BR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2050" name="Picture 2" descr="D:\Monografia II\Documentação Monografia\figure\UseCaseProfesso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4657" y="1107395"/>
            <a:ext cx="5379585" cy="2070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Subtítulo 2"/>
          <p:cNvSpPr txBox="1">
            <a:spLocks/>
          </p:cNvSpPr>
          <p:nvPr/>
        </p:nvSpPr>
        <p:spPr>
          <a:xfrm>
            <a:off x="-1438" y="403432"/>
            <a:ext cx="8374770" cy="677273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5400" dirty="0" smtClean="0">
              <a:solidFill>
                <a:schemeClr val="tx2"/>
              </a:solidFill>
            </a:endParaRPr>
          </a:p>
          <a:p>
            <a:pPr algn="l"/>
            <a:r>
              <a:rPr lang="pt-BR" sz="11200" dirty="0" smtClean="0">
                <a:solidFill>
                  <a:schemeClr val="tx2"/>
                </a:solidFill>
              </a:rPr>
              <a:t>Diagrama de Casos de Uso</a:t>
            </a:r>
            <a:endParaRPr lang="pt-BR" sz="1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32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Monografia II\Documentação Monografia\figure\Diagrama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1524" y="1592807"/>
            <a:ext cx="7110536" cy="4442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6156176" cy="548679"/>
          </a:xfrm>
        </p:spPr>
        <p:txBody>
          <a:bodyPr>
            <a:noAutofit/>
          </a:bodyPr>
          <a:lstStyle/>
          <a:p>
            <a:pPr algn="l"/>
            <a:r>
              <a:rPr lang="pt-BR" dirty="0" smtClean="0">
                <a:solidFill>
                  <a:schemeClr val="tx2"/>
                </a:solidFill>
              </a:rPr>
              <a:t>Projeto do Sistema</a:t>
            </a:r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0">
                <a:schemeClr val="tx2"/>
              </a:gs>
              <a:gs pos="7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  <a:effectLst>
            <a:innerShdw blurRad="139700" dir="10320000">
              <a:prstClr val="black">
                <a:alpha val="52000"/>
              </a:prstClr>
            </a:innerShdw>
            <a:reflection stA="0" endPos="52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0" y="6093296"/>
            <a:ext cx="9144000" cy="332656"/>
          </a:xfrm>
          <a:prstGeom prst="rect">
            <a:avLst/>
          </a:prstGeom>
          <a:gradFill>
            <a:gsLst>
              <a:gs pos="0">
                <a:schemeClr val="tx2"/>
              </a:gs>
              <a:gs pos="7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  <a:effectLst>
            <a:innerShdw blurRad="139700" dir="10320000">
              <a:prstClr val="black">
                <a:alpha val="52000"/>
              </a:prstClr>
            </a:innerShdw>
            <a:reflection stA="0" endPos="52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8676456" y="0"/>
            <a:ext cx="467544" cy="6101889"/>
          </a:xfrm>
          <a:prstGeom prst="rect">
            <a:avLst/>
          </a:prstGeom>
          <a:gradFill>
            <a:gsLst>
              <a:gs pos="0">
                <a:schemeClr val="tx2"/>
              </a:gs>
              <a:gs pos="7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  <a:effectLst>
            <a:innerShdw blurRad="139700" dir="10320000">
              <a:prstClr val="black">
                <a:alpha val="52000"/>
              </a:prstClr>
            </a:innerShdw>
            <a:reflection stA="0" endPos="52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Subtítulo 2"/>
          <p:cNvSpPr txBox="1">
            <a:spLocks/>
          </p:cNvSpPr>
          <p:nvPr/>
        </p:nvSpPr>
        <p:spPr>
          <a:xfrm>
            <a:off x="279526" y="442444"/>
            <a:ext cx="7488832" cy="677273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5400" dirty="0" smtClean="0">
              <a:solidFill>
                <a:schemeClr val="tx2"/>
              </a:solidFill>
            </a:endParaRPr>
          </a:p>
          <a:p>
            <a:pPr algn="l"/>
            <a:r>
              <a:rPr lang="pt-BR" sz="11200" dirty="0" smtClean="0">
                <a:solidFill>
                  <a:schemeClr val="tx2"/>
                </a:solidFill>
              </a:rPr>
              <a:t>Projeto do Banco de Dados</a:t>
            </a:r>
            <a:endParaRPr lang="pt-BR" sz="11200" dirty="0">
              <a:solidFill>
                <a:schemeClr val="tx2"/>
              </a:solidFill>
            </a:endParaRPr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214042" y="1119717"/>
            <a:ext cx="3816424" cy="5486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buFont typeface="Arial" pitchFamily="34" charset="0"/>
              <a:buChar char="•"/>
            </a:pPr>
            <a:r>
              <a:rPr lang="pt-BR" sz="3000" dirty="0" smtClean="0">
                <a:solidFill>
                  <a:schemeClr val="tx2"/>
                </a:solidFill>
              </a:rPr>
              <a:t>Projeto Conceitual</a:t>
            </a:r>
            <a:endParaRPr lang="pt-BR" sz="3000" dirty="0">
              <a:solidFill>
                <a:schemeClr val="tx2"/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311524" y="5583465"/>
            <a:ext cx="52774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Esquema Conceitual(Diagrama ER)</a:t>
            </a:r>
          </a:p>
          <a:p>
            <a:endParaRPr lang="pt-BR" sz="2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52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0">
                <a:schemeClr val="tx2"/>
              </a:gs>
              <a:gs pos="7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  <a:effectLst>
            <a:innerShdw blurRad="139700" dir="10320000">
              <a:prstClr val="black">
                <a:alpha val="52000"/>
              </a:prstClr>
            </a:innerShdw>
            <a:reflection stA="0" endPos="52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0" y="6093296"/>
            <a:ext cx="9144000" cy="332656"/>
          </a:xfrm>
          <a:prstGeom prst="rect">
            <a:avLst/>
          </a:prstGeom>
          <a:gradFill>
            <a:gsLst>
              <a:gs pos="0">
                <a:schemeClr val="tx2"/>
              </a:gs>
              <a:gs pos="7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  <a:effectLst>
            <a:innerShdw blurRad="139700" dir="10320000">
              <a:prstClr val="black">
                <a:alpha val="52000"/>
              </a:prstClr>
            </a:innerShdw>
            <a:reflection stA="0" endPos="52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8676456" y="0"/>
            <a:ext cx="467544" cy="6101889"/>
          </a:xfrm>
          <a:prstGeom prst="rect">
            <a:avLst/>
          </a:prstGeom>
          <a:gradFill>
            <a:gsLst>
              <a:gs pos="0">
                <a:schemeClr val="tx2"/>
              </a:gs>
              <a:gs pos="7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  <a:effectLst>
            <a:innerShdw blurRad="139700" dir="10320000">
              <a:prstClr val="black">
                <a:alpha val="52000"/>
              </a:prstClr>
            </a:innerShdw>
            <a:reflection stA="0" endPos="52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ubtítulo 2"/>
          <p:cNvSpPr txBox="1">
            <a:spLocks/>
          </p:cNvSpPr>
          <p:nvPr/>
        </p:nvSpPr>
        <p:spPr>
          <a:xfrm>
            <a:off x="23664" y="767795"/>
            <a:ext cx="5445935" cy="677273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5400" dirty="0" smtClean="0">
              <a:solidFill>
                <a:schemeClr val="tx2"/>
              </a:solidFill>
            </a:endParaRPr>
          </a:p>
          <a:p>
            <a:pPr algn="l"/>
            <a:r>
              <a:rPr lang="pt-BR" sz="11200" dirty="0" smtClean="0">
                <a:solidFill>
                  <a:schemeClr val="tx2"/>
                </a:solidFill>
              </a:rPr>
              <a:t>Projeto do Banco de Dados</a:t>
            </a:r>
            <a:endParaRPr lang="pt-BR" sz="11200" dirty="0">
              <a:solidFill>
                <a:schemeClr val="tx2"/>
              </a:solidFill>
            </a:endParaRP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132956" y="1700833"/>
            <a:ext cx="3816424" cy="5486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buFont typeface="Arial" pitchFamily="34" charset="0"/>
              <a:buChar char="•"/>
            </a:pPr>
            <a:r>
              <a:rPr lang="pt-BR" sz="3000" dirty="0" smtClean="0">
                <a:solidFill>
                  <a:schemeClr val="tx2"/>
                </a:solidFill>
              </a:rPr>
              <a:t>Projeto Lógico</a:t>
            </a:r>
            <a:endParaRPr lang="pt-BR" sz="3000" dirty="0">
              <a:solidFill>
                <a:schemeClr val="tx2"/>
              </a:solidFill>
            </a:endParaRPr>
          </a:p>
        </p:txBody>
      </p:sp>
      <p:sp>
        <p:nvSpPr>
          <p:cNvPr id="13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6516216" cy="548679"/>
          </a:xfrm>
        </p:spPr>
        <p:txBody>
          <a:bodyPr>
            <a:noAutofit/>
          </a:bodyPr>
          <a:lstStyle/>
          <a:p>
            <a:pPr algn="l"/>
            <a:r>
              <a:rPr lang="pt-BR" dirty="0" smtClean="0">
                <a:solidFill>
                  <a:schemeClr val="tx2"/>
                </a:solidFill>
              </a:rPr>
              <a:t>Projeto do Sistema</a:t>
            </a:r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2555776" y="5262298"/>
            <a:ext cx="52774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Esquema Lógico</a:t>
            </a:r>
          </a:p>
          <a:p>
            <a:endParaRPr lang="pt-BR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64" y="2564904"/>
            <a:ext cx="8652792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252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</TotalTime>
  <Words>324</Words>
  <Application>Microsoft Office PowerPoint</Application>
  <PresentationFormat>Apresentação na tela (4:3)</PresentationFormat>
  <Paragraphs>97</Paragraphs>
  <Slides>13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Apresentação do PowerPoint</vt:lpstr>
      <vt:lpstr>Apresentação do PowerPoint</vt:lpstr>
      <vt:lpstr>Apresentação do PowerPoint</vt:lpstr>
      <vt:lpstr>Requisitos do Sistema</vt:lpstr>
      <vt:lpstr>Apresentação do PowerPoint</vt:lpstr>
      <vt:lpstr>Projeto do Sistema</vt:lpstr>
      <vt:lpstr>Projeto do Sistema</vt:lpstr>
      <vt:lpstr>Projeto do Sistema</vt:lpstr>
      <vt:lpstr>Projeto do Sistema</vt:lpstr>
      <vt:lpstr>Ferramentas Utilizadas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Lelius</dc:creator>
  <cp:lastModifiedBy>Lelius</cp:lastModifiedBy>
  <cp:revision>24</cp:revision>
  <dcterms:created xsi:type="dcterms:W3CDTF">2011-09-05T12:38:19Z</dcterms:created>
  <dcterms:modified xsi:type="dcterms:W3CDTF">2011-12-19T12:20:12Z</dcterms:modified>
</cp:coreProperties>
</file>