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5" r:id="rId8"/>
    <p:sldId id="262" r:id="rId9"/>
    <p:sldId id="263" r:id="rId10"/>
    <p:sldId id="266" r:id="rId11"/>
    <p:sldId id="264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tângulo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tângulo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tângulo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tângulo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tângulo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etângulo de cantos arredondados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etângulo de cantos arredondados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tângulo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tângulo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tângulo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tângulo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ítulo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28" name="Espaço Reservado para Data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CAB6170D-883D-4260-8F53-10FF2682C23B}" type="datetimeFigureOut">
              <a:rPr lang="en-US" smtClean="0"/>
              <a:pPr/>
              <a:t>10/8/2010</a:t>
            </a:fld>
            <a:endParaRPr lang="en-US"/>
          </a:p>
        </p:txBody>
      </p:sp>
      <p:sp>
        <p:nvSpPr>
          <p:cNvPr id="17" name="Espaço Reservado para Rodapé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Espaço Reservado para Número de Slide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19E5C1AD-E1FF-4536-A66F-0ECC3C8DB665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6170D-883D-4260-8F53-10FF2682C23B}" type="datetimeFigureOut">
              <a:rPr lang="en-US" smtClean="0"/>
              <a:pPr/>
              <a:t>10/8/2010</a:t>
            </a:fld>
            <a:endParaRPr lang="en-US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E5C1AD-E1FF-4536-A66F-0ECC3C8DB665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6170D-883D-4260-8F53-10FF2682C23B}" type="datetimeFigureOut">
              <a:rPr lang="en-US" smtClean="0"/>
              <a:pPr/>
              <a:t>10/8/2010</a:t>
            </a:fld>
            <a:endParaRPr lang="en-US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E5C1AD-E1FF-4536-A66F-0ECC3C8DB665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6170D-883D-4260-8F53-10FF2682C23B}" type="datetimeFigureOut">
              <a:rPr lang="en-US" smtClean="0"/>
              <a:pPr/>
              <a:t>10/8/2010</a:t>
            </a:fld>
            <a:endParaRPr lang="en-US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E5C1AD-E1FF-4536-A66F-0ECC3C8DB665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6170D-883D-4260-8F53-10FF2682C23B}" type="datetimeFigureOut">
              <a:rPr lang="en-US" smtClean="0"/>
              <a:pPr/>
              <a:t>10/8/2010</a:t>
            </a:fld>
            <a:endParaRPr lang="en-US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E5C1AD-E1FF-4536-A66F-0ECC3C8DB665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6170D-883D-4260-8F53-10FF2682C23B}" type="datetimeFigureOut">
              <a:rPr lang="en-US" smtClean="0"/>
              <a:pPr/>
              <a:t>10/8/2010</a:t>
            </a:fld>
            <a:endParaRPr lang="en-US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E5C1AD-E1FF-4536-A66F-0ECC3C8DB665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26" name="Espaço Reservado para Data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CAB6170D-883D-4260-8F53-10FF2682C23B}" type="datetimeFigureOut">
              <a:rPr lang="en-US" smtClean="0"/>
              <a:pPr/>
              <a:t>10/8/2010</a:t>
            </a:fld>
            <a:endParaRPr lang="en-US"/>
          </a:p>
        </p:txBody>
      </p:sp>
      <p:sp>
        <p:nvSpPr>
          <p:cNvPr id="27" name="Espaço Reservado para Número de Slide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19E5C1AD-E1FF-4536-A66F-0ECC3C8DB665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28" name="Espaço Reservado para Rodapé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CAB6170D-883D-4260-8F53-10FF2682C23B}" type="datetimeFigureOut">
              <a:rPr lang="en-US" smtClean="0"/>
              <a:pPr/>
              <a:t>10/8/2010</a:t>
            </a:fld>
            <a:endParaRPr lang="en-US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19E5C1AD-E1FF-4536-A66F-0ECC3C8DB665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6170D-883D-4260-8F53-10FF2682C23B}" type="datetimeFigureOut">
              <a:rPr lang="en-US" smtClean="0"/>
              <a:pPr/>
              <a:t>10/8/2010</a:t>
            </a:fld>
            <a:endParaRPr lang="en-US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E5C1AD-E1FF-4536-A66F-0ECC3C8DB665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6170D-883D-4260-8F53-10FF2682C23B}" type="datetimeFigureOut">
              <a:rPr lang="en-US" smtClean="0"/>
              <a:pPr/>
              <a:t>10/8/2010</a:t>
            </a:fld>
            <a:endParaRPr lang="en-US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E5C1AD-E1FF-4536-A66F-0ECC3C8DB665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6170D-883D-4260-8F53-10FF2682C23B}" type="datetimeFigureOut">
              <a:rPr lang="en-US" smtClean="0"/>
              <a:pPr/>
              <a:t>10/8/2010</a:t>
            </a:fld>
            <a:endParaRPr lang="en-US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E5C1AD-E1FF-4536-A66F-0ECC3C8DB665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tângulo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tângulo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tângulo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tângulo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tângulo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etângulo de cantos arredondados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etângulo de cantos arredondados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tângulo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tângulo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tângulo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tângulo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tângulo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tângulo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spaço Reservado para Título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3" name="Espaço Reservado para Texto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4" name="Espaço Reservado para Data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CAB6170D-883D-4260-8F53-10FF2682C23B}" type="datetimeFigureOut">
              <a:rPr lang="en-US" smtClean="0"/>
              <a:pPr/>
              <a:t>10/8/2010</a:t>
            </a:fld>
            <a:endParaRPr lang="en-US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Espaço Reservado para Número de Slide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19E5C1AD-E1FF-4536-A66F-0ECC3C8DB665}" type="slidenum">
              <a:rPr lang="en-US" smtClean="0"/>
              <a:pPr/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Uma</a:t>
            </a:r>
            <a:r>
              <a:rPr lang="en-US" dirty="0" smtClean="0"/>
              <a:t> </a:t>
            </a:r>
            <a:r>
              <a:rPr lang="en-US" dirty="0" err="1" smtClean="0"/>
              <a:t>Implementa</a:t>
            </a:r>
            <a:r>
              <a:rPr lang="pt-BR" dirty="0" err="1" smtClean="0"/>
              <a:t>ção</a:t>
            </a:r>
            <a:r>
              <a:rPr lang="pt-BR" dirty="0" smtClean="0"/>
              <a:t> Paralela do Algoritmo de Evolução Diferencial </a:t>
            </a:r>
            <a:r>
              <a:rPr lang="pt-BR" dirty="0" err="1" smtClean="0"/>
              <a:t>Autoadaptativo</a:t>
            </a:r>
            <a:r>
              <a:rPr lang="pt-BR" dirty="0" smtClean="0"/>
              <a:t/>
            </a:r>
            <a:br>
              <a:rPr lang="pt-BR" dirty="0" smtClean="0"/>
            </a:br>
            <a:endParaRPr lang="en-US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457200" y="4191000"/>
            <a:ext cx="7772400" cy="1752600"/>
          </a:xfrm>
        </p:spPr>
        <p:txBody>
          <a:bodyPr>
            <a:normAutofit/>
          </a:bodyPr>
          <a:lstStyle/>
          <a:p>
            <a:r>
              <a:rPr lang="pt-BR" b="1" dirty="0" smtClean="0"/>
              <a:t>Aluno</a:t>
            </a:r>
            <a:r>
              <a:rPr lang="en-US" b="1" dirty="0" smtClean="0"/>
              <a:t>: </a:t>
            </a:r>
            <a:r>
              <a:rPr lang="en-US" dirty="0" smtClean="0"/>
              <a:t>Rodolfo A. L. Costa</a:t>
            </a:r>
          </a:p>
          <a:p>
            <a:r>
              <a:rPr lang="en-US" b="1" dirty="0" err="1" smtClean="0"/>
              <a:t>Orientador</a:t>
            </a:r>
            <a:r>
              <a:rPr lang="en-US" b="1" dirty="0" smtClean="0"/>
              <a:t>: </a:t>
            </a:r>
            <a:r>
              <a:rPr lang="en-US" dirty="0" smtClean="0"/>
              <a:t>Prof. </a:t>
            </a:r>
            <a:r>
              <a:rPr lang="en-US" dirty="0" err="1" smtClean="0"/>
              <a:t>Frederico</a:t>
            </a:r>
            <a:r>
              <a:rPr lang="en-US" dirty="0" smtClean="0"/>
              <a:t> G. </a:t>
            </a:r>
            <a:r>
              <a:rPr lang="en-US" dirty="0" err="1" smtClean="0"/>
              <a:t>Guimar</a:t>
            </a:r>
            <a:r>
              <a:rPr lang="pt-BR" dirty="0" err="1" smtClean="0"/>
              <a:t>ães</a:t>
            </a:r>
            <a:endParaRPr lang="en-US" dirty="0"/>
          </a:p>
        </p:txBody>
      </p:sp>
      <p:sp>
        <p:nvSpPr>
          <p:cNvPr id="4" name="CaixaDeTexto 3"/>
          <p:cNvSpPr txBox="1"/>
          <p:nvPr/>
        </p:nvSpPr>
        <p:spPr>
          <a:xfrm>
            <a:off x="2438400" y="6412468"/>
            <a:ext cx="44422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Ouro</a:t>
            </a:r>
            <a:r>
              <a:rPr lang="en-US" dirty="0" smtClean="0"/>
              <a:t> </a:t>
            </a:r>
            <a:r>
              <a:rPr lang="en-US" dirty="0" err="1" smtClean="0"/>
              <a:t>Preto</a:t>
            </a:r>
            <a:r>
              <a:rPr lang="en-US" dirty="0" smtClean="0"/>
              <a:t> – MG, 09 de </a:t>
            </a:r>
            <a:r>
              <a:rPr lang="en-US" dirty="0" err="1" smtClean="0"/>
              <a:t>Outubro</a:t>
            </a:r>
            <a:r>
              <a:rPr lang="en-US" dirty="0" smtClean="0"/>
              <a:t> de 2010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Referências</a:t>
            </a:r>
            <a:r>
              <a:rPr lang="en-US" dirty="0" smtClean="0"/>
              <a:t> </a:t>
            </a:r>
            <a:r>
              <a:rPr lang="en-US" dirty="0" err="1" smtClean="0"/>
              <a:t>Bibliogr</a:t>
            </a:r>
            <a:r>
              <a:rPr lang="pt-BR" dirty="0" err="1" smtClean="0"/>
              <a:t>áficas</a:t>
            </a:r>
            <a:endParaRPr lang="en-US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Li K., </a:t>
            </a:r>
            <a:r>
              <a:rPr lang="en-US" sz="2400" dirty="0" err="1" smtClean="0"/>
              <a:t>Zheng</a:t>
            </a:r>
            <a:r>
              <a:rPr lang="en-US" sz="2400" dirty="0" smtClean="0"/>
              <a:t> J., Zhou C., and </a:t>
            </a:r>
            <a:r>
              <a:rPr lang="en-US" sz="2400" dirty="0" err="1" smtClean="0"/>
              <a:t>Lv</a:t>
            </a:r>
            <a:r>
              <a:rPr lang="en-US" sz="2400" dirty="0" smtClean="0"/>
              <a:t> H., An improved </a:t>
            </a:r>
            <a:r>
              <a:rPr lang="en-US" sz="2400" dirty="0" err="1" smtClean="0"/>
              <a:t>dierential</a:t>
            </a:r>
            <a:r>
              <a:rPr lang="en-US" sz="2400" dirty="0" smtClean="0"/>
              <a:t> evolution </a:t>
            </a:r>
            <a:r>
              <a:rPr lang="en-US" sz="2400" dirty="0" smtClean="0"/>
              <a:t>for multi-objective </a:t>
            </a:r>
            <a:r>
              <a:rPr lang="en-US" sz="2400" dirty="0" smtClean="0"/>
              <a:t>optimization. In Proceedings of the 2009 WRI World </a:t>
            </a:r>
            <a:r>
              <a:rPr lang="en-US" sz="2400" dirty="0" smtClean="0"/>
              <a:t>Congress on </a:t>
            </a:r>
            <a:r>
              <a:rPr lang="en-US" sz="2400" dirty="0" smtClean="0"/>
              <a:t>Computer Science and Information Engineering - Volume 04, pages </a:t>
            </a:r>
            <a:r>
              <a:rPr lang="en-US" sz="2400" dirty="0" smtClean="0"/>
              <a:t>825-830, </a:t>
            </a:r>
            <a:r>
              <a:rPr lang="it-IT" sz="2400" dirty="0" smtClean="0"/>
              <a:t>Washington</a:t>
            </a:r>
            <a:r>
              <a:rPr lang="it-IT" sz="2400" dirty="0" smtClean="0"/>
              <a:t>, DC, USA. IEEE Computer Society, 2009.</a:t>
            </a:r>
            <a:endParaRPr lang="en-US" sz="24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Dúvidas</a:t>
            </a:r>
            <a:endParaRPr lang="en-US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00400" y="2278062"/>
            <a:ext cx="3205163" cy="3205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Sumário</a:t>
            </a:r>
            <a:endParaRPr lang="en-US" dirty="0"/>
          </a:p>
        </p:txBody>
      </p:sp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2400" dirty="0" err="1" smtClean="0"/>
              <a:t>Introdu</a:t>
            </a:r>
            <a:r>
              <a:rPr lang="en-US" sz="2400" dirty="0" err="1" smtClean="0"/>
              <a:t>ção</a:t>
            </a:r>
            <a:endParaRPr lang="en-US" sz="2400" dirty="0" smtClean="0"/>
          </a:p>
          <a:p>
            <a:r>
              <a:rPr lang="pt-BR" sz="2400" dirty="0" smtClean="0"/>
              <a:t>Justificativa</a:t>
            </a:r>
          </a:p>
          <a:p>
            <a:r>
              <a:rPr lang="pt-BR" sz="2400" dirty="0" smtClean="0"/>
              <a:t>Objetivos</a:t>
            </a:r>
          </a:p>
          <a:p>
            <a:pPr lvl="1"/>
            <a:r>
              <a:rPr lang="pt-BR" sz="2400" dirty="0" smtClean="0"/>
              <a:t>Objetivo Geral</a:t>
            </a:r>
          </a:p>
          <a:p>
            <a:pPr lvl="1"/>
            <a:r>
              <a:rPr lang="pt-BR" sz="2400" dirty="0" smtClean="0"/>
              <a:t>Objetivos Específicos</a:t>
            </a:r>
          </a:p>
          <a:p>
            <a:r>
              <a:rPr lang="pt-BR" sz="2400" dirty="0" smtClean="0"/>
              <a:t>Metodologia</a:t>
            </a:r>
          </a:p>
          <a:p>
            <a:r>
              <a:rPr lang="pt-BR" sz="2400" dirty="0" smtClean="0"/>
              <a:t>Cronograma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Introdução</a:t>
            </a:r>
            <a:endParaRPr lang="en-US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sz="2400" dirty="0" smtClean="0"/>
              <a:t>Evolução da capacidade de processamento.</a:t>
            </a:r>
          </a:p>
          <a:p>
            <a:endParaRPr lang="pt-BR" sz="2400" dirty="0" smtClean="0"/>
          </a:p>
          <a:p>
            <a:r>
              <a:rPr lang="pt-BR" sz="2400" dirty="0" smtClean="0"/>
              <a:t>Crescente adoção das técnicas de processamento paralelo.</a:t>
            </a:r>
          </a:p>
          <a:p>
            <a:endParaRPr lang="pt-BR" sz="2400" dirty="0" smtClean="0"/>
          </a:p>
          <a:p>
            <a:r>
              <a:rPr lang="pt-BR" sz="2400" dirty="0" smtClean="0"/>
              <a:t>Técnicas </a:t>
            </a:r>
            <a:r>
              <a:rPr lang="pt-BR" sz="2400" dirty="0" err="1" smtClean="0"/>
              <a:t>bioinspiradas</a:t>
            </a:r>
            <a:r>
              <a:rPr lang="pt-BR" sz="2400" dirty="0" smtClean="0"/>
              <a:t> da Otimização e Inteligência Computacional.</a:t>
            </a:r>
          </a:p>
          <a:p>
            <a:endParaRPr lang="pt-BR" sz="2400" dirty="0" smtClean="0"/>
          </a:p>
          <a:p>
            <a:r>
              <a:rPr lang="pt-BR" sz="2400" dirty="0" smtClean="0"/>
              <a:t>Algoritmos evolutivos, em especial o de Evolução Diferencial </a:t>
            </a:r>
            <a:r>
              <a:rPr lang="pt-BR" sz="2400" dirty="0" err="1" smtClean="0"/>
              <a:t>Autoadaptativo</a:t>
            </a:r>
            <a:r>
              <a:rPr lang="pt-BR" sz="2400" dirty="0" smtClean="0"/>
              <a:t>(SADE).</a:t>
            </a:r>
          </a:p>
          <a:p>
            <a:endParaRPr lang="pt-BR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Justificativa</a:t>
            </a:r>
            <a:endParaRPr lang="en-US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sz="2400" dirty="0" smtClean="0"/>
              <a:t>Inúmeros problemas podem ser formulados como problemas de otimização.</a:t>
            </a:r>
          </a:p>
          <a:p>
            <a:endParaRPr lang="pt-BR" sz="2400" dirty="0" smtClean="0"/>
          </a:p>
          <a:p>
            <a:r>
              <a:rPr lang="pt-BR" sz="2400" dirty="0" smtClean="0"/>
              <a:t>DE é um poderoso </a:t>
            </a:r>
            <a:r>
              <a:rPr lang="pt-BR" sz="2400" dirty="0" err="1" smtClean="0"/>
              <a:t>otimizador</a:t>
            </a:r>
            <a:r>
              <a:rPr lang="pt-BR" sz="2400" dirty="0" smtClean="0"/>
              <a:t>. </a:t>
            </a:r>
            <a:r>
              <a:rPr lang="en-US" sz="1800" dirty="0" smtClean="0"/>
              <a:t>[</a:t>
            </a:r>
            <a:r>
              <a:rPr lang="en-US" sz="1800" dirty="0" err="1" smtClean="0"/>
              <a:t>Mezura</a:t>
            </a:r>
            <a:r>
              <a:rPr lang="en-US" sz="1800" dirty="0" smtClean="0"/>
              <a:t>- </a:t>
            </a:r>
            <a:r>
              <a:rPr lang="fr-FR" sz="1800" dirty="0" smtClean="0"/>
              <a:t>Montes et al. 2006], [Chakraborty, 2008], </a:t>
            </a:r>
            <a:r>
              <a:rPr lang="it-IT" sz="1800" dirty="0" smtClean="0"/>
              <a:t>[Li et al. 2009]</a:t>
            </a:r>
          </a:p>
          <a:p>
            <a:endParaRPr lang="it-IT" sz="1800" dirty="0" smtClean="0"/>
          </a:p>
          <a:p>
            <a:r>
              <a:rPr lang="pt-BR" sz="2400" dirty="0" smtClean="0"/>
              <a:t>Método se torna lento com problemas de maior complexidade, ou seja, funções-objetivo mais complexas.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Objetivo Geral</a:t>
            </a:r>
            <a:endParaRPr lang="en-US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2400" dirty="0" smtClean="0"/>
              <a:t>Implementar o algoritmo de Evolução Diferencial </a:t>
            </a:r>
            <a:r>
              <a:rPr lang="pt-BR" sz="2400" dirty="0" err="1" smtClean="0"/>
              <a:t>Autoadaptativo</a:t>
            </a:r>
            <a:r>
              <a:rPr lang="pt-BR" sz="2400" dirty="0" smtClean="0"/>
              <a:t> em paralelo.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Objetivos Específicos </a:t>
            </a:r>
            <a:endParaRPr lang="en-US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2400" dirty="0" smtClean="0"/>
              <a:t>Estudar o desempenho do DE </a:t>
            </a:r>
            <a:r>
              <a:rPr lang="pt-BR" sz="2400" dirty="0" err="1" smtClean="0"/>
              <a:t>Autoadaptativo</a:t>
            </a:r>
            <a:r>
              <a:rPr lang="pt-BR" sz="2400" dirty="0" smtClean="0"/>
              <a:t> </a:t>
            </a:r>
            <a:r>
              <a:rPr lang="pt-BR" sz="2400" dirty="0" err="1" smtClean="0"/>
              <a:t>sequencial</a:t>
            </a:r>
            <a:r>
              <a:rPr lang="pt-BR" sz="2400" dirty="0" smtClean="0"/>
              <a:t>.</a:t>
            </a:r>
          </a:p>
          <a:p>
            <a:endParaRPr lang="pt-BR" sz="2400" dirty="0" smtClean="0"/>
          </a:p>
          <a:p>
            <a:r>
              <a:rPr lang="pt-BR" sz="2400" dirty="0" smtClean="0"/>
              <a:t>Estudar as abordagens de paralelização do método.</a:t>
            </a:r>
          </a:p>
          <a:p>
            <a:endParaRPr lang="pt-BR" sz="2400" dirty="0" smtClean="0"/>
          </a:p>
          <a:p>
            <a:r>
              <a:rPr lang="pt-BR" sz="2400" dirty="0" smtClean="0"/>
              <a:t>Implementar e analisar o desempenho do DE </a:t>
            </a:r>
            <a:r>
              <a:rPr lang="pt-BR" sz="2400" dirty="0" err="1" smtClean="0"/>
              <a:t>Autoadaptativo</a:t>
            </a:r>
            <a:r>
              <a:rPr lang="pt-BR" sz="2400" dirty="0" smtClean="0"/>
              <a:t> em paralelo.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Metodologia</a:t>
            </a:r>
            <a:endParaRPr lang="en-US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2400" dirty="0" smtClean="0"/>
              <a:t>Investigar as estratégias de paralelização do DE.</a:t>
            </a:r>
          </a:p>
          <a:p>
            <a:endParaRPr lang="pt-BR" sz="2400" dirty="0" smtClean="0"/>
          </a:p>
          <a:p>
            <a:r>
              <a:rPr lang="pt-BR" sz="2400" dirty="0" smtClean="0"/>
              <a:t>Definir quais estratégias adotar.</a:t>
            </a:r>
          </a:p>
          <a:p>
            <a:endParaRPr lang="pt-BR" sz="2400" dirty="0" smtClean="0"/>
          </a:p>
          <a:p>
            <a:r>
              <a:rPr lang="pt-BR" sz="2400" dirty="0" smtClean="0"/>
              <a:t>Analisar o desempenho do método.</a:t>
            </a:r>
          </a:p>
          <a:p>
            <a:endParaRPr lang="pt-BR" sz="2400" dirty="0" smtClean="0"/>
          </a:p>
          <a:p>
            <a:r>
              <a:rPr lang="pt-BR" sz="2400" dirty="0" smtClean="0"/>
              <a:t>Elaborar o trabalho de conclusão de curso e artigos científicos.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Cronograma</a:t>
            </a:r>
            <a:endParaRPr lang="en-US" dirty="0"/>
          </a:p>
        </p:txBody>
      </p:sp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</p:nvPr>
        </p:nvGraphicFramePr>
        <p:xfrm>
          <a:off x="519774" y="2249488"/>
          <a:ext cx="8167026" cy="2763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63307"/>
                <a:gridCol w="823008"/>
                <a:gridCol w="724896"/>
                <a:gridCol w="800367"/>
                <a:gridCol w="843762"/>
                <a:gridCol w="811686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Atividades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Ago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Set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Out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Nov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Dez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Revisão</a:t>
                      </a:r>
                      <a:r>
                        <a:rPr lang="pt-BR" baseline="0" dirty="0" smtClean="0"/>
                        <a:t> Bibliográfica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Estudo e implementação das estratégias</a:t>
                      </a:r>
                      <a:r>
                        <a:rPr lang="pt-BR" baseline="0" dirty="0" smtClean="0"/>
                        <a:t> de paralelização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Análise</a:t>
                      </a:r>
                      <a:r>
                        <a:rPr lang="pt-BR" baseline="0" dirty="0" smtClean="0"/>
                        <a:t> dos experimentos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Redigir</a:t>
                      </a:r>
                      <a:r>
                        <a:rPr lang="pt-BR" baseline="0" dirty="0" smtClean="0"/>
                        <a:t> o trabalho de conclusão de curso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Apresentação do trabalho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Referências </a:t>
            </a:r>
            <a:r>
              <a:rPr lang="pt-BR" dirty="0" err="1" smtClean="0"/>
              <a:t>Bibiográficas</a:t>
            </a:r>
            <a:endParaRPr lang="en-US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err="1" smtClean="0"/>
              <a:t>Mezura</a:t>
            </a:r>
            <a:r>
              <a:rPr lang="en-US" sz="2400" dirty="0" smtClean="0"/>
              <a:t>-Montes, </a:t>
            </a:r>
            <a:r>
              <a:rPr lang="en-US" sz="2400" dirty="0" err="1" smtClean="0"/>
              <a:t>Efr</a:t>
            </a:r>
            <a:r>
              <a:rPr lang="en-US" sz="2400" dirty="0" smtClean="0"/>
              <a:t> n., Velazquez-Reyes J., and </a:t>
            </a:r>
            <a:r>
              <a:rPr lang="en-US" sz="2400" dirty="0" err="1" smtClean="0"/>
              <a:t>Coello</a:t>
            </a:r>
            <a:r>
              <a:rPr lang="en-US" sz="2400" dirty="0" smtClean="0"/>
              <a:t> </a:t>
            </a:r>
            <a:r>
              <a:rPr lang="en-US" sz="2400" dirty="0" err="1" smtClean="0"/>
              <a:t>Coello</a:t>
            </a:r>
            <a:r>
              <a:rPr lang="en-US" sz="2400" dirty="0" smtClean="0"/>
              <a:t> C. A., A </a:t>
            </a:r>
            <a:r>
              <a:rPr lang="en-US" sz="2400" dirty="0" smtClean="0"/>
              <a:t>comparative study </a:t>
            </a:r>
            <a:r>
              <a:rPr lang="en-US" sz="2400" dirty="0" smtClean="0"/>
              <a:t>of </a:t>
            </a:r>
            <a:r>
              <a:rPr lang="en-US" sz="2400" dirty="0" err="1" smtClean="0"/>
              <a:t>dierential</a:t>
            </a:r>
            <a:r>
              <a:rPr lang="en-US" sz="2400" dirty="0" smtClean="0"/>
              <a:t> evolution variants for </a:t>
            </a:r>
            <a:r>
              <a:rPr lang="en-US" sz="2400" dirty="0" smtClean="0"/>
              <a:t>global optimization</a:t>
            </a:r>
            <a:r>
              <a:rPr lang="en-US" sz="2400" dirty="0" smtClean="0"/>
              <a:t>. In </a:t>
            </a:r>
            <a:r>
              <a:rPr lang="en-US" sz="2400" dirty="0" smtClean="0"/>
              <a:t>GECCO '06</a:t>
            </a:r>
            <a:r>
              <a:rPr lang="en-US" sz="2400" dirty="0" smtClean="0"/>
              <a:t>: Proceedings of the 8th annual conference on Genetic and evolutionary </a:t>
            </a:r>
            <a:r>
              <a:rPr lang="en-US" sz="2400" dirty="0" smtClean="0"/>
              <a:t>computation, pages </a:t>
            </a:r>
            <a:r>
              <a:rPr lang="en-US" sz="2400" dirty="0" smtClean="0"/>
              <a:t>485-492, New York, NY, USA. ACM, 2006</a:t>
            </a:r>
            <a:r>
              <a:rPr lang="en-US" sz="2400" dirty="0" smtClean="0"/>
              <a:t>.</a:t>
            </a:r>
          </a:p>
          <a:p>
            <a:r>
              <a:rPr lang="en-US" sz="2400" dirty="0" err="1" smtClean="0"/>
              <a:t>Chakraborty</a:t>
            </a:r>
            <a:r>
              <a:rPr lang="en-US" sz="2400" dirty="0" smtClean="0"/>
              <a:t> U. K., Advances in </a:t>
            </a:r>
            <a:r>
              <a:rPr lang="en-US" sz="2400" dirty="0" err="1" smtClean="0"/>
              <a:t>Dierential</a:t>
            </a:r>
            <a:r>
              <a:rPr lang="en-US" sz="2400" dirty="0" smtClean="0"/>
              <a:t> Evolution. Springer </a:t>
            </a:r>
            <a:r>
              <a:rPr lang="en-US" sz="2400" dirty="0" smtClean="0"/>
              <a:t>Publishing Company</a:t>
            </a:r>
            <a:r>
              <a:rPr lang="en-US" sz="2400" dirty="0" smtClean="0"/>
              <a:t>, Incorporated, 2008</a:t>
            </a:r>
            <a:r>
              <a:rPr lang="en-US" sz="2400" dirty="0" smtClean="0"/>
              <a:t>.</a:t>
            </a:r>
          </a:p>
          <a:p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o">
  <a:themeElements>
    <a:clrScheme name="Urbano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o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o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212</TotalTime>
  <Words>380</Words>
  <Application>Microsoft Office PowerPoint</Application>
  <PresentationFormat>Apresentação na tela (4:3)</PresentationFormat>
  <Paragraphs>69</Paragraphs>
  <Slides>11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11</vt:i4>
      </vt:variant>
    </vt:vector>
  </HeadingPairs>
  <TitlesOfParts>
    <vt:vector size="12" baseType="lpstr">
      <vt:lpstr>Urbano</vt:lpstr>
      <vt:lpstr>Uma Implementação Paralela do Algoritmo de Evolução Diferencial Autoadaptativo </vt:lpstr>
      <vt:lpstr>Sumário</vt:lpstr>
      <vt:lpstr>Introdução</vt:lpstr>
      <vt:lpstr>Justificativa</vt:lpstr>
      <vt:lpstr>Objetivo Geral</vt:lpstr>
      <vt:lpstr>Objetivos Específicos </vt:lpstr>
      <vt:lpstr>Metodologia</vt:lpstr>
      <vt:lpstr>Cronograma</vt:lpstr>
      <vt:lpstr>Referências Bibiográficas</vt:lpstr>
      <vt:lpstr>Referências Bibliográficas</vt:lpstr>
      <vt:lpstr>Dúvidas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Uma Implementação Paralela do Algoritmo de Evolução Diferencial Autoadaptativo</dc:title>
  <dc:creator>Rodolfo</dc:creator>
  <cp:lastModifiedBy>Rodolfo</cp:lastModifiedBy>
  <cp:revision>14</cp:revision>
  <dcterms:created xsi:type="dcterms:W3CDTF">2010-10-07T17:46:42Z</dcterms:created>
  <dcterms:modified xsi:type="dcterms:W3CDTF">2010-10-09T03:16:48Z</dcterms:modified>
</cp:coreProperties>
</file>