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73" r:id="rId3"/>
    <p:sldId id="258" r:id="rId4"/>
    <p:sldId id="291" r:id="rId5"/>
    <p:sldId id="292" r:id="rId6"/>
    <p:sldId id="293" r:id="rId7"/>
    <p:sldId id="274" r:id="rId8"/>
    <p:sldId id="297" r:id="rId9"/>
    <p:sldId id="275" r:id="rId10"/>
    <p:sldId id="295" r:id="rId11"/>
    <p:sldId id="294" r:id="rId12"/>
    <p:sldId id="296" r:id="rId13"/>
    <p:sldId id="265" r:id="rId14"/>
    <p:sldId id="272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8" autoAdjust="0"/>
    <p:restoredTop sz="80824" autoAdjust="0"/>
  </p:normalViewPr>
  <p:slideViewPr>
    <p:cSldViewPr>
      <p:cViewPr varScale="1">
        <p:scale>
          <a:sx n="54" d="100"/>
          <a:sy n="54" d="100"/>
        </p:scale>
        <p:origin x="-20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4177F-19C7-40A9-A9D5-BCF2AE44297B}" type="datetimeFigureOut">
              <a:rPr lang="pt-BR" smtClean="0"/>
              <a:pPr/>
              <a:t>08/10/2010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15E68-2166-4383-90A3-92E6116ACD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15E68-2166-4383-90A3-92E6116ACDA8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0E2A-4969-4AFB-B4C8-FB369CDBFE47}" type="datetimeFigureOut">
              <a:rPr lang="pt-BR" smtClean="0"/>
              <a:pPr/>
              <a:t>08/10/2010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7C56-DAA3-4EFF-AF1B-520408F210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0E2A-4969-4AFB-B4C8-FB369CDBFE47}" type="datetimeFigureOut">
              <a:rPr lang="pt-BR" smtClean="0"/>
              <a:pPr/>
              <a:t>08/10/2010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7C56-DAA3-4EFF-AF1B-520408F210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0E2A-4969-4AFB-B4C8-FB369CDBFE47}" type="datetimeFigureOut">
              <a:rPr lang="pt-BR" smtClean="0"/>
              <a:pPr/>
              <a:t>08/10/2010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7C56-DAA3-4EFF-AF1B-520408F210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0E2A-4969-4AFB-B4C8-FB369CDBFE47}" type="datetimeFigureOut">
              <a:rPr lang="pt-BR" smtClean="0"/>
              <a:pPr/>
              <a:t>08/10/2010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7C56-DAA3-4EFF-AF1B-520408F210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0E2A-4969-4AFB-B4C8-FB369CDBFE47}" type="datetimeFigureOut">
              <a:rPr lang="pt-BR" smtClean="0"/>
              <a:pPr/>
              <a:t>08/10/2010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7C56-DAA3-4EFF-AF1B-520408F210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0E2A-4969-4AFB-B4C8-FB369CDBFE47}" type="datetimeFigureOut">
              <a:rPr lang="pt-BR" smtClean="0"/>
              <a:pPr/>
              <a:t>08/10/2010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7C56-DAA3-4EFF-AF1B-520408F210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0E2A-4969-4AFB-B4C8-FB369CDBFE47}" type="datetimeFigureOut">
              <a:rPr lang="pt-BR" smtClean="0"/>
              <a:pPr/>
              <a:t>08/10/2010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7C56-DAA3-4EFF-AF1B-520408F210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0E2A-4969-4AFB-B4C8-FB369CDBFE47}" type="datetimeFigureOut">
              <a:rPr lang="pt-BR" smtClean="0"/>
              <a:pPr/>
              <a:t>08/10/2010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7C56-DAA3-4EFF-AF1B-520408F210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0E2A-4969-4AFB-B4C8-FB369CDBFE47}" type="datetimeFigureOut">
              <a:rPr lang="pt-BR" smtClean="0"/>
              <a:pPr/>
              <a:t>08/10/2010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7C56-DAA3-4EFF-AF1B-520408F210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0E2A-4969-4AFB-B4C8-FB369CDBFE47}" type="datetimeFigureOut">
              <a:rPr lang="pt-BR" smtClean="0"/>
              <a:pPr/>
              <a:t>08/10/2010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7C56-DAA3-4EFF-AF1B-520408F210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0E2A-4969-4AFB-B4C8-FB369CDBFE47}" type="datetimeFigureOut">
              <a:rPr lang="pt-BR" smtClean="0"/>
              <a:pPr/>
              <a:t>08/10/2010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9A7C56-DAA3-4EFF-AF1B-520408F210B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0B0E2A-4969-4AFB-B4C8-FB369CDBFE47}" type="datetimeFigureOut">
              <a:rPr lang="pt-BR" smtClean="0"/>
              <a:pPr/>
              <a:t>08/10/2010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9A7C56-DAA3-4EFF-AF1B-520408F210B0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hyperlink" Target="https://sites.google.com/site/ufopmobili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3400" y="2320280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pt-BR" sz="4400" dirty="0" smtClean="0"/>
              <a:t>Compressão Adaptativa de Arquivos HTML em Ambientes de Comunicação Sem Fio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3400" y="4094742"/>
            <a:ext cx="7854696" cy="1782530"/>
          </a:xfrm>
        </p:spPr>
        <p:txBody>
          <a:bodyPr>
            <a:normAutofit lnSpcReduction="10000"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err="1" smtClean="0"/>
              <a:t>Angelo</a:t>
            </a:r>
            <a:r>
              <a:rPr lang="pt-BR" dirty="0" smtClean="0"/>
              <a:t> Ferreira Assis</a:t>
            </a:r>
          </a:p>
          <a:p>
            <a:r>
              <a:rPr lang="pt-BR" dirty="0" smtClean="0"/>
              <a:t>Orientador: Ricardo Rabelo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642939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Outubro / 2010</a:t>
            </a:r>
            <a:endParaRPr lang="pt-BR" sz="2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90872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Proposta de Monografia</a:t>
            </a:r>
            <a:endParaRPr lang="pt-BR"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Proposto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17856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Combinação dos parâmetros:</a:t>
            </a:r>
          </a:p>
          <a:p>
            <a:pPr marL="850392" lvl="1" indent="-457200">
              <a:buFont typeface="+mj-lt"/>
              <a:buAutoNum type="arabicPeriod"/>
            </a:pPr>
            <a:r>
              <a:rPr lang="pt-BR" dirty="0" smtClean="0"/>
              <a:t>Tamanho do arquivo sem compressão</a:t>
            </a:r>
          </a:p>
          <a:p>
            <a:pPr marL="850392" lvl="1" indent="-457200">
              <a:buFont typeface="+mj-lt"/>
              <a:buAutoNum type="arabicPeriod"/>
            </a:pPr>
            <a:r>
              <a:rPr lang="pt-BR" dirty="0" smtClean="0"/>
              <a:t>Tamanho do arquivo com compressão</a:t>
            </a:r>
          </a:p>
          <a:p>
            <a:pPr marL="850392" lvl="1" indent="-457200">
              <a:buFont typeface="+mj-lt"/>
              <a:buAutoNum type="arabicPeriod"/>
            </a:pPr>
            <a:r>
              <a:rPr lang="pt-BR" dirty="0" smtClean="0"/>
              <a:t>Taxa de transmissão</a:t>
            </a:r>
          </a:p>
          <a:p>
            <a:pPr marL="850392" lvl="1" indent="-457200">
              <a:buFont typeface="+mj-lt"/>
              <a:buAutoNum type="arabicPeriod"/>
            </a:pPr>
            <a:r>
              <a:rPr lang="pt-BR" dirty="0" smtClean="0"/>
              <a:t>Tipo de rede</a:t>
            </a:r>
          </a:p>
          <a:p>
            <a:pPr marL="850392" lvl="1" indent="-457200">
              <a:buFont typeface="+mj-lt"/>
              <a:buAutoNum type="arabicPeriod"/>
            </a:pPr>
            <a:endParaRPr lang="pt-BR" dirty="0" smtClean="0"/>
          </a:p>
          <a:p>
            <a:pPr marL="484632" indent="-457200"/>
            <a:r>
              <a:rPr lang="pt-BR" dirty="0" smtClean="0"/>
              <a:t>A definição depende da análise de alguns testes e de questões ainda em aberto, como a troca automática de rede que o </a:t>
            </a:r>
            <a:r>
              <a:rPr lang="pt-BR" dirty="0" err="1" smtClean="0"/>
              <a:t>Android</a:t>
            </a:r>
            <a:r>
              <a:rPr lang="pt-BR" dirty="0" smtClean="0"/>
              <a:t> realiza.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Testes iniciais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5232" y="1935480"/>
            <a:ext cx="4114800" cy="4389120"/>
          </a:xfrm>
        </p:spPr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Dispositivos</a:t>
            </a:r>
          </a:p>
          <a:p>
            <a:pPr lvl="1"/>
            <a:r>
              <a:rPr lang="pt-BR" dirty="0" err="1" smtClean="0"/>
              <a:t>aPad</a:t>
            </a:r>
            <a:r>
              <a:rPr lang="pt-BR" dirty="0" smtClean="0"/>
              <a:t> 7</a:t>
            </a:r>
          </a:p>
          <a:p>
            <a:pPr lvl="1"/>
            <a:r>
              <a:rPr lang="pt-BR" dirty="0" err="1" smtClean="0"/>
              <a:t>Nexus</a:t>
            </a:r>
            <a:r>
              <a:rPr lang="pt-BR" dirty="0" smtClean="0"/>
              <a:t> </a:t>
            </a:r>
            <a:r>
              <a:rPr lang="pt-BR" dirty="0" err="1" smtClean="0"/>
              <a:t>One</a:t>
            </a:r>
            <a:endParaRPr lang="pt-BR" dirty="0" smtClean="0"/>
          </a:p>
          <a:p>
            <a:pPr lvl="1"/>
            <a:r>
              <a:rPr lang="pt-BR" dirty="0" err="1" smtClean="0"/>
              <a:t>Galaxy</a:t>
            </a:r>
            <a:endParaRPr lang="pt-BR" dirty="0" smtClean="0"/>
          </a:p>
          <a:p>
            <a:pPr lvl="0">
              <a:defRPr/>
            </a:pPr>
            <a:endParaRPr lang="pt-BR" dirty="0" smtClean="0"/>
          </a:p>
          <a:p>
            <a:pPr lvl="0">
              <a:defRPr/>
            </a:pPr>
            <a:r>
              <a:rPr lang="pt-BR" dirty="0" smtClean="0"/>
              <a:t>Redes</a:t>
            </a:r>
          </a:p>
          <a:p>
            <a:pPr lvl="1">
              <a:defRPr/>
            </a:pPr>
            <a:r>
              <a:rPr lang="pt-BR" dirty="0" err="1" smtClean="0"/>
              <a:t>WiFi</a:t>
            </a:r>
            <a:endParaRPr lang="pt-BR" dirty="0" smtClean="0"/>
          </a:p>
          <a:p>
            <a:pPr lvl="1">
              <a:defRPr/>
            </a:pPr>
            <a:r>
              <a:rPr lang="pt-BR" dirty="0" smtClean="0"/>
              <a:t>3G</a:t>
            </a:r>
          </a:p>
          <a:p>
            <a:pPr lvl="1">
              <a:defRPr/>
            </a:pPr>
            <a:r>
              <a:rPr lang="pt-BR" dirty="0" smtClean="0"/>
              <a:t>Bluetooth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561656" y="1931822"/>
            <a:ext cx="4114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Tamanho de Arquivos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2Kb</a:t>
            </a:r>
          </a:p>
          <a:p>
            <a:pPr marL="640080" lvl="1" indent="-246888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pt-BR" sz="2400" dirty="0" smtClean="0"/>
              <a:t>5Kb</a:t>
            </a:r>
          </a:p>
          <a:p>
            <a:pPr marL="640080" lvl="1" indent="-246888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pt-BR" sz="2400" dirty="0" smtClean="0"/>
              <a:t>10Kb</a:t>
            </a:r>
          </a:p>
          <a:p>
            <a:pPr marL="640080" lvl="1" indent="-246888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pt-BR" sz="2400" dirty="0" smtClean="0"/>
              <a:t>500Kb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1Mb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pt-BR" sz="2400" dirty="0" smtClean="0"/>
              <a:t>2Mb</a:t>
            </a: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 dos testes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Estimar quanto de bateria é gasto por Kb em cada tipo de rede</a:t>
            </a:r>
          </a:p>
          <a:p>
            <a:endParaRPr lang="pt-BR" dirty="0" smtClean="0"/>
          </a:p>
          <a:p>
            <a:r>
              <a:rPr lang="pt-BR" dirty="0" smtClean="0"/>
              <a:t>Analisar quando é preferível transferir o arquivo comprimido</a:t>
            </a:r>
          </a:p>
          <a:p>
            <a:endParaRPr lang="pt-BR" dirty="0" smtClean="0"/>
          </a:p>
          <a:p>
            <a:r>
              <a:rPr lang="pt-BR" dirty="0" smtClean="0"/>
              <a:t>Analisar se existe diferença entre os dispositivos</a:t>
            </a:r>
            <a:endParaRPr lang="pt-BR" dirty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143000"/>
          </a:xfrm>
        </p:spPr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r>
              <a:rPr lang="pt-BR" dirty="0" err="1" smtClean="0"/>
              <a:t>Rainer</a:t>
            </a:r>
            <a:r>
              <a:rPr lang="pt-BR" dirty="0" smtClean="0"/>
              <a:t> </a:t>
            </a:r>
            <a:r>
              <a:rPr lang="pt-BR" dirty="0" err="1" smtClean="0"/>
              <a:t>Ronnie</a:t>
            </a:r>
            <a:r>
              <a:rPr lang="pt-BR" dirty="0" smtClean="0"/>
              <a:t> Pereira Couto. </a:t>
            </a:r>
            <a:r>
              <a:rPr lang="pt-BR" i="1" dirty="0" smtClean="0"/>
              <a:t>Compressão Adaptativa de Arquivos HTML em Ambientes de Comunicação Sem Fio.</a:t>
            </a:r>
            <a:r>
              <a:rPr lang="pt-BR" dirty="0" smtClean="0"/>
              <a:t> 2003.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Obrigado!</a:t>
            </a:r>
            <a:endParaRPr lang="pt-BR" dirty="0"/>
          </a:p>
        </p:txBody>
      </p:sp>
      <p:pic>
        <p:nvPicPr>
          <p:cNvPr id="5" name="Imagem 4" descr="imobil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5301208"/>
            <a:ext cx="3000396" cy="1152843"/>
          </a:xfrm>
          <a:prstGeom prst="rect">
            <a:avLst/>
          </a:prstGeom>
        </p:spPr>
      </p:pic>
      <p:pic>
        <p:nvPicPr>
          <p:cNvPr id="6" name="Imagem 5" descr="Logomarca_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4365104"/>
            <a:ext cx="1096681" cy="2290948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3501008"/>
            <a:ext cx="5808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 smtClean="0">
                <a:hlinkClick r:id="rId4"/>
              </a:rPr>
              <a:t>https://sites.google.com/site/ufopmobilis/</a:t>
            </a:r>
            <a:endParaRPr lang="pt-BR" sz="2400" dirty="0"/>
          </a:p>
        </p:txBody>
      </p:sp>
      <p:pic>
        <p:nvPicPr>
          <p:cNvPr id="8" name="Imagem 7" descr="logo decom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00192" y="4869160"/>
            <a:ext cx="2088232" cy="1618292"/>
          </a:xfrm>
          <a:prstGeom prst="rect">
            <a:avLst/>
          </a:prstGeom>
        </p:spPr>
      </p:pic>
      <p:pic>
        <p:nvPicPr>
          <p:cNvPr id="1026" name="Picture 2" descr="http://4.bp.blogspot.com/_oWilVaFi3Jc/THkCuPb8QiI/AAAAAAAABWo/f0RNsh75wgU/s1600/pergunta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1920" y="1484784"/>
            <a:ext cx="1603535" cy="213398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Introdução e motivação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Justificativa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Objetivos</a:t>
            </a:r>
          </a:p>
          <a:p>
            <a:pPr marL="880110" lvl="1" indent="-514350">
              <a:buFont typeface="+mj-lt"/>
              <a:buAutoNum type="arabicPeriod"/>
            </a:pPr>
            <a:r>
              <a:rPr lang="pt-BR" dirty="0" smtClean="0"/>
              <a:t>Objetivo Geral</a:t>
            </a:r>
          </a:p>
          <a:p>
            <a:pPr marL="880110" lvl="1" indent="-514350">
              <a:buFont typeface="+mj-lt"/>
              <a:buAutoNum type="arabicPeriod"/>
            </a:pPr>
            <a:r>
              <a:rPr lang="pt-BR" dirty="0" smtClean="0"/>
              <a:t>Objetivos Específicos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Metodologia</a:t>
            </a:r>
            <a:endParaRPr lang="pt-BR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143000"/>
          </a:xfrm>
        </p:spPr>
        <p:txBody>
          <a:bodyPr/>
          <a:lstStyle/>
          <a:p>
            <a:r>
              <a:rPr lang="pt-BR" dirty="0" smtClean="0"/>
              <a:t>Introdução e 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Avanço dos dispositivos portáteis</a:t>
            </a:r>
          </a:p>
          <a:p>
            <a:endParaRPr lang="pt-BR" dirty="0" smtClean="0"/>
          </a:p>
          <a:p>
            <a:r>
              <a:rPr lang="pt-BR" dirty="0" smtClean="0"/>
              <a:t>Avanço de tecnologias de redes sem fio</a:t>
            </a:r>
          </a:p>
          <a:p>
            <a:endParaRPr lang="pt-BR" dirty="0" smtClean="0"/>
          </a:p>
          <a:p>
            <a:r>
              <a:rPr lang="pt-BR" dirty="0" smtClean="0"/>
              <a:t>Serviços cientes de contexto</a:t>
            </a:r>
          </a:p>
          <a:p>
            <a:endParaRPr lang="pt-BR" dirty="0" smtClean="0"/>
          </a:p>
          <a:p>
            <a:r>
              <a:rPr lang="pt-BR" dirty="0" err="1" smtClean="0"/>
              <a:t>Android</a:t>
            </a:r>
            <a:endParaRPr lang="pt-BR" dirty="0" smtClean="0"/>
          </a:p>
          <a:p>
            <a:pPr>
              <a:buNone/>
            </a:pPr>
            <a:endParaRPr lang="pt-BR" dirty="0" smtClean="0">
              <a:sym typeface="Wingdings" pitchFamily="2" charset="2"/>
            </a:endParaRPr>
          </a:p>
          <a:p>
            <a:r>
              <a:rPr lang="pt-BR" dirty="0" smtClean="0">
                <a:sym typeface="Wingdings" pitchFamily="2" charset="2"/>
              </a:rPr>
              <a:t>Limitações em dispositivos móveis</a:t>
            </a:r>
          </a:p>
          <a:p>
            <a:endParaRPr lang="pt-BR" dirty="0" smtClean="0">
              <a:sym typeface="Wingdings" pitchFamily="2" charset="2"/>
            </a:endParaRPr>
          </a:p>
          <a:p>
            <a:r>
              <a:rPr lang="pt-BR" dirty="0" smtClean="0">
                <a:sym typeface="Wingdings" pitchFamily="2" charset="2"/>
              </a:rPr>
              <a:t>Adaptabilidade</a:t>
            </a:r>
          </a:p>
          <a:p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Justificativa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Formato de arquivos na Web</a:t>
            </a:r>
          </a:p>
          <a:p>
            <a:endParaRPr lang="pt-BR" dirty="0" smtClean="0"/>
          </a:p>
          <a:p>
            <a:r>
              <a:rPr lang="pt-BR" dirty="0" smtClean="0"/>
              <a:t>Menor tempo de transmissão de dados</a:t>
            </a:r>
          </a:p>
          <a:p>
            <a:endParaRPr lang="pt-BR" dirty="0" smtClean="0"/>
          </a:p>
          <a:p>
            <a:r>
              <a:rPr lang="pt-BR" dirty="0" smtClean="0"/>
              <a:t>Otimização do tempo de bateria</a:t>
            </a:r>
          </a:p>
          <a:p>
            <a:endParaRPr lang="pt-BR" dirty="0" smtClean="0"/>
          </a:p>
          <a:p>
            <a:r>
              <a:rPr lang="pt-BR" dirty="0" smtClean="0"/>
              <a:t>Aumento de desempenho geral do sistema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Objetivo Geral:</a:t>
            </a:r>
          </a:p>
          <a:p>
            <a:pPr algn="just"/>
            <a:endParaRPr lang="pt-BR" dirty="0" smtClean="0"/>
          </a:p>
          <a:p>
            <a:pPr lvl="1" algn="just"/>
            <a:r>
              <a:rPr lang="pt-BR" dirty="0" smtClean="0"/>
              <a:t>Desenvolver um modelo decisório que define se um arquivo deve ser comprimido ou não antes de ser transmitido para um dispositivo móvel por uma rede sem fio</a:t>
            </a:r>
            <a:endParaRPr lang="pt-BR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Objetivos Específicos: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Avaliar eficiência de compressão do </a:t>
            </a:r>
            <a:r>
              <a:rPr lang="pt-BR" dirty="0" err="1" smtClean="0"/>
              <a:t>Android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Estudar trabalhos relacionados já desenvolvidos e testar em dispositivos reais;</a:t>
            </a:r>
          </a:p>
          <a:p>
            <a:pPr lvl="1"/>
            <a:r>
              <a:rPr lang="pt-BR" dirty="0" smtClean="0"/>
              <a:t>Propor um modelo de adaptação baseado em HTML;</a:t>
            </a:r>
          </a:p>
          <a:p>
            <a:pPr lvl="1"/>
            <a:r>
              <a:rPr lang="pt-BR" dirty="0" smtClean="0"/>
              <a:t>Estender o modelo para outros tipos de arquivos;</a:t>
            </a:r>
          </a:p>
          <a:p>
            <a:pPr lvl="1"/>
            <a:r>
              <a:rPr lang="pt-BR" dirty="0" smtClean="0"/>
              <a:t>Avaliar o modelo em </a:t>
            </a:r>
            <a:r>
              <a:rPr lang="pt-BR" dirty="0" err="1" smtClean="0"/>
              <a:t>WiFi</a:t>
            </a:r>
            <a:r>
              <a:rPr lang="pt-BR" dirty="0" smtClean="0"/>
              <a:t>, Bluetooth 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dirty="0" smtClean="0"/>
              <a:t>G;</a:t>
            </a:r>
          </a:p>
          <a:p>
            <a:pPr lvl="1"/>
            <a:r>
              <a:rPr lang="pt-BR" dirty="0" smtClean="0"/>
              <a:t>Testar em dispositivos com </a:t>
            </a:r>
            <a:r>
              <a:rPr lang="pt-BR" dirty="0" err="1" smtClean="0"/>
              <a:t>Android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Compressão adaptativa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Objetivo: economia de energia</a:t>
            </a:r>
          </a:p>
          <a:p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Definir os cenários onde a compressão deve ser utilizada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Selecionar os parâmetros que interferem na decisão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Combinar os parâmetros selecionados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Integração – Atividade e Serviço</a:t>
            </a:r>
            <a:endParaRPr lang="pt-BR" dirty="0"/>
          </a:p>
        </p:txBody>
      </p:sp>
      <p:sp>
        <p:nvSpPr>
          <p:cNvPr id="4" name="Retângulo com Único Canto Aparado 3"/>
          <p:cNvSpPr/>
          <p:nvPr/>
        </p:nvSpPr>
        <p:spPr>
          <a:xfrm flipH="1">
            <a:off x="1331640" y="3275692"/>
            <a:ext cx="2088232" cy="1881500"/>
          </a:xfrm>
          <a:prstGeom prst="snip1Rect">
            <a:avLst>
              <a:gd name="adj" fmla="val 12597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1605817" y="3442855"/>
            <a:ext cx="1653451" cy="369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&lt;URL&gt;</a:t>
            </a:r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5508104" y="3164115"/>
            <a:ext cx="2232248" cy="22322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331640" y="2708920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Atividade</a:t>
            </a:r>
            <a:endParaRPr lang="pt-BR" sz="20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5508104" y="2636912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Serviço</a:t>
            </a:r>
            <a:endParaRPr lang="pt-BR" sz="2000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5840434" y="3678123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dirty="0" smtClean="0"/>
              <a:t>Com. HTTP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 err="1" smtClean="0"/>
              <a:t>getInfo</a:t>
            </a:r>
            <a:endParaRPr lang="pt-BR" dirty="0" smtClean="0"/>
          </a:p>
          <a:p>
            <a:pPr marL="342900" indent="-342900">
              <a:buFont typeface="+mj-lt"/>
              <a:buAutoNum type="arabicPeriod"/>
            </a:pPr>
            <a:r>
              <a:rPr lang="pt-BR" dirty="0" smtClean="0"/>
              <a:t>D</a:t>
            </a:r>
            <a:r>
              <a:rPr lang="pt-BR" baseline="-25000" dirty="0" smtClean="0"/>
              <a:t>c</a:t>
            </a:r>
            <a:r>
              <a:rPr lang="pt-BR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 smtClean="0"/>
              <a:t>Download</a:t>
            </a:r>
            <a:endParaRPr lang="pt-BR" dirty="0"/>
          </a:p>
        </p:txBody>
      </p:sp>
      <p:cxnSp>
        <p:nvCxnSpPr>
          <p:cNvPr id="10" name="Conector de seta reta 9"/>
          <p:cNvCxnSpPr/>
          <p:nvPr/>
        </p:nvCxnSpPr>
        <p:spPr>
          <a:xfrm flipV="1">
            <a:off x="3649654" y="3942348"/>
            <a:ext cx="1656184" cy="2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rot="10800000">
            <a:off x="3638490" y="4588831"/>
            <a:ext cx="1656184" cy="1588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879630" y="424489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Callback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807622" y="35823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Start, </a:t>
            </a:r>
            <a:r>
              <a:rPr lang="pt-BR" dirty="0" err="1" smtClean="0"/>
              <a:t>Bind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83286" y="2276872"/>
            <a:ext cx="7488832" cy="3672408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Modelo decisório da compressão</a:t>
            </a:r>
            <a:endParaRPr lang="pt-BR" sz="2700" dirty="0"/>
          </a:p>
        </p:txBody>
      </p:sp>
      <p:grpSp>
        <p:nvGrpSpPr>
          <p:cNvPr id="23" name="Grupo 22"/>
          <p:cNvGrpSpPr/>
          <p:nvPr/>
        </p:nvGrpSpPr>
        <p:grpSpPr>
          <a:xfrm>
            <a:off x="1217604" y="2217638"/>
            <a:ext cx="6450740" cy="2291482"/>
            <a:chOff x="569532" y="2001614"/>
            <a:chExt cx="7746884" cy="2867546"/>
          </a:xfrm>
        </p:grpSpPr>
        <p:sp>
          <p:nvSpPr>
            <p:cNvPr id="4" name="Elipse 3"/>
            <p:cNvSpPr/>
            <p:nvPr/>
          </p:nvSpPr>
          <p:spPr>
            <a:xfrm>
              <a:off x="5940152" y="3039343"/>
              <a:ext cx="720080" cy="7200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sz="2800" dirty="0" smtClean="0"/>
                <a:t>C</a:t>
              </a:r>
              <a:endParaRPr lang="pt-BR" sz="2800" dirty="0"/>
            </a:p>
          </p:txBody>
        </p:sp>
        <p:cxnSp>
          <p:nvCxnSpPr>
            <p:cNvPr id="5" name="Conector reto 4"/>
            <p:cNvCxnSpPr>
              <a:stCxn id="16" idx="6"/>
              <a:endCxn id="4" idx="1"/>
            </p:cNvCxnSpPr>
            <p:nvPr/>
          </p:nvCxnSpPr>
          <p:spPr>
            <a:xfrm>
              <a:off x="4211960" y="2751311"/>
              <a:ext cx="1833645" cy="393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to 5"/>
            <p:cNvCxnSpPr>
              <a:stCxn id="22" idx="6"/>
              <a:endCxn id="4" idx="3"/>
            </p:cNvCxnSpPr>
            <p:nvPr/>
          </p:nvCxnSpPr>
          <p:spPr>
            <a:xfrm flipV="1">
              <a:off x="4211960" y="3653970"/>
              <a:ext cx="1833645" cy="4654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to 6"/>
            <p:cNvCxnSpPr>
              <a:stCxn id="4" idx="6"/>
            </p:cNvCxnSpPr>
            <p:nvPr/>
          </p:nvCxnSpPr>
          <p:spPr>
            <a:xfrm>
              <a:off x="6660232" y="3399383"/>
              <a:ext cx="1152128" cy="0"/>
            </a:xfrm>
            <a:prstGeom prst="line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ixaDeTexto 7"/>
            <p:cNvSpPr txBox="1"/>
            <p:nvPr/>
          </p:nvSpPr>
          <p:spPr>
            <a:xfrm>
              <a:off x="7856034" y="3153742"/>
              <a:ext cx="4603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 smtClean="0"/>
                <a:t>D</a:t>
              </a:r>
              <a:r>
                <a:rPr lang="pt-BR" sz="2400" baseline="-25000" dirty="0" smtClean="0"/>
                <a:t>c</a:t>
              </a:r>
              <a:endParaRPr lang="pt-BR" sz="2400" dirty="0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3995936" y="2001614"/>
              <a:ext cx="4283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 err="1"/>
                <a:t>V</a:t>
              </a:r>
              <a:r>
                <a:rPr lang="pt-BR" sz="2400" baseline="-25000" dirty="0" err="1"/>
                <a:t>t</a:t>
              </a:r>
              <a:endParaRPr lang="pt-BR" sz="2400" dirty="0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3995936" y="4407495"/>
              <a:ext cx="4466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 err="1" smtClean="0"/>
                <a:t>V</a:t>
              </a:r>
              <a:r>
                <a:rPr lang="pt-BR" sz="2400" baseline="-25000" dirty="0" err="1" smtClean="0"/>
                <a:t>e</a:t>
              </a:r>
              <a:endParaRPr lang="pt-BR" sz="2400" dirty="0"/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4932040" y="2505670"/>
              <a:ext cx="527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 err="1" smtClean="0"/>
                <a:t>W</a:t>
              </a:r>
              <a:r>
                <a:rPr lang="pt-BR" sz="2400" baseline="-25000" dirty="0" err="1" smtClean="0"/>
                <a:t>t</a:t>
              </a:r>
              <a:endParaRPr lang="pt-BR" sz="2400" dirty="0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4932040" y="3873822"/>
              <a:ext cx="550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 err="1" smtClean="0"/>
                <a:t>W</a:t>
              </a:r>
              <a:r>
                <a:rPr lang="pt-BR" sz="2400" baseline="-25000" dirty="0" err="1" smtClean="0"/>
                <a:t>e</a:t>
              </a:r>
              <a:endParaRPr lang="pt-BR" sz="2400" baseline="-25000" dirty="0" smtClean="0"/>
            </a:p>
          </p:txBody>
        </p:sp>
        <p:cxnSp>
          <p:nvCxnSpPr>
            <p:cNvPr id="13" name="Conector reto 12"/>
            <p:cNvCxnSpPr/>
            <p:nvPr/>
          </p:nvCxnSpPr>
          <p:spPr>
            <a:xfrm>
              <a:off x="2630726" y="2580257"/>
              <a:ext cx="10081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/>
            <p:nvPr/>
          </p:nvCxnSpPr>
          <p:spPr>
            <a:xfrm>
              <a:off x="2630726" y="2751311"/>
              <a:ext cx="10081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/>
            <p:nvPr/>
          </p:nvCxnSpPr>
          <p:spPr>
            <a:xfrm>
              <a:off x="2630726" y="2949403"/>
              <a:ext cx="10081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Elipse 15"/>
            <p:cNvSpPr/>
            <p:nvPr/>
          </p:nvSpPr>
          <p:spPr>
            <a:xfrm>
              <a:off x="3491880" y="2391271"/>
              <a:ext cx="720080" cy="7200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sz="2800" dirty="0" smtClean="0"/>
                <a:t>T</a:t>
              </a:r>
              <a:endParaRPr lang="pt-BR" sz="2800" dirty="0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1232594" y="2424370"/>
              <a:ext cx="146270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200" dirty="0" smtClean="0"/>
                <a:t>Tamanho do arquivo</a:t>
              </a:r>
            </a:p>
            <a:p>
              <a:pPr algn="r"/>
              <a:r>
                <a:rPr lang="pt-BR" sz="1200" dirty="0" smtClean="0"/>
                <a:t>Tamanho do pacote</a:t>
              </a:r>
            </a:p>
            <a:p>
              <a:pPr algn="r"/>
              <a:r>
                <a:rPr lang="pt-BR" sz="1200" dirty="0" smtClean="0"/>
                <a:t>Largura de banda</a:t>
              </a:r>
            </a:p>
            <a:p>
              <a:pPr algn="r"/>
              <a:r>
                <a:rPr lang="pt-BR" sz="1200" dirty="0" smtClean="0"/>
                <a:t>...</a:t>
              </a:r>
              <a:endParaRPr lang="pt-BR" sz="1200" dirty="0"/>
            </a:p>
          </p:txBody>
        </p:sp>
        <p:cxnSp>
          <p:nvCxnSpPr>
            <p:cNvPr id="18" name="Conector reto 17"/>
            <p:cNvCxnSpPr/>
            <p:nvPr/>
          </p:nvCxnSpPr>
          <p:spPr>
            <a:xfrm>
              <a:off x="2627784" y="3945290"/>
              <a:ext cx="10081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2627784" y="4116344"/>
              <a:ext cx="10081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>
              <a:off x="2627784" y="4314436"/>
              <a:ext cx="10081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CaixaDeTexto 20"/>
            <p:cNvSpPr txBox="1"/>
            <p:nvPr/>
          </p:nvSpPr>
          <p:spPr>
            <a:xfrm>
              <a:off x="569532" y="3804393"/>
              <a:ext cx="209852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200" dirty="0" smtClean="0"/>
                <a:t>Tamanho do arquivo</a:t>
              </a:r>
            </a:p>
            <a:p>
              <a:pPr algn="r"/>
              <a:r>
                <a:rPr lang="pt-BR" sz="1200" dirty="0" smtClean="0"/>
                <a:t>Custo de energia por operação</a:t>
              </a:r>
            </a:p>
            <a:p>
              <a:pPr algn="r"/>
              <a:r>
                <a:rPr lang="pt-BR" sz="1200" dirty="0" smtClean="0"/>
                <a:t>Largura de banda</a:t>
              </a:r>
            </a:p>
            <a:p>
              <a:pPr algn="r"/>
              <a:r>
                <a:rPr lang="pt-BR" sz="1200" dirty="0" smtClean="0"/>
                <a:t>...</a:t>
              </a:r>
              <a:endParaRPr lang="pt-BR" sz="1200" dirty="0"/>
            </a:p>
          </p:txBody>
        </p:sp>
        <p:sp>
          <p:nvSpPr>
            <p:cNvPr id="22" name="Elipse 21"/>
            <p:cNvSpPr/>
            <p:nvPr/>
          </p:nvSpPr>
          <p:spPr>
            <a:xfrm>
              <a:off x="3491880" y="3759423"/>
              <a:ext cx="720080" cy="7200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sz="2800" dirty="0" smtClean="0"/>
                <a:t>E</a:t>
              </a:r>
              <a:endParaRPr lang="pt-BR" sz="2800" dirty="0"/>
            </a:p>
          </p:txBody>
        </p:sp>
      </p:grp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5003104"/>
            <a:ext cx="4116685" cy="1018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CaixaDeTexto 28"/>
          <p:cNvSpPr txBox="1"/>
          <p:nvPr/>
        </p:nvSpPr>
        <p:spPr>
          <a:xfrm>
            <a:off x="0" y="630932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Compressão não ocorre se D</a:t>
            </a:r>
            <a:r>
              <a:rPr lang="pt-BR" baseline="-25000" dirty="0" smtClean="0"/>
              <a:t>c</a:t>
            </a:r>
            <a:r>
              <a:rPr lang="pt-BR" baseline="30000" dirty="0" smtClean="0"/>
              <a:t> </a:t>
            </a:r>
            <a:r>
              <a:rPr lang="pt-BR" dirty="0" smtClean="0"/>
              <a:t>&lt;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0,5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6588224" y="184482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</a:rPr>
              <a:t>Couto, R. R. P.</a:t>
            </a:r>
            <a:endParaRPr lang="pt-B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1143</TotalTime>
  <Words>392</Words>
  <Application>Microsoft Office PowerPoint</Application>
  <PresentationFormat>Apresentação na tela (4:3)</PresentationFormat>
  <Paragraphs>131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Fluxo</vt:lpstr>
      <vt:lpstr>Compressão Adaptativa de Arquivos HTML em Ambientes de Comunicação Sem Fio</vt:lpstr>
      <vt:lpstr>Sumário</vt:lpstr>
      <vt:lpstr>Introdução e Motivação</vt:lpstr>
      <vt:lpstr>Justificativa</vt:lpstr>
      <vt:lpstr>Objetivos</vt:lpstr>
      <vt:lpstr>Objetivos</vt:lpstr>
      <vt:lpstr>Compressão adaptativa</vt:lpstr>
      <vt:lpstr>Integração – Atividade e Serviço</vt:lpstr>
      <vt:lpstr>Modelo decisório da compressão</vt:lpstr>
      <vt:lpstr>Modelo Proposto</vt:lpstr>
      <vt:lpstr>Testes iniciais</vt:lpstr>
      <vt:lpstr>Objetivo dos testes</vt:lpstr>
      <vt:lpstr>Referências</vt:lpstr>
      <vt:lpstr>Obrigado!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Tourism - Um Webservice ciente do contexto usado em aplicações turísticas móveis</dc:title>
  <dc:creator>Angelo Assis</dc:creator>
  <cp:lastModifiedBy>Angelo Assis</cp:lastModifiedBy>
  <cp:revision>119</cp:revision>
  <dcterms:created xsi:type="dcterms:W3CDTF">2010-04-22T23:46:00Z</dcterms:created>
  <dcterms:modified xsi:type="dcterms:W3CDTF">2010-10-09T02:41:30Z</dcterms:modified>
</cp:coreProperties>
</file>