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58" r:id="rId11"/>
  </p:sldIdLst>
  <p:sldSz cx="9144000" cy="6858000" type="screen4x3"/>
  <p:notesSz cx="6858000" cy="914400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EC90E3E-0CDF-40A8-BE29-81A5761A719B}" type="datetimeFigureOut">
              <a:rPr lang="pt-PT"/>
              <a:pPr>
                <a:defRPr/>
              </a:pPr>
              <a:t>08-10-2010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PT" noProof="0" smtClean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noProof="0" smtClean="0"/>
              <a:t>Clique para editar os estilos</a:t>
            </a:r>
          </a:p>
          <a:p>
            <a:pPr lvl="1"/>
            <a:r>
              <a:rPr lang="pt-PT" noProof="0" smtClean="0"/>
              <a:t>Segundo nível</a:t>
            </a:r>
          </a:p>
          <a:p>
            <a:pPr lvl="2"/>
            <a:r>
              <a:rPr lang="pt-PT" noProof="0" smtClean="0"/>
              <a:t>Terceiro nível</a:t>
            </a:r>
          </a:p>
          <a:p>
            <a:pPr lvl="3"/>
            <a:r>
              <a:rPr lang="pt-PT" noProof="0" smtClean="0"/>
              <a:t>Quarto nível</a:t>
            </a:r>
          </a:p>
          <a:p>
            <a:pPr lvl="4"/>
            <a:r>
              <a:rPr lang="pt-PT" noProof="0" smtClean="0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9124EC0-C471-475A-AD2F-AB369B8E66C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17412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0B11E94-BDAE-44AF-8B17-996EC90EF376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t-P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25604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8497D1E-1B7B-4D15-91F3-3E9F07C9FF1E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18436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EEFA82A-2D28-459D-B47A-0300F837B5F2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19460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EDC967E-71AF-4F4E-8FE2-92C45D281483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20484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360102-3327-4D44-AE2B-13FBE88F5BE1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21508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E64F5B0-5BFB-4F78-9712-A9AB8FDE3AE5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pt-P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22532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BE1CF34-D562-4307-A470-575D9B8052F2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pt-P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23556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B7FEC5-8074-4B83-9816-F769678D9A6A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pt-P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24580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FC79516-CF14-4DBC-871F-993E2FF9A4F0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pt-P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9124EC0-C471-475A-AD2F-AB369B8E66C7}" type="slidenum">
              <a:rPr lang="pt-PT" smtClean="0"/>
              <a:pPr>
                <a:defRPr/>
              </a:pPr>
              <a:t>9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xão recta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xão recta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PT" smtClean="0"/>
              <a:t>Faça clique para editar o estilo</a:t>
            </a:r>
            <a:endParaRPr lang="en-US"/>
          </a:p>
        </p:txBody>
      </p:sp>
      <p:sp>
        <p:nvSpPr>
          <p:cNvPr id="28" name="Títu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7" name="Marcador de Posição da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5DD09-E3B6-419F-A5C8-B7623F245B84}" type="datetimeFigureOut">
              <a:rPr lang="pt-PT"/>
              <a:pPr>
                <a:defRPr/>
              </a:pPr>
              <a:t>08-10-2010</a:t>
            </a:fld>
            <a:endParaRPr lang="pt-PT"/>
          </a:p>
        </p:txBody>
      </p:sp>
      <p:sp>
        <p:nvSpPr>
          <p:cNvPr id="8" name="Marcador de Posição do Número do Diapositivo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2BC7F-4275-49D1-9955-2C7A5814FE9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  <p:sp>
        <p:nvSpPr>
          <p:cNvPr id="10" name="Marcador de Posição do Rodapé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735EB-7898-4DB5-9BF5-87D96411634F}" type="datetimeFigureOut">
              <a:rPr lang="pt-PT"/>
              <a:pPr>
                <a:defRPr/>
              </a:pPr>
              <a:t>08-10-2010</a:t>
            </a:fld>
            <a:endParaRPr lang="pt-PT"/>
          </a:p>
        </p:txBody>
      </p:sp>
      <p:sp>
        <p:nvSpPr>
          <p:cNvPr id="5" name="Marcador de Posição do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27D7B-7412-499E-BEBD-E778DC99806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9A71F-5ECC-480F-B2C1-C166E33A3885}" type="datetimeFigureOut">
              <a:rPr lang="pt-PT"/>
              <a:pPr>
                <a:defRPr/>
              </a:pPr>
              <a:t>08-10-2010</a:t>
            </a:fld>
            <a:endParaRPr lang="pt-PT"/>
          </a:p>
        </p:txBody>
      </p:sp>
      <p:sp>
        <p:nvSpPr>
          <p:cNvPr id="5" name="Marcador de Posição do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B46FC-4219-41D2-BD0A-249BF3E0D55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Posição de Conteúd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4" name="Marcador de Posição d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6D873-0475-4953-B690-E966C01A4C76}" type="datetimeFigureOut">
              <a:rPr lang="pt-PT"/>
              <a:pPr>
                <a:defRPr/>
              </a:pPr>
              <a:t>08-10-2010</a:t>
            </a:fld>
            <a:endParaRPr lang="pt-PT"/>
          </a:p>
        </p:txBody>
      </p:sp>
      <p:sp>
        <p:nvSpPr>
          <p:cNvPr id="5" name="Marcador de Posição do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E80FD-B2E5-42F1-8F90-71A713E4291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xão recta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350AF-64EB-4D48-9277-7E997E13F376}" type="datetimeFigureOut">
              <a:rPr lang="pt-PT"/>
              <a:pPr>
                <a:defRPr/>
              </a:pPr>
              <a:t>08-10-2010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03FFC-AD11-4CD8-84FC-323F4F2E84A8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Marcador de Posição d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154F8-DB9A-401D-822C-5A88C3F53DAD}" type="datetimeFigureOut">
              <a:rPr lang="pt-PT"/>
              <a:pPr>
                <a:defRPr/>
              </a:pPr>
              <a:t>08-10-2010</a:t>
            </a:fld>
            <a:endParaRPr lang="pt-PT"/>
          </a:p>
        </p:txBody>
      </p:sp>
      <p:sp>
        <p:nvSpPr>
          <p:cNvPr id="6" name="Marcador de Posição do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C5241-279E-480C-BCA0-EA3F7BB1F5D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xão recta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xão recta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32" name="Marcador de Posição de Conteúd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34" name="Marcador de Posição de Conteúd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12" name="Marcador de Posição do Tex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1F3CA-74D7-4F71-8478-8ECB62D4B8A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  <p:sp>
        <p:nvSpPr>
          <p:cNvPr id="10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1" name="Marcador de Posição da Data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701C8-D5CD-42BF-B11E-1B0F6FA9AA38}" type="datetimeFigureOut">
              <a:rPr lang="pt-PT"/>
              <a:pPr>
                <a:defRPr/>
              </a:pPr>
              <a:t>08-10-2010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E2894-0210-4BEB-B4C4-848200FDD870}" type="datetimeFigureOut">
              <a:rPr lang="pt-PT"/>
              <a:pPr>
                <a:defRPr/>
              </a:pPr>
              <a:t>08-10-2010</a:t>
            </a:fld>
            <a:endParaRPr lang="pt-PT"/>
          </a:p>
        </p:txBody>
      </p:sp>
      <p:sp>
        <p:nvSpPr>
          <p:cNvPr id="4" name="Marcador de Posição do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57588-CBC4-4665-8BE7-2B6BA1E80308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F0DF4-73CC-402B-9C95-9B2D12AD9652}" type="datetimeFigureOut">
              <a:rPr lang="pt-PT"/>
              <a:pPr>
                <a:defRPr/>
              </a:pPr>
              <a:t>08-10-2010</a:t>
            </a:fld>
            <a:endParaRPr lang="pt-PT"/>
          </a:p>
        </p:txBody>
      </p:sp>
      <p:sp>
        <p:nvSpPr>
          <p:cNvPr id="3" name="Marcador de Posição do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Número do Diapositivo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454A9-66E1-4F6E-8981-62878E81C58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Marcador de Posição de Conteúd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31" name="Títu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5" name="Marcador de Posição d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23FDF-73DD-4EC2-A2F9-CF03086E7F96}" type="datetimeFigureOut">
              <a:rPr lang="pt-PT"/>
              <a:pPr>
                <a:defRPr/>
              </a:pPr>
              <a:t>08-10-2010</a:t>
            </a:fld>
            <a:endParaRPr lang="pt-PT"/>
          </a:p>
        </p:txBody>
      </p:sp>
      <p:sp>
        <p:nvSpPr>
          <p:cNvPr id="6" name="Marcador de Posição do Número do Diapositivo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94D9D-DAE1-40C5-A719-87F114FD5A88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  <p:sp>
        <p:nvSpPr>
          <p:cNvPr id="7" name="Marcador de Posição do Rodapé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pt-PT" noProof="0" smtClean="0"/>
              <a:t>Clique no ícone para adicionar uma imagem</a:t>
            </a:r>
            <a:endParaRPr lang="en-US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D915F-3ED1-4FE3-9CD3-879933850D66}" type="datetimeFigureOut">
              <a:rPr lang="pt-PT"/>
              <a:pPr>
                <a:defRPr/>
              </a:pPr>
              <a:t>08-10-2010</a:t>
            </a:fld>
            <a:endParaRPr lang="pt-PT"/>
          </a:p>
        </p:txBody>
      </p:sp>
      <p:sp>
        <p:nvSpPr>
          <p:cNvPr id="6" name="Marcador de Posição do Número do Diapositivo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8D0DA-E2D4-4770-8450-BA91C88B6C3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  <p:sp>
        <p:nvSpPr>
          <p:cNvPr id="7" name="Marcador de Posição do Rodapé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Posição do Texto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smtClean="0"/>
          </a:p>
        </p:txBody>
      </p:sp>
      <p:sp>
        <p:nvSpPr>
          <p:cNvPr id="24" name="Marcador de Posição da Data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912481-A404-4C09-8864-83D05265E260}" type="datetimeFigureOut">
              <a:rPr lang="pt-PT"/>
              <a:pPr>
                <a:defRPr/>
              </a:pPr>
              <a:t>08-10-2010</a:t>
            </a:fld>
            <a:endParaRPr lang="pt-PT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2" name="Marcador de Posição do Número do Diapositivo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4E0043-F40C-4CA2-A38B-BD4943E8DD9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  <p:sp>
        <p:nvSpPr>
          <p:cNvPr id="5" name="Marcador de Posição do Títu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pt-PT" smtClean="0"/>
              <a:t>Clique para editar o estilo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7" r:id="rId1"/>
    <p:sldLayoutId id="2147483761" r:id="rId2"/>
    <p:sldLayoutId id="2147483768" r:id="rId3"/>
    <p:sldLayoutId id="2147483762" r:id="rId4"/>
    <p:sldLayoutId id="2147483769" r:id="rId5"/>
    <p:sldLayoutId id="2147483763" r:id="rId6"/>
    <p:sldLayoutId id="2147483764" r:id="rId7"/>
    <p:sldLayoutId id="2147483770" r:id="rId8"/>
    <p:sldLayoutId id="2147483771" r:id="rId9"/>
    <p:sldLayoutId id="2147483765" r:id="rId10"/>
    <p:sldLayoutId id="214748376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371600" y="2205038"/>
            <a:ext cx="6400800" cy="4248150"/>
          </a:xfrm>
        </p:spPr>
        <p:txBody>
          <a:bodyPr>
            <a:normAutofit fontScale="47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5100" dirty="0" smtClean="0"/>
              <a:t>Modelagem de ferramentas focadas em ontologias para a </a:t>
            </a:r>
            <a:r>
              <a:rPr lang="pt-PT" sz="5100" dirty="0" err="1" smtClean="0"/>
              <a:t>EaD</a:t>
            </a:r>
            <a:r>
              <a:rPr lang="pt-PT" sz="5100" dirty="0" smtClean="0"/>
              <a:t> baseadas em teorias sociais e agentes inteligentes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PT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PT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PT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PT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PT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PT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PT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PT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2900" dirty="0" err="1" smtClean="0"/>
              <a:t>Ylana</a:t>
            </a:r>
            <a:r>
              <a:rPr lang="pt-PT" sz="2900" dirty="0" smtClean="0"/>
              <a:t> </a:t>
            </a:r>
            <a:r>
              <a:rPr lang="pt-PT" sz="2900" dirty="0" err="1" smtClean="0"/>
              <a:t>Kipuna</a:t>
            </a:r>
            <a:r>
              <a:rPr lang="pt-PT" sz="2900" dirty="0" smtClean="0"/>
              <a:t> dos Santos Figueiredo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2900" dirty="0" smtClean="0"/>
              <a:t>Orientador: Fernando </a:t>
            </a:r>
            <a:r>
              <a:rPr lang="pt-PT" sz="2900" dirty="0" err="1" smtClean="0"/>
              <a:t>Cortez</a:t>
            </a:r>
            <a:r>
              <a:rPr lang="pt-PT" sz="2900" dirty="0" smtClean="0"/>
              <a:t> </a:t>
            </a:r>
            <a:r>
              <a:rPr lang="pt-PT" sz="2900" dirty="0" err="1" smtClean="0"/>
              <a:t>Sica</a:t>
            </a:r>
            <a:endParaRPr lang="pt-PT" sz="290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PT" sz="290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PT" sz="290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PT" sz="290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2900" dirty="0" smtClean="0"/>
              <a:t>Ouro Preto, 07 de Outubro de 2010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PT" dirty="0"/>
          </a:p>
        </p:txBody>
      </p:sp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422030" y="0"/>
            <a:ext cx="8229600" cy="119675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PT" sz="1400" smtClean="0">
                <a:solidFill>
                  <a:schemeClr val="tx1"/>
                </a:solidFill>
                <a:effectLst/>
              </a:rPr>
              <a:t>Universidade Federal de Ouro Preto – UFOP</a:t>
            </a:r>
            <a:br>
              <a:rPr lang="pt-PT" sz="1400" smtClean="0">
                <a:solidFill>
                  <a:schemeClr val="tx1"/>
                </a:solidFill>
                <a:effectLst/>
              </a:rPr>
            </a:br>
            <a:r>
              <a:rPr lang="pt-PT" sz="1400" smtClean="0">
                <a:solidFill>
                  <a:schemeClr val="tx1"/>
                </a:solidFill>
                <a:effectLst/>
              </a:rPr>
              <a:t>Instituto de Ciências </a:t>
            </a:r>
            <a:r>
              <a:rPr lang="pt-PT" sz="1400" err="1" smtClean="0">
                <a:solidFill>
                  <a:schemeClr val="tx1"/>
                </a:solidFill>
                <a:effectLst/>
              </a:rPr>
              <a:t>Exatas</a:t>
            </a:r>
            <a:r>
              <a:rPr lang="pt-PT" sz="1400" smtClean="0">
                <a:solidFill>
                  <a:schemeClr val="tx1"/>
                </a:solidFill>
                <a:effectLst/>
              </a:rPr>
              <a:t> e Biológicas – ICEB</a:t>
            </a:r>
            <a:br>
              <a:rPr lang="pt-PT" sz="1400" smtClean="0">
                <a:solidFill>
                  <a:schemeClr val="tx1"/>
                </a:solidFill>
                <a:effectLst/>
              </a:rPr>
            </a:br>
            <a:r>
              <a:rPr lang="pt-PT" sz="1400" smtClean="0">
                <a:solidFill>
                  <a:schemeClr val="tx1"/>
                </a:solidFill>
                <a:effectLst/>
              </a:rPr>
              <a:t>Departamento de Computação - DECOM</a:t>
            </a:r>
            <a:endParaRPr lang="pt-PT" sz="140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dirty="0" smtClean="0"/>
              <a:t>[1] </a:t>
            </a:r>
            <a:r>
              <a:rPr lang="pt-PT" dirty="0" err="1" smtClean="0"/>
              <a:t>Epistemowikia</a:t>
            </a:r>
            <a:r>
              <a:rPr lang="pt-PT" dirty="0" smtClean="0"/>
              <a:t>. Ontologia. 01/08/2010 22:00.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endParaRPr lang="pt-PT" dirty="0" smtClean="0"/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dirty="0" smtClean="0"/>
              <a:t>[2] Daniela Leal Musa </a:t>
            </a:r>
            <a:r>
              <a:rPr lang="pt-PT" dirty="0" err="1" smtClean="0"/>
              <a:t>and</a:t>
            </a:r>
            <a:r>
              <a:rPr lang="pt-PT" dirty="0" smtClean="0"/>
              <a:t> José </a:t>
            </a:r>
            <a:r>
              <a:rPr lang="pt-PT" dirty="0" err="1" smtClean="0"/>
              <a:t>Palazzo</a:t>
            </a:r>
            <a:r>
              <a:rPr lang="pt-PT" dirty="0" smtClean="0"/>
              <a:t> Moreira Oliveira. </a:t>
            </a:r>
            <a:r>
              <a:rPr lang="pt-PT" dirty="0" err="1" smtClean="0"/>
              <a:t>Ontolearner</a:t>
            </a:r>
            <a:r>
              <a:rPr lang="pt-PT" dirty="0" smtClean="0"/>
              <a:t>: Uma ontologia para </a:t>
            </a:r>
            <a:r>
              <a:rPr lang="pt-PT" dirty="0" err="1" smtClean="0"/>
              <a:t>pers</a:t>
            </a:r>
            <a:r>
              <a:rPr lang="pt-PT" dirty="0" smtClean="0"/>
              <a:t> de alunos baseada em padrões. Simpósio Brasileiro de Informática na Educação - SBIE - Mackenzie, 2007.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endParaRPr lang="pt-PT" dirty="0" smtClean="0"/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dirty="0" smtClean="0"/>
              <a:t>[3] Carlos Emílio </a:t>
            </a:r>
            <a:r>
              <a:rPr lang="pt-PT" dirty="0" err="1" smtClean="0"/>
              <a:t>Padilia</a:t>
            </a:r>
            <a:r>
              <a:rPr lang="pt-PT" dirty="0" smtClean="0"/>
              <a:t> Severo, Liliana Maria </a:t>
            </a:r>
            <a:r>
              <a:rPr lang="pt-PT" dirty="0" err="1" smtClean="0"/>
              <a:t>Passerino</a:t>
            </a:r>
            <a:r>
              <a:rPr lang="pt-PT" dirty="0" smtClean="0"/>
              <a:t>, Simone </a:t>
            </a:r>
            <a:r>
              <a:rPr lang="pt-PT" dirty="0" err="1" smtClean="0"/>
              <a:t>Hack</a:t>
            </a:r>
            <a:r>
              <a:rPr lang="pt-PT" dirty="0" smtClean="0"/>
              <a:t> da </a:t>
            </a:r>
            <a:r>
              <a:rPr lang="pt-PT" dirty="0" err="1" smtClean="0"/>
              <a:t>Sliva</a:t>
            </a:r>
            <a:r>
              <a:rPr lang="pt-PT" dirty="0" smtClean="0"/>
              <a:t> </a:t>
            </a:r>
            <a:r>
              <a:rPr lang="pt-PT" dirty="0" err="1" smtClean="0"/>
              <a:t>Koch</a:t>
            </a:r>
            <a:r>
              <a:rPr lang="pt-PT" dirty="0" smtClean="0"/>
              <a:t>, </a:t>
            </a:r>
            <a:r>
              <a:rPr lang="pt-PT" dirty="0" err="1" smtClean="0"/>
              <a:t>and</a:t>
            </a:r>
            <a:r>
              <a:rPr lang="pt-PT" dirty="0" smtClean="0"/>
              <a:t> João Carlos Maciel, Márcia; </a:t>
            </a:r>
            <a:r>
              <a:rPr lang="pt-PT" dirty="0" err="1" smtClean="0"/>
              <a:t>Gluz</a:t>
            </a:r>
            <a:r>
              <a:rPr lang="pt-PT" dirty="0" smtClean="0"/>
              <a:t>. Uma ontologia para categorias de mediação segundo uma </a:t>
            </a:r>
            <a:r>
              <a:rPr lang="pt-PT" dirty="0" err="1" smtClean="0"/>
              <a:t>abordgaem</a:t>
            </a:r>
            <a:r>
              <a:rPr lang="pt-PT" dirty="0" smtClean="0"/>
              <a:t> epistemológica baseada na </a:t>
            </a:r>
            <a:r>
              <a:rPr lang="pt-PT" dirty="0" err="1" smtClean="0"/>
              <a:t>interação</a:t>
            </a:r>
            <a:r>
              <a:rPr lang="pt-PT" dirty="0" smtClean="0"/>
              <a:t> social. CINTED- UFRGS, 2009.</a:t>
            </a:r>
            <a:endParaRPr lang="pt-PT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PT" smtClean="0"/>
              <a:t>Referências</a:t>
            </a:r>
            <a:endParaRPr lang="pt-P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pt-PT" sz="2000" smtClean="0"/>
              <a:t>Neste trabalho de monografia pretende-se demonstrar uso de ontologias baseadas em perfis sociais para processo de criação de ferramentas computacionais para a EaD.</a:t>
            </a:r>
          </a:p>
          <a:p>
            <a:pPr algn="just">
              <a:buFont typeface="Wingdings 2" pitchFamily="18" charset="2"/>
              <a:buNone/>
            </a:pPr>
            <a:r>
              <a:rPr lang="pt-PT" sz="2000" smtClean="0"/>
              <a:t>Com a contextualização da ontologia baseada em perfis sociais, pretende-se a partir deste ponto usar o conceito de agentes inteligentes (aplicados a educação) que serão modelados como proxies dos cursistas afim de se estabelecer uma interação ou comunicação entre os demais agentes pertencentes a comunidade (sistema multiagente) e também permitir que estes agentes inspecionem as atividades dos cursistas.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PT" smtClean="0"/>
              <a:t>Introdução</a:t>
            </a:r>
            <a:endParaRPr lang="pt-P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Marcador de Posição de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pt-PT" smtClean="0"/>
              <a:t>Permite a definição de um vocabulário comum para usuários que precisam de compartilhar informações em um domínio de conhecimento.</a:t>
            </a:r>
          </a:p>
          <a:p>
            <a:pPr algn="just">
              <a:buFont typeface="Wingdings 2" pitchFamily="18" charset="2"/>
              <a:buNone/>
            </a:pPr>
            <a:r>
              <a:rPr lang="pt-PT" smtClean="0"/>
              <a:t>Isto também inclui definições de conceitos básicos do domínio e relacionamentos entre eles, que também podem ser interpretados por máquinas. </a:t>
            </a:r>
          </a:p>
          <a:p>
            <a:pPr algn="just">
              <a:buFont typeface="Wingdings 2" pitchFamily="18" charset="2"/>
              <a:buNone/>
            </a:pPr>
            <a:endParaRPr lang="pt-PT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PT" smtClean="0"/>
              <a:t>Ontologia</a:t>
            </a:r>
            <a:endParaRPr lang="pt-P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 2" pitchFamily="18" charset="2"/>
              <a:buNone/>
            </a:pPr>
            <a:endParaRPr lang="pt-PT" smtClean="0"/>
          </a:p>
          <a:p>
            <a:pPr algn="just">
              <a:buFont typeface="Wingdings 2" pitchFamily="18" charset="2"/>
              <a:buNone/>
            </a:pPr>
            <a:r>
              <a:rPr lang="pt-PT" smtClean="0"/>
              <a:t>A partir de regras e ações sociais baseadas em teorias de pensadores modernos como Durkheim, que para ele</a:t>
            </a:r>
            <a:r>
              <a:rPr lang="pt-BR" smtClean="0"/>
              <a:t> o papel da ação educativa é formar um cidadão que tomará parte do espaço público. Não somente o desenvolvimento individual do aluno, como também o social, pretende-se criar uma ontologia  para a modelagem de ferramentas computacionais, contextualizando predominantemente a interação e comunicação entre agentes inteligentes modelados como proxys dos cursistas. </a:t>
            </a:r>
          </a:p>
          <a:p>
            <a:pPr algn="just">
              <a:buFont typeface="Wingdings 2" pitchFamily="18" charset="2"/>
              <a:buNone/>
            </a:pPr>
            <a:endParaRPr lang="pt-PT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PT" smtClean="0"/>
              <a:t>Criação de ontologia tendo como base perfis sociais</a:t>
            </a:r>
            <a:endParaRPr lang="pt-P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pt-PT" smtClean="0"/>
              <a:t>Com a criação de uma ontologia baseada em perfis sociais de alunos, ou seja, características comuns inerentes a um grupo de alunos, espera-se facilitar  a interação das ações de ensino-aprendizagem propostas, circunscrita no sistema multiagente. </a:t>
            </a:r>
          </a:p>
          <a:p>
            <a:pPr>
              <a:buFont typeface="Wingdings 2" pitchFamily="18" charset="2"/>
              <a:buNone/>
            </a:pPr>
            <a:endParaRPr lang="pt-PT" smtClean="0"/>
          </a:p>
          <a:p>
            <a:pPr>
              <a:buFont typeface="Wingdings 2" pitchFamily="18" charset="2"/>
              <a:buNone/>
            </a:pPr>
            <a:endParaRPr lang="pt-PT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PT" smtClean="0"/>
              <a:t>Criação de ontologia tendo como base perfis sociais</a:t>
            </a:r>
            <a:endParaRPr lang="pt-P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Definição:  </a:t>
            </a:r>
            <a:r>
              <a:rPr lang="pt-BR" dirty="0" smtClean="0"/>
              <a:t>Sistemas e/ou componentes capazes de organizar, selecionar, produzir informações e tomar decisões a partir de alguma fonte de dados.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pt-B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Proxy </a:t>
            </a:r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Agent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</a:t>
            </a:r>
            <a:r>
              <a:rPr lang="pt-BR" dirty="0" smtClean="0"/>
              <a:t>agente modelado para inspecionar as atividades dos </a:t>
            </a:r>
            <a:r>
              <a:rPr lang="pt-BR" dirty="0" err="1" smtClean="0"/>
              <a:t>cursistas</a:t>
            </a:r>
            <a:r>
              <a:rPr lang="pt-BR" dirty="0" smtClean="0"/>
              <a:t>, interagir com os demais agentes da comunidade e </a:t>
            </a:r>
            <a:r>
              <a:rPr lang="pt-PT" dirty="0" smtClean="0"/>
              <a:t> propor </a:t>
            </a:r>
            <a:r>
              <a:rPr lang="pt-PT" dirty="0" err="1" smtClean="0"/>
              <a:t>fuxos</a:t>
            </a:r>
            <a:r>
              <a:rPr lang="pt-PT" dirty="0" smtClean="0"/>
              <a:t> de execução para as </a:t>
            </a:r>
            <a:r>
              <a:rPr lang="pt-PT" dirty="0" err="1" smtClean="0"/>
              <a:t>ações</a:t>
            </a:r>
            <a:r>
              <a:rPr lang="pt-PT" dirty="0" smtClean="0"/>
              <a:t> de </a:t>
            </a:r>
            <a:r>
              <a:rPr lang="pt-PT" dirty="0" err="1" smtClean="0"/>
              <a:t>ensino-aprendizagem</a:t>
            </a:r>
            <a:r>
              <a:rPr lang="pt-PT" dirty="0" smtClean="0"/>
              <a:t>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dirty="0" smtClean="0"/>
              <a:t>O agente proxy terá como base um conjunto de regras bem </a:t>
            </a:r>
            <a:r>
              <a:rPr lang="pt-PT" dirty="0" err="1" smtClean="0"/>
              <a:t>definadas</a:t>
            </a:r>
            <a:r>
              <a:rPr lang="pt-PT" dirty="0" smtClean="0"/>
              <a:t> (ontologia) baseadas em </a:t>
            </a:r>
            <a:r>
              <a:rPr lang="pt-PT" dirty="0" err="1" smtClean="0"/>
              <a:t>prefis</a:t>
            </a:r>
            <a:r>
              <a:rPr lang="pt-PT" dirty="0" smtClean="0"/>
              <a:t> sociais.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pt-B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pt-B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pt-PT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PT" smtClean="0"/>
              <a:t>Agentes Inteligentes</a:t>
            </a:r>
            <a:endParaRPr lang="pt-P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dirty="0" smtClean="0"/>
              <a:t>Após a criação da ontologia serão implementados mecanismos de </a:t>
            </a:r>
            <a:r>
              <a:rPr lang="pt-PT" dirty="0" err="1" smtClean="0"/>
              <a:t>interação</a:t>
            </a:r>
            <a:r>
              <a:rPr lang="pt-PT" dirty="0" smtClean="0"/>
              <a:t> entre os agentes, </a:t>
            </a:r>
            <a:r>
              <a:rPr lang="pt-PT" dirty="0" smtClean="0"/>
              <a:t>com </a:t>
            </a:r>
            <a:r>
              <a:rPr lang="pt-PT" dirty="0" smtClean="0"/>
              <a:t>a </a:t>
            </a:r>
            <a:r>
              <a:rPr lang="pt-PT" dirty="0" smtClean="0"/>
              <a:t>ferramentas FIPA e JADE adaptando-as a ontologia baseada em perfis sociais. </a:t>
            </a:r>
            <a:endParaRPr lang="pt-PT" dirty="0" smtClean="0"/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endParaRPr lang="pt-PT" dirty="0" smtClean="0"/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Ferramentas a serem utilizadas:</a:t>
            </a:r>
          </a:p>
          <a:p>
            <a:pPr marL="274320" indent="-274320" algn="just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t-PT" dirty="0" smtClean="0"/>
              <a:t>Framework do Java, JADE.</a:t>
            </a:r>
          </a:p>
          <a:p>
            <a:pPr marL="274320" indent="-274320" algn="just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t-PT" dirty="0" smtClean="0"/>
              <a:t>FIPA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PT" smtClean="0"/>
              <a:t>Implementação </a:t>
            </a:r>
            <a:endParaRPr lang="pt-P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pt-PT" smtClean="0"/>
              <a:t>FIPA é uma organização que surgiu como um esforço na tentativa de padronizar as tecnologias em sistemas multiagentes. Ela define todas as características que um sistema multiagente deve implementar e possuir para se considerado interoperável.</a:t>
            </a:r>
          </a:p>
          <a:p>
            <a:pPr>
              <a:buFont typeface="Wingdings" pitchFamily="2" charset="2"/>
              <a:buChar char="Ø"/>
            </a:pPr>
            <a:endParaRPr lang="pt-PT" smtClean="0"/>
          </a:p>
          <a:p>
            <a:pPr>
              <a:buFont typeface="Wingdings" pitchFamily="2" charset="2"/>
              <a:buChar char="Ø"/>
            </a:pPr>
            <a:r>
              <a:rPr lang="pt-PT" smtClean="0"/>
              <a:t>O JADE é um conjunto de recursos para a construção de Ambientes Inteligentes. </a:t>
            </a:r>
          </a:p>
          <a:p>
            <a:pPr>
              <a:buFont typeface="Wingdings 2" pitchFamily="18" charset="2"/>
              <a:buNone/>
            </a:pPr>
            <a:endParaRPr lang="pt-PT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PT" smtClean="0"/>
              <a:t>FIPA e JADE</a:t>
            </a:r>
            <a:endParaRPr lang="pt-P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0134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t-PT" dirty="0" smtClean="0"/>
              <a:t>Revisão das teorias </a:t>
            </a:r>
            <a:r>
              <a:rPr lang="pt-PT" dirty="0" smtClean="0"/>
              <a:t>sociais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Revisão da conceituação de </a:t>
            </a:r>
            <a:r>
              <a:rPr lang="pt-PT" dirty="0" smtClean="0"/>
              <a:t>ontologias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Levantamento, estudo e conceituação de agentes </a:t>
            </a:r>
            <a:r>
              <a:rPr lang="pt-PT" dirty="0" smtClean="0"/>
              <a:t>inteligentes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Modelagem dos agentes </a:t>
            </a:r>
            <a:r>
              <a:rPr lang="pt-PT" dirty="0" smtClean="0"/>
              <a:t>inteligentes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Modelagem das regras inerentes ao processo de </a:t>
            </a:r>
            <a:r>
              <a:rPr lang="pt-PT" dirty="0" err="1" smtClean="0"/>
              <a:t>ensino-aprendizagem</a:t>
            </a:r>
            <a:endParaRPr lang="pt-PT" dirty="0" smtClean="0"/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Modelagem dos mecanismos de </a:t>
            </a:r>
            <a:r>
              <a:rPr lang="pt-PT" dirty="0" err="1" smtClean="0"/>
              <a:t>interação</a:t>
            </a:r>
            <a:r>
              <a:rPr lang="pt-PT" dirty="0" smtClean="0"/>
              <a:t> </a:t>
            </a:r>
            <a:r>
              <a:rPr lang="pt-PT" dirty="0" smtClean="0"/>
              <a:t>inter-agentes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Testes da </a:t>
            </a:r>
            <a:r>
              <a:rPr lang="pt-PT" dirty="0" smtClean="0"/>
              <a:t>implementação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Escrita da </a:t>
            </a:r>
            <a:r>
              <a:rPr lang="pt-PT" dirty="0" smtClean="0"/>
              <a:t>monografia</a:t>
            </a:r>
            <a:endParaRPr lang="pt-PT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/>
            <a:r>
              <a:rPr lang="pt-PT" dirty="0" smtClean="0"/>
              <a:t>Cronograma</a:t>
            </a:r>
            <a:endParaRPr lang="pt-P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132</TotalTime>
  <Words>621</Words>
  <Application>Microsoft Office PowerPoint</Application>
  <PresentationFormat>Apresentação no Ecrã (4:3)</PresentationFormat>
  <Paragraphs>68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10</vt:i4>
      </vt:variant>
    </vt:vector>
  </HeadingPairs>
  <TitlesOfParts>
    <vt:vector size="11" baseType="lpstr">
      <vt:lpstr>Papel</vt:lpstr>
      <vt:lpstr>Universidade Federal de Ouro Preto – UFOP Instituto de Ciências Exatas e Biológicas – ICEB Departamento de Computação - DECOM</vt:lpstr>
      <vt:lpstr>Introdução</vt:lpstr>
      <vt:lpstr>Ontologia</vt:lpstr>
      <vt:lpstr>Criação de ontologia tendo como base perfis sociais</vt:lpstr>
      <vt:lpstr>Criação de ontologia tendo como base perfis sociais</vt:lpstr>
      <vt:lpstr>Agentes Inteligentes</vt:lpstr>
      <vt:lpstr>Implementação </vt:lpstr>
      <vt:lpstr>FIPA e JADE</vt:lpstr>
      <vt:lpstr>Cronograma</vt:lpstr>
      <vt:lpstr>Referências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Universidade Federal de Ouro Preto – UFOP Instituto de Ciências Exatas e Biológicas – ICEB Departamento de Computação - DECOM</dc:title>
  <dc:creator>user</dc:creator>
  <cp:lastModifiedBy>user</cp:lastModifiedBy>
  <cp:revision>14</cp:revision>
  <dcterms:created xsi:type="dcterms:W3CDTF">2010-10-08T21:13:12Z</dcterms:created>
  <dcterms:modified xsi:type="dcterms:W3CDTF">2010-10-09T01:33:40Z</dcterms:modified>
</cp:coreProperties>
</file>