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0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803A72B-2754-4811-A6D6-0546F41F401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F7F4-B2DE-4ED9-B2AA-6630DFFD7FB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01E8-73D2-4960-AD17-42274275F9C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8B1E-59A4-4EA9-9650-A357AEFD4F01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3F5-BEF5-4565-A55F-FB00A142780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B7D0-9C78-41F8-ADE4-D40102D2B85C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345E9-65B2-4EDC-A9EA-453BE23D55E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841F3-06AD-4A8C-A8C8-C5AB983E462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3241-099E-45D0-8BE9-EA467F4C7E9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8CF4-164A-451B-91F1-7C55A94C362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6A28F-129F-4ED1-A466-1F0A9F99E0A4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charset="0"/>
              </a:defRPr>
            </a:lvl1pPr>
          </a:lstStyle>
          <a:p>
            <a:fld id="{7E5E4780-C48D-42C9-86D7-DC8D0CFE5D22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Proposta de Monografia</a:t>
            </a:r>
            <a:endParaRPr lang="pt-BR" sz="3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300064"/>
          </a:xfrm>
        </p:spPr>
        <p:txBody>
          <a:bodyPr/>
          <a:lstStyle/>
          <a:p>
            <a:r>
              <a:rPr lang="pt-BR" sz="2400" i="1" dirty="0"/>
              <a:t>Mistool, uma Ferramenta para Aplicação Colaborativa do Método de Inspeção Semiótica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31840" y="501317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66"/>
                </a:solidFill>
              </a:rPr>
              <a:t>Matheus Morais dos Reis</a:t>
            </a:r>
            <a:endParaRPr lang="pt-BR" dirty="0">
              <a:solidFill>
                <a:srgbClr val="00006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11760" y="476672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Universidade Federal de Ouro Preto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5877272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Ouro Preto, 08/10/2010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</a:t>
            </a:r>
            <a:endParaRPr lang="pt-BR" dirty="0"/>
          </a:p>
        </p:txBody>
      </p:sp>
      <p:pic>
        <p:nvPicPr>
          <p:cNvPr id="5" name="Espaço Reservado para Conteúdo 4" descr="Logo_MisTool có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717032"/>
            <a:ext cx="2286000" cy="2349500"/>
          </a:xfrm>
        </p:spPr>
      </p:pic>
      <p:sp>
        <p:nvSpPr>
          <p:cNvPr id="7" name="CaixaDeTexto 6"/>
          <p:cNvSpPr txBox="1"/>
          <p:nvPr/>
        </p:nvSpPr>
        <p:spPr>
          <a:xfrm>
            <a:off x="179512" y="1268760"/>
            <a:ext cx="831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 Ferramenta de apoio ao MIS.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 Utilizado para avaliar sistemas interativos.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 Ferramenta inovadora em </a:t>
            </a:r>
            <a:r>
              <a:rPr lang="pt-BR" sz="2800" dirty="0" smtClean="0">
                <a:solidFill>
                  <a:schemeClr val="bg1"/>
                </a:solidFill>
              </a:rPr>
              <a:t>IHC</a:t>
            </a:r>
            <a:r>
              <a:rPr lang="pt-BR" sz="2800" dirty="0" smtClean="0">
                <a:solidFill>
                  <a:schemeClr val="bg1"/>
                </a:solidFill>
              </a:rPr>
              <a:t>, porém a idéia não é nova. 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Desenvolvimento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2687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O desenvolvimento do Mistool consistirá basicamente de cinco fases. São elas: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FASE 1 – Análise dos signos metalingüísticos.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FASE 2 – Análise dos signos estáticos.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FASE 3 – Análise dos signos dinâmicos.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FASE 4 – Comparação de signos.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FASE 5 – Qualidade da metacomunicação.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4408"/>
            <a:ext cx="8663880" cy="1676400"/>
          </a:xfrm>
        </p:spPr>
        <p:txBody>
          <a:bodyPr/>
          <a:lstStyle/>
          <a:p>
            <a:r>
              <a:rPr lang="pt-BR" dirty="0" smtClean="0"/>
              <a:t>Mistool – Criação de uma Inspeção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15567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Um site da inspeção é criado.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Avaliadores podem ser adicionados à nova inspeção.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267744" y="2996952"/>
            <a:ext cx="5200560" cy="304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1412776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Na FASE 1 do desenvolvimento, o usuário poderá fazer uma avaliação (com grupo de discussão) dos signos metalingüísticos do sistema avaliado.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67544" y="2420888"/>
            <a:ext cx="7953480" cy="37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2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412776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Na FASE 2 do desenvolvimento, o usuário poderá fazer uma avaliação (com grupo de discussão) dos signos estáticos do sistema avaliado.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2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23528" y="980728"/>
            <a:ext cx="7267680" cy="49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orma livre 9"/>
          <p:cNvSpPr/>
          <p:nvPr/>
        </p:nvSpPr>
        <p:spPr>
          <a:xfrm rot="2700000">
            <a:off x="5541106" y="3151784"/>
            <a:ext cx="1377720" cy="253800"/>
          </a:xfrm>
          <a:custGeom>
            <a:avLst>
              <a:gd name="f0" fmla="val 17273"/>
              <a:gd name="f1" fmla="val 8352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489560" y="3789040"/>
            <a:ext cx="4654440" cy="270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3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412776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Na FASE 3 do desenvolvimento, o usuário poderá fazer uma avaliação (com grupo de discussão) dos signos dinâmicos do sistema avaliado.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3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67544" y="980728"/>
            <a:ext cx="8244408" cy="555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4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1032" y="126876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Na FASE 4 do desenvolvimento, os usuários poderão responder a perguntas guias pré existentes na base de dados. Outras perguntas guias poderão ser adicionadas ao sistema.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971600" y="2924944"/>
            <a:ext cx="7254720" cy="290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5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980728"/>
            <a:ext cx="8712968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buFont typeface="Arial" pitchFamily="34" charset="0"/>
              <a:buChar char="•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Apreciação conclusiva da inspeção:</a:t>
            </a:r>
          </a:p>
          <a:p>
            <a:pPr marL="1290600" lvl="2" indent="-212760">
              <a:spcBef>
                <a:spcPts val="0"/>
              </a:spcBef>
              <a:spcAft>
                <a:spcPts val="848"/>
              </a:spcAft>
              <a:buClr>
                <a:srgbClr val="0066CC"/>
              </a:buClr>
              <a:buSzPct val="100000"/>
              <a:tabLst>
                <a:tab pos="1290600" algn="l"/>
                <a:tab pos="1739519" algn="l"/>
                <a:tab pos="2188799" algn="l"/>
                <a:tab pos="2638080" algn="l"/>
                <a:tab pos="3087360" algn="l"/>
                <a:tab pos="3536640" algn="l"/>
                <a:tab pos="3985920" algn="l"/>
                <a:tab pos="4435200" algn="l"/>
                <a:tab pos="4884480" algn="l"/>
                <a:tab pos="5333759" algn="l"/>
                <a:tab pos="5783040" algn="l"/>
                <a:tab pos="6232319" algn="l"/>
                <a:tab pos="6681600" algn="l"/>
                <a:tab pos="7130880" algn="l"/>
                <a:tab pos="7580160" algn="l"/>
                <a:tab pos="8029440" algn="l"/>
                <a:tab pos="8478720" algn="l"/>
                <a:tab pos="8928000" algn="l"/>
                <a:tab pos="9377279" algn="l"/>
                <a:tab pos="9826560" algn="l"/>
                <a:tab pos="10275840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a) Breve descrição do método</a:t>
            </a:r>
          </a:p>
          <a:p>
            <a:pPr marL="1290600" lvl="2" indent="-212760">
              <a:spcBef>
                <a:spcPts val="0"/>
              </a:spcBef>
              <a:spcAft>
                <a:spcPts val="848"/>
              </a:spcAft>
              <a:buClr>
                <a:srgbClr val="0066CC"/>
              </a:buClr>
              <a:buSzPct val="100000"/>
              <a:tabLst>
                <a:tab pos="1290600" algn="l"/>
                <a:tab pos="1739519" algn="l"/>
                <a:tab pos="2188799" algn="l"/>
                <a:tab pos="2638080" algn="l"/>
                <a:tab pos="3087360" algn="l"/>
                <a:tab pos="3536640" algn="l"/>
                <a:tab pos="3985920" algn="l"/>
                <a:tab pos="4435200" algn="l"/>
                <a:tab pos="4884480" algn="l"/>
                <a:tab pos="5333759" algn="l"/>
                <a:tab pos="5783040" algn="l"/>
                <a:tab pos="6232319" algn="l"/>
                <a:tab pos="6681600" algn="l"/>
                <a:tab pos="7130880" algn="l"/>
                <a:tab pos="7580160" algn="l"/>
                <a:tab pos="8029440" algn="l"/>
                <a:tab pos="8478720" algn="l"/>
                <a:tab pos="8928000" algn="l"/>
                <a:tab pos="9377279" algn="l"/>
                <a:tab pos="9826560" algn="l"/>
                <a:tab pos="10275840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b) Critérios utilizados para seleção da porção do sofware</a:t>
            </a:r>
          </a:p>
          <a:p>
            <a:pPr marL="1290600" lvl="2" indent="-212760">
              <a:spcBef>
                <a:spcPts val="0"/>
              </a:spcBef>
              <a:spcAft>
                <a:spcPts val="848"/>
              </a:spcAft>
              <a:buClr>
                <a:srgbClr val="0066CC"/>
              </a:buClr>
              <a:buSzPct val="100000"/>
              <a:tabLst>
                <a:tab pos="1290600" algn="l"/>
                <a:tab pos="1739519" algn="l"/>
                <a:tab pos="2188799" algn="l"/>
                <a:tab pos="2638080" algn="l"/>
                <a:tab pos="3087360" algn="l"/>
                <a:tab pos="3536640" algn="l"/>
                <a:tab pos="3985920" algn="l"/>
                <a:tab pos="4435200" algn="l"/>
                <a:tab pos="4884480" algn="l"/>
                <a:tab pos="5333759" algn="l"/>
                <a:tab pos="5783040" algn="l"/>
                <a:tab pos="6232319" algn="l"/>
                <a:tab pos="6681600" algn="l"/>
                <a:tab pos="7130880" algn="l"/>
                <a:tab pos="7580160" algn="l"/>
                <a:tab pos="8029440" algn="l"/>
                <a:tab pos="8478720" algn="l"/>
                <a:tab pos="8928000" algn="l"/>
                <a:tab pos="9377279" algn="l"/>
                <a:tab pos="9826560" algn="l"/>
                <a:tab pos="10275840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c) Análise dos Signos</a:t>
            </a:r>
          </a:p>
          <a:p>
            <a:pPr marL="1290600" lvl="2" indent="-212760">
              <a:spcBef>
                <a:spcPts val="0"/>
              </a:spcBef>
              <a:spcAft>
                <a:spcPts val="848"/>
              </a:spcAft>
              <a:buClr>
                <a:srgbClr val="0066CC"/>
              </a:buClr>
              <a:buSzPct val="100000"/>
              <a:tabLst>
                <a:tab pos="1290600" algn="l"/>
                <a:tab pos="1739519" algn="l"/>
                <a:tab pos="2188799" algn="l"/>
                <a:tab pos="2638080" algn="l"/>
                <a:tab pos="3087360" algn="l"/>
                <a:tab pos="3536640" algn="l"/>
                <a:tab pos="3985920" algn="l"/>
                <a:tab pos="4435200" algn="l"/>
                <a:tab pos="4884480" algn="l"/>
                <a:tab pos="5333759" algn="l"/>
                <a:tab pos="5783040" algn="l"/>
                <a:tab pos="6232319" algn="l"/>
                <a:tab pos="6681600" algn="l"/>
                <a:tab pos="7130880" algn="l"/>
                <a:tab pos="7580160" algn="l"/>
                <a:tab pos="8029440" algn="l"/>
                <a:tab pos="8478720" algn="l"/>
                <a:tab pos="8928000" algn="l"/>
                <a:tab pos="9377279" algn="l"/>
                <a:tab pos="9826560" algn="l"/>
                <a:tab pos="10275840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d) Julgamento dos problemas de comunicação</a:t>
            </a:r>
          </a:p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buFont typeface="Arial" pitchFamily="34" charset="0"/>
              <a:buChar char="•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Disponível em forma de wiki</a:t>
            </a:r>
          </a:p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buFont typeface="Arial" pitchFamily="34" charset="0"/>
              <a:buChar char="•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O grupo</a:t>
            </a:r>
            <a:r>
              <a:rPr lang="fi-FI" sz="2400" b="0" i="0" u="none" strike="noStrike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 de avaliadores</a:t>
            </a: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 deve chegar a um consenso</a:t>
            </a:r>
          </a:p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buFont typeface="Arial" pitchFamily="34" charset="0"/>
              <a:buChar char="•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Os itens a e c são inseridos automaticamente</a:t>
            </a:r>
          </a:p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buFont typeface="Arial" pitchFamily="34" charset="0"/>
              <a:buChar char="•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Geração de um relatório final</a:t>
            </a:r>
            <a:endParaRPr lang="fi-FI" sz="2400" b="0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/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1 – </a:t>
            </a:r>
            <a:r>
              <a:rPr lang="pt-BR" sz="1800" dirty="0" smtClean="0">
                <a:solidFill>
                  <a:schemeClr val="bg1"/>
                </a:solidFill>
              </a:rPr>
              <a:t>Método da Inspeção Semiótica ( MIS )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2 – </a:t>
            </a:r>
            <a:r>
              <a:rPr lang="pt-BR" sz="1800" dirty="0" smtClean="0">
                <a:solidFill>
                  <a:schemeClr val="bg1"/>
                </a:solidFill>
              </a:rPr>
              <a:t>Mistool, uma extensão do OriOnGroups</a:t>
            </a:r>
          </a:p>
          <a:p>
            <a:pPr>
              <a:buNone/>
            </a:pPr>
            <a:r>
              <a:rPr lang="pt-BR" sz="1800" dirty="0">
                <a:solidFill>
                  <a:srgbClr val="FFFF00"/>
                </a:solidFill>
              </a:rPr>
              <a:t>3</a:t>
            </a:r>
            <a:r>
              <a:rPr lang="pt-BR" sz="1800" dirty="0" smtClean="0">
                <a:solidFill>
                  <a:srgbClr val="FFFF00"/>
                </a:solidFill>
              </a:rPr>
              <a:t> – </a:t>
            </a:r>
            <a:r>
              <a:rPr lang="pt-BR" sz="1800" dirty="0" smtClean="0">
                <a:solidFill>
                  <a:schemeClr val="bg1"/>
                </a:solidFill>
              </a:rPr>
              <a:t>OriOnGroups</a:t>
            </a:r>
          </a:p>
          <a:p>
            <a:pPr>
              <a:buNone/>
            </a:pPr>
            <a:r>
              <a:rPr lang="pt-BR" sz="1800" dirty="0">
                <a:solidFill>
                  <a:srgbClr val="FFFF00"/>
                </a:solidFill>
              </a:rPr>
              <a:t>4</a:t>
            </a:r>
            <a:r>
              <a:rPr lang="pt-BR" sz="1800" dirty="0" smtClean="0">
                <a:solidFill>
                  <a:srgbClr val="FFFF00"/>
                </a:solidFill>
              </a:rPr>
              <a:t> – </a:t>
            </a:r>
            <a:r>
              <a:rPr lang="pt-BR" sz="1800" dirty="0" smtClean="0">
                <a:solidFill>
                  <a:schemeClr val="bg1"/>
                </a:solidFill>
              </a:rPr>
              <a:t>Mistool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5 – </a:t>
            </a:r>
            <a:r>
              <a:rPr lang="pt-BR" sz="1800" dirty="0" smtClean="0">
                <a:solidFill>
                  <a:schemeClr val="bg1"/>
                </a:solidFill>
              </a:rPr>
              <a:t>Desenvolvimento</a:t>
            </a: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solidFill>
                  <a:srgbClr val="FFC000"/>
                </a:solidFill>
              </a:rPr>
              <a:t>5.1 – </a:t>
            </a:r>
            <a:r>
              <a:rPr lang="pt-BR" sz="1800" dirty="0" smtClean="0">
                <a:solidFill>
                  <a:schemeClr val="bg1"/>
                </a:solidFill>
              </a:rPr>
              <a:t>Criação da Inspeção</a:t>
            </a: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solidFill>
                  <a:srgbClr val="FFC000"/>
                </a:solidFill>
              </a:rPr>
              <a:t>5.1 – </a:t>
            </a:r>
            <a:r>
              <a:rPr lang="pt-BR" sz="1800" dirty="0" smtClean="0">
                <a:solidFill>
                  <a:schemeClr val="bg1"/>
                </a:solidFill>
              </a:rPr>
              <a:t>Fase 1</a:t>
            </a: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rgbClr val="FFC000"/>
                </a:solidFill>
              </a:rPr>
              <a:t> 5.2 – </a:t>
            </a:r>
            <a:r>
              <a:rPr lang="pt-BR" sz="1800" dirty="0" smtClean="0">
                <a:solidFill>
                  <a:schemeClr val="bg1"/>
                </a:solidFill>
              </a:rPr>
              <a:t>Fase 2</a:t>
            </a: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rgbClr val="FFC000"/>
                </a:solidFill>
              </a:rPr>
              <a:t> 5.3 – </a:t>
            </a:r>
            <a:r>
              <a:rPr lang="pt-BR" sz="1800" dirty="0" smtClean="0">
                <a:solidFill>
                  <a:schemeClr val="bg1"/>
                </a:solidFill>
              </a:rPr>
              <a:t>Fase 3</a:t>
            </a: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rgbClr val="FFC000"/>
                </a:solidFill>
              </a:rPr>
              <a:t> 5.4 – </a:t>
            </a:r>
            <a:r>
              <a:rPr lang="pt-BR" sz="1800" dirty="0" smtClean="0">
                <a:solidFill>
                  <a:schemeClr val="bg1"/>
                </a:solidFill>
              </a:rPr>
              <a:t>Fase 4</a:t>
            </a: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solidFill>
                  <a:srgbClr val="FFC000"/>
                </a:solidFill>
              </a:rPr>
              <a:t>5.5 – </a:t>
            </a:r>
            <a:r>
              <a:rPr lang="pt-BR" sz="1800" dirty="0" smtClean="0">
                <a:solidFill>
                  <a:schemeClr val="bg1"/>
                </a:solidFill>
              </a:rPr>
              <a:t>Fase 5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6 – </a:t>
            </a:r>
            <a:r>
              <a:rPr lang="pt-BR" sz="1800" dirty="0" smtClean="0">
                <a:solidFill>
                  <a:schemeClr val="bg1"/>
                </a:solidFill>
              </a:rPr>
              <a:t>Resultados Esperados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7 – </a:t>
            </a:r>
            <a:r>
              <a:rPr lang="pt-BR" sz="1800" dirty="0" smtClean="0">
                <a:solidFill>
                  <a:schemeClr val="bg1"/>
                </a:solidFill>
              </a:rPr>
              <a:t>Referências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Mistool – FASE 5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endParaRPr lang="fi-FI" sz="2400" b="0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99592" y="1052736"/>
            <a:ext cx="7543799" cy="380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83568" y="5157192"/>
            <a:ext cx="809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i-FI" sz="2400" dirty="0" smtClean="0"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A FASE 5 será desenvolvido por Gabriel Nazário, apenas </a:t>
            </a:r>
          </a:p>
          <a:p>
            <a:pPr marL="0" lvl="1"/>
            <a:r>
              <a:rPr lang="fi-FI" sz="2400" dirty="0"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a</a:t>
            </a: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coplarei o wiki</a:t>
            </a:r>
            <a:r>
              <a:rPr lang="fi-FI" sz="2400" b="0" i="0" u="none" strike="noStrike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 por ele gerado no Mistool.</a:t>
            </a:r>
            <a:endParaRPr lang="fi-FI" sz="2400" b="0" i="0" u="none" strike="noStrike" baseline="0" dirty="0" smtClean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Resultados Esperados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endParaRPr lang="fi-FI" sz="2400" b="0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141277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2400" dirty="0" smtClean="0"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Espera-se ao final deste trabalho de monografia, obter um </a:t>
            </a:r>
          </a:p>
          <a:p>
            <a:pPr marL="0" lvl="1"/>
            <a:r>
              <a:rPr lang="fi-FI" sz="2400" dirty="0"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s</a:t>
            </a:r>
            <a:r>
              <a:rPr lang="fi-FI" sz="2400" b="0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istema</a:t>
            </a:r>
            <a:r>
              <a:rPr lang="fi-FI" sz="2400" b="0" i="0" u="none" strike="noStrike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 robusto e elegante para</a:t>
            </a:r>
            <a:r>
              <a:rPr lang="pt-BR" sz="2400" dirty="0" smtClean="0">
                <a:solidFill>
                  <a:schemeClr val="bg1"/>
                </a:solidFill>
              </a:rPr>
              <a:t> avaliação </a:t>
            </a:r>
            <a:r>
              <a:rPr lang="fi-FI" sz="2400" b="0" i="0" u="none" strike="noStrike" dirty="0" smtClean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de sistemas interativos.</a:t>
            </a:r>
            <a:endParaRPr lang="fi-FI" sz="2400" b="0" i="0" u="none" strike="noStrike" baseline="0" dirty="0" smtClean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endParaRPr lang="fi-FI" sz="2400" b="0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141277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[1] da Silva, </a:t>
            </a:r>
            <a:r>
              <a:rPr lang="pt-BR" dirty="0">
                <a:solidFill>
                  <a:schemeClr val="bg1"/>
                </a:solidFill>
              </a:rPr>
              <a:t>E.J.</a:t>
            </a:r>
            <a:r>
              <a:rPr lang="pt-BR" dirty="0">
                <a:solidFill>
                  <a:schemeClr val="bg1"/>
                </a:solidFill>
              </a:rPr>
              <a:t> e de Jesus,</a:t>
            </a:r>
            <a:r>
              <a:rPr lang="pt-BR" dirty="0">
                <a:solidFill>
                  <a:schemeClr val="bg1"/>
                </a:solidFill>
              </a:rPr>
              <a:t>A.M.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MISTool</a:t>
            </a:r>
            <a:r>
              <a:rPr lang="pt-BR" dirty="0">
                <a:solidFill>
                  <a:schemeClr val="bg1"/>
                </a:solidFill>
              </a:rPr>
              <a:t>: um ambiente colaborativo de apoio </a:t>
            </a:r>
            <a:r>
              <a:rPr lang="pt-BR" dirty="0" smtClean="0">
                <a:solidFill>
                  <a:schemeClr val="bg1"/>
                </a:solidFill>
              </a:rPr>
              <a:t>ao Método </a:t>
            </a:r>
            <a:r>
              <a:rPr lang="pt-BR" dirty="0">
                <a:solidFill>
                  <a:schemeClr val="bg1"/>
                </a:solidFill>
              </a:rPr>
              <a:t>de Inspeção Semiótica, </a:t>
            </a:r>
            <a:r>
              <a:rPr lang="pt-BR" dirty="0" smtClean="0">
                <a:solidFill>
                  <a:schemeClr val="bg1"/>
                </a:solidFill>
              </a:rPr>
              <a:t>2010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[2] de </a:t>
            </a:r>
            <a:r>
              <a:rPr lang="en-US" dirty="0">
                <a:solidFill>
                  <a:schemeClr val="bg1"/>
                </a:solidFill>
              </a:rPr>
              <a:t>Souza, </a:t>
            </a:r>
            <a:r>
              <a:rPr lang="en-US" dirty="0">
                <a:solidFill>
                  <a:schemeClr val="bg1"/>
                </a:solidFill>
              </a:rPr>
              <a:t>C.S.</a:t>
            </a:r>
            <a:r>
              <a:rPr lang="en-US" dirty="0">
                <a:solidFill>
                  <a:schemeClr val="bg1"/>
                </a:solidFill>
              </a:rPr>
              <a:t> The semiotic engineering of </a:t>
            </a:r>
            <a:r>
              <a:rPr lang="en-US" dirty="0">
                <a:solidFill>
                  <a:schemeClr val="bg1"/>
                </a:solidFill>
              </a:rPr>
              <a:t>humancomputer</a:t>
            </a:r>
            <a:r>
              <a:rPr lang="en-US" dirty="0">
                <a:solidFill>
                  <a:schemeClr val="bg1"/>
                </a:solidFill>
              </a:rPr>
              <a:t> interaction. </a:t>
            </a:r>
            <a:r>
              <a:rPr lang="en-US" dirty="0" smtClean="0">
                <a:solidFill>
                  <a:schemeClr val="bg1"/>
                </a:solidFill>
              </a:rPr>
              <a:t>Cambridge, MA</a:t>
            </a:r>
            <a:r>
              <a:rPr lang="en-US" dirty="0">
                <a:solidFill>
                  <a:schemeClr val="bg1"/>
                </a:solidFill>
              </a:rPr>
              <a:t>: The MIT Press, 2005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[3] de Souza, </a:t>
            </a:r>
            <a:r>
              <a:rPr lang="en-US" dirty="0" smtClean="0">
                <a:solidFill>
                  <a:schemeClr val="bg1"/>
                </a:solidFill>
              </a:rPr>
              <a:t>C.S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Leitao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C.F</a:t>
            </a:r>
            <a:r>
              <a:rPr lang="en-US" dirty="0" smtClean="0">
                <a:solidFill>
                  <a:schemeClr val="bg1"/>
                </a:solidFill>
              </a:rPr>
              <a:t>, Prates, </a:t>
            </a:r>
            <a:r>
              <a:rPr lang="en-US" dirty="0" smtClean="0">
                <a:solidFill>
                  <a:schemeClr val="bg1"/>
                </a:solidFill>
              </a:rPr>
              <a:t>R.O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pt-BR" dirty="0" smtClean="0">
                <a:solidFill>
                  <a:schemeClr val="bg1"/>
                </a:solidFill>
              </a:rPr>
              <a:t>da Silva, E.J, </a:t>
            </a:r>
            <a:r>
              <a:rPr lang="en-US" dirty="0" smtClean="0">
                <a:solidFill>
                  <a:schemeClr val="bg1"/>
                </a:solidFill>
              </a:rPr>
              <a:t>The Semiotic Inspection Method 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Objetivo:</a:t>
            </a:r>
            <a:r>
              <a:rPr lang="pt-BR" sz="2800" dirty="0" smtClean="0">
                <a:solidFill>
                  <a:schemeClr val="bg1"/>
                </a:solidFill>
              </a:rPr>
              <a:t> Reconstrução da </a:t>
            </a:r>
            <a:r>
              <a:rPr lang="pt-BR" sz="2800" dirty="0" smtClean="0">
                <a:solidFill>
                  <a:schemeClr val="bg1"/>
                </a:solidFill>
              </a:rPr>
              <a:t>metamensagem</a:t>
            </a:r>
            <a:r>
              <a:rPr lang="pt-BR" sz="2800" dirty="0" smtClean="0">
                <a:solidFill>
                  <a:schemeClr val="bg1"/>
                </a:solidFill>
              </a:rPr>
              <a:t> do designer, caçando casos de inconsistência e ambigüidade no sistema.</a:t>
            </a:r>
          </a:p>
          <a:p>
            <a:pPr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Como?</a:t>
            </a:r>
            <a:r>
              <a:rPr lang="pt-BR" sz="2800" dirty="0" smtClean="0">
                <a:solidFill>
                  <a:schemeClr val="bg1"/>
                </a:solidFill>
              </a:rPr>
              <a:t> Examinando uma vasta quantidade de signos a que usuários são expostos assim como sua interação com artefatos computacionais. 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 smtClean="0">
                <a:solidFill>
                  <a:schemeClr val="bg1"/>
                </a:solidFill>
              </a:rPr>
              <a:t>metamensagem</a:t>
            </a:r>
            <a:r>
              <a:rPr lang="pt-BR" dirty="0" smtClean="0">
                <a:solidFill>
                  <a:schemeClr val="bg1"/>
                </a:solidFill>
              </a:rPr>
              <a:t> é composta de um ou mais sistemas de significados.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pt-BR" dirty="0" smtClean="0"/>
              <a:t>Método da Inspeção Semiótica (MIS)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63880" cy="1676400"/>
          </a:xfrm>
        </p:spPr>
        <p:txBody>
          <a:bodyPr/>
          <a:lstStyle/>
          <a:p>
            <a:r>
              <a:rPr lang="pt-BR" dirty="0" smtClean="0"/>
              <a:t>Método da Inspeção Semiótica (MIS)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bg1"/>
                </a:solidFill>
              </a:rPr>
              <a:t>Nova área de estudos em </a:t>
            </a:r>
            <a:r>
              <a:rPr lang="pt-BR" sz="2800" dirty="0" smtClean="0">
                <a:solidFill>
                  <a:schemeClr val="bg1"/>
                </a:solidFill>
              </a:rPr>
              <a:t>IHC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Avalia a qualidade da mensagem passada pelo designer.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Necessário um ou mais avaliadores.</a:t>
            </a:r>
          </a:p>
          <a:p>
            <a:pPr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Aplicado em 5 estágios.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pt-BR" dirty="0" smtClean="0"/>
              <a:t>Método da Inspeção Semiótica (MIS)</a:t>
            </a:r>
            <a:endParaRPr lang="pt-B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142" y="1847554"/>
            <a:ext cx="8685715" cy="4229691"/>
          </a:xfrm>
        </p:spPr>
      </p:pic>
      <p:sp>
        <p:nvSpPr>
          <p:cNvPr id="6" name="CaixaDeTexto 5"/>
          <p:cNvSpPr txBox="1"/>
          <p:nvPr/>
        </p:nvSpPr>
        <p:spPr>
          <a:xfrm>
            <a:off x="1331640" y="6237312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Extraído de [de Souza, et al., 2006]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pt-BR" dirty="0" smtClean="0"/>
              <a:t>Mistool, uma extensão do OriOnGroups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619672" y="1844824"/>
            <a:ext cx="1584176" cy="528464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Mistool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Seta para cima e para baixo 7"/>
          <p:cNvSpPr/>
          <p:nvPr/>
        </p:nvSpPr>
        <p:spPr bwMode="auto">
          <a:xfrm>
            <a:off x="2051720" y="2492896"/>
            <a:ext cx="484632" cy="230425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3608" y="4941168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OriOnGroups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44008" y="2924944"/>
            <a:ext cx="2326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DaoUsuários</a:t>
            </a:r>
            <a:endParaRPr lang="pt-BR" dirty="0" smtClean="0"/>
          </a:p>
          <a:p>
            <a:r>
              <a:rPr lang="pt-BR" dirty="0" smtClean="0"/>
              <a:t>DaoGrupo</a:t>
            </a:r>
            <a:endParaRPr lang="pt-BR" dirty="0" smtClean="0"/>
          </a:p>
          <a:p>
            <a:r>
              <a:rPr lang="pt-BR" dirty="0" smtClean="0"/>
              <a:t>DaoPerfilAcademico</a:t>
            </a:r>
            <a:endParaRPr lang="pt-BR" dirty="0" smtClean="0"/>
          </a:p>
          <a:p>
            <a:r>
              <a:rPr lang="pt-BR" dirty="0" smtClean="0"/>
              <a:t>DaoPerfilProfissional</a:t>
            </a:r>
            <a:endParaRPr lang="pt-BR" dirty="0"/>
          </a:p>
          <a:p>
            <a:r>
              <a:rPr lang="pt-BR" dirty="0" smtClean="0"/>
              <a:t>...</a:t>
            </a:r>
          </a:p>
          <a:p>
            <a:r>
              <a:rPr lang="pt-BR" dirty="0" smtClean="0"/>
              <a:t>...</a:t>
            </a:r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3059832" y="2420888"/>
            <a:ext cx="151216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3059832" y="2420888"/>
            <a:ext cx="1512168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ector de seta reta 16"/>
          <p:cNvCxnSpPr/>
          <p:nvPr/>
        </p:nvCxnSpPr>
        <p:spPr bwMode="auto">
          <a:xfrm>
            <a:off x="3059832" y="2420888"/>
            <a:ext cx="1512168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>
            <a:off x="3059832" y="2420888"/>
            <a:ext cx="1512168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eta para a esquerda e para cima 20"/>
          <p:cNvSpPr/>
          <p:nvPr/>
        </p:nvSpPr>
        <p:spPr bwMode="auto">
          <a:xfrm>
            <a:off x="3851920" y="4293096"/>
            <a:ext cx="2232248" cy="1282440"/>
          </a:xfrm>
          <a:prstGeom prst="leftUpArrow">
            <a:avLst>
              <a:gd name="adj1" fmla="val 12777"/>
              <a:gd name="adj2" fmla="val 19155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OriOn có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2540000" cy="41910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120" y="-315416"/>
            <a:ext cx="8663880" cy="1676400"/>
          </a:xfrm>
        </p:spPr>
        <p:txBody>
          <a:bodyPr/>
          <a:lstStyle/>
          <a:p>
            <a:r>
              <a:rPr lang="pt-BR" dirty="0" smtClean="0"/>
              <a:t>O OriOnGroups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6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Desenvolvido em 2002.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Ferramenta de apoio a comunidades online.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Reestruturado em 2006.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O OriOnGroups</a:t>
            </a:r>
            <a:endParaRPr lang="pt-BR" dirty="0"/>
          </a:p>
        </p:txBody>
      </p:sp>
      <p:pic>
        <p:nvPicPr>
          <p:cNvPr id="6" name="Espaço Reservado para Conteúdo 5" descr="or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98" y="1700808"/>
            <a:ext cx="9119302" cy="4554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47600"/>
            <a:ext cx="8663880" cy="1676400"/>
          </a:xfrm>
        </p:spPr>
        <p:txBody>
          <a:bodyPr/>
          <a:lstStyle/>
          <a:p>
            <a:r>
              <a:rPr lang="pt-BR" dirty="0" smtClean="0"/>
              <a:t>Vantagens e Desvantagens do OriOnGroups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Vantagens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Desenvolvido em camadas e módulos, facilmente extensível.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Tratamento de Usuários e ações em grupos totalmente implementadas.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Desvantagens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Desenvolvido em </a:t>
            </a:r>
            <a:r>
              <a:rPr lang="pt-BR" sz="2000" dirty="0" smtClean="0">
                <a:solidFill>
                  <a:schemeClr val="bg1"/>
                </a:solidFill>
              </a:rPr>
              <a:t>PHP4</a:t>
            </a:r>
            <a:r>
              <a:rPr lang="pt-BR" sz="2000" dirty="0" smtClean="0">
                <a:solidFill>
                  <a:schemeClr val="bg1"/>
                </a:solidFill>
              </a:rPr>
              <a:t>, linguagem um pouco antiga. Talvez seja necessário algumas adaptações.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tom design template">
  <a:themeElements>
    <a:clrScheme name="Default Design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template</Template>
  <TotalTime>307</TotalTime>
  <Words>662</Words>
  <Application>Microsoft Office PowerPoint</Application>
  <PresentationFormat>Apresentação na tela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Arial Black</vt:lpstr>
      <vt:lpstr>Blue atom design template</vt:lpstr>
      <vt:lpstr>Proposta de Monografia</vt:lpstr>
      <vt:lpstr>Índice</vt:lpstr>
      <vt:lpstr>Método da Inspeção Semiótica (MIS)</vt:lpstr>
      <vt:lpstr>Método da Inspeção Semiótica (MIS)</vt:lpstr>
      <vt:lpstr>Método da Inspeção Semiótica (MIS)</vt:lpstr>
      <vt:lpstr>Mistool, uma extensão do OriOnGroups</vt:lpstr>
      <vt:lpstr>O OriOnGroups</vt:lpstr>
      <vt:lpstr>O OriOnGroups</vt:lpstr>
      <vt:lpstr>Vantagens e Desvantagens do OriOnGroups</vt:lpstr>
      <vt:lpstr>Mistool</vt:lpstr>
      <vt:lpstr>Desenvolvimento</vt:lpstr>
      <vt:lpstr>Mistool – Criação de uma Inspeção</vt:lpstr>
      <vt:lpstr>Mistool – FASE 1</vt:lpstr>
      <vt:lpstr>Mistool – FASE 2</vt:lpstr>
      <vt:lpstr>Mistool – FASE 2</vt:lpstr>
      <vt:lpstr>Mistool – FASE 3</vt:lpstr>
      <vt:lpstr>Mistool – FASE 3</vt:lpstr>
      <vt:lpstr>Mistool – FASE 4</vt:lpstr>
      <vt:lpstr>Mistool – FASE 5</vt:lpstr>
      <vt:lpstr>Mistool – FASE 5</vt:lpstr>
      <vt:lpstr>Resultados Esperados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Monografia</dc:title>
  <dc:creator>matheus</dc:creator>
  <cp:lastModifiedBy>matheus</cp:lastModifiedBy>
  <cp:revision>25</cp:revision>
  <dcterms:created xsi:type="dcterms:W3CDTF">2010-10-08T20:21:54Z</dcterms:created>
  <dcterms:modified xsi:type="dcterms:W3CDTF">2010-10-09T01:29:36Z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TC010721171046</vt:lpwstr>
  </property>
</Properties>
</file>