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0" r:id="rId5"/>
    <p:sldId id="259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C0B2A-DFD0-4123-9DF8-17685281FB06}" type="datetimeFigureOut">
              <a:rPr lang="pt-BR"/>
              <a:pPr>
                <a:defRPr/>
              </a:pPr>
              <a:t>8/10/2010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0E839-7E75-41A6-97A1-B7E7C17AAF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25CDE-027A-41FE-B010-2609E8271FE4}" type="datetimeFigureOut">
              <a:rPr lang="pt-BR"/>
              <a:pPr>
                <a:defRPr/>
              </a:pPr>
              <a:t>8/10/2010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3FA74-64BB-4379-8DDC-987C921B31C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63248-C705-46D6-9768-E4CAC231EA0E}" type="datetimeFigureOut">
              <a:rPr lang="pt-BR"/>
              <a:pPr>
                <a:defRPr/>
              </a:pPr>
              <a:t>8/10/2010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F3042-6BC1-465F-8279-BB402F4CC8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0C855-5F03-4518-9923-2D92B58F6BC8}" type="datetimeFigureOut">
              <a:rPr lang="pt-BR"/>
              <a:pPr>
                <a:defRPr/>
              </a:pPr>
              <a:t>8/10/2010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D12D7-44C6-49CB-8100-FD7FE9AC11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6232C-18EB-41BD-83F8-FBCD3B8435EB}" type="datetimeFigureOut">
              <a:rPr lang="pt-BR"/>
              <a:pPr>
                <a:defRPr/>
              </a:pPr>
              <a:t>8/10/2010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9ED4A-4AEE-423C-8078-DD057C4F1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6F953-9E06-495F-8583-98B79F2A6ADD}" type="datetimeFigureOut">
              <a:rPr lang="pt-BR"/>
              <a:pPr>
                <a:defRPr/>
              </a:pPr>
              <a:t>8/10/2010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97251-C5BA-4AE5-8FD3-98C698BB19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F5CF9-A05B-4740-BF31-22359496EC63}" type="datetimeFigureOut">
              <a:rPr lang="pt-BR"/>
              <a:pPr>
                <a:defRPr/>
              </a:pPr>
              <a:t>8/10/2010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1D731-5F2B-4E29-B68D-8031B34F86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4102C-37A3-4227-96CB-08CC89250874}" type="datetimeFigureOut">
              <a:rPr lang="pt-BR"/>
              <a:pPr>
                <a:defRPr/>
              </a:pPr>
              <a:t>8/10/2010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074A3-A9AF-417C-88B0-D380C82E8F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C11AC-B911-4713-9ADF-7688B88DD51E}" type="datetimeFigureOut">
              <a:rPr lang="pt-BR"/>
              <a:pPr>
                <a:defRPr/>
              </a:pPr>
              <a:t>8/10/2010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560E7-6658-4188-8A5C-8E40D385C4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A21EA-A942-4C6D-B41D-99A906650F09}" type="datetimeFigureOut">
              <a:rPr lang="pt-BR"/>
              <a:pPr>
                <a:defRPr/>
              </a:pPr>
              <a:t>8/10/2010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AE287-7D01-4724-8ABA-8F45003DFC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7D072-CB1C-42EF-8347-B8816D278E81}" type="datetimeFigureOut">
              <a:rPr lang="pt-BR"/>
              <a:pPr>
                <a:defRPr/>
              </a:pPr>
              <a:t>8/10/2010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CFD8F-005A-40B1-A57B-76783EA9E2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73EF14-7AD0-4924-83D3-CAC96C3FB09C}" type="datetimeFigureOut">
              <a:rPr lang="pt-BR"/>
              <a:pPr>
                <a:defRPr/>
              </a:pPr>
              <a:t>8/10/2010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3D7EB9-0F60-404C-A7C5-010D80D77D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mputer.howstuffworks.com/municipal-wifi.htm" TargetMode="External"/><Relationship Id="rId2" Type="http://schemas.openxmlformats.org/officeDocument/2006/relationships/hyperlink" Target="http://www.guiadascidadesdigitais.com.br/site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3"/>
          <p:cNvSpPr>
            <a:spLocks noGrp="1"/>
          </p:cNvSpPr>
          <p:nvPr>
            <p:ph type="ctrTitle"/>
          </p:nvPr>
        </p:nvSpPr>
        <p:spPr>
          <a:xfrm>
            <a:off x="468313" y="1844675"/>
            <a:ext cx="7772400" cy="1470025"/>
          </a:xfrm>
        </p:spPr>
        <p:txBody>
          <a:bodyPr/>
          <a:lstStyle/>
          <a:p>
            <a:pPr eaLnBrk="1" hangingPunct="1"/>
            <a:r>
              <a:rPr lang="pt-BR" smtClean="0"/>
              <a:t>Análise de Tráfego em Redes Muni-Wi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448550" cy="271145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Aluno : </a:t>
            </a:r>
            <a:r>
              <a:rPr lang="pt-BR" b="1" dirty="0" smtClean="0"/>
              <a:t>Luís Alberto Moreira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Orientador : </a:t>
            </a:r>
            <a:r>
              <a:rPr lang="pt-BR" b="1" dirty="0" smtClean="0"/>
              <a:t>Prof.Dr. Carlos Frederico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b="1" dirty="0" smtClean="0"/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600" b="1" dirty="0" smtClean="0"/>
              <a:t>Ouro Preto,  09/10/10</a:t>
            </a:r>
            <a:endParaRPr lang="pt-BR" sz="1600" b="1" dirty="0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88913"/>
            <a:ext cx="720725" cy="130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260350"/>
            <a:ext cx="9810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3025" y="1125538"/>
            <a:ext cx="1200150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3"/>
          <p:cNvSpPr>
            <a:spLocks noGrp="1"/>
          </p:cNvSpPr>
          <p:nvPr>
            <p:ph type="title"/>
          </p:nvPr>
        </p:nvSpPr>
        <p:spPr>
          <a:xfrm>
            <a:off x="395288" y="188913"/>
            <a:ext cx="3008312" cy="563562"/>
          </a:xfrm>
        </p:spPr>
        <p:txBody>
          <a:bodyPr/>
          <a:lstStyle/>
          <a:p>
            <a:pPr eaLnBrk="1" hangingPunct="1"/>
            <a:r>
              <a:rPr lang="pt-BR" sz="2800" smtClean="0"/>
              <a:t>Redes Muni-Wi?</a:t>
            </a:r>
          </a:p>
        </p:txBody>
      </p:sp>
      <p:sp>
        <p:nvSpPr>
          <p:cNvPr id="3075" name="Espaço Reservado para Conteúdo 4"/>
          <p:cNvSpPr>
            <a:spLocks noGrp="1"/>
          </p:cNvSpPr>
          <p:nvPr>
            <p:ph idx="1"/>
          </p:nvPr>
        </p:nvSpPr>
        <p:spPr>
          <a:xfrm>
            <a:off x="4859338" y="273050"/>
            <a:ext cx="3827462" cy="58531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pt-BR" smtClean="0"/>
          </a:p>
          <a:p>
            <a:pPr eaLnBrk="1" hangingPunct="1">
              <a:buFont typeface="Arial" charset="0"/>
              <a:buNone/>
            </a:pPr>
            <a:endParaRPr lang="pt-BR" smtClean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half" idx="2"/>
          </p:nvPr>
        </p:nvSpPr>
        <p:spPr>
          <a:xfrm>
            <a:off x="457200" y="692150"/>
            <a:ext cx="3827463" cy="59055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000" dirty="0" smtClean="0"/>
              <a:t>Municipal Wireless Network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600" dirty="0" smtClean="0"/>
              <a:t>	Hoje, a maioria das redes existentes e propostas seguem um dos seguintes modelos: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1600" dirty="0" smtClean="0"/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1600" smtClean="0"/>
              <a:t> a </a:t>
            </a:r>
            <a:r>
              <a:rPr lang="pt-BR" sz="1600" dirty="0" smtClean="0"/>
              <a:t>cidade é dona da rede, que é para seu uso exclusivo; 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endParaRPr lang="pt-BR" sz="1600" dirty="0" smtClean="0"/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1600" dirty="0" smtClean="0"/>
              <a:t> a cidade é dona da rede, que é para seu uso ou o do público; 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endParaRPr lang="pt-BR" sz="1600" dirty="0" smtClean="0"/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pt-BR" sz="1600" dirty="0" smtClean="0"/>
              <a:t> a cidade é dona da rede e os provedores liberam o acesso a ela, fazendo a ponte com o público; </a:t>
            </a:r>
          </a:p>
          <a:p>
            <a:pPr algn="just" eaLnBrk="1" fontAlgn="auto" hangingPunct="1">
              <a:spcAft>
                <a:spcPts val="0"/>
              </a:spcAft>
              <a:buFontTx/>
              <a:buChar char="-"/>
              <a:defRPr/>
            </a:pPr>
            <a:endParaRPr lang="pt-BR" sz="1600" dirty="0" smtClean="0"/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600" dirty="0" smtClean="0"/>
              <a:t>- um provedor de serviço é proprietário e administrador da rede, fornecendo acesso para a cidade, para o público e até mesmo para outros provedores de serviço.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600" dirty="0" smtClean="0"/>
              <a:t>Ex: Projeto POA Digital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600" dirty="0" smtClean="0"/>
              <a:t>(</a:t>
            </a:r>
            <a:r>
              <a:rPr lang="pt-BR" sz="1600" b="1" dirty="0" smtClean="0"/>
              <a:t>http://www.procempa.com.br/default.</a:t>
            </a:r>
            <a:r>
              <a:rPr lang="pt-BR" sz="1600" b="1" dirty="0" err="1" smtClean="0"/>
              <a:t>php</a:t>
            </a:r>
            <a:r>
              <a:rPr lang="pt-BR" sz="1600" b="1" dirty="0" smtClean="0"/>
              <a:t>?</a:t>
            </a:r>
            <a:r>
              <a:rPr lang="pt-BR" sz="1600" b="1" dirty="0" err="1" smtClean="0"/>
              <a:t>p_secao</a:t>
            </a:r>
            <a:r>
              <a:rPr lang="pt-BR" sz="1600" b="1" dirty="0" smtClean="0"/>
              <a:t>=36</a:t>
            </a:r>
            <a:r>
              <a:rPr lang="pt-BR" dirty="0" smtClean="0"/>
              <a:t>)</a:t>
            </a:r>
            <a:endParaRPr lang="pt-BR" dirty="0"/>
          </a:p>
        </p:txBody>
      </p:sp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363" y="0"/>
            <a:ext cx="3743325" cy="330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3500438"/>
            <a:ext cx="381000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Retângulo 6"/>
          <p:cNvSpPr>
            <a:spLocks noChangeArrowheads="1"/>
          </p:cNvSpPr>
          <p:nvPr/>
        </p:nvSpPr>
        <p:spPr bwMode="auto">
          <a:xfrm>
            <a:off x="4356100" y="6165850"/>
            <a:ext cx="4572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400">
                <a:latin typeface="Calibri" pitchFamily="34" charset="0"/>
              </a:rPr>
              <a:t>Foto cedida por City of Tempe</a:t>
            </a:r>
            <a:br>
              <a:rPr lang="pt-BR" sz="1400">
                <a:latin typeface="Calibri" pitchFamily="34" charset="0"/>
              </a:rPr>
            </a:br>
            <a:r>
              <a:rPr lang="pt-BR" sz="1400" b="1">
                <a:latin typeface="Calibri" pitchFamily="34" charset="0"/>
              </a:rPr>
              <a:t>Usuários usufruindo da rede wireless em Tempe, Arizona</a:t>
            </a:r>
            <a:endParaRPr lang="pt-BR" sz="1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5219700" y="188913"/>
            <a:ext cx="3656013" cy="5032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100" dirty="0" err="1" smtClean="0"/>
              <a:t>Muni-Wi</a:t>
            </a:r>
            <a:r>
              <a:rPr lang="pt-BR" sz="2800" dirty="0" smtClean="0"/>
              <a:t> x Cidade Digital</a:t>
            </a:r>
            <a:endParaRPr lang="pt-BR" dirty="0"/>
          </a:p>
        </p:txBody>
      </p:sp>
      <p:pic>
        <p:nvPicPr>
          <p:cNvPr id="409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260350"/>
            <a:ext cx="4362450" cy="2085975"/>
          </a:xfrm>
        </p:spPr>
      </p:pic>
      <p:sp>
        <p:nvSpPr>
          <p:cNvPr id="4100" name="Espaço Reservado para Texto 6"/>
          <p:cNvSpPr>
            <a:spLocks noGrp="1"/>
          </p:cNvSpPr>
          <p:nvPr>
            <p:ph type="body" sz="half" idx="2"/>
          </p:nvPr>
        </p:nvSpPr>
        <p:spPr>
          <a:xfrm>
            <a:off x="4859338" y="836613"/>
            <a:ext cx="3944937" cy="5770562"/>
          </a:xfrm>
        </p:spPr>
        <p:txBody>
          <a:bodyPr/>
          <a:lstStyle/>
          <a:p>
            <a:pPr algn="just" eaLnBrk="1" hangingPunct="1"/>
            <a:r>
              <a:rPr lang="pt-BR" sz="2000" smtClean="0"/>
              <a:t>Cidade Digital :</a:t>
            </a:r>
          </a:p>
          <a:p>
            <a:pPr algn="just" eaLnBrk="1" hangingPunct="1"/>
            <a:endParaRPr lang="pt-BR" sz="2000" smtClean="0"/>
          </a:p>
          <a:p>
            <a:pPr algn="just" eaLnBrk="1" hangingPunct="1">
              <a:buFontTx/>
              <a:buChar char="-"/>
            </a:pPr>
            <a:r>
              <a:rPr lang="pt-BR" sz="2000" smtClean="0"/>
              <a:t> Conectar órgãos públicos, escolas, telecentros e terminais de acesso  (sem depender de provedores).</a:t>
            </a:r>
          </a:p>
          <a:p>
            <a:pPr algn="just" eaLnBrk="1" hangingPunct="1">
              <a:buFontTx/>
              <a:buChar char="-"/>
            </a:pPr>
            <a:endParaRPr lang="pt-BR" sz="2000" smtClean="0"/>
          </a:p>
          <a:p>
            <a:pPr algn="just" eaLnBrk="1" hangingPunct="1">
              <a:buFontTx/>
              <a:buChar char="-"/>
            </a:pPr>
            <a:r>
              <a:rPr lang="pt-BR" sz="2000" smtClean="0"/>
              <a:t> Sinal de acesso à Internet livre e gratuito (cobertura municipal).</a:t>
            </a:r>
          </a:p>
          <a:p>
            <a:pPr algn="just" eaLnBrk="1" hangingPunct="1">
              <a:buFontTx/>
              <a:buChar char="-"/>
            </a:pPr>
            <a:endParaRPr lang="pt-BR" sz="2000" smtClean="0"/>
          </a:p>
          <a:p>
            <a:pPr algn="just" eaLnBrk="1" hangingPunct="1">
              <a:buFontTx/>
              <a:buChar char="-"/>
            </a:pPr>
            <a:r>
              <a:rPr lang="pt-BR" sz="2000" smtClean="0"/>
              <a:t> Ambos</a:t>
            </a:r>
          </a:p>
          <a:p>
            <a:pPr eaLnBrk="1" hangingPunct="1">
              <a:buFontTx/>
              <a:buChar char="-"/>
            </a:pPr>
            <a:endParaRPr lang="pt-BR" smtClean="0"/>
          </a:p>
          <a:p>
            <a:pPr eaLnBrk="1" hangingPunct="1"/>
            <a:r>
              <a:rPr lang="pt-BR" sz="1800" smtClean="0"/>
              <a:t>Viabiliza :</a:t>
            </a:r>
          </a:p>
          <a:p>
            <a:pPr eaLnBrk="1" hangingPunct="1">
              <a:buFontTx/>
              <a:buChar char="-"/>
            </a:pPr>
            <a:r>
              <a:rPr lang="pt-BR" smtClean="0"/>
              <a:t>e-GOV</a:t>
            </a:r>
          </a:p>
          <a:p>
            <a:pPr eaLnBrk="1" hangingPunct="1">
              <a:buFontTx/>
              <a:buChar char="-"/>
            </a:pPr>
            <a:r>
              <a:rPr lang="pt-BR" smtClean="0"/>
              <a:t>Inclusão digital</a:t>
            </a:r>
          </a:p>
          <a:p>
            <a:pPr eaLnBrk="1" hangingPunct="1">
              <a:buFontTx/>
              <a:buChar char="-"/>
            </a:pPr>
            <a:r>
              <a:rPr lang="pt-BR" smtClean="0"/>
              <a:t> Melhoria na gestão pública</a:t>
            </a:r>
          </a:p>
          <a:p>
            <a:pPr eaLnBrk="1" hangingPunct="1">
              <a:buFontTx/>
              <a:buChar char="-"/>
            </a:pPr>
            <a:r>
              <a:rPr lang="pt-BR" smtClean="0"/>
              <a:t>Desenvolvimento  econômico e social</a:t>
            </a:r>
          </a:p>
          <a:p>
            <a:pPr eaLnBrk="1" hangingPunct="1">
              <a:buFontTx/>
              <a:buChar char="-"/>
            </a:pPr>
            <a:endParaRPr lang="pt-BR" smtClean="0"/>
          </a:p>
        </p:txBody>
      </p:sp>
      <p:sp>
        <p:nvSpPr>
          <p:cNvPr id="6" name="Elipse 5"/>
          <p:cNvSpPr/>
          <p:nvPr/>
        </p:nvSpPr>
        <p:spPr>
          <a:xfrm>
            <a:off x="611188" y="2924175"/>
            <a:ext cx="3240087" cy="2952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1187450" y="3716338"/>
            <a:ext cx="2016125" cy="15128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1259632" y="2996952"/>
            <a:ext cx="2016224" cy="70788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25400"/>
            <a:bevelB w="19050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spc="100" dirty="0">
                <a:ln w="18000">
                  <a:solidFill>
                    <a:schemeClr val="tx1"/>
                  </a:solidFill>
                  <a:prstDash val="solid"/>
                </a:ln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+mn-lt"/>
              </a:rPr>
              <a:t>CIDADE DIGITAL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619672" y="4221088"/>
            <a:ext cx="118173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spc="100" dirty="0">
                <a:ln w="18000">
                  <a:solidFill>
                    <a:schemeClr val="tx1"/>
                  </a:solidFill>
                  <a:prstDash val="solid"/>
                </a:ln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+mn-lt"/>
              </a:rPr>
              <a:t>MUNI-WI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88913"/>
            <a:ext cx="8229600" cy="593725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pt-BR" smtClean="0"/>
              <a:t> Acesso banda larga                  Economia</a:t>
            </a:r>
          </a:p>
          <a:p>
            <a:pPr eaLnBrk="1" hangingPunct="1">
              <a:buFontTx/>
              <a:buChar char="-"/>
            </a:pPr>
            <a:endParaRPr lang="pt-BR" smtClean="0"/>
          </a:p>
          <a:p>
            <a:pPr eaLnBrk="1" hangingPunct="1">
              <a:buFontTx/>
              <a:buChar char="-"/>
            </a:pPr>
            <a:r>
              <a:rPr lang="pt-BR" smtClean="0"/>
              <a:t>Segundo [WB] numa análise de 120 países :</a:t>
            </a:r>
          </a:p>
          <a:p>
            <a:pPr lvl="1" eaLnBrk="1" hangingPunct="1">
              <a:buFontTx/>
              <a:buChar char="-"/>
            </a:pPr>
            <a:r>
              <a:rPr lang="pt-BR" smtClean="0"/>
              <a:t>a cada 10% de penetração dos serviços de BL existe um crescimento econômico de 1,3%.</a:t>
            </a:r>
          </a:p>
          <a:p>
            <a:pPr lvl="1" eaLnBrk="1" hangingPunct="1">
              <a:buFont typeface="Arial" charset="0"/>
              <a:buNone/>
            </a:pPr>
            <a:endParaRPr lang="pt-BR" smtClean="0"/>
          </a:p>
          <a:p>
            <a:pPr eaLnBrk="1" hangingPunct="1">
              <a:buFont typeface="Arial" charset="0"/>
              <a:buNone/>
            </a:pPr>
            <a:r>
              <a:rPr lang="pt-BR" smtClean="0"/>
              <a:t>- PNBL será amplamente discutido no Futurecom 2010, segundo [GCD]</a:t>
            </a:r>
          </a:p>
          <a:p>
            <a:pPr lvl="1" eaLnBrk="1" hangingPunct="1">
              <a:buFont typeface="Arial" charset="0"/>
              <a:buNone/>
            </a:pPr>
            <a:endParaRPr lang="pt-BR" smtClean="0"/>
          </a:p>
          <a:p>
            <a:pPr eaLnBrk="1" hangingPunct="1">
              <a:buFontTx/>
              <a:buChar char="-"/>
            </a:pPr>
            <a:endParaRPr lang="pt-BR" smtClean="0"/>
          </a:p>
        </p:txBody>
      </p:sp>
      <p:sp>
        <p:nvSpPr>
          <p:cNvPr id="9" name="Seta para cima 8"/>
          <p:cNvSpPr/>
          <p:nvPr/>
        </p:nvSpPr>
        <p:spPr>
          <a:xfrm>
            <a:off x="900113" y="260350"/>
            <a:ext cx="431800" cy="4016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7" name="Seta para cima 6"/>
          <p:cNvSpPr/>
          <p:nvPr/>
        </p:nvSpPr>
        <p:spPr>
          <a:xfrm>
            <a:off x="7885113" y="260350"/>
            <a:ext cx="431800" cy="4016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4859338" y="260350"/>
            <a:ext cx="979487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pt-BR" smtClean="0"/>
              <a:t>Objetivo do trabalho</a:t>
            </a:r>
          </a:p>
        </p:txBody>
      </p:sp>
      <p:sp>
        <p:nvSpPr>
          <p:cNvPr id="6147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/>
            <a:r>
              <a:rPr lang="pt-BR" smtClean="0"/>
              <a:t>Prover acesso    Gerenciar rede     Otimizar recursos</a:t>
            </a:r>
          </a:p>
          <a:p>
            <a:pPr eaLnBrk="1" hangingPunct="1"/>
            <a:r>
              <a:rPr lang="pt-BR" smtClean="0"/>
              <a:t>Dados sobre tráfego é fundamental</a:t>
            </a:r>
          </a:p>
          <a:p>
            <a:pPr eaLnBrk="1" hangingPunct="1"/>
            <a:r>
              <a:rPr lang="pt-BR" smtClean="0"/>
              <a:t>Quantificar x qualificar (quem / o que / quando)     análise / caracterização</a:t>
            </a:r>
          </a:p>
          <a:p>
            <a:pPr eaLnBrk="1" hangingPunct="1"/>
            <a:r>
              <a:rPr lang="pt-BR" smtClean="0"/>
              <a:t>Como obter essa análise?</a:t>
            </a:r>
          </a:p>
          <a:p>
            <a:pPr algn="r" eaLnBrk="1" hangingPunct="1">
              <a:buFont typeface="Arial" charset="0"/>
              <a:buNone/>
            </a:pPr>
            <a:r>
              <a:rPr lang="pt-BR" b="1" i="1" smtClean="0"/>
              <a:t>Definir uma metodologia de </a:t>
            </a:r>
          </a:p>
          <a:p>
            <a:pPr algn="r" eaLnBrk="1" hangingPunct="1">
              <a:buFont typeface="Arial" charset="0"/>
              <a:buNone/>
            </a:pPr>
            <a:r>
              <a:rPr lang="pt-BR" b="1" i="1" smtClean="0"/>
              <a:t>análise e caracterização de tráfego </a:t>
            </a:r>
          </a:p>
          <a:p>
            <a:pPr algn="r" eaLnBrk="1" hangingPunct="1">
              <a:buFont typeface="Arial" charset="0"/>
              <a:buNone/>
            </a:pPr>
            <a:r>
              <a:rPr lang="pt-BR" b="1" i="1" smtClean="0"/>
              <a:t>em redes banda larga - Wireless</a:t>
            </a:r>
          </a:p>
        </p:txBody>
      </p:sp>
      <p:sp>
        <p:nvSpPr>
          <p:cNvPr id="7" name="Explosão 2 6"/>
          <p:cNvSpPr/>
          <p:nvPr/>
        </p:nvSpPr>
        <p:spPr>
          <a:xfrm>
            <a:off x="5364163" y="2997200"/>
            <a:ext cx="3095625" cy="1655763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i="1" dirty="0" err="1">
                <a:solidFill>
                  <a:schemeClr val="tx1"/>
                </a:solidFill>
              </a:rPr>
              <a:t>GOALs</a:t>
            </a:r>
            <a:endParaRPr lang="pt-BR" b="1" i="1" dirty="0">
              <a:solidFill>
                <a:schemeClr val="tx1"/>
              </a:solidFill>
            </a:endParaRPr>
          </a:p>
        </p:txBody>
      </p:sp>
      <p:sp>
        <p:nvSpPr>
          <p:cNvPr id="6" name="Seta para a direita 5"/>
          <p:cNvSpPr/>
          <p:nvPr/>
        </p:nvSpPr>
        <p:spPr>
          <a:xfrm>
            <a:off x="3203575" y="1125538"/>
            <a:ext cx="288925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6084888" y="1125538"/>
            <a:ext cx="287337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615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4365625"/>
            <a:ext cx="1974850" cy="185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eta para a direita 8"/>
          <p:cNvSpPr/>
          <p:nvPr/>
        </p:nvSpPr>
        <p:spPr>
          <a:xfrm>
            <a:off x="2338388" y="3284538"/>
            <a:ext cx="288925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7191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Relevância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761038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Banda Larga gera desenvolvimento econômico [WB]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Quais serviços podem influenciar no desenvolvimento? (não existem metodologias)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Estudos recentes com uma caracterização de tráfego geral ainda são escassos na literatura [SBRC-2009]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Existe uma demanda imediata para aplicação da metodologia proposta em redes cujo projeto é apoiado pela UFOP – Projeto Cidades Digitais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 idx="4294967295"/>
          </p:nvPr>
        </p:nvSpPr>
        <p:spPr>
          <a:xfrm>
            <a:off x="468313" y="188913"/>
            <a:ext cx="8229600" cy="719137"/>
          </a:xfrm>
        </p:spPr>
        <p:txBody>
          <a:bodyPr/>
          <a:lstStyle/>
          <a:p>
            <a:pPr eaLnBrk="1" hangingPunct="1"/>
            <a:r>
              <a:rPr lang="pt-BR" sz="4000" smtClean="0"/>
              <a:t>Metodologia e Cronograma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79388" y="981075"/>
          <a:ext cx="8784971" cy="5110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4914"/>
                <a:gridCol w="585665"/>
                <a:gridCol w="658873"/>
                <a:gridCol w="585665"/>
                <a:gridCol w="658873"/>
                <a:gridCol w="658873"/>
                <a:gridCol w="658873"/>
                <a:gridCol w="658873"/>
                <a:gridCol w="658873"/>
                <a:gridCol w="658873"/>
                <a:gridCol w="658873"/>
                <a:gridCol w="658873"/>
                <a:gridCol w="658870"/>
              </a:tblGrid>
              <a:tr h="399433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Atividade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1/9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2/9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3/9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4/9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1/10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2/10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3/10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4/10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1/11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2/11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3/11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4/11</a:t>
                      </a:r>
                      <a:endParaRPr lang="pt-BR" sz="1600" dirty="0"/>
                    </a:p>
                  </a:txBody>
                  <a:tcPr/>
                </a:tc>
              </a:tr>
              <a:tr h="411415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Início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642483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Revisão </a:t>
                      </a:r>
                      <a:r>
                        <a:rPr lang="pt-BR" sz="1600" dirty="0" err="1" smtClean="0"/>
                        <a:t>Bib</a:t>
                      </a:r>
                      <a:r>
                        <a:rPr lang="pt-BR" sz="1600" dirty="0" smtClean="0"/>
                        <a:t>.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642483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Reuniões/semin.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642483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Geração</a:t>
                      </a:r>
                      <a:r>
                        <a:rPr lang="pt-BR" sz="1600" baseline="0" dirty="0" smtClean="0"/>
                        <a:t> artigos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913002">
                <a:tc>
                  <a:txBody>
                    <a:bodyPr/>
                    <a:lstStyle/>
                    <a:p>
                      <a:r>
                        <a:rPr lang="pt-BR" sz="1600" dirty="0" err="1" smtClean="0"/>
                        <a:t>Desenv</a:t>
                      </a:r>
                      <a:r>
                        <a:rPr lang="pt-BR" sz="1600" dirty="0" smtClean="0"/>
                        <a:t>. Metodologias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642483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Teste/Simulação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411415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Rel.</a:t>
                      </a:r>
                      <a:r>
                        <a:rPr lang="pt-BR" sz="1600" baseline="0" dirty="0" smtClean="0"/>
                        <a:t> Final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</a:tr>
              <a:tr h="405779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Defesa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>
          <a:xfrm>
            <a:off x="684213" y="188913"/>
            <a:ext cx="7772400" cy="863600"/>
          </a:xfrm>
        </p:spPr>
        <p:txBody>
          <a:bodyPr/>
          <a:lstStyle/>
          <a:p>
            <a:pPr eaLnBrk="1" hangingPunct="1"/>
            <a:r>
              <a:rPr lang="pt-BR" smtClean="0"/>
              <a:t>Referências</a:t>
            </a:r>
          </a:p>
        </p:txBody>
      </p:sp>
      <p:sp>
        <p:nvSpPr>
          <p:cNvPr id="9219" name="Subtítulo 2"/>
          <p:cNvSpPr>
            <a:spLocks noGrp="1"/>
          </p:cNvSpPr>
          <p:nvPr>
            <p:ph type="subTitle" idx="1"/>
          </p:nvPr>
        </p:nvSpPr>
        <p:spPr>
          <a:xfrm>
            <a:off x="684213" y="1052513"/>
            <a:ext cx="7991475" cy="5400675"/>
          </a:xfrm>
        </p:spPr>
        <p:txBody>
          <a:bodyPr/>
          <a:lstStyle/>
          <a:p>
            <a:pPr algn="just" eaLnBrk="1" hangingPunct="1"/>
            <a:r>
              <a:rPr lang="en-US" sz="2000" smtClean="0">
                <a:solidFill>
                  <a:schemeClr val="tx1"/>
                </a:solidFill>
              </a:rPr>
              <a:t>[WB] 	Information and communications for development :      	Overview. http://blogs.</a:t>
            </a:r>
          </a:p>
          <a:p>
            <a:pPr algn="just" eaLnBrk="1" hangingPunct="1"/>
            <a:r>
              <a:rPr lang="pt-BR" sz="2000" smtClean="0">
                <a:solidFill>
                  <a:schemeClr val="tx1"/>
                </a:solidFill>
              </a:rPr>
              <a:t>	worldbank.org/ic4d/, 2009.</a:t>
            </a:r>
          </a:p>
          <a:p>
            <a:pPr algn="just" eaLnBrk="1" hangingPunct="1"/>
            <a:endParaRPr lang="pt-BR" sz="2000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pt-BR" sz="2000" smtClean="0">
                <a:solidFill>
                  <a:schemeClr val="tx1"/>
                </a:solidFill>
              </a:rPr>
              <a:t>[SBRC-2009] 	Humberto T. Marques-Neto, Emanuel V. do Valle, 			Luis Henrique Castilho, Jussara M. Almeida, and 			Virgilio	A. F. Almeida. Caracterização 	hierárquica 		do comportamento dos usuários de sistemas 			par-a-par na internet de banda larga. Anais 27o 			SBRC, pages 61-74,2009.</a:t>
            </a:r>
          </a:p>
          <a:p>
            <a:pPr algn="just" eaLnBrk="1" hangingPunct="1"/>
            <a:endParaRPr lang="pt-BR" sz="2000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pt-BR" sz="2000" smtClean="0">
                <a:solidFill>
                  <a:schemeClr val="tx1"/>
                </a:solidFill>
              </a:rPr>
              <a:t>[GCD]	</a:t>
            </a:r>
            <a:r>
              <a:rPr lang="pt-BR" sz="2000" smtClean="0">
                <a:solidFill>
                  <a:schemeClr val="tx1"/>
                </a:solidFill>
                <a:hlinkClick r:id="rId2"/>
              </a:rPr>
              <a:t>http://www.guiadascidadesdigitais.com.br/site/</a:t>
            </a:r>
            <a:r>
              <a:rPr lang="pt-BR" sz="2000" smtClean="0">
                <a:solidFill>
                  <a:schemeClr val="tx1"/>
                </a:solidFill>
              </a:rPr>
              <a:t> acessado em set/2010</a:t>
            </a:r>
          </a:p>
          <a:p>
            <a:pPr algn="just" eaLnBrk="1" hangingPunct="1"/>
            <a:endParaRPr lang="pt-BR" sz="2000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pt-BR" sz="2000" smtClean="0">
                <a:solidFill>
                  <a:schemeClr val="tx1"/>
                </a:solidFill>
                <a:hlinkClick r:id="rId3"/>
              </a:rPr>
              <a:t>http://computer.howstuffworks.com/municipal-wifi.htm</a:t>
            </a:r>
            <a:r>
              <a:rPr lang="pt-BR" sz="2000" smtClean="0">
                <a:solidFill>
                  <a:schemeClr val="tx1"/>
                </a:solidFill>
              </a:rPr>
              <a:t> Acessado em set/2010</a:t>
            </a:r>
          </a:p>
          <a:p>
            <a:pPr algn="just" eaLnBrk="1" hangingPunct="1"/>
            <a:endParaRPr lang="pt-BR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 descr="C:\Documents and Settings\Luis\Configurações locais\Temporary Internet Files\Content.IE5\L942SU2I\MC900434859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765175"/>
            <a:ext cx="7345362" cy="509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308</Words>
  <Application>Microsoft Office PowerPoint</Application>
  <PresentationFormat>Apresentação na tela (4:3)</PresentationFormat>
  <Paragraphs>123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do Office</vt:lpstr>
      <vt:lpstr>Análise de Tráfego em Redes Muni-Wi</vt:lpstr>
      <vt:lpstr>Redes Muni-Wi?</vt:lpstr>
      <vt:lpstr>Muni-Wi x Cidade Digital</vt:lpstr>
      <vt:lpstr>Slide 4</vt:lpstr>
      <vt:lpstr>Objetivo do trabalho</vt:lpstr>
      <vt:lpstr>Relevância</vt:lpstr>
      <vt:lpstr>Metodologia e Cronograma</vt:lpstr>
      <vt:lpstr>Referências</vt:lpstr>
      <vt:lpstr>Slide 9</vt:lpstr>
    </vt:vector>
  </TitlesOfParts>
  <Company>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xxx</dc:creator>
  <cp:lastModifiedBy>xxx</cp:lastModifiedBy>
  <cp:revision>62</cp:revision>
  <dcterms:created xsi:type="dcterms:W3CDTF">2010-10-03T14:18:28Z</dcterms:created>
  <dcterms:modified xsi:type="dcterms:W3CDTF">2010-10-08T03:01:24Z</dcterms:modified>
</cp:coreProperties>
</file>