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8"/>
  </p:notesMasterIdLst>
  <p:sldIdLst>
    <p:sldId id="256" r:id="rId2"/>
    <p:sldId id="258" r:id="rId3"/>
    <p:sldId id="280" r:id="rId4"/>
    <p:sldId id="257" r:id="rId5"/>
    <p:sldId id="279" r:id="rId6"/>
    <p:sldId id="275" r:id="rId7"/>
    <p:sldId id="259" r:id="rId8"/>
    <p:sldId id="276" r:id="rId9"/>
    <p:sldId id="260" r:id="rId10"/>
    <p:sldId id="281" r:id="rId11"/>
    <p:sldId id="272" r:id="rId12"/>
    <p:sldId id="261" r:id="rId13"/>
    <p:sldId id="262" r:id="rId14"/>
    <p:sldId id="263" r:id="rId15"/>
    <p:sldId id="277" r:id="rId16"/>
    <p:sldId id="264" r:id="rId17"/>
    <p:sldId id="273" r:id="rId18"/>
    <p:sldId id="274" r:id="rId19"/>
    <p:sldId id="266" r:id="rId20"/>
    <p:sldId id="267" r:id="rId21"/>
    <p:sldId id="268" r:id="rId22"/>
    <p:sldId id="269" r:id="rId23"/>
    <p:sldId id="278" r:id="rId24"/>
    <p:sldId id="270" r:id="rId25"/>
    <p:sldId id="271" r:id="rId26"/>
    <p:sldId id="282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39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E9098-40F9-43DB-AD0E-74162EC3FE7D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E073C-4E62-4514-B7FB-E2CD3CBCB6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Limitações de hardware</a:t>
            </a:r>
            <a:r>
              <a:rPr lang="pt-BR" baseline="0" dirty="0" smtClean="0"/>
              <a:t> -&gt; tamanho da tela, capacidade de processamento, memória, BATERIA</a:t>
            </a:r>
          </a:p>
          <a:p>
            <a:r>
              <a:rPr lang="pt-BR" baseline="0" dirty="0" smtClean="0"/>
              <a:t>Contexto -&gt; informação (relevante) </a:t>
            </a:r>
            <a:r>
              <a:rPr lang="pt-BR" baseline="0" dirty="0" err="1" smtClean="0"/>
              <a:t>utlizada</a:t>
            </a:r>
            <a:r>
              <a:rPr lang="pt-BR" baseline="0" dirty="0" smtClean="0"/>
              <a:t> para caracterizar a situação de entidades </a:t>
            </a:r>
          </a:p>
          <a:p>
            <a:r>
              <a:rPr lang="pt-BR" baseline="0" dirty="0" smtClean="0"/>
              <a:t>Computação </a:t>
            </a:r>
            <a:r>
              <a:rPr lang="pt-BR" baseline="0" dirty="0" err="1" smtClean="0"/>
              <a:t>pervasiva</a:t>
            </a:r>
            <a:r>
              <a:rPr lang="pt-BR" baseline="0" dirty="0" smtClean="0"/>
              <a:t> e ubíqua</a:t>
            </a:r>
          </a:p>
          <a:p>
            <a:r>
              <a:rPr lang="pt-BR" baseline="0" dirty="0" smtClean="0"/>
              <a:t>Adaptar -&gt; ajustar o comportamento</a:t>
            </a:r>
          </a:p>
          <a:p>
            <a:r>
              <a:rPr lang="pt-BR" baseline="0" dirty="0" smtClean="0"/>
              <a:t>Redes que mais consomem energia (3G, </a:t>
            </a:r>
            <a:r>
              <a:rPr lang="pt-BR" baseline="0" dirty="0" err="1" smtClean="0"/>
              <a:t>Wifi</a:t>
            </a:r>
            <a:r>
              <a:rPr lang="pt-BR" baseline="0" dirty="0" smtClean="0"/>
              <a:t>, Bluetooth)</a:t>
            </a:r>
          </a:p>
          <a:p>
            <a:endParaRPr lang="pt-BR" baseline="0" dirty="0" smtClean="0"/>
          </a:p>
          <a:p>
            <a:r>
              <a:rPr lang="pt-BR" baseline="0" dirty="0" smtClean="0"/>
              <a:t>Motivação e objetivo geral -&gt; desenvolver um modelo decisório que define se um arquivo deve ser comprimido ou não antes de ser transmitido para um dispositivo móvel por uma rede sem fio</a:t>
            </a:r>
          </a:p>
          <a:p>
            <a:endParaRPr lang="pt-BR" baseline="0" dirty="0" smtClean="0"/>
          </a:p>
          <a:p>
            <a:r>
              <a:rPr lang="pt-BR" dirty="0" smtClean="0"/>
              <a:t>Identificar nos trabalhos relacionados as vantagens e desvantagens de cada abordagem;</a:t>
            </a:r>
          </a:p>
          <a:p>
            <a:r>
              <a:rPr lang="pt-BR" dirty="0" err="1" smtClean="0"/>
              <a:t>Verifiar</a:t>
            </a:r>
            <a:r>
              <a:rPr lang="pt-BR" dirty="0" smtClean="0"/>
              <a:t> os algoritmos de compressão na plataforma </a:t>
            </a:r>
            <a:r>
              <a:rPr lang="pt-BR" dirty="0" err="1" smtClean="0"/>
              <a:t>Android</a:t>
            </a:r>
            <a:r>
              <a:rPr lang="pt-BR" dirty="0" smtClean="0"/>
              <a:t>;</a:t>
            </a:r>
          </a:p>
          <a:p>
            <a:r>
              <a:rPr lang="pt-BR" dirty="0" smtClean="0"/>
              <a:t>Desenvolver o modelo de adaptação que prevê quando a compressão dos dados deve ocorrer;</a:t>
            </a:r>
          </a:p>
          <a:p>
            <a:r>
              <a:rPr lang="pt-BR" dirty="0" smtClean="0"/>
              <a:t>Testar o modelo em dispositivos reais, com diferentes tipos de rede.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Nexus</a:t>
            </a:r>
            <a:r>
              <a:rPr lang="pt-BR" baseline="0" dirty="0" smtClean="0"/>
              <a:t> -&gt; 2G, 3G, </a:t>
            </a:r>
            <a:r>
              <a:rPr lang="pt-BR" baseline="0" dirty="0" err="1" smtClean="0"/>
              <a:t>Wifi</a:t>
            </a:r>
            <a:r>
              <a:rPr lang="pt-BR" baseline="0" dirty="0" smtClean="0"/>
              <a:t> b/g, Bluetooth 2.0</a:t>
            </a:r>
          </a:p>
          <a:p>
            <a:r>
              <a:rPr lang="pt-BR" baseline="0" dirty="0" smtClean="0"/>
              <a:t>Bateria 290hrs </a:t>
            </a:r>
            <a:r>
              <a:rPr lang="pt-BR" baseline="0" dirty="0" err="1" smtClean="0"/>
              <a:t>standby</a:t>
            </a:r>
            <a:endParaRPr lang="pt-BR" baseline="0" dirty="0" smtClean="0"/>
          </a:p>
          <a:p>
            <a:endParaRPr lang="pt-BR" baseline="0" dirty="0" smtClean="0"/>
          </a:p>
          <a:p>
            <a:r>
              <a:rPr lang="pt-BR" baseline="0" dirty="0" smtClean="0"/>
              <a:t>Alta taxa de compressão</a:t>
            </a:r>
          </a:p>
          <a:p>
            <a:endParaRPr lang="pt-BR" baseline="0" dirty="0" smtClean="0"/>
          </a:p>
          <a:p>
            <a:r>
              <a:rPr lang="pt-BR" baseline="0" dirty="0" smtClean="0"/>
              <a:t>Testes para conhecer o comportamento do </a:t>
            </a:r>
            <a:r>
              <a:rPr lang="pt-BR" baseline="0" dirty="0" err="1" smtClean="0"/>
              <a:t>android</a:t>
            </a:r>
            <a:r>
              <a:rPr lang="pt-BR" baseline="0" dirty="0" smtClean="0"/>
              <a:t>!</a:t>
            </a:r>
          </a:p>
          <a:p>
            <a:endParaRPr lang="pt-BR" baseline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Xiao</a:t>
            </a:r>
            <a:r>
              <a:rPr lang="pt-BR" baseline="0" dirty="0" smtClean="0"/>
              <a:t> Nokia</a:t>
            </a:r>
          </a:p>
          <a:p>
            <a:endParaRPr lang="pt-BR" baseline="0" dirty="0" smtClean="0"/>
          </a:p>
          <a:p>
            <a:r>
              <a:rPr lang="pt-BR" baseline="0" dirty="0" smtClean="0"/>
              <a:t>Rice e </a:t>
            </a:r>
            <a:r>
              <a:rPr lang="pt-BR" baseline="0" dirty="0" err="1" smtClean="0"/>
              <a:t>Hay</a:t>
            </a:r>
            <a:r>
              <a:rPr lang="pt-BR" baseline="0" dirty="0" smtClean="0"/>
              <a:t> </a:t>
            </a:r>
          </a:p>
          <a:p>
            <a:r>
              <a:rPr lang="pt-BR" baseline="0" dirty="0" smtClean="0"/>
              <a:t>1 </a:t>
            </a:r>
            <a:r>
              <a:rPr lang="pt-BR" baseline="0" dirty="0" err="1" smtClean="0"/>
              <a:t>Wifi</a:t>
            </a:r>
            <a:r>
              <a:rPr lang="pt-BR" baseline="0" dirty="0" smtClean="0"/>
              <a:t> (menor gasto)</a:t>
            </a:r>
          </a:p>
          <a:p>
            <a:r>
              <a:rPr lang="pt-BR" baseline="0" dirty="0" smtClean="0"/>
              <a:t>2 3G</a:t>
            </a:r>
          </a:p>
          <a:p>
            <a:r>
              <a:rPr lang="pt-BR" baseline="0" dirty="0" smtClean="0"/>
              <a:t>3 2G (maior gasto)</a:t>
            </a:r>
          </a:p>
          <a:p>
            <a:r>
              <a:rPr lang="pt-BR" baseline="0" dirty="0" smtClean="0"/>
              <a:t>Considerar o tipo de rede e não só a largura de banda</a:t>
            </a:r>
          </a:p>
          <a:p>
            <a:endParaRPr lang="pt-BR" baseline="0" dirty="0" smtClean="0"/>
          </a:p>
          <a:p>
            <a:r>
              <a:rPr lang="pt-BR" baseline="0" dirty="0" smtClean="0"/>
              <a:t>Esse trabalho foi realizado com testes em dispositivos reais, com base em estudos dos principais parâmetros que influenciam na decisão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Os passos da compressão</a:t>
            </a:r>
            <a:r>
              <a:rPr lang="pt-BR" baseline="0" dirty="0" smtClean="0"/>
              <a:t> adaptativa</a:t>
            </a:r>
          </a:p>
          <a:p>
            <a:r>
              <a:rPr lang="pt-BR" baseline="0" dirty="0" smtClean="0"/>
              <a:t>	Cenários onde a compressão deve ser utilizada (</a:t>
            </a:r>
            <a:r>
              <a:rPr lang="pt-BR" baseline="0" dirty="0" err="1" smtClean="0"/>
              <a:t>qdo</a:t>
            </a:r>
            <a:r>
              <a:rPr lang="pt-BR" baseline="0" dirty="0" smtClean="0"/>
              <a:t> diminui o gasto de tempo e/ou energia)</a:t>
            </a:r>
          </a:p>
          <a:p>
            <a:r>
              <a:rPr lang="pt-BR" baseline="0" dirty="0" smtClean="0"/>
              <a:t>	selecionar os parâmetros que interferem</a:t>
            </a:r>
          </a:p>
          <a:p>
            <a:r>
              <a:rPr lang="pt-BR" baseline="0" dirty="0" smtClean="0"/>
              <a:t>	Combinar os parâmetros (Aqui complica!)</a:t>
            </a:r>
          </a:p>
          <a:p>
            <a:endParaRPr lang="pt-BR" baseline="0" dirty="0" smtClean="0"/>
          </a:p>
          <a:p>
            <a:r>
              <a:rPr lang="pt-BR" baseline="0" dirty="0" smtClean="0"/>
              <a:t>O </a:t>
            </a:r>
            <a:r>
              <a:rPr lang="pt-BR" baseline="0" dirty="0" err="1" smtClean="0"/>
              <a:t>middleware</a:t>
            </a:r>
            <a:r>
              <a:rPr lang="pt-BR" baseline="0" dirty="0" smtClean="0"/>
              <a:t> tem que ser compatível com o SO do dispositivo. Cada dispositivo tem um SO diferente</a:t>
            </a:r>
          </a:p>
          <a:p>
            <a:endParaRPr lang="pt-BR" baseline="0" dirty="0" smtClean="0"/>
          </a:p>
          <a:p>
            <a:r>
              <a:rPr lang="pt-BR" baseline="0" dirty="0" err="1" smtClean="0"/>
              <a:t>Android</a:t>
            </a:r>
            <a:r>
              <a:rPr lang="pt-BR" baseline="0" dirty="0" smtClean="0"/>
              <a:t> explora a evolução de recursos e dispositivos e já possui a tecnologia de compressão GZIP </a:t>
            </a:r>
          </a:p>
          <a:p>
            <a:endParaRPr lang="pt-BR" dirty="0" smtClean="0"/>
          </a:p>
          <a:p>
            <a:r>
              <a:rPr lang="pt-BR" dirty="0" smtClean="0"/>
              <a:t>Foi criado pelo Google, e é mantido pela Open </a:t>
            </a:r>
            <a:r>
              <a:rPr lang="pt-BR" dirty="0" err="1" smtClean="0"/>
              <a:t>Handset</a:t>
            </a:r>
            <a:r>
              <a:rPr lang="pt-BR" baseline="0" dirty="0" smtClean="0"/>
              <a:t> </a:t>
            </a:r>
            <a:r>
              <a:rPr lang="pt-BR" baseline="0" dirty="0" err="1" smtClean="0"/>
              <a:t>Alliance</a:t>
            </a:r>
            <a:r>
              <a:rPr lang="pt-BR" baseline="0" dirty="0" smtClean="0"/>
              <a:t> (+30 empresas)</a:t>
            </a:r>
          </a:p>
          <a:p>
            <a:r>
              <a:rPr lang="pt-BR" baseline="0" dirty="0" smtClean="0"/>
              <a:t>Não é dependente do hardware</a:t>
            </a:r>
          </a:p>
          <a:p>
            <a:r>
              <a:rPr lang="pt-BR" baseline="0" dirty="0" smtClean="0"/>
              <a:t>Baseado em </a:t>
            </a:r>
            <a:r>
              <a:rPr lang="pt-BR" baseline="0" dirty="0" err="1" smtClean="0"/>
              <a:t>linux</a:t>
            </a:r>
            <a:endParaRPr lang="pt-BR" baseline="0" dirty="0" smtClean="0"/>
          </a:p>
          <a:p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aseline="0" dirty="0" err="1" smtClean="0"/>
              <a:t>Android</a:t>
            </a:r>
            <a:r>
              <a:rPr lang="pt-BR" baseline="0" dirty="0" smtClean="0"/>
              <a:t> </a:t>
            </a:r>
            <a:r>
              <a:rPr lang="pt-BR" baseline="0" dirty="0" err="1" smtClean="0"/>
              <a:t>Market</a:t>
            </a:r>
            <a:r>
              <a:rPr lang="pt-BR" baseline="0" dirty="0" smtClean="0"/>
              <a:t> (aplicativos gratuitos, senão muito baratos)</a:t>
            </a:r>
          </a:p>
          <a:p>
            <a:endParaRPr lang="pt-BR" baseline="0" dirty="0" smtClean="0"/>
          </a:p>
          <a:p>
            <a:r>
              <a:rPr lang="pt-BR" baseline="0" dirty="0" smtClean="0"/>
              <a:t>Desenvolvedores </a:t>
            </a:r>
            <a:r>
              <a:rPr lang="pt-BR" baseline="0" dirty="0" err="1" smtClean="0"/>
              <a:t>Android</a:t>
            </a:r>
            <a:endParaRPr lang="pt-BR" baseline="0" dirty="0" smtClean="0"/>
          </a:p>
          <a:p>
            <a:endParaRPr lang="pt-BR" baseline="0" dirty="0" smtClean="0"/>
          </a:p>
          <a:p>
            <a:r>
              <a:rPr lang="pt-BR" baseline="0" dirty="0" smtClean="0"/>
              <a:t>Personalização do dispositivo de acordo com preferências do usuário</a:t>
            </a:r>
          </a:p>
          <a:p>
            <a:endParaRPr lang="pt-BR" baseline="0" dirty="0" smtClean="0"/>
          </a:p>
          <a:p>
            <a:r>
              <a:rPr lang="pt-BR" baseline="0" dirty="0" smtClean="0"/>
              <a:t>PORÉM, a maioria dos aplicativos utilizam a conexão à internet. Os citados utilizam conexão HTTP</a:t>
            </a:r>
          </a:p>
          <a:p>
            <a:endParaRPr lang="pt-BR" baseline="0" dirty="0" smtClean="0"/>
          </a:p>
          <a:p>
            <a:r>
              <a:rPr lang="pt-BR" baseline="0" dirty="0" smtClean="0"/>
              <a:t>Recurso de sincronização do </a:t>
            </a:r>
            <a:r>
              <a:rPr lang="pt-BR" baseline="0" dirty="0" err="1" smtClean="0"/>
              <a:t>Android</a:t>
            </a:r>
            <a:r>
              <a:rPr lang="pt-BR" baseline="0" dirty="0" smtClean="0"/>
              <a:t>, que gera grande concorrência de recursos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Base </a:t>
            </a:r>
            <a:r>
              <a:rPr lang="pt-BR" dirty="0" err="1" smtClean="0"/>
              <a:t>kernel</a:t>
            </a:r>
            <a:r>
              <a:rPr lang="pt-BR" dirty="0" smtClean="0"/>
              <a:t> Linux -&gt; gerenciamento de memória,</a:t>
            </a:r>
            <a:r>
              <a:rPr lang="pt-BR" baseline="0" dirty="0" smtClean="0"/>
              <a:t> </a:t>
            </a:r>
            <a:r>
              <a:rPr lang="pt-BR" dirty="0" smtClean="0"/>
              <a:t>configurações</a:t>
            </a:r>
            <a:r>
              <a:rPr lang="pt-BR" baseline="0" dirty="0" smtClean="0"/>
              <a:t> de segurança, gerenciamento de energia, </a:t>
            </a:r>
            <a:r>
              <a:rPr lang="pt-BR" baseline="0" dirty="0" err="1" smtClean="0"/>
              <a:t>drivers</a:t>
            </a:r>
            <a:r>
              <a:rPr lang="pt-BR" baseline="0" dirty="0" smtClean="0"/>
              <a:t> de hardware</a:t>
            </a:r>
          </a:p>
          <a:p>
            <a:endParaRPr lang="pt-BR" baseline="0" dirty="0" smtClean="0"/>
          </a:p>
          <a:p>
            <a:r>
              <a:rPr lang="pt-BR" baseline="0" dirty="0" smtClean="0"/>
              <a:t>Bibliotecas e ambiente de execução -&gt; Bibliotecas C/C++ utilizadas pelo </a:t>
            </a:r>
            <a:r>
              <a:rPr lang="pt-BR" baseline="0" dirty="0" err="1" smtClean="0"/>
              <a:t>Android</a:t>
            </a:r>
            <a:endParaRPr lang="pt-BR" baseline="0" dirty="0" smtClean="0"/>
          </a:p>
          <a:p>
            <a:endParaRPr lang="pt-BR" baseline="0" dirty="0" smtClean="0"/>
          </a:p>
          <a:p>
            <a:r>
              <a:rPr lang="pt-BR" baseline="0" dirty="0" err="1" smtClean="0"/>
              <a:t>Dalvik</a:t>
            </a:r>
            <a:r>
              <a:rPr lang="pt-BR" baseline="0" dirty="0" smtClean="0"/>
              <a:t> -&gt; Máquina virtual -&gt; suporta múltiplas máquinas virtuais -&gt; Dessa forma as aplicações são independentes e simplifica o gerenciamento de memória</a:t>
            </a:r>
          </a:p>
          <a:p>
            <a:endParaRPr lang="pt-BR" baseline="0" dirty="0" smtClean="0"/>
          </a:p>
          <a:p>
            <a:r>
              <a:rPr lang="pt-BR" baseline="0" dirty="0" smtClean="0"/>
              <a:t>Framework de aplicação -&gt; estão localizados os componentes que auxiliam no desenvolvimento de aplicações</a:t>
            </a:r>
          </a:p>
          <a:p>
            <a:endParaRPr lang="pt-BR" baseline="0" dirty="0" smtClean="0"/>
          </a:p>
          <a:p>
            <a:r>
              <a:rPr lang="pt-BR" baseline="0" dirty="0" smtClean="0"/>
              <a:t>Topo da pilha -&gt; aplicações em si (email, SMS, calendário, contatos, </a:t>
            </a:r>
            <a:r>
              <a:rPr lang="pt-BR" baseline="0" dirty="0" err="1" smtClean="0"/>
              <a:t>etc</a:t>
            </a:r>
            <a:r>
              <a:rPr lang="pt-BR" baseline="0" dirty="0" smtClean="0"/>
              <a:t>) JAVA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Atividade -&gt; apresenta uma interface visual focada nas atividades do usuário</a:t>
            </a:r>
          </a:p>
          <a:p>
            <a:r>
              <a:rPr lang="pt-BR" dirty="0" smtClean="0"/>
              <a:t>Serviços -&gt; não têm uma interface visual do usuário, e executam em segundo plano por tempo indeterminado</a:t>
            </a:r>
          </a:p>
          <a:p>
            <a:r>
              <a:rPr lang="pt-BR" dirty="0" err="1" smtClean="0"/>
              <a:t>Intents</a:t>
            </a:r>
            <a:r>
              <a:rPr lang="pt-BR" dirty="0" smtClean="0"/>
              <a:t> -&gt; respondem às solicitações de serviço de outra aplicação</a:t>
            </a:r>
          </a:p>
          <a:p>
            <a:endParaRPr lang="pt-BR" dirty="0" smtClean="0"/>
          </a:p>
          <a:p>
            <a:r>
              <a:rPr lang="pt-BR" dirty="0" smtClean="0"/>
              <a:t>A atividade conta com vários métodos definidos de acordo a mudança de estado da atividade, onde cada estado significa uma parte do ciclo de vida de uma</a:t>
            </a:r>
            <a:r>
              <a:rPr lang="pt-BR" baseline="0" dirty="0" smtClean="0"/>
              <a:t> </a:t>
            </a:r>
            <a:r>
              <a:rPr lang="pt-BR" dirty="0" smtClean="0"/>
              <a:t>atividade . Possui três estados: (1) executando (2) pausada (3) parada</a:t>
            </a:r>
          </a:p>
          <a:p>
            <a:r>
              <a:rPr lang="pt-BR" dirty="0" smtClean="0"/>
              <a:t>Métodos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onCreate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onStart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onResume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onRestart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onPause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onStop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onDestroy</a:t>
            </a:r>
            <a:endParaRPr lang="pt-BR" baseline="0" dirty="0" smtClean="0"/>
          </a:p>
          <a:p>
            <a:endParaRPr lang="pt-BR" baseline="0" dirty="0" smtClean="0"/>
          </a:p>
          <a:p>
            <a:r>
              <a:rPr lang="pt-BR" dirty="0" smtClean="0"/>
              <a:t>O serviço</a:t>
            </a:r>
            <a:r>
              <a:rPr lang="pt-BR" baseline="0" dirty="0" smtClean="0"/>
              <a:t> é um </a:t>
            </a:r>
            <a:r>
              <a:rPr lang="pt-BR" dirty="0" smtClean="0"/>
              <a:t>aplicativo executado em um nível baixo e sem um monitor ou interface gráfica. Geralmente deve ser executado por muito tempo em segundo plano. É</a:t>
            </a:r>
            <a:r>
              <a:rPr lang="pt-BR" baseline="0" dirty="0" smtClean="0"/>
              <a:t> possível vincular atividades e serviços (</a:t>
            </a:r>
            <a:r>
              <a:rPr lang="pt-BR" baseline="0" dirty="0" err="1" smtClean="0"/>
              <a:t>bind</a:t>
            </a:r>
            <a:r>
              <a:rPr lang="pt-BR" baseline="0" dirty="0" smtClean="0"/>
              <a:t>)</a:t>
            </a:r>
          </a:p>
          <a:p>
            <a:r>
              <a:rPr lang="pt-BR" dirty="0" smtClean="0"/>
              <a:t>Assim como a atividade, o serviço apresenta um ciclo de vida com alguns métodos que podem ser implementados pelo desenvolvedor.</a:t>
            </a:r>
          </a:p>
          <a:p>
            <a:r>
              <a:rPr lang="pt-BR" dirty="0" smtClean="0"/>
              <a:t>Métodos </a:t>
            </a:r>
            <a:r>
              <a:rPr lang="pt-BR" dirty="0" err="1" smtClean="0"/>
              <a:t>onCreate</a:t>
            </a:r>
            <a:r>
              <a:rPr lang="pt-BR" dirty="0" smtClean="0"/>
              <a:t>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onStart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onBind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onUnbind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onRebind</a:t>
            </a:r>
            <a:r>
              <a:rPr lang="pt-BR" baseline="0" dirty="0" smtClean="0"/>
              <a:t>, </a:t>
            </a:r>
            <a:r>
              <a:rPr lang="pt-BR" baseline="0" dirty="0" err="1" smtClean="0"/>
              <a:t>onDestroy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Manifest</a:t>
            </a:r>
            <a:r>
              <a:rPr lang="pt-BR" dirty="0" smtClean="0"/>
              <a:t>.</a:t>
            </a:r>
            <a:r>
              <a:rPr lang="pt-BR" dirty="0" err="1" smtClean="0"/>
              <a:t>xml</a:t>
            </a:r>
            <a:r>
              <a:rPr lang="pt-BR" dirty="0" smtClean="0"/>
              <a:t> -&gt; informações que o sistema deve ter antes de executar qualquer código do aplicativo.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decisão é</a:t>
            </a:r>
            <a:r>
              <a:rPr lang="pt-BR" baseline="0" dirty="0" smtClean="0"/>
              <a:t> </a:t>
            </a:r>
            <a:r>
              <a:rPr lang="pt-BR" dirty="0" smtClean="0"/>
              <a:t>um problema de classificação.</a:t>
            </a:r>
            <a:r>
              <a:rPr lang="pt-BR" baseline="0" dirty="0" smtClean="0"/>
              <a:t> O</a:t>
            </a:r>
            <a:r>
              <a:rPr lang="pt-BR" dirty="0" smtClean="0"/>
              <a:t>s atributos são os parâmetros referentes ao contexto do dispositivo e as classes são baixar o arquivo comprimido, ou baixar o arquivo sem comprimir.</a:t>
            </a:r>
          </a:p>
          <a:p>
            <a:endParaRPr lang="pt-BR" dirty="0" smtClean="0"/>
          </a:p>
          <a:p>
            <a:r>
              <a:rPr lang="pt-BR" dirty="0" smtClean="0"/>
              <a:t>Limitação dos modelos estatísticos -&gt; funcionam bem apenas quando as suposições subjacentes forem satisfeitas. Os usuários devem ter um bom conhecimento das propriedades dos dados e recursos de modelo antes deles poderem ser aplicados com sucesso</a:t>
            </a:r>
          </a:p>
          <a:p>
            <a:endParaRPr lang="pt-BR" dirty="0" smtClean="0"/>
          </a:p>
          <a:p>
            <a:r>
              <a:rPr lang="pt-BR" dirty="0" smtClean="0"/>
              <a:t>Redes neurais são auto adaptativas,</a:t>
            </a:r>
            <a:r>
              <a:rPr lang="pt-BR" baseline="0" dirty="0" smtClean="0"/>
              <a:t> ajustam-se aos dados, aproximam qualquer função;</a:t>
            </a:r>
          </a:p>
          <a:p>
            <a:endParaRPr lang="pt-B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Rede neural -&gt; processador paralelo distribuído com unidades de processamento -&gt; neurônios .. Um conjunto de neurônios forma uma camada .. As conexões entre os neurônios são pesos e ajustáveis por meio de aprendizagem (supervisionada)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20 neurônios na camada oculta</a:t>
            </a:r>
          </a:p>
          <a:p>
            <a:endParaRPr lang="pt-BR" dirty="0" smtClean="0"/>
          </a:p>
          <a:p>
            <a:r>
              <a:rPr lang="pt-BR" dirty="0" smtClean="0"/>
              <a:t>Centenas de testes para montar a base de treinamento</a:t>
            </a:r>
          </a:p>
          <a:p>
            <a:endParaRPr lang="pt-BR" dirty="0" smtClean="0"/>
          </a:p>
          <a:p>
            <a:r>
              <a:rPr lang="pt-BR" dirty="0" smtClean="0"/>
              <a:t>Vantagem</a:t>
            </a:r>
            <a:r>
              <a:rPr lang="pt-BR" baseline="0" dirty="0" smtClean="0"/>
              <a:t> -&gt; treinamento antecipado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E073C-4E62-4514-B7FB-E2CD3CBCB682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3068D-34C0-4CF0-BB14-C712EF82F85F}" type="datetimeFigureOut">
              <a:rPr lang="pt-BR" smtClean="0"/>
              <a:pPr/>
              <a:t>29/11/2010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B1CCB3-586C-4038-8959-C54C1BC0ECED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6146" y="3585568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pt-BR" sz="2400" dirty="0" smtClean="0"/>
              <a:t>Aluno: </a:t>
            </a:r>
            <a:r>
              <a:rPr lang="pt-BR" sz="2400" dirty="0" err="1" smtClean="0"/>
              <a:t>Angelo</a:t>
            </a:r>
            <a:r>
              <a:rPr lang="pt-BR" sz="2400" dirty="0" smtClean="0"/>
              <a:t> Ferreira Assis</a:t>
            </a:r>
          </a:p>
          <a:p>
            <a:pPr algn="r"/>
            <a:r>
              <a:rPr lang="pt-BR" sz="2400" dirty="0" smtClean="0"/>
              <a:t>Orientador: Ricardo Augusto Rabelo Oliveira</a:t>
            </a:r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0" y="1669572"/>
            <a:ext cx="9144000" cy="1673352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PROPOSTA DE MIDDLEWARE PARA COMPRESSÃO ADAPTATIVA DE DADOS EM AMBIENTES ANDROID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Referencial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Compressão adaptativa</a:t>
            </a:r>
          </a:p>
          <a:p>
            <a:endParaRPr lang="pt-BR" dirty="0" smtClean="0"/>
          </a:p>
          <a:p>
            <a:endParaRPr lang="pt-BR" dirty="0" smtClean="0"/>
          </a:p>
          <a:p>
            <a:pPr marL="850392" lvl="1" indent="-457200">
              <a:buFont typeface="+mj-lt"/>
              <a:buAutoNum type="arabicPeriod"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GZIP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842142" y="2998693"/>
            <a:ext cx="2225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Diminui tempo</a:t>
            </a:r>
          </a:p>
          <a:p>
            <a:pPr algn="ctr"/>
            <a:r>
              <a:rPr lang="pt-BR" sz="2400" dirty="0" smtClean="0"/>
              <a:t>de transmissão</a:t>
            </a:r>
            <a:endParaRPr lang="pt-BR" sz="24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4067944" y="342900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860032" y="2996952"/>
            <a:ext cx="2570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/>
              <a:t>Aumenta tempo</a:t>
            </a:r>
          </a:p>
          <a:p>
            <a:pPr algn="ctr"/>
            <a:r>
              <a:rPr lang="pt-BR" sz="2400" dirty="0" smtClean="0"/>
              <a:t>de processamento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547664" y="4005064"/>
            <a:ext cx="46800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0392" lvl="1" indent="-457200">
              <a:buClr>
                <a:schemeClr val="accent2"/>
              </a:buClr>
              <a:buFont typeface="+mj-lt"/>
              <a:buAutoNum type="arabicPeriod"/>
            </a:pPr>
            <a:r>
              <a:rPr lang="pt-BR" sz="2400" dirty="0" smtClean="0"/>
              <a:t>Definir os cenários</a:t>
            </a:r>
          </a:p>
          <a:p>
            <a:pPr marL="850392" lvl="1" indent="-457200">
              <a:buClr>
                <a:schemeClr val="accent2"/>
              </a:buClr>
              <a:buFont typeface="+mj-lt"/>
              <a:buAutoNum type="arabicPeriod"/>
            </a:pPr>
            <a:r>
              <a:rPr lang="pt-BR" sz="2400" dirty="0" smtClean="0"/>
              <a:t>Selecionar os parâmetros</a:t>
            </a:r>
          </a:p>
          <a:p>
            <a:pPr marL="850392" lvl="1" indent="-457200">
              <a:buClr>
                <a:schemeClr val="accent2"/>
              </a:buClr>
              <a:buFont typeface="+mj-lt"/>
              <a:buAutoNum type="arabicPeriod"/>
            </a:pPr>
            <a:r>
              <a:rPr lang="pt-BR" sz="2400" dirty="0" smtClean="0"/>
              <a:t>Combinar esses parâmetros</a:t>
            </a:r>
          </a:p>
          <a:p>
            <a:endParaRPr lang="pt-B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Aplicativos </a:t>
            </a:r>
            <a:r>
              <a:rPr lang="pt-BR" dirty="0" err="1" smtClean="0"/>
              <a:t>Android</a:t>
            </a:r>
            <a:endParaRPr lang="pt-BR" dirty="0"/>
          </a:p>
        </p:txBody>
      </p:sp>
      <p:pic>
        <p:nvPicPr>
          <p:cNvPr id="6" name="Imagem 5" descr="TwitterLogo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0072" y="4869160"/>
            <a:ext cx="1315790" cy="1315790"/>
          </a:xfrm>
          <a:prstGeom prst="rect">
            <a:avLst/>
          </a:prstGeom>
        </p:spPr>
      </p:pic>
      <p:pic>
        <p:nvPicPr>
          <p:cNvPr id="7" name="Imagem 6" descr="gmai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26112" y="2708920"/>
            <a:ext cx="2826352" cy="1165870"/>
          </a:xfrm>
          <a:prstGeom prst="rect">
            <a:avLst/>
          </a:prstGeom>
        </p:spPr>
      </p:pic>
      <p:pic>
        <p:nvPicPr>
          <p:cNvPr id="8" name="Imagem 7" descr="google-calendar-ic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9848" y="2564904"/>
            <a:ext cx="1507232" cy="1507232"/>
          </a:xfrm>
          <a:prstGeom prst="rect">
            <a:avLst/>
          </a:prstGeom>
        </p:spPr>
      </p:pic>
      <p:pic>
        <p:nvPicPr>
          <p:cNvPr id="9" name="Imagem 8" descr="facebook[1]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4941168"/>
            <a:ext cx="1291208" cy="1291208"/>
          </a:xfrm>
          <a:prstGeom prst="rect">
            <a:avLst/>
          </a:prstGeom>
        </p:spPr>
      </p:pic>
      <p:pic>
        <p:nvPicPr>
          <p:cNvPr id="10" name="Imagem 9" descr="google_talk1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448" y="2636912"/>
            <a:ext cx="2127941" cy="10081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Arquitetura do </a:t>
            </a:r>
            <a:r>
              <a:rPr lang="pt-BR" dirty="0" err="1" smtClean="0"/>
              <a:t>Android</a:t>
            </a:r>
            <a:endParaRPr lang="pt-BR" dirty="0"/>
          </a:p>
        </p:txBody>
      </p:sp>
      <p:pic>
        <p:nvPicPr>
          <p:cNvPr id="4" name="Espaço Reservado para Conteúdo 3" descr="Arquitetura Android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60914" y="1906421"/>
            <a:ext cx="6895462" cy="495157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Componentes de uma aplicação</a:t>
            </a:r>
          </a:p>
          <a:p>
            <a:pPr lvl="1"/>
            <a:endParaRPr lang="pt-BR" dirty="0" smtClean="0"/>
          </a:p>
          <a:p>
            <a:pPr lvl="1">
              <a:buSzPct val="70000"/>
            </a:pPr>
            <a:r>
              <a:rPr lang="pt-BR" b="1" dirty="0" smtClean="0"/>
              <a:t>Atividades: </a:t>
            </a:r>
            <a:r>
              <a:rPr lang="pt-BR" dirty="0" smtClean="0"/>
              <a:t>apresentam uma interface visual focada nas atividades do usuário.</a:t>
            </a:r>
          </a:p>
          <a:p>
            <a:pPr lvl="1">
              <a:buSzPct val="70000"/>
            </a:pPr>
            <a:endParaRPr lang="pt-BR" dirty="0" smtClean="0"/>
          </a:p>
          <a:p>
            <a:pPr lvl="1">
              <a:buSzPct val="70000"/>
            </a:pPr>
            <a:r>
              <a:rPr lang="pt-BR" b="1" dirty="0" smtClean="0"/>
              <a:t>Serviços: </a:t>
            </a:r>
            <a:r>
              <a:rPr lang="pt-BR" dirty="0" smtClean="0"/>
              <a:t>não têm uma interface visual do usuário, e executam em segundo plano por tempo indeterminado.</a:t>
            </a:r>
          </a:p>
          <a:p>
            <a:pPr lvl="1">
              <a:buSzPct val="70000"/>
            </a:pPr>
            <a:endParaRPr lang="pt-BR" dirty="0" smtClean="0"/>
          </a:p>
          <a:p>
            <a:pPr lvl="1">
              <a:buSzPct val="70000"/>
            </a:pPr>
            <a:r>
              <a:rPr lang="pt-BR" b="1" dirty="0" err="1" smtClean="0"/>
              <a:t>Intents</a:t>
            </a:r>
            <a:r>
              <a:rPr lang="pt-BR" b="1" dirty="0" smtClean="0"/>
              <a:t>: </a:t>
            </a:r>
            <a:r>
              <a:rPr lang="pt-BR" dirty="0" smtClean="0"/>
              <a:t>respondem às solicitações de serviço de outra aplicação.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Referencial Teórico – </a:t>
            </a:r>
            <a:r>
              <a:rPr lang="pt-BR" dirty="0" err="1" smtClean="0"/>
              <a:t>Android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Referencial Teórico – Redes Neurais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Importante ferramenta para problemas de classificação</a:t>
            </a:r>
          </a:p>
          <a:p>
            <a:endParaRPr lang="pt-BR" dirty="0" smtClean="0"/>
          </a:p>
          <a:p>
            <a:r>
              <a:rPr lang="pt-BR" dirty="0" smtClean="0"/>
              <a:t>Armazena conhecimento</a:t>
            </a:r>
          </a:p>
          <a:p>
            <a:endParaRPr lang="pt-BR" dirty="0" smtClean="0"/>
          </a:p>
          <a:p>
            <a:r>
              <a:rPr lang="pt-BR" dirty="0" smtClean="0"/>
              <a:t>Neurônios, camadas, conexões e funções de ativação</a:t>
            </a:r>
          </a:p>
          <a:p>
            <a:endParaRPr lang="pt-BR" dirty="0" smtClean="0"/>
          </a:p>
          <a:p>
            <a:r>
              <a:rPr lang="pt-BR" dirty="0" smtClean="0"/>
              <a:t>MLP e </a:t>
            </a:r>
            <a:r>
              <a:rPr lang="pt-BR" i="1" dirty="0" err="1" smtClean="0"/>
              <a:t>backpropagation</a:t>
            </a:r>
            <a:endParaRPr lang="pt-BR" i="1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Introdução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Trabalhos Relacionados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Referencial Teórico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Implementação e Testes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Conclusões e Trabalhos Futuros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– Aplicação</a:t>
            </a:r>
            <a:endParaRPr lang="pt-BR" dirty="0"/>
          </a:p>
        </p:txBody>
      </p:sp>
      <p:pic>
        <p:nvPicPr>
          <p:cNvPr id="5" name="Espaço Reservado para Conteúdo 4" descr="ps1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5969" y="2047914"/>
            <a:ext cx="3121061" cy="4433888"/>
          </a:xfrm>
        </p:spPr>
      </p:pic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Vínculo entre atividade e serviço</a:t>
            </a:r>
          </a:p>
          <a:p>
            <a:endParaRPr lang="pt-BR" dirty="0" smtClean="0"/>
          </a:p>
          <a:p>
            <a:r>
              <a:rPr lang="pt-BR" dirty="0" smtClean="0"/>
              <a:t>Simula um usuário navegando na internet</a:t>
            </a:r>
          </a:p>
          <a:p>
            <a:endParaRPr lang="pt-BR" dirty="0" smtClean="0"/>
          </a:p>
          <a:p>
            <a:r>
              <a:rPr lang="pt-BR" dirty="0" smtClean="0"/>
              <a:t>Download ocorre no serviço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Implementação – Atividade e Serviço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48192"/>
            <a:ext cx="8686800" cy="4389120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startService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Intent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com.service.compression.SERVICECOMP"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bindService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Intent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IServiceComp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()),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mConnection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Context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.BIND_AUTO_CREATE);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ConnectivityManager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cmConnectivityManager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ConnectivityManager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getSystemService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(CONNECTIVITY_SERVICE);</a:t>
            </a:r>
          </a:p>
          <a:p>
            <a:pPr>
              <a:buNone/>
            </a:pPr>
            <a:endParaRPr lang="pt-B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NetworkInfo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ni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cmConnectivityManager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1800" dirty="0" err="1" smtClean="0">
                <a:latin typeface="Courier New" pitchFamily="49" charset="0"/>
                <a:cs typeface="Courier New" pitchFamily="49" charset="0"/>
              </a:rPr>
              <a:t>geActiveNetworkInfo</a:t>
            </a:r>
            <a:r>
              <a:rPr lang="pt-BR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Implementação – Atividade e Serviço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992208"/>
            <a:ext cx="8507288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HttpClient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httpClient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DefaultHttpClient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HttpUriRequest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request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HttpGet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(url);</a:t>
            </a:r>
          </a:p>
          <a:p>
            <a:pPr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HttpResponse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resp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httpClient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.execute(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request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in =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GZIPInputStream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resp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getEntity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getContent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())));</a:t>
            </a:r>
            <a:endParaRPr lang="pt-BR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Implementação – Modelo</a:t>
            </a:r>
            <a:endParaRPr lang="pt-BR" dirty="0"/>
          </a:p>
        </p:txBody>
      </p:sp>
      <p:pic>
        <p:nvPicPr>
          <p:cNvPr id="5" name="Espaço Reservado para Conteúdo 4" descr="rna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648675"/>
            <a:ext cx="7456255" cy="314015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Introdução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Trabalhos Relacionados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Referencial Teórico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Implementação e Testes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Conclusões e Trabalhos Futuros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Dispositivo </a:t>
            </a:r>
            <a:r>
              <a:rPr lang="pt-BR" dirty="0" err="1" smtClean="0"/>
              <a:t>Android</a:t>
            </a:r>
            <a:r>
              <a:rPr lang="pt-BR" dirty="0" smtClean="0"/>
              <a:t> </a:t>
            </a:r>
            <a:r>
              <a:rPr lang="pt-BR" dirty="0" err="1" smtClean="0"/>
              <a:t>Nexus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Rede </a:t>
            </a:r>
            <a:r>
              <a:rPr lang="pt-BR" dirty="0" err="1" smtClean="0"/>
              <a:t>Wifi</a:t>
            </a:r>
            <a:r>
              <a:rPr lang="pt-BR" dirty="0" smtClean="0"/>
              <a:t> – velocidade entre 1  e 72 </a:t>
            </a:r>
            <a:r>
              <a:rPr lang="pt-BR" dirty="0" err="1" smtClean="0"/>
              <a:t>Mbps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Arquivos de tamanho 1, 5, 10, 500, 1000 e 2000Kb</a:t>
            </a:r>
          </a:p>
          <a:p>
            <a:endParaRPr lang="pt-BR" dirty="0" smtClean="0"/>
          </a:p>
          <a:p>
            <a:r>
              <a:rPr lang="pt-BR" dirty="0" smtClean="0"/>
              <a:t>Montagem da base de dados para treinamento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pic>
        <p:nvPicPr>
          <p:cNvPr id="4" name="Espaço Reservado para Conteúdo 3" descr="confus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861143"/>
            <a:ext cx="5040560" cy="518135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Simulação de vários aplicativos utilizando HTTP</a:t>
            </a:r>
          </a:p>
          <a:p>
            <a:endParaRPr lang="pt-BR" dirty="0" smtClean="0"/>
          </a:p>
          <a:p>
            <a:r>
              <a:rPr lang="pt-BR" dirty="0" smtClean="0"/>
              <a:t>Cinco instâncias executadas ao mesmo tempo</a:t>
            </a:r>
          </a:p>
          <a:p>
            <a:pPr lvl="1">
              <a:buSzPct val="70000"/>
            </a:pPr>
            <a:r>
              <a:rPr lang="pt-BR" dirty="0" smtClean="0"/>
              <a:t>Três baixando o arquivo compactado</a:t>
            </a:r>
          </a:p>
          <a:p>
            <a:pPr lvl="1">
              <a:buSzPct val="70000"/>
            </a:pPr>
            <a:r>
              <a:rPr lang="pt-BR" dirty="0" smtClean="0"/>
              <a:t>Duas baixando em sua forma original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Tempo de download aproximadamente três vezes maior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Introdução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Trabalhos Relacionados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Referencial Teórico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Implementação e Testes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Conclusões e Trabalhos Futuros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Sempre que economizarmos tempo na transmissão, economizaremos bateria</a:t>
            </a:r>
          </a:p>
          <a:p>
            <a:endParaRPr lang="pt-BR" dirty="0" smtClean="0"/>
          </a:p>
          <a:p>
            <a:r>
              <a:rPr lang="pt-BR" dirty="0" smtClean="0"/>
              <a:t>Arquivos .</a:t>
            </a:r>
            <a:r>
              <a:rPr lang="pt-BR" dirty="0" err="1" smtClean="0"/>
              <a:t>txt</a:t>
            </a:r>
            <a:r>
              <a:rPr lang="pt-BR" dirty="0" smtClean="0"/>
              <a:t> possuem alta taxa de compressão</a:t>
            </a:r>
          </a:p>
          <a:p>
            <a:endParaRPr lang="pt-BR" dirty="0" smtClean="0"/>
          </a:p>
          <a:p>
            <a:r>
              <a:rPr lang="pt-BR" dirty="0" smtClean="0"/>
              <a:t>Rede neural se mostrou eficiente, com treinamento antecipado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Futuros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Diferentes tipos de arquivos em diferentes algoritmos de compressão (imagens, áudio, vídeo)</a:t>
            </a:r>
          </a:p>
          <a:p>
            <a:endParaRPr lang="pt-BR" dirty="0" smtClean="0"/>
          </a:p>
          <a:p>
            <a:r>
              <a:rPr lang="pt-BR" dirty="0" smtClean="0"/>
              <a:t>Outros tipos de rede (3G, 2G, Bluetooth)</a:t>
            </a:r>
          </a:p>
          <a:p>
            <a:endParaRPr lang="pt-BR" dirty="0" smtClean="0"/>
          </a:p>
          <a:p>
            <a:r>
              <a:rPr lang="pt-BR" dirty="0" smtClean="0"/>
              <a:t>Introduzir mais parâmetros no contexto (influência de outras aplicações)</a:t>
            </a:r>
          </a:p>
          <a:p>
            <a:endParaRPr lang="pt-BR" dirty="0" smtClean="0"/>
          </a:p>
          <a:p>
            <a:r>
              <a:rPr lang="pt-BR" dirty="0" smtClean="0"/>
              <a:t>Verificar o modelo em outros Sistemas Operacionais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538594"/>
            <a:ext cx="9144000" cy="2364872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/>
              <a:t>Obrigado</a:t>
            </a:r>
            <a:br>
              <a:rPr lang="pt-BR" sz="6600" dirty="0" smtClean="0"/>
            </a:br>
            <a:r>
              <a:rPr lang="pt-BR" sz="4800" dirty="0" smtClean="0"/>
              <a:t> </a:t>
            </a:r>
            <a:r>
              <a:rPr lang="pt-BR" sz="6600" dirty="0" smtClean="0"/>
              <a:t/>
            </a:r>
            <a:br>
              <a:rPr lang="pt-BR" sz="6600" dirty="0" smtClean="0"/>
            </a:br>
            <a:r>
              <a:rPr lang="pt-BR" sz="6600" dirty="0" smtClean="0"/>
              <a:t>Perguntas</a:t>
            </a:r>
            <a:endParaRPr lang="pt-BR" sz="6600" dirty="0"/>
          </a:p>
        </p:txBody>
      </p:sp>
      <p:pic>
        <p:nvPicPr>
          <p:cNvPr id="4" name="Imagem 3" descr="question-mar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61816" y="4061996"/>
            <a:ext cx="2383692" cy="236314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Introdução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Trabalhos Relacionados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Referencial Teórico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Implementação e Testes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Conclusões e Trabalhos Futuros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Evolução de dispositivos, aplicativos e redes sem fio</a:t>
            </a:r>
          </a:p>
          <a:p>
            <a:endParaRPr lang="pt-BR" dirty="0" smtClean="0"/>
          </a:p>
          <a:p>
            <a:r>
              <a:rPr lang="pt-BR" dirty="0" smtClean="0"/>
              <a:t>Limitações dos dispositivos</a:t>
            </a:r>
          </a:p>
          <a:p>
            <a:pPr lvl="1">
              <a:buSzPct val="70000"/>
            </a:pPr>
            <a:r>
              <a:rPr lang="pt-BR" dirty="0" smtClean="0"/>
              <a:t>Tamanho da tela</a:t>
            </a:r>
          </a:p>
          <a:p>
            <a:pPr lvl="1">
              <a:buSzPct val="70000"/>
            </a:pPr>
            <a:r>
              <a:rPr lang="pt-BR" dirty="0" smtClean="0"/>
              <a:t>Capacidade de processamento</a:t>
            </a:r>
          </a:p>
          <a:p>
            <a:pPr lvl="1">
              <a:buSzPct val="70000"/>
            </a:pPr>
            <a:r>
              <a:rPr lang="pt-BR" dirty="0" smtClean="0"/>
              <a:t>Memória</a:t>
            </a:r>
          </a:p>
          <a:p>
            <a:pPr lvl="1">
              <a:buSzPct val="70000"/>
            </a:pPr>
            <a:r>
              <a:rPr lang="pt-BR" dirty="0" smtClean="0"/>
              <a:t>Bateria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 descr="Picture 31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37497" y="3068959"/>
            <a:ext cx="882975" cy="1136023"/>
          </a:xfrm>
          <a:prstGeom prst="rect">
            <a:avLst/>
          </a:prstGeom>
        </p:spPr>
      </p:pic>
      <p:pic>
        <p:nvPicPr>
          <p:cNvPr id="5" name="Imagem 4" descr="iphone3g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3212976"/>
            <a:ext cx="1089298" cy="1089298"/>
          </a:xfrm>
          <a:prstGeom prst="rect">
            <a:avLst/>
          </a:prstGeom>
        </p:spPr>
      </p:pic>
      <p:pic>
        <p:nvPicPr>
          <p:cNvPr id="6" name="Imagem 5" descr="images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26409" y="3933056"/>
            <a:ext cx="841935" cy="1051371"/>
          </a:xfrm>
          <a:prstGeom prst="rect">
            <a:avLst/>
          </a:prstGeom>
        </p:spPr>
      </p:pic>
      <p:pic>
        <p:nvPicPr>
          <p:cNvPr id="7" name="Imagem 6" descr="bluetooth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2360" y="5301208"/>
            <a:ext cx="864096" cy="898660"/>
          </a:xfrm>
          <a:prstGeom prst="rect">
            <a:avLst/>
          </a:prstGeom>
        </p:spPr>
      </p:pic>
      <p:pic>
        <p:nvPicPr>
          <p:cNvPr id="8" name="Imagem 7" descr="wifi-logo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5301208"/>
            <a:ext cx="1229122" cy="71289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Contexto:</a:t>
            </a:r>
          </a:p>
          <a:p>
            <a:pPr algn="ctr">
              <a:buNone/>
            </a:pPr>
            <a:r>
              <a:rPr lang="pt-BR" i="1" dirty="0" smtClean="0"/>
              <a:t>Qualquer informação que possa ser utilizada para caracterizar a situação de entidades (pessoa, lugar ou objeto) que sejam consideradas relevantes para interação entre um usuário e uma aplicação (incluindo o usuário e a aplicação).</a:t>
            </a:r>
          </a:p>
          <a:p>
            <a:endParaRPr lang="pt-BR" dirty="0" smtClean="0"/>
          </a:p>
          <a:p>
            <a:r>
              <a:rPr lang="pt-BR" dirty="0" smtClean="0"/>
              <a:t>Aplicações cientes de contexto</a:t>
            </a:r>
          </a:p>
          <a:p>
            <a:r>
              <a:rPr lang="pt-BR" dirty="0" smtClean="0"/>
              <a:t>Adaptação de aplicativos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Introdução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Trabalhos Relacionados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Referencial Teórico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Implementação e Testes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Conclusões e Trabalhos Futuros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Trabalhos Relacionados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Couto (2003)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Xiao</a:t>
            </a:r>
            <a:r>
              <a:rPr lang="pt-BR" dirty="0" smtClean="0"/>
              <a:t> </a:t>
            </a:r>
            <a:r>
              <a:rPr lang="pt-BR" dirty="0" err="1" smtClean="0"/>
              <a:t>et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 (2010)</a:t>
            </a:r>
          </a:p>
          <a:p>
            <a:r>
              <a:rPr lang="pt-BR" dirty="0" smtClean="0"/>
              <a:t>Rice e </a:t>
            </a:r>
            <a:r>
              <a:rPr lang="pt-BR" dirty="0" err="1" smtClean="0"/>
              <a:t>Hay</a:t>
            </a:r>
            <a:r>
              <a:rPr lang="pt-BR" dirty="0" smtClean="0"/>
              <a:t> (2010)</a:t>
            </a:r>
            <a:endParaRPr lang="pt-BR" dirty="0"/>
          </a:p>
        </p:txBody>
      </p:sp>
      <p:pic>
        <p:nvPicPr>
          <p:cNvPr id="4" name="Imagem 3" descr="Mode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276872"/>
            <a:ext cx="7471282" cy="28083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Introdução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Trabalhos Relacionados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Referencial Teórico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Implementação e Testes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Conclusões e Trabalhos Futuros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do Dispositivo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1403648" y="3501008"/>
            <a:ext cx="1987200" cy="72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Tipo de rede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2267744" y="4797152"/>
            <a:ext cx="1987200" cy="720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Velocidade da rede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4745040" y="4797152"/>
            <a:ext cx="1987200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Tamanho do arquivo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5652120" y="3501008"/>
            <a:ext cx="1988096" cy="72008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Taxa de Compressão</a:t>
            </a:r>
            <a:endParaRPr lang="pt-BR" dirty="0"/>
          </a:p>
        </p:txBody>
      </p:sp>
      <p:pic>
        <p:nvPicPr>
          <p:cNvPr id="10" name="Imagem 9" descr="android-2-2-for-nexus-on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5486" y="2681578"/>
            <a:ext cx="1683271" cy="168327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10277011</Template>
  <TotalTime>434</TotalTime>
  <Words>1218</Words>
  <Application>Microsoft Office PowerPoint</Application>
  <PresentationFormat>Apresentação na tela (4:3)</PresentationFormat>
  <Paragraphs>291</Paragraphs>
  <Slides>26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Fluxo</vt:lpstr>
      <vt:lpstr>Slide 1</vt:lpstr>
      <vt:lpstr>Sumário</vt:lpstr>
      <vt:lpstr>Sumário</vt:lpstr>
      <vt:lpstr>Introdução</vt:lpstr>
      <vt:lpstr>Introdução</vt:lpstr>
      <vt:lpstr>Sumário</vt:lpstr>
      <vt:lpstr>Trabalhos Relacionados</vt:lpstr>
      <vt:lpstr>Sumário</vt:lpstr>
      <vt:lpstr>Contexto do Dispositivo</vt:lpstr>
      <vt:lpstr>Referencial Teórico</vt:lpstr>
      <vt:lpstr>Aplicativos Android</vt:lpstr>
      <vt:lpstr>Arquitetura do Android</vt:lpstr>
      <vt:lpstr>Referencial Teórico – Android</vt:lpstr>
      <vt:lpstr>Referencial Teórico – Redes Neurais</vt:lpstr>
      <vt:lpstr>Sumário</vt:lpstr>
      <vt:lpstr>Implementação – Aplicação</vt:lpstr>
      <vt:lpstr>Implementação – Atividade e Serviço</vt:lpstr>
      <vt:lpstr>Implementação – Atividade e Serviço</vt:lpstr>
      <vt:lpstr>Implementação – Modelo</vt:lpstr>
      <vt:lpstr>Experimentos</vt:lpstr>
      <vt:lpstr>Experimentos</vt:lpstr>
      <vt:lpstr>Experimentos</vt:lpstr>
      <vt:lpstr>Sumário</vt:lpstr>
      <vt:lpstr>Conclusões</vt:lpstr>
      <vt:lpstr>Trabalhos Futuros</vt:lpstr>
      <vt:lpstr>Obrigado   Perguntas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Angelo Assis</dc:creator>
  <cp:lastModifiedBy>Angelo Assis</cp:lastModifiedBy>
  <cp:revision>48</cp:revision>
  <dcterms:created xsi:type="dcterms:W3CDTF">2010-11-24T00:29:30Z</dcterms:created>
  <dcterms:modified xsi:type="dcterms:W3CDTF">2010-11-29T18:52:40Z</dcterms:modified>
</cp:coreProperties>
</file>