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2" r:id="rId1"/>
  </p:sldMasterIdLst>
  <p:notesMasterIdLst>
    <p:notesMasterId r:id="rId28"/>
  </p:notesMasterIdLst>
  <p:sldIdLst>
    <p:sldId id="256" r:id="rId2"/>
    <p:sldId id="258" r:id="rId3"/>
    <p:sldId id="280" r:id="rId4"/>
    <p:sldId id="257" r:id="rId5"/>
    <p:sldId id="279" r:id="rId6"/>
    <p:sldId id="275" r:id="rId7"/>
    <p:sldId id="259" r:id="rId8"/>
    <p:sldId id="276" r:id="rId9"/>
    <p:sldId id="260" r:id="rId10"/>
    <p:sldId id="281" r:id="rId11"/>
    <p:sldId id="272" r:id="rId12"/>
    <p:sldId id="261" r:id="rId13"/>
    <p:sldId id="262" r:id="rId14"/>
    <p:sldId id="263" r:id="rId15"/>
    <p:sldId id="277" r:id="rId16"/>
    <p:sldId id="264" r:id="rId17"/>
    <p:sldId id="273" r:id="rId18"/>
    <p:sldId id="274" r:id="rId19"/>
    <p:sldId id="266" r:id="rId20"/>
    <p:sldId id="267" r:id="rId21"/>
    <p:sldId id="268" r:id="rId22"/>
    <p:sldId id="269" r:id="rId23"/>
    <p:sldId id="278" r:id="rId24"/>
    <p:sldId id="270" r:id="rId25"/>
    <p:sldId id="271" r:id="rId26"/>
    <p:sldId id="282" r:id="rId27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1039" autoAdjust="0"/>
  </p:normalViewPr>
  <p:slideViewPr>
    <p:cSldViewPr>
      <p:cViewPr varScale="1">
        <p:scale>
          <a:sx n="66" d="100"/>
          <a:sy n="66" d="100"/>
        </p:scale>
        <p:origin x="-150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2E9098-40F9-43DB-AD0E-74162EC3FE7D}" type="datetimeFigureOut">
              <a:rPr lang="pt-BR" smtClean="0"/>
              <a:pPr/>
              <a:t>29/11/2010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1E073C-4E62-4514-B7FB-E2CD3CBCB682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Limitações de hardware</a:t>
            </a:r>
            <a:r>
              <a:rPr lang="pt-BR" baseline="0" dirty="0" smtClean="0"/>
              <a:t> -&gt; tamanho da tela, capacidade de processamento, memória, BATERIA</a:t>
            </a:r>
          </a:p>
          <a:p>
            <a:r>
              <a:rPr lang="pt-BR" baseline="0" dirty="0" smtClean="0"/>
              <a:t>Contexto -&gt; informação (relevante) </a:t>
            </a:r>
            <a:r>
              <a:rPr lang="pt-BR" baseline="0" dirty="0" err="1" smtClean="0"/>
              <a:t>utlizada</a:t>
            </a:r>
            <a:r>
              <a:rPr lang="pt-BR" baseline="0" dirty="0" smtClean="0"/>
              <a:t> para caracterizar a situação de entidades </a:t>
            </a:r>
          </a:p>
          <a:p>
            <a:r>
              <a:rPr lang="pt-BR" baseline="0" dirty="0" smtClean="0"/>
              <a:t>Computação </a:t>
            </a:r>
            <a:r>
              <a:rPr lang="pt-BR" baseline="0" dirty="0" err="1" smtClean="0"/>
              <a:t>pervasiva</a:t>
            </a:r>
            <a:r>
              <a:rPr lang="pt-BR" baseline="0" dirty="0" smtClean="0"/>
              <a:t> e ubíqua</a:t>
            </a:r>
          </a:p>
          <a:p>
            <a:r>
              <a:rPr lang="pt-BR" baseline="0" dirty="0" smtClean="0"/>
              <a:t>Adaptar -&gt; ajustar o comportamento</a:t>
            </a:r>
          </a:p>
          <a:p>
            <a:r>
              <a:rPr lang="pt-BR" baseline="0" dirty="0" smtClean="0"/>
              <a:t>Redes que mais consomem energia (3G, </a:t>
            </a:r>
            <a:r>
              <a:rPr lang="pt-BR" baseline="0" dirty="0" err="1" smtClean="0"/>
              <a:t>Wifi</a:t>
            </a:r>
            <a:r>
              <a:rPr lang="pt-BR" baseline="0" dirty="0" smtClean="0"/>
              <a:t>, Bluetooth)</a:t>
            </a:r>
          </a:p>
          <a:p>
            <a:endParaRPr lang="pt-BR" baseline="0" dirty="0" smtClean="0"/>
          </a:p>
          <a:p>
            <a:r>
              <a:rPr lang="pt-BR" baseline="0" dirty="0" smtClean="0"/>
              <a:t>Motivação e objetivo geral -&gt; desenvolver um modelo decisório que define se um arquivo deve ser comprimido ou não antes de ser transmitido para um dispositivo móvel por uma rede sem fio</a:t>
            </a:r>
          </a:p>
          <a:p>
            <a:endParaRPr lang="pt-BR" baseline="0" dirty="0" smtClean="0"/>
          </a:p>
          <a:p>
            <a:r>
              <a:rPr lang="pt-BR" dirty="0" smtClean="0"/>
              <a:t>Identificar nos trabalhos relacionados as vantagens e desvantagens de cada abordagem;</a:t>
            </a:r>
          </a:p>
          <a:p>
            <a:r>
              <a:rPr lang="pt-BR" dirty="0" err="1" smtClean="0"/>
              <a:t>Verifiar</a:t>
            </a:r>
            <a:r>
              <a:rPr lang="pt-BR" dirty="0" smtClean="0"/>
              <a:t> os algoritmos de compressão na plataforma </a:t>
            </a:r>
            <a:r>
              <a:rPr lang="pt-BR" dirty="0" err="1" smtClean="0"/>
              <a:t>Android</a:t>
            </a:r>
            <a:r>
              <a:rPr lang="pt-BR" dirty="0" smtClean="0"/>
              <a:t>;</a:t>
            </a:r>
          </a:p>
          <a:p>
            <a:r>
              <a:rPr lang="pt-BR" dirty="0" smtClean="0"/>
              <a:t>Desenvolver o modelo de adaptação que prevê quando a compressão dos dados deve ocorrer;</a:t>
            </a:r>
          </a:p>
          <a:p>
            <a:r>
              <a:rPr lang="pt-BR" dirty="0" smtClean="0"/>
              <a:t>Testar o modelo em dispositivos reais, com diferentes tipos de rede.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1E073C-4E62-4514-B7FB-E2CD3CBCB682}" type="slidenum">
              <a:rPr lang="pt-BR" smtClean="0"/>
              <a:pPr/>
              <a:t>4</a:t>
            </a:fld>
            <a:endParaRPr lang="pt-BR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t-BR" dirty="0" err="1" smtClean="0"/>
              <a:t>Nexus</a:t>
            </a:r>
            <a:r>
              <a:rPr lang="pt-BR" baseline="0" dirty="0" smtClean="0"/>
              <a:t> -&gt; 2G, 3G, </a:t>
            </a:r>
            <a:r>
              <a:rPr lang="pt-BR" baseline="0" dirty="0" err="1" smtClean="0"/>
              <a:t>Wifi</a:t>
            </a:r>
            <a:r>
              <a:rPr lang="pt-BR" baseline="0" dirty="0" smtClean="0"/>
              <a:t> b/g, Bluetooth 2.0</a:t>
            </a:r>
          </a:p>
          <a:p>
            <a:r>
              <a:rPr lang="pt-BR" baseline="0" dirty="0" smtClean="0"/>
              <a:t>Bateria 290hrs </a:t>
            </a:r>
            <a:r>
              <a:rPr lang="pt-BR" baseline="0" dirty="0" err="1" smtClean="0"/>
              <a:t>standby</a:t>
            </a:r>
            <a:endParaRPr lang="pt-BR" baseline="0" dirty="0" smtClean="0"/>
          </a:p>
          <a:p>
            <a:endParaRPr lang="pt-BR" baseline="0" dirty="0" smtClean="0"/>
          </a:p>
          <a:p>
            <a:r>
              <a:rPr lang="pt-BR" baseline="0" dirty="0" smtClean="0"/>
              <a:t>Alta taxa de compressão</a:t>
            </a:r>
          </a:p>
          <a:p>
            <a:endParaRPr lang="pt-BR" baseline="0" dirty="0" smtClean="0"/>
          </a:p>
          <a:p>
            <a:r>
              <a:rPr lang="pt-BR" baseline="0" dirty="0" smtClean="0"/>
              <a:t>Testes para conhecer o comportamento do </a:t>
            </a:r>
            <a:r>
              <a:rPr lang="pt-BR" baseline="0" dirty="0" err="1" smtClean="0"/>
              <a:t>android</a:t>
            </a:r>
            <a:r>
              <a:rPr lang="pt-BR" baseline="0" dirty="0" smtClean="0"/>
              <a:t>!</a:t>
            </a:r>
          </a:p>
          <a:p>
            <a:endParaRPr lang="pt-BR" baseline="0" smtClean="0"/>
          </a:p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1E073C-4E62-4514-B7FB-E2CD3CBCB682}" type="slidenum">
              <a:rPr lang="pt-BR" smtClean="0"/>
              <a:pPr/>
              <a:t>20</a:t>
            </a:fld>
            <a:endParaRPr lang="pt-B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t-BR" dirty="0" err="1" smtClean="0"/>
              <a:t>Xiao</a:t>
            </a:r>
            <a:r>
              <a:rPr lang="pt-BR" baseline="0" dirty="0" smtClean="0"/>
              <a:t> Nokia</a:t>
            </a:r>
          </a:p>
          <a:p>
            <a:endParaRPr lang="pt-BR" baseline="0" dirty="0" smtClean="0"/>
          </a:p>
          <a:p>
            <a:r>
              <a:rPr lang="pt-BR" baseline="0" dirty="0" smtClean="0"/>
              <a:t>Rice e </a:t>
            </a:r>
            <a:r>
              <a:rPr lang="pt-BR" baseline="0" dirty="0" err="1" smtClean="0"/>
              <a:t>Hay</a:t>
            </a:r>
            <a:r>
              <a:rPr lang="pt-BR" baseline="0" dirty="0" smtClean="0"/>
              <a:t> </a:t>
            </a:r>
          </a:p>
          <a:p>
            <a:r>
              <a:rPr lang="pt-BR" baseline="0" dirty="0" smtClean="0"/>
              <a:t>1 </a:t>
            </a:r>
            <a:r>
              <a:rPr lang="pt-BR" baseline="0" dirty="0" err="1" smtClean="0"/>
              <a:t>Wifi</a:t>
            </a:r>
            <a:r>
              <a:rPr lang="pt-BR" baseline="0" dirty="0" smtClean="0"/>
              <a:t> (menor gasto)</a:t>
            </a:r>
          </a:p>
          <a:p>
            <a:r>
              <a:rPr lang="pt-BR" baseline="0" dirty="0" smtClean="0"/>
              <a:t>2 3G</a:t>
            </a:r>
          </a:p>
          <a:p>
            <a:r>
              <a:rPr lang="pt-BR" baseline="0" dirty="0" smtClean="0"/>
              <a:t>3 2G (maior gasto)</a:t>
            </a:r>
          </a:p>
          <a:p>
            <a:r>
              <a:rPr lang="pt-BR" baseline="0" dirty="0" smtClean="0"/>
              <a:t>Considerar o tipo de rede e não só a largura de banda</a:t>
            </a:r>
          </a:p>
          <a:p>
            <a:endParaRPr lang="pt-BR" baseline="0" dirty="0" smtClean="0"/>
          </a:p>
          <a:p>
            <a:r>
              <a:rPr lang="pt-BR" baseline="0" dirty="0" smtClean="0"/>
              <a:t>Esse trabalho foi realizado com testes em dispositivos reais, com base em estudos dos principais parâmetros que influenciam na decisão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1E073C-4E62-4514-B7FB-E2CD3CBCB682}" type="slidenum">
              <a:rPr lang="pt-BR" smtClean="0"/>
              <a:pPr/>
              <a:t>7</a:t>
            </a:fld>
            <a:endParaRPr lang="pt-B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Os passos da compressão</a:t>
            </a:r>
            <a:r>
              <a:rPr lang="pt-BR" baseline="0" dirty="0" smtClean="0"/>
              <a:t> adaptativa</a:t>
            </a:r>
          </a:p>
          <a:p>
            <a:r>
              <a:rPr lang="pt-BR" baseline="0" dirty="0" smtClean="0"/>
              <a:t>	Cenários onde a compressão deve ser utilizada (</a:t>
            </a:r>
            <a:r>
              <a:rPr lang="pt-BR" baseline="0" dirty="0" err="1" smtClean="0"/>
              <a:t>qdo</a:t>
            </a:r>
            <a:r>
              <a:rPr lang="pt-BR" baseline="0" dirty="0" smtClean="0"/>
              <a:t> diminui o gasto de tempo e/ou energia)</a:t>
            </a:r>
          </a:p>
          <a:p>
            <a:r>
              <a:rPr lang="pt-BR" baseline="0" dirty="0" smtClean="0"/>
              <a:t>	selecionar os parâmetros que interferem</a:t>
            </a:r>
          </a:p>
          <a:p>
            <a:r>
              <a:rPr lang="pt-BR" baseline="0" dirty="0" smtClean="0"/>
              <a:t>	Combinar os parâmetros (Aqui complica!)</a:t>
            </a:r>
          </a:p>
          <a:p>
            <a:endParaRPr lang="pt-BR" baseline="0" dirty="0" smtClean="0"/>
          </a:p>
          <a:p>
            <a:r>
              <a:rPr lang="pt-BR" baseline="0" dirty="0" smtClean="0"/>
              <a:t>O </a:t>
            </a:r>
            <a:r>
              <a:rPr lang="pt-BR" baseline="0" dirty="0" err="1" smtClean="0"/>
              <a:t>middleware</a:t>
            </a:r>
            <a:r>
              <a:rPr lang="pt-BR" baseline="0" dirty="0" smtClean="0"/>
              <a:t> tem que ser compatível com o SO do dispositivo. Cada dispositivo tem um SO diferente</a:t>
            </a:r>
          </a:p>
          <a:p>
            <a:endParaRPr lang="pt-BR" baseline="0" dirty="0" smtClean="0"/>
          </a:p>
          <a:p>
            <a:r>
              <a:rPr lang="pt-BR" baseline="0" dirty="0" err="1" smtClean="0"/>
              <a:t>Android</a:t>
            </a:r>
            <a:r>
              <a:rPr lang="pt-BR" baseline="0" dirty="0" smtClean="0"/>
              <a:t> explora a evolução de recursos e dispositivos e já possui a tecnologia de compressão GZIP </a:t>
            </a:r>
          </a:p>
          <a:p>
            <a:endParaRPr lang="pt-BR" dirty="0" smtClean="0"/>
          </a:p>
          <a:p>
            <a:r>
              <a:rPr lang="pt-BR" dirty="0" smtClean="0"/>
              <a:t>Foi criado pelo Google, e é mantido pela Open </a:t>
            </a:r>
            <a:r>
              <a:rPr lang="pt-BR" dirty="0" err="1" smtClean="0"/>
              <a:t>Handset</a:t>
            </a:r>
            <a:r>
              <a:rPr lang="pt-BR" baseline="0" dirty="0" smtClean="0"/>
              <a:t> </a:t>
            </a:r>
            <a:r>
              <a:rPr lang="pt-BR" baseline="0" dirty="0" err="1" smtClean="0"/>
              <a:t>Alliance</a:t>
            </a:r>
            <a:r>
              <a:rPr lang="pt-BR" baseline="0" dirty="0" smtClean="0"/>
              <a:t> (+30 empresas)</a:t>
            </a:r>
          </a:p>
          <a:p>
            <a:r>
              <a:rPr lang="pt-BR" baseline="0" dirty="0" smtClean="0"/>
              <a:t>Não é dependente do hardware</a:t>
            </a:r>
          </a:p>
          <a:p>
            <a:r>
              <a:rPr lang="pt-BR" baseline="0" dirty="0" smtClean="0"/>
              <a:t>Baseado em </a:t>
            </a:r>
            <a:r>
              <a:rPr lang="pt-BR" baseline="0" dirty="0" err="1" smtClean="0"/>
              <a:t>linux</a:t>
            </a:r>
            <a:endParaRPr lang="pt-BR" baseline="0" dirty="0" smtClean="0"/>
          </a:p>
          <a:p>
            <a:endParaRPr lang="pt-BR" baseline="0" dirty="0" smtClean="0"/>
          </a:p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1E073C-4E62-4514-B7FB-E2CD3CBCB682}" type="slidenum">
              <a:rPr lang="pt-BR" smtClean="0"/>
              <a:pPr/>
              <a:t>9</a:t>
            </a:fld>
            <a:endParaRPr lang="pt-B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t-BR" baseline="0" dirty="0" err="1" smtClean="0"/>
              <a:t>Android</a:t>
            </a:r>
            <a:r>
              <a:rPr lang="pt-BR" baseline="0" dirty="0" smtClean="0"/>
              <a:t> </a:t>
            </a:r>
            <a:r>
              <a:rPr lang="pt-BR" baseline="0" dirty="0" err="1" smtClean="0"/>
              <a:t>Market</a:t>
            </a:r>
            <a:r>
              <a:rPr lang="pt-BR" baseline="0" dirty="0" smtClean="0"/>
              <a:t> (aplicativos gratuitos, senão muito baratos)</a:t>
            </a:r>
          </a:p>
          <a:p>
            <a:endParaRPr lang="pt-BR" baseline="0" dirty="0" smtClean="0"/>
          </a:p>
          <a:p>
            <a:r>
              <a:rPr lang="pt-BR" baseline="0" dirty="0" smtClean="0"/>
              <a:t>Desenvolvedores </a:t>
            </a:r>
            <a:r>
              <a:rPr lang="pt-BR" baseline="0" dirty="0" err="1" smtClean="0"/>
              <a:t>Android</a:t>
            </a:r>
            <a:endParaRPr lang="pt-BR" baseline="0" dirty="0" smtClean="0"/>
          </a:p>
          <a:p>
            <a:endParaRPr lang="pt-BR" baseline="0" dirty="0" smtClean="0"/>
          </a:p>
          <a:p>
            <a:r>
              <a:rPr lang="pt-BR" baseline="0" dirty="0" smtClean="0"/>
              <a:t>Personalização do dispositivo de acordo com preferências do usuário</a:t>
            </a:r>
          </a:p>
          <a:p>
            <a:endParaRPr lang="pt-BR" baseline="0" dirty="0" smtClean="0"/>
          </a:p>
          <a:p>
            <a:r>
              <a:rPr lang="pt-BR" baseline="0" dirty="0" smtClean="0"/>
              <a:t>PORÉM, a maioria dos aplicativos utilizam a conexão à internet. Os citados utilizam conexão HTTP</a:t>
            </a:r>
          </a:p>
          <a:p>
            <a:endParaRPr lang="pt-BR" baseline="0" dirty="0" smtClean="0"/>
          </a:p>
          <a:p>
            <a:r>
              <a:rPr lang="pt-BR" baseline="0" dirty="0" smtClean="0"/>
              <a:t>Recurso de sincronização do </a:t>
            </a:r>
            <a:r>
              <a:rPr lang="pt-BR" baseline="0" dirty="0" err="1" smtClean="0"/>
              <a:t>Android</a:t>
            </a:r>
            <a:r>
              <a:rPr lang="pt-BR" baseline="0" dirty="0" smtClean="0"/>
              <a:t>, que gera grande concorrência de recursos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1E073C-4E62-4514-B7FB-E2CD3CBCB682}" type="slidenum">
              <a:rPr lang="pt-BR" smtClean="0"/>
              <a:pPr/>
              <a:t>11</a:t>
            </a:fld>
            <a:endParaRPr lang="pt-B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Base </a:t>
            </a:r>
            <a:r>
              <a:rPr lang="pt-BR" dirty="0" err="1" smtClean="0"/>
              <a:t>kernel</a:t>
            </a:r>
            <a:r>
              <a:rPr lang="pt-BR" dirty="0" smtClean="0"/>
              <a:t> Linux -&gt; gerenciamento de memória,</a:t>
            </a:r>
            <a:r>
              <a:rPr lang="pt-BR" baseline="0" dirty="0" smtClean="0"/>
              <a:t> </a:t>
            </a:r>
            <a:r>
              <a:rPr lang="pt-BR" dirty="0" smtClean="0"/>
              <a:t>configurações</a:t>
            </a:r>
            <a:r>
              <a:rPr lang="pt-BR" baseline="0" dirty="0" smtClean="0"/>
              <a:t> de segurança, gerenciamento de energia, </a:t>
            </a:r>
            <a:r>
              <a:rPr lang="pt-BR" baseline="0" dirty="0" err="1" smtClean="0"/>
              <a:t>drivers</a:t>
            </a:r>
            <a:r>
              <a:rPr lang="pt-BR" baseline="0" dirty="0" smtClean="0"/>
              <a:t> de hardware</a:t>
            </a:r>
          </a:p>
          <a:p>
            <a:endParaRPr lang="pt-BR" baseline="0" dirty="0" smtClean="0"/>
          </a:p>
          <a:p>
            <a:r>
              <a:rPr lang="pt-BR" baseline="0" dirty="0" smtClean="0"/>
              <a:t>Bibliotecas e ambiente de execução -&gt; Bibliotecas C/C++ utilizadas pelo </a:t>
            </a:r>
            <a:r>
              <a:rPr lang="pt-BR" baseline="0" dirty="0" err="1" smtClean="0"/>
              <a:t>Android</a:t>
            </a:r>
            <a:endParaRPr lang="pt-BR" baseline="0" dirty="0" smtClean="0"/>
          </a:p>
          <a:p>
            <a:endParaRPr lang="pt-BR" baseline="0" dirty="0" smtClean="0"/>
          </a:p>
          <a:p>
            <a:r>
              <a:rPr lang="pt-BR" baseline="0" dirty="0" err="1" smtClean="0"/>
              <a:t>Dalvik</a:t>
            </a:r>
            <a:r>
              <a:rPr lang="pt-BR" baseline="0" dirty="0" smtClean="0"/>
              <a:t> -&gt; Máquina virtual -&gt; suporta múltiplas máquinas virtuais -&gt; Dessa forma as aplicações são independentes e simplifica o gerenciamento de memória</a:t>
            </a:r>
          </a:p>
          <a:p>
            <a:endParaRPr lang="pt-BR" baseline="0" dirty="0" smtClean="0"/>
          </a:p>
          <a:p>
            <a:r>
              <a:rPr lang="pt-BR" baseline="0" dirty="0" smtClean="0"/>
              <a:t>Framework de aplicação -&gt; estão localizados os componentes que auxiliam no desenvolvimento de aplicações</a:t>
            </a:r>
          </a:p>
          <a:p>
            <a:endParaRPr lang="pt-BR" baseline="0" dirty="0" smtClean="0"/>
          </a:p>
          <a:p>
            <a:r>
              <a:rPr lang="pt-BR" baseline="0" dirty="0" smtClean="0"/>
              <a:t>Topo da pilha -&gt; aplicações em si (email, SMS, calendário, contatos, </a:t>
            </a:r>
            <a:r>
              <a:rPr lang="pt-BR" baseline="0" dirty="0" err="1" smtClean="0"/>
              <a:t>etc</a:t>
            </a:r>
            <a:r>
              <a:rPr lang="pt-BR" baseline="0" dirty="0" smtClean="0"/>
              <a:t>) JAVA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1E073C-4E62-4514-B7FB-E2CD3CBCB682}" type="slidenum">
              <a:rPr lang="pt-BR" smtClean="0"/>
              <a:pPr/>
              <a:t>12</a:t>
            </a:fld>
            <a:endParaRPr lang="pt-B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Atividade -&gt; apresenta uma interface visual focada nas atividades do usuário</a:t>
            </a:r>
          </a:p>
          <a:p>
            <a:r>
              <a:rPr lang="pt-BR" dirty="0" smtClean="0"/>
              <a:t>Serviços -&gt; não têm uma interface visual do usuário, e executam em segundo plano por tempo indeterminado</a:t>
            </a:r>
          </a:p>
          <a:p>
            <a:r>
              <a:rPr lang="pt-BR" dirty="0" err="1" smtClean="0"/>
              <a:t>Intents</a:t>
            </a:r>
            <a:r>
              <a:rPr lang="pt-BR" dirty="0" smtClean="0"/>
              <a:t> -&gt; respondem às solicitações de serviço de outra aplicação</a:t>
            </a:r>
          </a:p>
          <a:p>
            <a:endParaRPr lang="pt-BR" dirty="0" smtClean="0"/>
          </a:p>
          <a:p>
            <a:r>
              <a:rPr lang="pt-BR" dirty="0" smtClean="0"/>
              <a:t>A atividade conta com vários métodos definidos de acordo a mudança de estado da atividade, onde cada estado significa uma parte do ciclo de vida de uma</a:t>
            </a:r>
            <a:r>
              <a:rPr lang="pt-BR" baseline="0" dirty="0" smtClean="0"/>
              <a:t> </a:t>
            </a:r>
            <a:r>
              <a:rPr lang="pt-BR" dirty="0" smtClean="0"/>
              <a:t>atividade . Possui três estados: (1) executando (2) pausada (3) parada</a:t>
            </a:r>
          </a:p>
          <a:p>
            <a:r>
              <a:rPr lang="pt-BR" dirty="0" smtClean="0"/>
              <a:t>Métodos</a:t>
            </a:r>
            <a:r>
              <a:rPr lang="pt-BR" baseline="0" dirty="0" smtClean="0"/>
              <a:t> </a:t>
            </a:r>
            <a:r>
              <a:rPr lang="pt-BR" baseline="0" dirty="0" err="1" smtClean="0"/>
              <a:t>onCreate</a:t>
            </a:r>
            <a:r>
              <a:rPr lang="pt-BR" baseline="0" dirty="0" smtClean="0"/>
              <a:t>, </a:t>
            </a:r>
            <a:r>
              <a:rPr lang="pt-BR" baseline="0" dirty="0" err="1" smtClean="0"/>
              <a:t>onStart</a:t>
            </a:r>
            <a:r>
              <a:rPr lang="pt-BR" baseline="0" dirty="0" smtClean="0"/>
              <a:t>, </a:t>
            </a:r>
            <a:r>
              <a:rPr lang="pt-BR" baseline="0" dirty="0" err="1" smtClean="0"/>
              <a:t>onResume</a:t>
            </a:r>
            <a:r>
              <a:rPr lang="pt-BR" baseline="0" dirty="0" smtClean="0"/>
              <a:t>, </a:t>
            </a:r>
            <a:r>
              <a:rPr lang="pt-BR" baseline="0" dirty="0" err="1" smtClean="0"/>
              <a:t>onRestart</a:t>
            </a:r>
            <a:r>
              <a:rPr lang="pt-BR" baseline="0" dirty="0" smtClean="0"/>
              <a:t>, </a:t>
            </a:r>
            <a:r>
              <a:rPr lang="pt-BR" baseline="0" dirty="0" err="1" smtClean="0"/>
              <a:t>onPause</a:t>
            </a:r>
            <a:r>
              <a:rPr lang="pt-BR" baseline="0" dirty="0" smtClean="0"/>
              <a:t>, </a:t>
            </a:r>
            <a:r>
              <a:rPr lang="pt-BR" baseline="0" dirty="0" err="1" smtClean="0"/>
              <a:t>onStop</a:t>
            </a:r>
            <a:r>
              <a:rPr lang="pt-BR" baseline="0" dirty="0" smtClean="0"/>
              <a:t>, </a:t>
            </a:r>
            <a:r>
              <a:rPr lang="pt-BR" baseline="0" dirty="0" err="1" smtClean="0"/>
              <a:t>onDestroy</a:t>
            </a:r>
            <a:endParaRPr lang="pt-BR" baseline="0" dirty="0" smtClean="0"/>
          </a:p>
          <a:p>
            <a:endParaRPr lang="pt-BR" baseline="0" dirty="0" smtClean="0"/>
          </a:p>
          <a:p>
            <a:r>
              <a:rPr lang="pt-BR" dirty="0" smtClean="0"/>
              <a:t>O serviço</a:t>
            </a:r>
            <a:r>
              <a:rPr lang="pt-BR" baseline="0" dirty="0" smtClean="0"/>
              <a:t> é um </a:t>
            </a:r>
            <a:r>
              <a:rPr lang="pt-BR" dirty="0" smtClean="0"/>
              <a:t>aplicativo executado em um nível baixo e sem um monitor ou interface gráfica. Geralmente deve ser executado por muito tempo em segundo plano. É</a:t>
            </a:r>
            <a:r>
              <a:rPr lang="pt-BR" baseline="0" dirty="0" smtClean="0"/>
              <a:t> possível vincular atividades e serviços (</a:t>
            </a:r>
            <a:r>
              <a:rPr lang="pt-BR" baseline="0" dirty="0" err="1" smtClean="0"/>
              <a:t>bind</a:t>
            </a:r>
            <a:r>
              <a:rPr lang="pt-BR" baseline="0" dirty="0" smtClean="0"/>
              <a:t>)</a:t>
            </a:r>
          </a:p>
          <a:p>
            <a:r>
              <a:rPr lang="pt-BR" dirty="0" smtClean="0"/>
              <a:t>Assim como a atividade, o serviço apresenta um ciclo de vida com alguns métodos que podem ser implementados pelo desenvolvedor.</a:t>
            </a:r>
          </a:p>
          <a:p>
            <a:r>
              <a:rPr lang="pt-BR" dirty="0" smtClean="0"/>
              <a:t>Métodos </a:t>
            </a:r>
            <a:r>
              <a:rPr lang="pt-BR" dirty="0" err="1" smtClean="0"/>
              <a:t>onCreate</a:t>
            </a:r>
            <a:r>
              <a:rPr lang="pt-BR" dirty="0" smtClean="0"/>
              <a:t>,</a:t>
            </a:r>
            <a:r>
              <a:rPr lang="pt-BR" baseline="0" dirty="0" smtClean="0"/>
              <a:t> </a:t>
            </a:r>
            <a:r>
              <a:rPr lang="pt-BR" baseline="0" dirty="0" err="1" smtClean="0"/>
              <a:t>onStart</a:t>
            </a:r>
            <a:r>
              <a:rPr lang="pt-BR" baseline="0" dirty="0" smtClean="0"/>
              <a:t>, </a:t>
            </a:r>
            <a:r>
              <a:rPr lang="pt-BR" baseline="0" dirty="0" err="1" smtClean="0"/>
              <a:t>onBind</a:t>
            </a:r>
            <a:r>
              <a:rPr lang="pt-BR" baseline="0" dirty="0" smtClean="0"/>
              <a:t>, </a:t>
            </a:r>
            <a:r>
              <a:rPr lang="pt-BR" baseline="0" dirty="0" err="1" smtClean="0"/>
              <a:t>onUnbind</a:t>
            </a:r>
            <a:r>
              <a:rPr lang="pt-BR" baseline="0" dirty="0" smtClean="0"/>
              <a:t>, </a:t>
            </a:r>
            <a:r>
              <a:rPr lang="pt-BR" baseline="0" dirty="0" err="1" smtClean="0"/>
              <a:t>onRebind</a:t>
            </a:r>
            <a:r>
              <a:rPr lang="pt-BR" baseline="0" dirty="0" smtClean="0"/>
              <a:t>, </a:t>
            </a:r>
            <a:r>
              <a:rPr lang="pt-BR" baseline="0" dirty="0" err="1" smtClean="0"/>
              <a:t>onDestroy</a:t>
            </a:r>
            <a:endParaRPr lang="pt-BR" dirty="0" smtClean="0"/>
          </a:p>
          <a:p>
            <a:endParaRPr lang="pt-BR" dirty="0" smtClean="0"/>
          </a:p>
          <a:p>
            <a:r>
              <a:rPr lang="pt-BR" dirty="0" err="1" smtClean="0"/>
              <a:t>Manifest</a:t>
            </a:r>
            <a:r>
              <a:rPr lang="pt-BR" dirty="0" smtClean="0"/>
              <a:t>.</a:t>
            </a:r>
            <a:r>
              <a:rPr lang="pt-BR" dirty="0" err="1" smtClean="0"/>
              <a:t>xml</a:t>
            </a:r>
            <a:r>
              <a:rPr lang="pt-BR" dirty="0" smtClean="0"/>
              <a:t> -&gt; informações que o sistema deve ter antes de executar qualquer código do aplicativo.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1E073C-4E62-4514-B7FB-E2CD3CBCB682}" type="slidenum">
              <a:rPr lang="pt-BR" smtClean="0"/>
              <a:pPr/>
              <a:t>13</a:t>
            </a:fld>
            <a:endParaRPr lang="pt-B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A decisão é</a:t>
            </a:r>
            <a:r>
              <a:rPr lang="pt-BR" baseline="0" dirty="0" smtClean="0"/>
              <a:t> </a:t>
            </a:r>
            <a:r>
              <a:rPr lang="pt-BR" dirty="0" smtClean="0"/>
              <a:t>um problema de classificação.</a:t>
            </a:r>
            <a:r>
              <a:rPr lang="pt-BR" baseline="0" dirty="0" smtClean="0"/>
              <a:t> O</a:t>
            </a:r>
            <a:r>
              <a:rPr lang="pt-BR" dirty="0" smtClean="0"/>
              <a:t>s atributos são os parâmetros referentes ao contexto do dispositivo e as classes são baixar o arquivo comprimido, ou baixar o arquivo sem comprimir.</a:t>
            </a:r>
          </a:p>
          <a:p>
            <a:endParaRPr lang="pt-BR" dirty="0" smtClean="0"/>
          </a:p>
          <a:p>
            <a:r>
              <a:rPr lang="pt-BR" dirty="0" smtClean="0"/>
              <a:t>Limitação dos modelos estatísticos -&gt; funcionam bem apenas quando as suposições subjacentes forem satisfeitas. Os usuários devem ter um bom conhecimento das propriedades dos dados e recursos de modelo antes deles poderem ser aplicados com sucesso</a:t>
            </a:r>
          </a:p>
          <a:p>
            <a:endParaRPr lang="pt-BR" dirty="0" smtClean="0"/>
          </a:p>
          <a:p>
            <a:r>
              <a:rPr lang="pt-BR" dirty="0" smtClean="0"/>
              <a:t>Redes neurais são auto adaptativas,</a:t>
            </a:r>
            <a:r>
              <a:rPr lang="pt-BR" baseline="0" dirty="0" smtClean="0"/>
              <a:t> ajustam-se aos dados, aproximam qualquer função;</a:t>
            </a:r>
          </a:p>
          <a:p>
            <a:endParaRPr lang="pt-BR" baseline="0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baseline="0" dirty="0" smtClean="0"/>
              <a:t>Rede neural -&gt; processador paralelo distribuído com unidades de processamento -&gt; neurônios .. Um conjunto de neurônios forma uma camada .. As conexões entre os neurônios são pesos e ajustáveis por meio de aprendizagem (supervisionada)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pt-BR" baseline="0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pt-BR" baseline="0" dirty="0" smtClean="0"/>
          </a:p>
          <a:p>
            <a:endParaRPr lang="pt-BR" baseline="0" dirty="0" smtClean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1E073C-4E62-4514-B7FB-E2CD3CBCB682}" type="slidenum">
              <a:rPr lang="pt-BR" smtClean="0"/>
              <a:pPr/>
              <a:t>14</a:t>
            </a:fld>
            <a:endParaRPr lang="pt-BR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1E073C-4E62-4514-B7FB-E2CD3CBCB682}" type="slidenum">
              <a:rPr lang="pt-BR" smtClean="0"/>
              <a:pPr/>
              <a:t>17</a:t>
            </a:fld>
            <a:endParaRPr lang="pt-BR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20 neurônios na camada oculta</a:t>
            </a:r>
          </a:p>
          <a:p>
            <a:endParaRPr lang="pt-BR" dirty="0" smtClean="0"/>
          </a:p>
          <a:p>
            <a:r>
              <a:rPr lang="pt-BR" dirty="0" smtClean="0"/>
              <a:t>Centenas de testes para montar a base de treinamento</a:t>
            </a:r>
          </a:p>
          <a:p>
            <a:endParaRPr lang="pt-BR" dirty="0" smtClean="0"/>
          </a:p>
          <a:p>
            <a:r>
              <a:rPr lang="pt-BR" dirty="0" smtClean="0"/>
              <a:t>Vantagem</a:t>
            </a:r>
            <a:r>
              <a:rPr lang="pt-BR" baseline="0" dirty="0" smtClean="0"/>
              <a:t> -&gt; treinamento antecipado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1E073C-4E62-4514-B7FB-E2CD3CBCB682}" type="slidenum">
              <a:rPr lang="pt-BR" smtClean="0"/>
              <a:pPr/>
              <a:t>19</a:t>
            </a:fld>
            <a:endParaRPr lang="pt-B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ítulo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7" name="Subtítulo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30" name="Espaço Reservado para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3068D-34C0-4CF0-BB14-C712EF82F85F}" type="datetimeFigureOut">
              <a:rPr lang="pt-BR" smtClean="0"/>
              <a:pPr/>
              <a:t>29/11/2010</a:t>
            </a:fld>
            <a:endParaRPr lang="pt-BR"/>
          </a:p>
        </p:txBody>
      </p:sp>
      <p:sp>
        <p:nvSpPr>
          <p:cNvPr id="19" name="Espaço Reservado para Rodapé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27" name="Espaço Reservado para Número de Slid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1CCB3-586C-4038-8959-C54C1BC0ECE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3068D-34C0-4CF0-BB14-C712EF82F85F}" type="datetimeFigureOut">
              <a:rPr lang="pt-BR" smtClean="0"/>
              <a:pPr/>
              <a:t>29/11/2010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1CCB3-586C-4038-8959-C54C1BC0ECE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3068D-34C0-4CF0-BB14-C712EF82F85F}" type="datetimeFigureOut">
              <a:rPr lang="pt-BR" smtClean="0"/>
              <a:pPr/>
              <a:t>29/11/2010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1CCB3-586C-4038-8959-C54C1BC0ECE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3068D-34C0-4CF0-BB14-C712EF82F85F}" type="datetimeFigureOut">
              <a:rPr lang="pt-BR" smtClean="0"/>
              <a:pPr/>
              <a:t>29/11/2010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1CCB3-586C-4038-8959-C54C1BC0ECE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3068D-34C0-4CF0-BB14-C712EF82F85F}" type="datetimeFigureOut">
              <a:rPr lang="pt-BR" smtClean="0"/>
              <a:pPr/>
              <a:t>29/11/2010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1CCB3-586C-4038-8959-C54C1BC0ECE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3068D-34C0-4CF0-BB14-C712EF82F85F}" type="datetimeFigureOut">
              <a:rPr lang="pt-BR" smtClean="0"/>
              <a:pPr/>
              <a:t>29/11/2010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1CCB3-586C-4038-8959-C54C1BC0ECE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3068D-34C0-4CF0-BB14-C712EF82F85F}" type="datetimeFigureOut">
              <a:rPr lang="pt-BR" smtClean="0"/>
              <a:pPr/>
              <a:t>29/11/2010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1CCB3-586C-4038-8959-C54C1BC0ECE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3068D-34C0-4CF0-BB14-C712EF82F85F}" type="datetimeFigureOut">
              <a:rPr lang="pt-BR" smtClean="0"/>
              <a:pPr/>
              <a:t>29/11/2010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1CCB3-586C-4038-8959-C54C1BC0ECE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3068D-34C0-4CF0-BB14-C712EF82F85F}" type="datetimeFigureOut">
              <a:rPr lang="pt-BR" smtClean="0"/>
              <a:pPr/>
              <a:t>29/11/2010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1CCB3-586C-4038-8959-C54C1BC0ECE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3068D-34C0-4CF0-BB14-C712EF82F85F}" type="datetimeFigureOut">
              <a:rPr lang="pt-BR" smtClean="0"/>
              <a:pPr/>
              <a:t>29/11/2010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1CCB3-586C-4038-8959-C54C1BC0ECE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ângulo com Único Canto Aparado e Arredondado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riângulo retângulo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3068D-34C0-4CF0-BB14-C712EF82F85F}" type="datetimeFigureOut">
              <a:rPr lang="pt-BR" smtClean="0"/>
              <a:pPr/>
              <a:t>29/11/2010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1BB1CCB3-586C-4038-8959-C54C1BC0ECED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10" name="Forma livre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orma livre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a livre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orma livre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Espaço Reservado para Título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0" name="Espaço Reservado para Texto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0" name="Espaço Reservado para Data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2F3068D-34C0-4CF0-BB14-C712EF82F85F}" type="datetimeFigureOut">
              <a:rPr lang="pt-BR" smtClean="0"/>
              <a:pPr/>
              <a:t>29/11/2010</a:t>
            </a:fld>
            <a:endParaRPr lang="pt-BR"/>
          </a:p>
        </p:txBody>
      </p:sp>
      <p:sp>
        <p:nvSpPr>
          <p:cNvPr id="22" name="Espaço Reservado para Rodapé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BB1CCB3-586C-4038-8959-C54C1BC0ECED}" type="slidenum">
              <a:rPr lang="pt-BR" smtClean="0"/>
              <a:pPr/>
              <a:t>‹nº›</a:t>
            </a:fld>
            <a:endParaRPr lang="pt-BR"/>
          </a:p>
        </p:txBody>
      </p:sp>
      <p:grpSp>
        <p:nvGrpSpPr>
          <p:cNvPr id="2" name="Grupo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orma livre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orma livre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7" Type="http://schemas.openxmlformats.org/officeDocument/2006/relationships/image" Target="../media/image1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526146" y="3585568"/>
            <a:ext cx="8077200" cy="1499616"/>
          </a:xfrm>
        </p:spPr>
        <p:txBody>
          <a:bodyPr>
            <a:normAutofit/>
          </a:bodyPr>
          <a:lstStyle/>
          <a:p>
            <a:pPr algn="r"/>
            <a:r>
              <a:rPr lang="pt-BR" sz="2400" dirty="0" smtClean="0"/>
              <a:t>Aluno: </a:t>
            </a:r>
            <a:r>
              <a:rPr lang="pt-BR" sz="2400" dirty="0" err="1" smtClean="0"/>
              <a:t>Angelo</a:t>
            </a:r>
            <a:r>
              <a:rPr lang="pt-BR" sz="2400" dirty="0" smtClean="0"/>
              <a:t> Ferreira Assis</a:t>
            </a:r>
          </a:p>
          <a:p>
            <a:pPr algn="r"/>
            <a:r>
              <a:rPr lang="pt-BR" sz="2400" dirty="0" smtClean="0"/>
              <a:t>Orientador: Ricardo Augusto Rabelo Oliveira</a:t>
            </a:r>
            <a:endParaRPr lang="pt-BR" sz="2400" dirty="0"/>
          </a:p>
        </p:txBody>
      </p:sp>
      <p:sp>
        <p:nvSpPr>
          <p:cNvPr id="4" name="Título 1"/>
          <p:cNvSpPr txBox="1">
            <a:spLocks/>
          </p:cNvSpPr>
          <p:nvPr/>
        </p:nvSpPr>
        <p:spPr>
          <a:xfrm>
            <a:off x="0" y="1669572"/>
            <a:ext cx="9144000" cy="1673352"/>
          </a:xfrm>
          <a:prstGeom prst="rect">
            <a:avLst/>
          </a:prstGeom>
        </p:spPr>
        <p:txBody>
          <a:bodyPr vert="horz" lIns="91440" tIns="0" rIns="45720" bIns="0" rtlCol="0" anchor="t">
            <a:no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PROPOSTA DE MIDDLEWARE PARA COMPRESSÃO ADAPTATIVA DE DADOS EM AMBIENTES ANDROID</a:t>
            </a:r>
            <a:endParaRPr kumimoji="0" lang="pt-BR" sz="3600" b="1" i="0" u="none" strike="noStrike" kern="1200" cap="none" spc="0" normalizeH="0" baseline="0" noProof="0" dirty="0">
              <a:ln>
                <a:noFill/>
              </a:ln>
              <a:solidFill>
                <a:schemeClr val="accent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Referencial Teórico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pt-BR" dirty="0" smtClean="0"/>
          </a:p>
          <a:p>
            <a:r>
              <a:rPr lang="pt-BR" dirty="0" smtClean="0"/>
              <a:t>Compressão adaptativa</a:t>
            </a:r>
          </a:p>
          <a:p>
            <a:endParaRPr lang="pt-BR" dirty="0" smtClean="0"/>
          </a:p>
          <a:p>
            <a:endParaRPr lang="pt-BR" dirty="0" smtClean="0"/>
          </a:p>
          <a:p>
            <a:pPr marL="850392" lvl="1" indent="-457200">
              <a:buFont typeface="+mj-lt"/>
              <a:buAutoNum type="arabicPeriod"/>
            </a:pPr>
            <a:endParaRPr lang="pt-BR" dirty="0" smtClean="0"/>
          </a:p>
          <a:p>
            <a:pPr>
              <a:buNone/>
            </a:pPr>
            <a:endParaRPr lang="pt-BR" dirty="0" smtClean="0"/>
          </a:p>
          <a:p>
            <a:pPr>
              <a:buNone/>
            </a:pPr>
            <a:endParaRPr lang="pt-BR" dirty="0" smtClean="0"/>
          </a:p>
          <a:p>
            <a:pPr>
              <a:buNone/>
            </a:pPr>
            <a:endParaRPr lang="pt-BR" dirty="0" smtClean="0"/>
          </a:p>
          <a:p>
            <a:r>
              <a:rPr lang="pt-BR" dirty="0" smtClean="0"/>
              <a:t>GZIP</a:t>
            </a:r>
          </a:p>
        </p:txBody>
      </p:sp>
      <p:sp>
        <p:nvSpPr>
          <p:cNvPr id="4" name="CaixaDeTexto 3"/>
          <p:cNvSpPr txBox="1"/>
          <p:nvPr/>
        </p:nvSpPr>
        <p:spPr>
          <a:xfrm>
            <a:off x="1842142" y="2998693"/>
            <a:ext cx="222580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2400" dirty="0" smtClean="0"/>
              <a:t>Diminui tempo</a:t>
            </a:r>
          </a:p>
          <a:p>
            <a:pPr algn="ctr"/>
            <a:r>
              <a:rPr lang="pt-BR" sz="2400" dirty="0" smtClean="0"/>
              <a:t>de transmissão</a:t>
            </a:r>
            <a:endParaRPr lang="pt-BR" sz="2400" dirty="0"/>
          </a:p>
        </p:txBody>
      </p:sp>
      <p:cxnSp>
        <p:nvCxnSpPr>
          <p:cNvPr id="6" name="Conector de seta reta 5"/>
          <p:cNvCxnSpPr/>
          <p:nvPr/>
        </p:nvCxnSpPr>
        <p:spPr>
          <a:xfrm>
            <a:off x="4067944" y="3429000"/>
            <a:ext cx="64807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aixaDeTexto 6"/>
          <p:cNvSpPr txBox="1"/>
          <p:nvPr/>
        </p:nvSpPr>
        <p:spPr>
          <a:xfrm>
            <a:off x="4860032" y="2996952"/>
            <a:ext cx="257019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2400" dirty="0" smtClean="0"/>
              <a:t>Aumenta tempo</a:t>
            </a:r>
          </a:p>
          <a:p>
            <a:pPr algn="ctr"/>
            <a:r>
              <a:rPr lang="pt-BR" sz="2400" dirty="0" smtClean="0"/>
              <a:t>de processamento</a:t>
            </a:r>
            <a:endParaRPr lang="pt-BR" sz="2400" dirty="0"/>
          </a:p>
        </p:txBody>
      </p:sp>
      <p:sp>
        <p:nvSpPr>
          <p:cNvPr id="8" name="CaixaDeTexto 7"/>
          <p:cNvSpPr txBox="1"/>
          <p:nvPr/>
        </p:nvSpPr>
        <p:spPr>
          <a:xfrm>
            <a:off x="1547664" y="4005064"/>
            <a:ext cx="4680064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850392" lvl="1" indent="-457200">
              <a:buClr>
                <a:schemeClr val="accent2"/>
              </a:buClr>
              <a:buFont typeface="+mj-lt"/>
              <a:buAutoNum type="arabicPeriod"/>
            </a:pPr>
            <a:r>
              <a:rPr lang="pt-BR" sz="2400" dirty="0" smtClean="0"/>
              <a:t>Definir os cenários</a:t>
            </a:r>
          </a:p>
          <a:p>
            <a:pPr marL="850392" lvl="1" indent="-457200">
              <a:buClr>
                <a:schemeClr val="accent2"/>
              </a:buClr>
              <a:buFont typeface="+mj-lt"/>
              <a:buAutoNum type="arabicPeriod"/>
            </a:pPr>
            <a:r>
              <a:rPr lang="pt-BR" sz="2400" dirty="0" smtClean="0"/>
              <a:t>Selecionar os parâmetros</a:t>
            </a:r>
          </a:p>
          <a:p>
            <a:pPr marL="850392" lvl="1" indent="-457200">
              <a:buClr>
                <a:schemeClr val="accent2"/>
              </a:buClr>
              <a:buFont typeface="+mj-lt"/>
              <a:buAutoNum type="arabicPeriod"/>
            </a:pPr>
            <a:r>
              <a:rPr lang="pt-BR" sz="2400" dirty="0" smtClean="0"/>
              <a:t>Combinar esses parâmetros</a:t>
            </a:r>
          </a:p>
          <a:p>
            <a:endParaRPr lang="pt-BR" sz="24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Aplicativos </a:t>
            </a:r>
            <a:r>
              <a:rPr lang="pt-BR" dirty="0" err="1" smtClean="0"/>
              <a:t>Android</a:t>
            </a:r>
            <a:endParaRPr lang="pt-BR" dirty="0"/>
          </a:p>
        </p:txBody>
      </p:sp>
      <p:pic>
        <p:nvPicPr>
          <p:cNvPr id="6" name="Imagem 5" descr="TwitterLogo.png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220072" y="4869160"/>
            <a:ext cx="1315790" cy="1315790"/>
          </a:xfrm>
          <a:prstGeom prst="rect">
            <a:avLst/>
          </a:prstGeom>
        </p:spPr>
      </p:pic>
      <p:pic>
        <p:nvPicPr>
          <p:cNvPr id="7" name="Imagem 6" descr="gmail.jpg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026112" y="2708920"/>
            <a:ext cx="2826352" cy="1165870"/>
          </a:xfrm>
          <a:prstGeom prst="rect">
            <a:avLst/>
          </a:prstGeom>
        </p:spPr>
      </p:pic>
      <p:pic>
        <p:nvPicPr>
          <p:cNvPr id="8" name="Imagem 7" descr="google-calendar-icon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649848" y="2564904"/>
            <a:ext cx="1507232" cy="1507232"/>
          </a:xfrm>
          <a:prstGeom prst="rect">
            <a:avLst/>
          </a:prstGeom>
        </p:spPr>
      </p:pic>
      <p:pic>
        <p:nvPicPr>
          <p:cNvPr id="9" name="Imagem 8" descr="facebook[1]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2339752" y="4941168"/>
            <a:ext cx="1291208" cy="1291208"/>
          </a:xfrm>
          <a:prstGeom prst="rect">
            <a:avLst/>
          </a:prstGeom>
        </p:spPr>
      </p:pic>
      <p:pic>
        <p:nvPicPr>
          <p:cNvPr id="10" name="Imagem 9" descr="google_talk1.jpg"/>
          <p:cNvPicPr>
            <a:picLocks noChangeAspect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495448" y="2636912"/>
            <a:ext cx="2127941" cy="1008112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Arquitetura do </a:t>
            </a:r>
            <a:r>
              <a:rPr lang="pt-BR" dirty="0" err="1" smtClean="0"/>
              <a:t>Android</a:t>
            </a:r>
            <a:endParaRPr lang="pt-BR" dirty="0"/>
          </a:p>
        </p:txBody>
      </p:sp>
      <p:pic>
        <p:nvPicPr>
          <p:cNvPr id="4" name="Espaço Reservado para Conteúdo 3" descr="Arquitetura Android.jpe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1060914" y="1906421"/>
            <a:ext cx="6895462" cy="4951579"/>
          </a:xfr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pt-BR" dirty="0" smtClean="0"/>
          </a:p>
          <a:p>
            <a:r>
              <a:rPr lang="pt-BR" dirty="0" smtClean="0"/>
              <a:t>Componentes de uma aplicação</a:t>
            </a:r>
          </a:p>
          <a:p>
            <a:pPr lvl="1"/>
            <a:endParaRPr lang="pt-BR" dirty="0" smtClean="0"/>
          </a:p>
          <a:p>
            <a:pPr lvl="1">
              <a:buSzPct val="70000"/>
            </a:pPr>
            <a:r>
              <a:rPr lang="pt-BR" b="1" dirty="0" smtClean="0"/>
              <a:t>Atividades: </a:t>
            </a:r>
            <a:r>
              <a:rPr lang="pt-BR" dirty="0" smtClean="0"/>
              <a:t>apresentam uma interface visual focada nas atividades do usuário.</a:t>
            </a:r>
          </a:p>
          <a:p>
            <a:pPr lvl="1">
              <a:buSzPct val="70000"/>
            </a:pPr>
            <a:endParaRPr lang="pt-BR" dirty="0" smtClean="0"/>
          </a:p>
          <a:p>
            <a:pPr lvl="1">
              <a:buSzPct val="70000"/>
            </a:pPr>
            <a:r>
              <a:rPr lang="pt-BR" b="1" dirty="0" smtClean="0"/>
              <a:t>Serviços: </a:t>
            </a:r>
            <a:r>
              <a:rPr lang="pt-BR" dirty="0" smtClean="0"/>
              <a:t>não têm uma interface visual do usuário, e executam em segundo plano por tempo indeterminado.</a:t>
            </a:r>
          </a:p>
          <a:p>
            <a:pPr lvl="1">
              <a:buSzPct val="70000"/>
            </a:pPr>
            <a:endParaRPr lang="pt-BR" dirty="0" smtClean="0"/>
          </a:p>
          <a:p>
            <a:pPr lvl="1">
              <a:buSzPct val="70000"/>
            </a:pPr>
            <a:r>
              <a:rPr lang="pt-BR" b="1" dirty="0" err="1" smtClean="0"/>
              <a:t>Intents</a:t>
            </a:r>
            <a:r>
              <a:rPr lang="pt-BR" b="1" dirty="0" smtClean="0"/>
              <a:t>: </a:t>
            </a:r>
            <a:r>
              <a:rPr lang="pt-BR" dirty="0" smtClean="0"/>
              <a:t>respondem às solicitações de serviço de outra aplicação.</a:t>
            </a: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Referencial Teórico – </a:t>
            </a:r>
            <a:r>
              <a:rPr lang="pt-BR" dirty="0" err="1" smtClean="0"/>
              <a:t>Android</a:t>
            </a:r>
            <a:endParaRPr lang="pt-BR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Referencial Teórico – Redes Neurais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 smtClean="0"/>
          </a:p>
          <a:p>
            <a:r>
              <a:rPr lang="pt-BR" dirty="0" smtClean="0"/>
              <a:t>Importante ferramenta para problemas de classificação</a:t>
            </a:r>
          </a:p>
          <a:p>
            <a:endParaRPr lang="pt-BR" dirty="0" smtClean="0"/>
          </a:p>
          <a:p>
            <a:r>
              <a:rPr lang="pt-BR" dirty="0" smtClean="0"/>
              <a:t>Armazena conhecimento</a:t>
            </a:r>
          </a:p>
          <a:p>
            <a:endParaRPr lang="pt-BR" dirty="0" smtClean="0"/>
          </a:p>
          <a:p>
            <a:r>
              <a:rPr lang="pt-BR" dirty="0" smtClean="0"/>
              <a:t>Neurônios, camadas, conexões e funções de ativação</a:t>
            </a:r>
          </a:p>
          <a:p>
            <a:endParaRPr lang="pt-BR" dirty="0" smtClean="0"/>
          </a:p>
          <a:p>
            <a:r>
              <a:rPr lang="pt-BR" dirty="0" smtClean="0"/>
              <a:t>MLP e </a:t>
            </a:r>
            <a:r>
              <a:rPr lang="pt-BR" i="1" dirty="0" err="1" smtClean="0"/>
              <a:t>backpropagation</a:t>
            </a:r>
            <a:endParaRPr lang="pt-BR" i="1" dirty="0" smtClean="0"/>
          </a:p>
          <a:p>
            <a:endParaRPr lang="pt-BR" dirty="0" smtClean="0"/>
          </a:p>
          <a:p>
            <a:endParaRPr lang="pt-BR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Sumário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endParaRPr lang="pt-BR" dirty="0" smtClean="0"/>
          </a:p>
          <a:p>
            <a:pPr marL="514350" indent="-514350">
              <a:buFont typeface="+mj-lt"/>
              <a:buAutoNum type="arabicPeriod"/>
            </a:pPr>
            <a:r>
              <a:rPr lang="pt-BR" dirty="0" smtClean="0"/>
              <a:t>Introdução</a:t>
            </a:r>
          </a:p>
          <a:p>
            <a:pPr marL="514350" indent="-514350">
              <a:buFont typeface="+mj-lt"/>
              <a:buAutoNum type="arabicPeriod"/>
            </a:pPr>
            <a:endParaRPr lang="pt-BR" dirty="0" smtClean="0"/>
          </a:p>
          <a:p>
            <a:pPr marL="514350" indent="-514350">
              <a:buFont typeface="+mj-lt"/>
              <a:buAutoNum type="arabicPeriod"/>
            </a:pPr>
            <a:r>
              <a:rPr lang="pt-BR" dirty="0" smtClean="0"/>
              <a:t>Trabalhos Relacionados</a:t>
            </a:r>
          </a:p>
          <a:p>
            <a:pPr marL="514350" indent="-514350">
              <a:buFont typeface="+mj-lt"/>
              <a:buAutoNum type="arabicPeriod"/>
            </a:pPr>
            <a:endParaRPr lang="pt-BR" dirty="0" smtClean="0"/>
          </a:p>
          <a:p>
            <a:pPr marL="514350" indent="-514350">
              <a:buFont typeface="+mj-lt"/>
              <a:buAutoNum type="arabicPeriod"/>
            </a:pPr>
            <a:r>
              <a:rPr lang="pt-BR" dirty="0" smtClean="0"/>
              <a:t>Referencial Teórico</a:t>
            </a:r>
          </a:p>
          <a:p>
            <a:pPr marL="514350" indent="-514350">
              <a:buFont typeface="+mj-lt"/>
              <a:buAutoNum type="arabicPeriod"/>
            </a:pPr>
            <a:endParaRPr lang="pt-BR" dirty="0" smtClean="0"/>
          </a:p>
          <a:p>
            <a:pPr marL="514350" indent="-514350">
              <a:buFont typeface="+mj-lt"/>
              <a:buAutoNum type="arabicPeriod"/>
            </a:pPr>
            <a:r>
              <a:rPr lang="pt-BR" dirty="0" smtClean="0">
                <a:solidFill>
                  <a:srgbClr val="FF0000"/>
                </a:solidFill>
              </a:rPr>
              <a:t>Implementação e Testes</a:t>
            </a:r>
          </a:p>
          <a:p>
            <a:pPr marL="514350" indent="-514350">
              <a:buFont typeface="+mj-lt"/>
              <a:buAutoNum type="arabicPeriod"/>
            </a:pPr>
            <a:endParaRPr lang="pt-BR" dirty="0" smtClean="0"/>
          </a:p>
          <a:p>
            <a:pPr marL="514350" indent="-514350">
              <a:buFont typeface="+mj-lt"/>
              <a:buAutoNum type="arabicPeriod"/>
            </a:pPr>
            <a:r>
              <a:rPr lang="pt-BR" dirty="0" smtClean="0"/>
              <a:t>Conclusões e Trabalhos Futuros</a:t>
            </a:r>
            <a:endParaRPr lang="pt-BR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Implementação – Aplicação</a:t>
            </a:r>
            <a:endParaRPr lang="pt-BR" dirty="0"/>
          </a:p>
        </p:txBody>
      </p:sp>
      <p:pic>
        <p:nvPicPr>
          <p:cNvPr id="5" name="Espaço Reservado para Conteúdo 4" descr="ps1.pn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915969" y="2047914"/>
            <a:ext cx="3121061" cy="4433888"/>
          </a:xfrm>
        </p:spPr>
      </p:pic>
      <p:sp>
        <p:nvSpPr>
          <p:cNvPr id="6" name="Espaço Reservado para Conteúdo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pt-BR" dirty="0" smtClean="0"/>
          </a:p>
          <a:p>
            <a:r>
              <a:rPr lang="pt-BR" dirty="0" smtClean="0"/>
              <a:t>Vínculo entre atividade e serviço</a:t>
            </a:r>
          </a:p>
          <a:p>
            <a:endParaRPr lang="pt-BR" dirty="0" smtClean="0"/>
          </a:p>
          <a:p>
            <a:r>
              <a:rPr lang="pt-BR" dirty="0" smtClean="0"/>
              <a:t>Simula um usuário navegando na internet</a:t>
            </a:r>
          </a:p>
          <a:p>
            <a:endParaRPr lang="pt-BR" dirty="0" smtClean="0"/>
          </a:p>
          <a:p>
            <a:r>
              <a:rPr lang="pt-BR" dirty="0" smtClean="0"/>
              <a:t>Download ocorre no serviço</a:t>
            </a:r>
            <a:endParaRPr lang="pt-BR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1143000"/>
          </a:xfrm>
        </p:spPr>
        <p:txBody>
          <a:bodyPr>
            <a:noAutofit/>
          </a:bodyPr>
          <a:lstStyle/>
          <a:p>
            <a:r>
              <a:rPr lang="pt-BR" sz="4000" dirty="0" smtClean="0"/>
              <a:t>Implementação – Atividade e Serviço</a:t>
            </a:r>
            <a:endParaRPr lang="pt-BR" sz="40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23528" y="1848192"/>
            <a:ext cx="8686800" cy="4389120"/>
          </a:xfrm>
        </p:spPr>
        <p:txBody>
          <a:bodyPr>
            <a:noAutofit/>
          </a:bodyPr>
          <a:lstStyle/>
          <a:p>
            <a:pPr>
              <a:buNone/>
            </a:pPr>
            <a:endParaRPr lang="pt-BR" sz="18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pt-BR" sz="1800" dirty="0" err="1" smtClean="0">
                <a:latin typeface="Courier New" pitchFamily="49" charset="0"/>
                <a:cs typeface="Courier New" pitchFamily="49" charset="0"/>
              </a:rPr>
              <a:t>startService</a:t>
            </a:r>
            <a:r>
              <a:rPr lang="pt-BR" sz="18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pt-BR" sz="1800" dirty="0" err="1" smtClean="0">
                <a:latin typeface="Courier New" pitchFamily="49" charset="0"/>
                <a:cs typeface="Courier New" pitchFamily="49" charset="0"/>
              </a:rPr>
              <a:t>new</a:t>
            </a:r>
            <a:r>
              <a:rPr lang="pt-BR" sz="18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1800" dirty="0" err="1" smtClean="0">
                <a:latin typeface="Courier New" pitchFamily="49" charset="0"/>
                <a:cs typeface="Courier New" pitchFamily="49" charset="0"/>
              </a:rPr>
              <a:t>Intent</a:t>
            </a:r>
            <a:r>
              <a:rPr lang="pt-BR" sz="1800" dirty="0" smtClean="0">
                <a:latin typeface="Courier New" pitchFamily="49" charset="0"/>
                <a:cs typeface="Courier New" pitchFamily="49" charset="0"/>
              </a:rPr>
              <a:t>("</a:t>
            </a:r>
            <a:r>
              <a:rPr lang="pt-BR" sz="1800" dirty="0" err="1" smtClean="0">
                <a:latin typeface="Courier New" pitchFamily="49" charset="0"/>
                <a:cs typeface="Courier New" pitchFamily="49" charset="0"/>
              </a:rPr>
              <a:t>com.service.compression.SERVICECOMP"</a:t>
            </a:r>
            <a:r>
              <a:rPr lang="pt-BR" sz="1800" dirty="0" smtClean="0">
                <a:latin typeface="Courier New" pitchFamily="49" charset="0"/>
                <a:cs typeface="Courier New" pitchFamily="49" charset="0"/>
              </a:rPr>
              <a:t>));</a:t>
            </a:r>
          </a:p>
          <a:p>
            <a:pPr>
              <a:buNone/>
            </a:pPr>
            <a:endParaRPr lang="pt-BR" sz="18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pt-BR" sz="1800" dirty="0" err="1" smtClean="0">
                <a:latin typeface="Courier New" pitchFamily="49" charset="0"/>
                <a:cs typeface="Courier New" pitchFamily="49" charset="0"/>
              </a:rPr>
              <a:t>bindService</a:t>
            </a:r>
            <a:r>
              <a:rPr lang="pt-BR" sz="18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pt-BR" sz="1800" dirty="0" err="1" smtClean="0">
                <a:latin typeface="Courier New" pitchFamily="49" charset="0"/>
                <a:cs typeface="Courier New" pitchFamily="49" charset="0"/>
              </a:rPr>
              <a:t>new</a:t>
            </a:r>
            <a:r>
              <a:rPr lang="pt-BR" sz="18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1800" dirty="0" err="1" smtClean="0">
                <a:latin typeface="Courier New" pitchFamily="49" charset="0"/>
                <a:cs typeface="Courier New" pitchFamily="49" charset="0"/>
              </a:rPr>
              <a:t>Intent</a:t>
            </a:r>
            <a:r>
              <a:rPr lang="pt-BR" sz="18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pt-BR" sz="1800" dirty="0" err="1" smtClean="0">
                <a:latin typeface="Courier New" pitchFamily="49" charset="0"/>
                <a:cs typeface="Courier New" pitchFamily="49" charset="0"/>
              </a:rPr>
              <a:t>IServiceComp</a:t>
            </a:r>
            <a:r>
              <a:rPr lang="pt-BR" sz="1800" dirty="0" smtClean="0">
                <a:latin typeface="Courier New" pitchFamily="49" charset="0"/>
                <a:cs typeface="Courier New" pitchFamily="49" charset="0"/>
              </a:rPr>
              <a:t>.</a:t>
            </a:r>
            <a:r>
              <a:rPr lang="pt-BR" sz="1800" dirty="0" err="1" smtClean="0">
                <a:latin typeface="Courier New" pitchFamily="49" charset="0"/>
                <a:cs typeface="Courier New" pitchFamily="49" charset="0"/>
              </a:rPr>
              <a:t>class</a:t>
            </a:r>
            <a:r>
              <a:rPr lang="pt-BR" sz="1800" dirty="0" smtClean="0">
                <a:latin typeface="Courier New" pitchFamily="49" charset="0"/>
                <a:cs typeface="Courier New" pitchFamily="49" charset="0"/>
              </a:rPr>
              <a:t>.</a:t>
            </a:r>
            <a:r>
              <a:rPr lang="pt-BR" sz="1800" dirty="0" err="1" smtClean="0">
                <a:latin typeface="Courier New" pitchFamily="49" charset="0"/>
                <a:cs typeface="Courier New" pitchFamily="49" charset="0"/>
              </a:rPr>
              <a:t>getName</a:t>
            </a:r>
            <a:r>
              <a:rPr lang="pt-BR" sz="1800" dirty="0" smtClean="0">
                <a:latin typeface="Courier New" pitchFamily="49" charset="0"/>
                <a:cs typeface="Courier New" pitchFamily="49" charset="0"/>
              </a:rPr>
              <a:t>()), </a:t>
            </a:r>
            <a:r>
              <a:rPr lang="pt-BR" sz="1800" dirty="0" err="1" smtClean="0">
                <a:latin typeface="Courier New" pitchFamily="49" charset="0"/>
                <a:cs typeface="Courier New" pitchFamily="49" charset="0"/>
              </a:rPr>
              <a:t>mConnection</a:t>
            </a:r>
            <a:r>
              <a:rPr lang="pt-BR" sz="1800" dirty="0" smtClean="0">
                <a:latin typeface="Courier New" pitchFamily="49" charset="0"/>
                <a:cs typeface="Courier New" pitchFamily="49" charset="0"/>
              </a:rPr>
              <a:t>,</a:t>
            </a:r>
            <a:r>
              <a:rPr lang="pt-BR" sz="1800" dirty="0" err="1" smtClean="0">
                <a:latin typeface="Courier New" pitchFamily="49" charset="0"/>
                <a:cs typeface="Courier New" pitchFamily="49" charset="0"/>
              </a:rPr>
              <a:t>Context</a:t>
            </a:r>
            <a:r>
              <a:rPr lang="pt-BR" sz="1800" dirty="0" smtClean="0">
                <a:latin typeface="Courier New" pitchFamily="49" charset="0"/>
                <a:cs typeface="Courier New" pitchFamily="49" charset="0"/>
              </a:rPr>
              <a:t>.BIND_AUTO_CREATE);</a:t>
            </a:r>
          </a:p>
          <a:p>
            <a:pPr>
              <a:buNone/>
            </a:pPr>
            <a:endParaRPr lang="pt-BR" sz="18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pt-BR" sz="1800" dirty="0" err="1" smtClean="0">
                <a:latin typeface="Courier New" pitchFamily="49" charset="0"/>
                <a:cs typeface="Courier New" pitchFamily="49" charset="0"/>
              </a:rPr>
              <a:t>ConnectivityManager</a:t>
            </a:r>
            <a:r>
              <a:rPr lang="pt-BR" sz="18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1800" dirty="0" err="1" smtClean="0">
                <a:latin typeface="Courier New" pitchFamily="49" charset="0"/>
                <a:cs typeface="Courier New" pitchFamily="49" charset="0"/>
              </a:rPr>
              <a:t>cmConnectivityManager</a:t>
            </a:r>
            <a:r>
              <a:rPr lang="pt-BR" sz="1800" dirty="0" smtClean="0">
                <a:latin typeface="Courier New" pitchFamily="49" charset="0"/>
                <a:cs typeface="Courier New" pitchFamily="49" charset="0"/>
              </a:rPr>
              <a:t> = (</a:t>
            </a:r>
            <a:r>
              <a:rPr lang="pt-BR" sz="1800" dirty="0" err="1" smtClean="0">
                <a:latin typeface="Courier New" pitchFamily="49" charset="0"/>
                <a:cs typeface="Courier New" pitchFamily="49" charset="0"/>
              </a:rPr>
              <a:t>ConnectivityManager</a:t>
            </a:r>
            <a:r>
              <a:rPr lang="pt-BR" sz="1800" dirty="0" smtClean="0">
                <a:latin typeface="Courier New" pitchFamily="49" charset="0"/>
                <a:cs typeface="Courier New" pitchFamily="49" charset="0"/>
              </a:rPr>
              <a:t>) </a:t>
            </a:r>
            <a:r>
              <a:rPr lang="pt-BR" sz="1800" dirty="0" err="1" smtClean="0">
                <a:latin typeface="Courier New" pitchFamily="49" charset="0"/>
                <a:cs typeface="Courier New" pitchFamily="49" charset="0"/>
              </a:rPr>
              <a:t>getSystemService</a:t>
            </a:r>
            <a:r>
              <a:rPr lang="pt-BR" sz="1800" dirty="0" smtClean="0">
                <a:latin typeface="Courier New" pitchFamily="49" charset="0"/>
                <a:cs typeface="Courier New" pitchFamily="49" charset="0"/>
              </a:rPr>
              <a:t> (CONNECTIVITY_SERVICE);</a:t>
            </a:r>
          </a:p>
          <a:p>
            <a:pPr>
              <a:buNone/>
            </a:pPr>
            <a:endParaRPr lang="pt-BR" sz="18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pt-BR" sz="1800" dirty="0" err="1" smtClean="0">
                <a:latin typeface="Courier New" pitchFamily="49" charset="0"/>
                <a:cs typeface="Courier New" pitchFamily="49" charset="0"/>
              </a:rPr>
              <a:t>NetworkInfo</a:t>
            </a:r>
            <a:r>
              <a:rPr lang="pt-BR" sz="18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1800" dirty="0" err="1" smtClean="0">
                <a:latin typeface="Courier New" pitchFamily="49" charset="0"/>
                <a:cs typeface="Courier New" pitchFamily="49" charset="0"/>
              </a:rPr>
              <a:t>ni</a:t>
            </a:r>
            <a:r>
              <a:rPr lang="pt-BR" sz="1800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pt-BR" sz="1800" dirty="0" err="1" smtClean="0">
                <a:latin typeface="Courier New" pitchFamily="49" charset="0"/>
                <a:cs typeface="Courier New" pitchFamily="49" charset="0"/>
              </a:rPr>
              <a:t>cmConnectivityManager</a:t>
            </a:r>
            <a:r>
              <a:rPr lang="pt-BR" sz="1800" dirty="0" smtClean="0">
                <a:latin typeface="Courier New" pitchFamily="49" charset="0"/>
                <a:cs typeface="Courier New" pitchFamily="49" charset="0"/>
              </a:rPr>
              <a:t>.</a:t>
            </a:r>
            <a:r>
              <a:rPr lang="pt-BR" sz="1800" dirty="0" err="1" smtClean="0">
                <a:latin typeface="Courier New" pitchFamily="49" charset="0"/>
                <a:cs typeface="Courier New" pitchFamily="49" charset="0"/>
              </a:rPr>
              <a:t>geActiveNetworkInfo</a:t>
            </a:r>
            <a:r>
              <a:rPr lang="pt-BR" sz="1800" dirty="0" smtClean="0">
                <a:latin typeface="Courier New" pitchFamily="49" charset="0"/>
                <a:cs typeface="Courier New" pitchFamily="49" charset="0"/>
              </a:rPr>
              <a:t>();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1143000"/>
          </a:xfrm>
        </p:spPr>
        <p:txBody>
          <a:bodyPr>
            <a:noAutofit/>
          </a:bodyPr>
          <a:lstStyle/>
          <a:p>
            <a:r>
              <a:rPr lang="pt-BR" sz="4000" dirty="0" smtClean="0"/>
              <a:t>Implementação – Atividade e Serviço</a:t>
            </a:r>
            <a:endParaRPr lang="pt-BR" sz="36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23528" y="1992208"/>
            <a:ext cx="8507288" cy="4389120"/>
          </a:xfrm>
        </p:spPr>
        <p:txBody>
          <a:bodyPr>
            <a:normAutofit/>
          </a:bodyPr>
          <a:lstStyle/>
          <a:p>
            <a:pPr>
              <a:buNone/>
            </a:pPr>
            <a:endParaRPr lang="pt-BR" sz="20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final 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HttpClient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httpClient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new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DefaultHttpClient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>
              <a:buNone/>
            </a:pPr>
            <a:endParaRPr lang="pt-BR" sz="20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final 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HttpUriRequest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request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new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HttpGet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(url);</a:t>
            </a:r>
          </a:p>
          <a:p>
            <a:pPr>
              <a:buNone/>
            </a:pPr>
            <a:endParaRPr lang="pt-BR" sz="20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final 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HttpResponse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resp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httpClient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.execute(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request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buNone/>
            </a:pPr>
            <a:endParaRPr lang="pt-BR" sz="20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BufferedReader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in = 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new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BufferedReader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new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InputStreamReader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new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GZIPInputStream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resp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.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getEntity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().</a:t>
            </a:r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getContent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())));</a:t>
            </a:r>
            <a:endParaRPr lang="pt-BR" sz="2000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Implementação – Modelo</a:t>
            </a:r>
            <a:endParaRPr lang="pt-BR" dirty="0"/>
          </a:p>
        </p:txBody>
      </p:sp>
      <p:pic>
        <p:nvPicPr>
          <p:cNvPr id="5" name="Espaço Reservado para Conteúdo 4" descr="rna2.pn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827584" y="2648675"/>
            <a:ext cx="7456255" cy="3140156"/>
          </a:xfr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Sumário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endParaRPr lang="pt-BR" dirty="0" smtClean="0"/>
          </a:p>
          <a:p>
            <a:pPr marL="514350" indent="-514350">
              <a:buFont typeface="+mj-lt"/>
              <a:buAutoNum type="arabicPeriod"/>
            </a:pPr>
            <a:r>
              <a:rPr lang="pt-BR" dirty="0" smtClean="0"/>
              <a:t>Introdução</a:t>
            </a:r>
          </a:p>
          <a:p>
            <a:pPr marL="514350" indent="-514350">
              <a:buFont typeface="+mj-lt"/>
              <a:buAutoNum type="arabicPeriod"/>
            </a:pPr>
            <a:endParaRPr lang="pt-BR" dirty="0" smtClean="0"/>
          </a:p>
          <a:p>
            <a:pPr marL="514350" indent="-514350">
              <a:buFont typeface="+mj-lt"/>
              <a:buAutoNum type="arabicPeriod"/>
            </a:pPr>
            <a:r>
              <a:rPr lang="pt-BR" dirty="0" smtClean="0"/>
              <a:t>Trabalhos Relacionados</a:t>
            </a:r>
          </a:p>
          <a:p>
            <a:pPr marL="514350" indent="-514350">
              <a:buFont typeface="+mj-lt"/>
              <a:buAutoNum type="arabicPeriod"/>
            </a:pPr>
            <a:endParaRPr lang="pt-BR" dirty="0" smtClean="0"/>
          </a:p>
          <a:p>
            <a:pPr marL="514350" indent="-514350">
              <a:buFont typeface="+mj-lt"/>
              <a:buAutoNum type="arabicPeriod"/>
            </a:pPr>
            <a:r>
              <a:rPr lang="pt-BR" dirty="0" smtClean="0"/>
              <a:t>Referencial Teórico</a:t>
            </a:r>
          </a:p>
          <a:p>
            <a:pPr marL="514350" indent="-514350">
              <a:buFont typeface="+mj-lt"/>
              <a:buAutoNum type="arabicPeriod"/>
            </a:pPr>
            <a:endParaRPr lang="pt-BR" dirty="0" smtClean="0"/>
          </a:p>
          <a:p>
            <a:pPr marL="514350" indent="-514350">
              <a:buFont typeface="+mj-lt"/>
              <a:buAutoNum type="arabicPeriod"/>
            </a:pPr>
            <a:r>
              <a:rPr lang="pt-BR" dirty="0" smtClean="0"/>
              <a:t>Implementação e Testes</a:t>
            </a:r>
          </a:p>
          <a:p>
            <a:pPr marL="514350" indent="-514350">
              <a:buFont typeface="+mj-lt"/>
              <a:buAutoNum type="arabicPeriod"/>
            </a:pPr>
            <a:endParaRPr lang="pt-BR" dirty="0" smtClean="0"/>
          </a:p>
          <a:p>
            <a:pPr marL="514350" indent="-514350">
              <a:buFont typeface="+mj-lt"/>
              <a:buAutoNum type="arabicPeriod"/>
            </a:pPr>
            <a:r>
              <a:rPr lang="pt-BR" dirty="0" smtClean="0"/>
              <a:t>Conclusões e Trabalhos Futuros</a:t>
            </a:r>
            <a:endParaRPr lang="pt-BR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Experimentos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 smtClean="0"/>
          </a:p>
          <a:p>
            <a:r>
              <a:rPr lang="pt-BR" dirty="0" smtClean="0"/>
              <a:t>Dispositivo </a:t>
            </a:r>
            <a:r>
              <a:rPr lang="pt-BR" dirty="0" err="1" smtClean="0"/>
              <a:t>Android</a:t>
            </a:r>
            <a:r>
              <a:rPr lang="pt-BR" dirty="0" smtClean="0"/>
              <a:t> </a:t>
            </a:r>
            <a:r>
              <a:rPr lang="pt-BR" dirty="0" err="1" smtClean="0"/>
              <a:t>Nexus</a:t>
            </a:r>
            <a:endParaRPr lang="pt-BR" dirty="0" smtClean="0"/>
          </a:p>
          <a:p>
            <a:endParaRPr lang="pt-BR" dirty="0" smtClean="0"/>
          </a:p>
          <a:p>
            <a:r>
              <a:rPr lang="pt-BR" dirty="0" smtClean="0"/>
              <a:t>Rede </a:t>
            </a:r>
            <a:r>
              <a:rPr lang="pt-BR" dirty="0" err="1" smtClean="0"/>
              <a:t>Wifi</a:t>
            </a:r>
            <a:r>
              <a:rPr lang="pt-BR" dirty="0" smtClean="0"/>
              <a:t> – velocidade entre 1  e 72 </a:t>
            </a:r>
            <a:r>
              <a:rPr lang="pt-BR" dirty="0" err="1" smtClean="0"/>
              <a:t>Mbps</a:t>
            </a:r>
            <a:endParaRPr lang="pt-BR" dirty="0" smtClean="0"/>
          </a:p>
          <a:p>
            <a:endParaRPr lang="pt-BR" dirty="0" smtClean="0"/>
          </a:p>
          <a:p>
            <a:r>
              <a:rPr lang="pt-BR" dirty="0" smtClean="0"/>
              <a:t>Arquivos de tamanho 1, 5, 10, 500, 1000 e 2000Kb</a:t>
            </a:r>
          </a:p>
          <a:p>
            <a:endParaRPr lang="pt-BR" dirty="0" smtClean="0"/>
          </a:p>
          <a:p>
            <a:r>
              <a:rPr lang="pt-BR" dirty="0" smtClean="0"/>
              <a:t>Montagem da base de dados para treinamento</a:t>
            </a:r>
            <a:endParaRPr lang="pt-BR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Experimentos</a:t>
            </a:r>
            <a:endParaRPr lang="pt-BR" dirty="0"/>
          </a:p>
        </p:txBody>
      </p:sp>
      <p:pic>
        <p:nvPicPr>
          <p:cNvPr id="4" name="Espaço Reservado para Conteúdo 3" descr="confusion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979712" y="1861143"/>
            <a:ext cx="5040560" cy="5181356"/>
          </a:xfr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Experimentos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 smtClean="0"/>
          </a:p>
          <a:p>
            <a:r>
              <a:rPr lang="pt-BR" dirty="0" smtClean="0"/>
              <a:t>Simulação de vários aplicativos utilizando HTTP</a:t>
            </a:r>
          </a:p>
          <a:p>
            <a:endParaRPr lang="pt-BR" dirty="0" smtClean="0"/>
          </a:p>
          <a:p>
            <a:r>
              <a:rPr lang="pt-BR" dirty="0" smtClean="0"/>
              <a:t>Cinco instâncias executadas ao mesmo tempo</a:t>
            </a:r>
          </a:p>
          <a:p>
            <a:pPr lvl="1">
              <a:buSzPct val="70000"/>
            </a:pPr>
            <a:r>
              <a:rPr lang="pt-BR" dirty="0" smtClean="0"/>
              <a:t>Três baixando o arquivo compactado</a:t>
            </a:r>
          </a:p>
          <a:p>
            <a:pPr lvl="1">
              <a:buSzPct val="70000"/>
            </a:pPr>
            <a:r>
              <a:rPr lang="pt-BR" dirty="0" smtClean="0"/>
              <a:t>Duas baixando em sua forma original</a:t>
            </a:r>
          </a:p>
          <a:p>
            <a:pPr lvl="1"/>
            <a:endParaRPr lang="pt-BR" dirty="0" smtClean="0"/>
          </a:p>
          <a:p>
            <a:r>
              <a:rPr lang="pt-BR" dirty="0" smtClean="0"/>
              <a:t>Tempo de download aproximadamente três vezes maior</a:t>
            </a:r>
            <a:endParaRPr lang="pt-BR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Sumário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endParaRPr lang="pt-BR" dirty="0" smtClean="0"/>
          </a:p>
          <a:p>
            <a:pPr marL="514350" indent="-514350">
              <a:buFont typeface="+mj-lt"/>
              <a:buAutoNum type="arabicPeriod"/>
            </a:pPr>
            <a:r>
              <a:rPr lang="pt-BR" dirty="0" smtClean="0"/>
              <a:t>Introdução</a:t>
            </a:r>
          </a:p>
          <a:p>
            <a:pPr marL="514350" indent="-514350">
              <a:buFont typeface="+mj-lt"/>
              <a:buAutoNum type="arabicPeriod"/>
            </a:pPr>
            <a:endParaRPr lang="pt-BR" dirty="0" smtClean="0"/>
          </a:p>
          <a:p>
            <a:pPr marL="514350" indent="-514350">
              <a:buFont typeface="+mj-lt"/>
              <a:buAutoNum type="arabicPeriod"/>
            </a:pPr>
            <a:r>
              <a:rPr lang="pt-BR" dirty="0" smtClean="0"/>
              <a:t>Trabalhos Relacionados</a:t>
            </a:r>
          </a:p>
          <a:p>
            <a:pPr marL="514350" indent="-514350">
              <a:buFont typeface="+mj-lt"/>
              <a:buAutoNum type="arabicPeriod"/>
            </a:pPr>
            <a:endParaRPr lang="pt-BR" dirty="0" smtClean="0"/>
          </a:p>
          <a:p>
            <a:pPr marL="514350" indent="-514350">
              <a:buFont typeface="+mj-lt"/>
              <a:buAutoNum type="arabicPeriod"/>
            </a:pPr>
            <a:r>
              <a:rPr lang="pt-BR" dirty="0" smtClean="0"/>
              <a:t>Referencial Teórico</a:t>
            </a:r>
          </a:p>
          <a:p>
            <a:pPr marL="514350" indent="-514350">
              <a:buFont typeface="+mj-lt"/>
              <a:buAutoNum type="arabicPeriod"/>
            </a:pPr>
            <a:endParaRPr lang="pt-BR" dirty="0" smtClean="0"/>
          </a:p>
          <a:p>
            <a:pPr marL="514350" indent="-514350">
              <a:buFont typeface="+mj-lt"/>
              <a:buAutoNum type="arabicPeriod"/>
            </a:pPr>
            <a:r>
              <a:rPr lang="pt-BR" dirty="0" smtClean="0"/>
              <a:t>Implementação e Testes</a:t>
            </a:r>
          </a:p>
          <a:p>
            <a:pPr marL="514350" indent="-514350">
              <a:buFont typeface="+mj-lt"/>
              <a:buAutoNum type="arabicPeriod"/>
            </a:pPr>
            <a:endParaRPr lang="pt-BR" dirty="0" smtClean="0"/>
          </a:p>
          <a:p>
            <a:pPr marL="514350" indent="-514350">
              <a:buFont typeface="+mj-lt"/>
              <a:buAutoNum type="arabicPeriod"/>
            </a:pPr>
            <a:r>
              <a:rPr lang="pt-BR" dirty="0" smtClean="0">
                <a:solidFill>
                  <a:srgbClr val="FF0000"/>
                </a:solidFill>
              </a:rPr>
              <a:t>Conclusões e Trabalhos Futuros</a:t>
            </a:r>
            <a:endParaRPr lang="pt-BR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Conclusões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 smtClean="0"/>
          </a:p>
          <a:p>
            <a:r>
              <a:rPr lang="pt-BR" dirty="0" smtClean="0"/>
              <a:t>Sempre que economizarmos tempo na transmissão, economizaremos bateria</a:t>
            </a:r>
          </a:p>
          <a:p>
            <a:endParaRPr lang="pt-BR" dirty="0" smtClean="0"/>
          </a:p>
          <a:p>
            <a:r>
              <a:rPr lang="pt-BR" dirty="0" smtClean="0"/>
              <a:t>Arquivos .</a:t>
            </a:r>
            <a:r>
              <a:rPr lang="pt-BR" dirty="0" err="1" smtClean="0"/>
              <a:t>txt</a:t>
            </a:r>
            <a:r>
              <a:rPr lang="pt-BR" dirty="0" smtClean="0"/>
              <a:t> possuem alta taxa de compressão</a:t>
            </a:r>
          </a:p>
          <a:p>
            <a:endParaRPr lang="pt-BR" dirty="0" smtClean="0"/>
          </a:p>
          <a:p>
            <a:r>
              <a:rPr lang="pt-BR" dirty="0" smtClean="0"/>
              <a:t>Rede neural se mostrou eficiente, com treinamento antecipado</a:t>
            </a:r>
            <a:endParaRPr lang="pt-BR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Trabalhos Futuros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pt-BR" dirty="0" smtClean="0"/>
          </a:p>
          <a:p>
            <a:r>
              <a:rPr lang="pt-BR" dirty="0" smtClean="0"/>
              <a:t>Diferentes tipos de arquivos em diferentes algoritmos de compressão (imagens, áudio, vídeo)</a:t>
            </a:r>
          </a:p>
          <a:p>
            <a:endParaRPr lang="pt-BR" dirty="0" smtClean="0"/>
          </a:p>
          <a:p>
            <a:r>
              <a:rPr lang="pt-BR" dirty="0" smtClean="0"/>
              <a:t>Outros tipos de rede (3G, 2G, Bluetooth)</a:t>
            </a:r>
          </a:p>
          <a:p>
            <a:endParaRPr lang="pt-BR" dirty="0" smtClean="0"/>
          </a:p>
          <a:p>
            <a:r>
              <a:rPr lang="pt-BR" dirty="0" smtClean="0"/>
              <a:t>Introduzir mais parâmetros no contexto (influência de outras aplicações)</a:t>
            </a:r>
          </a:p>
          <a:p>
            <a:endParaRPr lang="pt-BR" dirty="0" smtClean="0"/>
          </a:p>
          <a:p>
            <a:r>
              <a:rPr lang="pt-BR" dirty="0" smtClean="0"/>
              <a:t>Verificar o modelo em outros Sistemas Operacionais</a:t>
            </a:r>
          </a:p>
          <a:p>
            <a:endParaRPr lang="pt-BR" dirty="0" smtClean="0"/>
          </a:p>
          <a:p>
            <a:endParaRPr lang="pt-BR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1538594"/>
            <a:ext cx="9144000" cy="2364872"/>
          </a:xfrm>
        </p:spPr>
        <p:txBody>
          <a:bodyPr>
            <a:noAutofit/>
          </a:bodyPr>
          <a:lstStyle/>
          <a:p>
            <a:pPr algn="ctr"/>
            <a:r>
              <a:rPr lang="pt-BR" sz="6600" dirty="0" smtClean="0"/>
              <a:t>Obrigado</a:t>
            </a:r>
            <a:br>
              <a:rPr lang="pt-BR" sz="6600" dirty="0" smtClean="0"/>
            </a:br>
            <a:r>
              <a:rPr lang="pt-BR" sz="4800" dirty="0" smtClean="0"/>
              <a:t> </a:t>
            </a:r>
            <a:r>
              <a:rPr lang="pt-BR" sz="6600" dirty="0" smtClean="0"/>
              <a:t/>
            </a:r>
            <a:br>
              <a:rPr lang="pt-BR" sz="6600" dirty="0" smtClean="0"/>
            </a:br>
            <a:r>
              <a:rPr lang="pt-BR" sz="6600" dirty="0" smtClean="0"/>
              <a:t>Perguntas</a:t>
            </a:r>
            <a:endParaRPr lang="pt-BR" sz="6600" dirty="0"/>
          </a:p>
        </p:txBody>
      </p:sp>
      <p:pic>
        <p:nvPicPr>
          <p:cNvPr id="4" name="Imagem 3" descr="question-mark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361816" y="4061996"/>
            <a:ext cx="2383692" cy="2363143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Sumário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endParaRPr lang="pt-BR" dirty="0" smtClean="0"/>
          </a:p>
          <a:p>
            <a:pPr marL="514350" indent="-514350">
              <a:buFont typeface="+mj-lt"/>
              <a:buAutoNum type="arabicPeriod"/>
            </a:pPr>
            <a:r>
              <a:rPr lang="pt-BR" dirty="0" smtClean="0">
                <a:solidFill>
                  <a:srgbClr val="FF0000"/>
                </a:solidFill>
              </a:rPr>
              <a:t>Introdução</a:t>
            </a:r>
          </a:p>
          <a:p>
            <a:pPr marL="514350" indent="-514350">
              <a:buFont typeface="+mj-lt"/>
              <a:buAutoNum type="arabicPeriod"/>
            </a:pPr>
            <a:endParaRPr lang="pt-BR" dirty="0" smtClean="0"/>
          </a:p>
          <a:p>
            <a:pPr marL="514350" indent="-514350">
              <a:buFont typeface="+mj-lt"/>
              <a:buAutoNum type="arabicPeriod"/>
            </a:pPr>
            <a:r>
              <a:rPr lang="pt-BR" dirty="0" smtClean="0"/>
              <a:t>Trabalhos Relacionados</a:t>
            </a:r>
          </a:p>
          <a:p>
            <a:pPr marL="514350" indent="-514350">
              <a:buFont typeface="+mj-lt"/>
              <a:buAutoNum type="arabicPeriod"/>
            </a:pPr>
            <a:endParaRPr lang="pt-BR" dirty="0" smtClean="0"/>
          </a:p>
          <a:p>
            <a:pPr marL="514350" indent="-514350">
              <a:buFont typeface="+mj-lt"/>
              <a:buAutoNum type="arabicPeriod"/>
            </a:pPr>
            <a:r>
              <a:rPr lang="pt-BR" dirty="0" smtClean="0"/>
              <a:t>Referencial Teórico</a:t>
            </a:r>
          </a:p>
          <a:p>
            <a:pPr marL="514350" indent="-514350">
              <a:buFont typeface="+mj-lt"/>
              <a:buAutoNum type="arabicPeriod"/>
            </a:pPr>
            <a:endParaRPr lang="pt-BR" dirty="0" smtClean="0"/>
          </a:p>
          <a:p>
            <a:pPr marL="514350" indent="-514350">
              <a:buFont typeface="+mj-lt"/>
              <a:buAutoNum type="arabicPeriod"/>
            </a:pPr>
            <a:r>
              <a:rPr lang="pt-BR" dirty="0" smtClean="0"/>
              <a:t>Implementação e Testes</a:t>
            </a:r>
          </a:p>
          <a:p>
            <a:pPr marL="514350" indent="-514350">
              <a:buFont typeface="+mj-lt"/>
              <a:buAutoNum type="arabicPeriod"/>
            </a:pPr>
            <a:endParaRPr lang="pt-BR" dirty="0" smtClean="0"/>
          </a:p>
          <a:p>
            <a:pPr marL="514350" indent="-514350">
              <a:buFont typeface="+mj-lt"/>
              <a:buAutoNum type="arabicPeriod"/>
            </a:pPr>
            <a:r>
              <a:rPr lang="pt-BR" dirty="0" smtClean="0"/>
              <a:t>Conclusões e Trabalhos Futuros</a:t>
            </a:r>
            <a:endParaRPr lang="pt-BR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Introdução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 smtClean="0"/>
          </a:p>
          <a:p>
            <a:r>
              <a:rPr lang="pt-BR" dirty="0" smtClean="0"/>
              <a:t>Evolução de dispositivos, aplicativos e redes sem fio</a:t>
            </a:r>
          </a:p>
          <a:p>
            <a:endParaRPr lang="pt-BR" dirty="0" smtClean="0"/>
          </a:p>
          <a:p>
            <a:r>
              <a:rPr lang="pt-BR" dirty="0" smtClean="0"/>
              <a:t>Limitações dos dispositivos</a:t>
            </a:r>
          </a:p>
          <a:p>
            <a:pPr lvl="1">
              <a:buSzPct val="70000"/>
            </a:pPr>
            <a:r>
              <a:rPr lang="pt-BR" dirty="0" smtClean="0"/>
              <a:t>Tamanho da tela</a:t>
            </a:r>
          </a:p>
          <a:p>
            <a:pPr lvl="1">
              <a:buSzPct val="70000"/>
            </a:pPr>
            <a:r>
              <a:rPr lang="pt-BR" dirty="0" smtClean="0"/>
              <a:t>Capacidade de processamento</a:t>
            </a:r>
          </a:p>
          <a:p>
            <a:pPr lvl="1">
              <a:buSzPct val="70000"/>
            </a:pPr>
            <a:r>
              <a:rPr lang="pt-BR" dirty="0" smtClean="0"/>
              <a:t>Memória</a:t>
            </a:r>
          </a:p>
          <a:p>
            <a:pPr lvl="1">
              <a:buSzPct val="70000"/>
            </a:pPr>
            <a:r>
              <a:rPr lang="pt-BR" dirty="0" smtClean="0"/>
              <a:t>Bateria</a:t>
            </a:r>
          </a:p>
          <a:p>
            <a:pPr lvl="1"/>
            <a:endParaRPr lang="pt-BR" dirty="0" smtClean="0"/>
          </a:p>
          <a:p>
            <a:endParaRPr lang="pt-BR" dirty="0" smtClean="0"/>
          </a:p>
        </p:txBody>
      </p:sp>
      <p:pic>
        <p:nvPicPr>
          <p:cNvPr id="4" name="Imagem 3" descr="Picture 31.png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937497" y="3068959"/>
            <a:ext cx="882975" cy="1136023"/>
          </a:xfrm>
          <a:prstGeom prst="rect">
            <a:avLst/>
          </a:prstGeom>
        </p:spPr>
      </p:pic>
      <p:pic>
        <p:nvPicPr>
          <p:cNvPr id="5" name="Imagem 4" descr="iphone3g1.jpg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5F5F5"/>
              </a:clrFrom>
              <a:clrTo>
                <a:srgbClr val="F5F5F5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580112" y="3212976"/>
            <a:ext cx="1089298" cy="1089298"/>
          </a:xfrm>
          <a:prstGeom prst="rect">
            <a:avLst/>
          </a:prstGeom>
        </p:spPr>
      </p:pic>
      <p:pic>
        <p:nvPicPr>
          <p:cNvPr id="6" name="Imagem 5" descr="images.jpg"/>
          <p:cNvPicPr>
            <a:picLocks noChangeAspect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826409" y="3933056"/>
            <a:ext cx="841935" cy="1051371"/>
          </a:xfrm>
          <a:prstGeom prst="rect">
            <a:avLst/>
          </a:prstGeom>
        </p:spPr>
      </p:pic>
      <p:pic>
        <p:nvPicPr>
          <p:cNvPr id="7" name="Imagem 6" descr="bluetooth2.jpg"/>
          <p:cNvPicPr>
            <a:picLocks noChangeAspect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812360" y="5301208"/>
            <a:ext cx="864096" cy="898660"/>
          </a:xfrm>
          <a:prstGeom prst="rect">
            <a:avLst/>
          </a:prstGeom>
        </p:spPr>
      </p:pic>
      <p:pic>
        <p:nvPicPr>
          <p:cNvPr id="8" name="Imagem 7" descr="wifi-logo.jpg"/>
          <p:cNvPicPr>
            <a:picLocks noChangeAspect="1"/>
          </p:cNvPicPr>
          <p:nvPr/>
        </p:nvPicPr>
        <p:blipFill>
          <a:blip r:embed="rId7" cstate="print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580112" y="5301208"/>
            <a:ext cx="1229122" cy="712891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Introdução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pt-BR" dirty="0" smtClean="0"/>
          </a:p>
          <a:p>
            <a:r>
              <a:rPr lang="pt-BR" dirty="0" smtClean="0"/>
              <a:t>Contexto:</a:t>
            </a:r>
          </a:p>
          <a:p>
            <a:pPr algn="ctr">
              <a:buNone/>
            </a:pPr>
            <a:r>
              <a:rPr lang="pt-BR" i="1" dirty="0" smtClean="0"/>
              <a:t>Qualquer informação que possa ser utilizada para caracterizar a situação de entidades (pessoa, lugar ou objeto) que sejam consideradas relevantes para interação entre um usuário e uma aplicação (incluindo o usuário e a aplicação).</a:t>
            </a:r>
          </a:p>
          <a:p>
            <a:endParaRPr lang="pt-BR" dirty="0" smtClean="0"/>
          </a:p>
          <a:p>
            <a:r>
              <a:rPr lang="pt-BR" dirty="0" smtClean="0"/>
              <a:t>Aplicações cientes de contexto</a:t>
            </a:r>
          </a:p>
          <a:p>
            <a:r>
              <a:rPr lang="pt-BR" dirty="0" smtClean="0"/>
              <a:t>Adaptação de aplicativos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Sumário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endParaRPr lang="pt-BR" dirty="0" smtClean="0"/>
          </a:p>
          <a:p>
            <a:pPr marL="514350" indent="-514350">
              <a:buFont typeface="+mj-lt"/>
              <a:buAutoNum type="arabicPeriod"/>
            </a:pPr>
            <a:r>
              <a:rPr lang="pt-BR" dirty="0" smtClean="0"/>
              <a:t>Introdução</a:t>
            </a:r>
          </a:p>
          <a:p>
            <a:pPr marL="514350" indent="-514350">
              <a:buFont typeface="+mj-lt"/>
              <a:buAutoNum type="arabicPeriod"/>
            </a:pPr>
            <a:endParaRPr lang="pt-BR" dirty="0" smtClean="0"/>
          </a:p>
          <a:p>
            <a:pPr marL="514350" indent="-514350">
              <a:buFont typeface="+mj-lt"/>
              <a:buAutoNum type="arabicPeriod"/>
            </a:pPr>
            <a:r>
              <a:rPr lang="pt-BR" dirty="0" smtClean="0">
                <a:solidFill>
                  <a:srgbClr val="FF0000"/>
                </a:solidFill>
              </a:rPr>
              <a:t>Trabalhos Relacionados</a:t>
            </a:r>
          </a:p>
          <a:p>
            <a:pPr marL="514350" indent="-514350">
              <a:buFont typeface="+mj-lt"/>
              <a:buAutoNum type="arabicPeriod"/>
            </a:pPr>
            <a:endParaRPr lang="pt-BR" dirty="0" smtClean="0"/>
          </a:p>
          <a:p>
            <a:pPr marL="514350" indent="-514350">
              <a:buFont typeface="+mj-lt"/>
              <a:buAutoNum type="arabicPeriod"/>
            </a:pPr>
            <a:r>
              <a:rPr lang="pt-BR" dirty="0" smtClean="0"/>
              <a:t>Referencial Teórico</a:t>
            </a:r>
          </a:p>
          <a:p>
            <a:pPr marL="514350" indent="-514350">
              <a:buFont typeface="+mj-lt"/>
              <a:buAutoNum type="arabicPeriod"/>
            </a:pPr>
            <a:endParaRPr lang="pt-BR" dirty="0" smtClean="0"/>
          </a:p>
          <a:p>
            <a:pPr marL="514350" indent="-514350">
              <a:buFont typeface="+mj-lt"/>
              <a:buAutoNum type="arabicPeriod"/>
            </a:pPr>
            <a:r>
              <a:rPr lang="pt-BR" dirty="0" smtClean="0"/>
              <a:t>Implementação e Testes</a:t>
            </a:r>
          </a:p>
          <a:p>
            <a:pPr marL="514350" indent="-514350">
              <a:buFont typeface="+mj-lt"/>
              <a:buAutoNum type="arabicPeriod"/>
            </a:pPr>
            <a:endParaRPr lang="pt-BR" dirty="0" smtClean="0"/>
          </a:p>
          <a:p>
            <a:pPr marL="514350" indent="-514350">
              <a:buFont typeface="+mj-lt"/>
              <a:buAutoNum type="arabicPeriod"/>
            </a:pPr>
            <a:r>
              <a:rPr lang="pt-BR" dirty="0" smtClean="0"/>
              <a:t>Conclusões e Trabalhos Futuros</a:t>
            </a:r>
            <a:endParaRPr lang="pt-BR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Trabalhos Relacionados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Couto (2003)</a:t>
            </a:r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r>
              <a:rPr lang="pt-BR" dirty="0" err="1" smtClean="0"/>
              <a:t>Xiao</a:t>
            </a:r>
            <a:r>
              <a:rPr lang="pt-BR" dirty="0" smtClean="0"/>
              <a:t> </a:t>
            </a:r>
            <a:r>
              <a:rPr lang="pt-BR" dirty="0" err="1" smtClean="0"/>
              <a:t>et</a:t>
            </a:r>
            <a:r>
              <a:rPr lang="pt-BR" dirty="0" smtClean="0"/>
              <a:t> </a:t>
            </a:r>
            <a:r>
              <a:rPr lang="pt-BR" dirty="0" err="1" smtClean="0"/>
              <a:t>al</a:t>
            </a:r>
            <a:r>
              <a:rPr lang="pt-BR" dirty="0" smtClean="0"/>
              <a:t> (2010)</a:t>
            </a:r>
          </a:p>
          <a:p>
            <a:r>
              <a:rPr lang="pt-BR" dirty="0" smtClean="0"/>
              <a:t>Rice e </a:t>
            </a:r>
            <a:r>
              <a:rPr lang="pt-BR" dirty="0" err="1" smtClean="0"/>
              <a:t>Hay</a:t>
            </a:r>
            <a:r>
              <a:rPr lang="pt-BR" dirty="0" smtClean="0"/>
              <a:t> (2010)</a:t>
            </a:r>
            <a:endParaRPr lang="pt-BR" dirty="0"/>
          </a:p>
        </p:txBody>
      </p:sp>
      <p:pic>
        <p:nvPicPr>
          <p:cNvPr id="4" name="Imagem 3" descr="Modelo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55576" y="2276872"/>
            <a:ext cx="7471282" cy="2808312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Sumário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endParaRPr lang="pt-BR" dirty="0" smtClean="0"/>
          </a:p>
          <a:p>
            <a:pPr marL="514350" indent="-514350">
              <a:buFont typeface="+mj-lt"/>
              <a:buAutoNum type="arabicPeriod"/>
            </a:pPr>
            <a:r>
              <a:rPr lang="pt-BR" dirty="0" smtClean="0"/>
              <a:t>Introdução</a:t>
            </a:r>
          </a:p>
          <a:p>
            <a:pPr marL="514350" indent="-514350">
              <a:buFont typeface="+mj-lt"/>
              <a:buAutoNum type="arabicPeriod"/>
            </a:pPr>
            <a:endParaRPr lang="pt-BR" dirty="0" smtClean="0"/>
          </a:p>
          <a:p>
            <a:pPr marL="514350" indent="-514350">
              <a:buFont typeface="+mj-lt"/>
              <a:buAutoNum type="arabicPeriod"/>
            </a:pPr>
            <a:r>
              <a:rPr lang="pt-BR" dirty="0" smtClean="0"/>
              <a:t>Trabalhos Relacionados</a:t>
            </a:r>
          </a:p>
          <a:p>
            <a:pPr marL="514350" indent="-514350">
              <a:buFont typeface="+mj-lt"/>
              <a:buAutoNum type="arabicPeriod"/>
            </a:pPr>
            <a:endParaRPr lang="pt-BR" dirty="0" smtClean="0"/>
          </a:p>
          <a:p>
            <a:pPr marL="514350" indent="-514350">
              <a:buFont typeface="+mj-lt"/>
              <a:buAutoNum type="arabicPeriod"/>
            </a:pPr>
            <a:r>
              <a:rPr lang="pt-BR" dirty="0" smtClean="0">
                <a:solidFill>
                  <a:srgbClr val="FF0000"/>
                </a:solidFill>
              </a:rPr>
              <a:t>Referencial Teórico</a:t>
            </a:r>
          </a:p>
          <a:p>
            <a:pPr marL="514350" indent="-514350">
              <a:buFont typeface="+mj-lt"/>
              <a:buAutoNum type="arabicPeriod"/>
            </a:pPr>
            <a:endParaRPr lang="pt-BR" dirty="0" smtClean="0"/>
          </a:p>
          <a:p>
            <a:pPr marL="514350" indent="-514350">
              <a:buFont typeface="+mj-lt"/>
              <a:buAutoNum type="arabicPeriod"/>
            </a:pPr>
            <a:r>
              <a:rPr lang="pt-BR" dirty="0" smtClean="0"/>
              <a:t>Implementação e Testes</a:t>
            </a:r>
          </a:p>
          <a:p>
            <a:pPr marL="514350" indent="-514350">
              <a:buFont typeface="+mj-lt"/>
              <a:buAutoNum type="arabicPeriod"/>
            </a:pPr>
            <a:endParaRPr lang="pt-BR" dirty="0" smtClean="0"/>
          </a:p>
          <a:p>
            <a:pPr marL="514350" indent="-514350">
              <a:buFont typeface="+mj-lt"/>
              <a:buAutoNum type="arabicPeriod"/>
            </a:pPr>
            <a:r>
              <a:rPr lang="pt-BR" dirty="0" smtClean="0"/>
              <a:t>Conclusões e Trabalhos Futuros</a:t>
            </a:r>
            <a:endParaRPr lang="pt-BR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Contexto do Dispositivo</a:t>
            </a:r>
            <a:endParaRPr lang="pt-BR" dirty="0"/>
          </a:p>
        </p:txBody>
      </p:sp>
      <p:sp>
        <p:nvSpPr>
          <p:cNvPr id="5" name="Elipse 4"/>
          <p:cNvSpPr/>
          <p:nvPr/>
        </p:nvSpPr>
        <p:spPr>
          <a:xfrm>
            <a:off x="1403648" y="3501008"/>
            <a:ext cx="1987200" cy="720000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40000"/>
                  <a:lumOff val="60000"/>
                  <a:shade val="30000"/>
                  <a:satMod val="115000"/>
                </a:schemeClr>
              </a:gs>
              <a:gs pos="50000">
                <a:schemeClr val="accent1">
                  <a:lumMod val="40000"/>
                  <a:lumOff val="60000"/>
                  <a:shade val="67500"/>
                  <a:satMod val="115000"/>
                </a:schemeClr>
              </a:gs>
              <a:gs pos="100000">
                <a:schemeClr val="accent1">
                  <a:lumMod val="40000"/>
                  <a:lumOff val="60000"/>
                  <a:shade val="100000"/>
                  <a:satMod val="115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Tipo de rede</a:t>
            </a:r>
            <a:endParaRPr lang="pt-BR" dirty="0"/>
          </a:p>
        </p:txBody>
      </p:sp>
      <p:sp>
        <p:nvSpPr>
          <p:cNvPr id="7" name="Elipse 6"/>
          <p:cNvSpPr/>
          <p:nvPr/>
        </p:nvSpPr>
        <p:spPr>
          <a:xfrm>
            <a:off x="2267744" y="4797152"/>
            <a:ext cx="1987200" cy="720000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40000"/>
                  <a:lumOff val="60000"/>
                  <a:shade val="30000"/>
                  <a:satMod val="115000"/>
                </a:schemeClr>
              </a:gs>
              <a:gs pos="50000">
                <a:schemeClr val="accent1">
                  <a:lumMod val="40000"/>
                  <a:lumOff val="60000"/>
                  <a:shade val="67500"/>
                  <a:satMod val="115000"/>
                </a:schemeClr>
              </a:gs>
              <a:gs pos="100000">
                <a:schemeClr val="accent1">
                  <a:lumMod val="40000"/>
                  <a:lumOff val="60000"/>
                  <a:shade val="100000"/>
                  <a:satMod val="115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Velocidade da rede</a:t>
            </a:r>
            <a:endParaRPr lang="pt-BR" dirty="0"/>
          </a:p>
        </p:txBody>
      </p:sp>
      <p:sp>
        <p:nvSpPr>
          <p:cNvPr id="8" name="Elipse 7"/>
          <p:cNvSpPr/>
          <p:nvPr/>
        </p:nvSpPr>
        <p:spPr>
          <a:xfrm>
            <a:off x="4745040" y="4797152"/>
            <a:ext cx="1987200" cy="720080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40000"/>
                  <a:lumOff val="60000"/>
                  <a:shade val="30000"/>
                  <a:satMod val="115000"/>
                </a:schemeClr>
              </a:gs>
              <a:gs pos="50000">
                <a:schemeClr val="accent1">
                  <a:lumMod val="40000"/>
                  <a:lumOff val="60000"/>
                  <a:shade val="67500"/>
                  <a:satMod val="115000"/>
                </a:schemeClr>
              </a:gs>
              <a:gs pos="100000">
                <a:schemeClr val="accent1">
                  <a:lumMod val="40000"/>
                  <a:lumOff val="60000"/>
                  <a:shade val="100000"/>
                  <a:satMod val="115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Tamanho do arquivo</a:t>
            </a:r>
            <a:endParaRPr lang="pt-BR" dirty="0"/>
          </a:p>
        </p:txBody>
      </p:sp>
      <p:sp>
        <p:nvSpPr>
          <p:cNvPr id="9" name="Elipse 8"/>
          <p:cNvSpPr/>
          <p:nvPr/>
        </p:nvSpPr>
        <p:spPr>
          <a:xfrm>
            <a:off x="5652120" y="3501008"/>
            <a:ext cx="1988096" cy="720080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40000"/>
                  <a:lumOff val="60000"/>
                  <a:shade val="30000"/>
                  <a:satMod val="115000"/>
                </a:schemeClr>
              </a:gs>
              <a:gs pos="50000">
                <a:schemeClr val="accent1">
                  <a:lumMod val="40000"/>
                  <a:lumOff val="60000"/>
                  <a:shade val="67500"/>
                  <a:satMod val="115000"/>
                </a:schemeClr>
              </a:gs>
              <a:gs pos="100000">
                <a:schemeClr val="accent1">
                  <a:lumMod val="40000"/>
                  <a:lumOff val="60000"/>
                  <a:shade val="100000"/>
                  <a:satMod val="115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Taxa de Compressão</a:t>
            </a:r>
            <a:endParaRPr lang="pt-BR" dirty="0"/>
          </a:p>
        </p:txBody>
      </p:sp>
      <p:pic>
        <p:nvPicPr>
          <p:cNvPr id="10" name="Imagem 9" descr="android-2-2-for-nexus-one.jpg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665486" y="2681578"/>
            <a:ext cx="1683271" cy="1683271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uxo">
  <a:themeElements>
    <a:clrScheme name="Flux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Flux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10277011</Template>
  <TotalTime>434</TotalTime>
  <Words>1218</Words>
  <Application>Microsoft Office PowerPoint</Application>
  <PresentationFormat>Apresentação na tela (4:3)</PresentationFormat>
  <Paragraphs>291</Paragraphs>
  <Slides>26</Slides>
  <Notes>10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26</vt:i4>
      </vt:variant>
    </vt:vector>
  </HeadingPairs>
  <TitlesOfParts>
    <vt:vector size="27" baseType="lpstr">
      <vt:lpstr>Fluxo</vt:lpstr>
      <vt:lpstr>Slide 1</vt:lpstr>
      <vt:lpstr>Sumário</vt:lpstr>
      <vt:lpstr>Sumário</vt:lpstr>
      <vt:lpstr>Introdução</vt:lpstr>
      <vt:lpstr>Introdução</vt:lpstr>
      <vt:lpstr>Sumário</vt:lpstr>
      <vt:lpstr>Trabalhos Relacionados</vt:lpstr>
      <vt:lpstr>Sumário</vt:lpstr>
      <vt:lpstr>Contexto do Dispositivo</vt:lpstr>
      <vt:lpstr>Referencial Teórico</vt:lpstr>
      <vt:lpstr>Aplicativos Android</vt:lpstr>
      <vt:lpstr>Arquitetura do Android</vt:lpstr>
      <vt:lpstr>Referencial Teórico – Android</vt:lpstr>
      <vt:lpstr>Referencial Teórico – Redes Neurais</vt:lpstr>
      <vt:lpstr>Sumário</vt:lpstr>
      <vt:lpstr>Implementação – Aplicação</vt:lpstr>
      <vt:lpstr>Implementação – Atividade e Serviço</vt:lpstr>
      <vt:lpstr>Implementação – Atividade e Serviço</vt:lpstr>
      <vt:lpstr>Implementação – Modelo</vt:lpstr>
      <vt:lpstr>Experimentos</vt:lpstr>
      <vt:lpstr>Experimentos</vt:lpstr>
      <vt:lpstr>Experimentos</vt:lpstr>
      <vt:lpstr>Sumário</vt:lpstr>
      <vt:lpstr>Conclusões</vt:lpstr>
      <vt:lpstr>Trabalhos Futuros</vt:lpstr>
      <vt:lpstr>Obrigado   Perguntas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Angelo Assis</dc:creator>
  <cp:lastModifiedBy>Angelo Assis</cp:lastModifiedBy>
  <cp:revision>48</cp:revision>
  <dcterms:created xsi:type="dcterms:W3CDTF">2010-11-24T00:29:30Z</dcterms:created>
  <dcterms:modified xsi:type="dcterms:W3CDTF">2010-11-29T18:52:40Z</dcterms:modified>
</cp:coreProperties>
</file>