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59" r:id="rId6"/>
    <p:sldId id="258" r:id="rId7"/>
    <p:sldId id="260" r:id="rId8"/>
    <p:sldId id="281" r:id="rId9"/>
    <p:sldId id="262" r:id="rId10"/>
    <p:sldId id="263" r:id="rId11"/>
    <p:sldId id="264" r:id="rId12"/>
    <p:sldId id="261" r:id="rId13"/>
    <p:sldId id="283" r:id="rId14"/>
    <p:sldId id="265" r:id="rId15"/>
    <p:sldId id="282" r:id="rId16"/>
    <p:sldId id="284" r:id="rId17"/>
    <p:sldId id="277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0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1803A72B-2754-4811-A6D6-0546F41F401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F7F4-B2DE-4ED9-B2AA-6630DFFD7FB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701E8-73D2-4960-AD17-42274275F9CF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8B1E-59A4-4EA9-9650-A357AEFD4F01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813F5-BEF5-4565-A55F-FB00A142780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B7D0-9C78-41F8-ADE4-D40102D2B85C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345E9-65B2-4EDC-A9EA-453BE23D55E2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841F3-06AD-4A8C-A8C8-C5AB983E462B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23241-099E-45D0-8BE9-EA467F4C7E9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8CF4-164A-451B-91F1-7C55A94C3625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6A28F-129F-4ED1-A466-1F0A9F99E0A4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charset="0"/>
              </a:defRPr>
            </a:lvl1pPr>
          </a:lstStyle>
          <a:p>
            <a:fld id="{7E5E4780-C48D-42C9-86D7-DC8D0CFE5D22}" type="slidenum">
              <a:rPr lang="pt-BR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Apresentação de Monografia</a:t>
            </a:r>
            <a:endParaRPr lang="pt-BR" sz="3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300064"/>
          </a:xfrm>
        </p:spPr>
        <p:txBody>
          <a:bodyPr/>
          <a:lstStyle/>
          <a:p>
            <a:r>
              <a:rPr lang="pt-BR" sz="2400" i="1" dirty="0"/>
              <a:t>Mistool, uma Ferramenta para Aplicação Colaborativa do Método de Inspeção Semiótica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49465" y="4941168"/>
            <a:ext cx="4249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66"/>
                </a:solidFill>
              </a:rPr>
              <a:t>Matheus Morais dos Reis</a:t>
            </a:r>
          </a:p>
          <a:p>
            <a:pPr algn="ctr"/>
            <a:r>
              <a:rPr lang="pt-BR" dirty="0" smtClean="0">
                <a:solidFill>
                  <a:srgbClr val="000066"/>
                </a:solidFill>
              </a:rPr>
              <a:t>Orientador : Elton José da </a:t>
            </a:r>
            <a:r>
              <a:rPr lang="pt-BR" dirty="0" smtClean="0">
                <a:solidFill>
                  <a:srgbClr val="000066"/>
                </a:solidFill>
              </a:rPr>
              <a:t>Silva</a:t>
            </a:r>
          </a:p>
          <a:p>
            <a:pPr algn="ctr"/>
            <a:r>
              <a:rPr lang="de-DE" dirty="0" smtClean="0">
                <a:solidFill>
                  <a:srgbClr val="000066"/>
                </a:solidFill>
              </a:rPr>
              <a:t>Co-Orientador: Ângelo Magno de Jesus</a:t>
            </a:r>
            <a:endParaRPr lang="pt-BR" dirty="0">
              <a:solidFill>
                <a:srgbClr val="00006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11760" y="476672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Universidade Federal de Ouro Preto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03848" y="5877272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Ouro Preto, 01/12/2010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O OriOnGroups</a:t>
            </a:r>
            <a:endParaRPr lang="pt-BR" dirty="0"/>
          </a:p>
        </p:txBody>
      </p:sp>
      <p:pic>
        <p:nvPicPr>
          <p:cNvPr id="6" name="Espaço Reservado para Conteúdo 5" descr="or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98" y="1700808"/>
            <a:ext cx="9119302" cy="4554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47600"/>
            <a:ext cx="8663880" cy="1676400"/>
          </a:xfrm>
        </p:spPr>
        <p:txBody>
          <a:bodyPr/>
          <a:lstStyle/>
          <a:p>
            <a:r>
              <a:rPr lang="pt-BR" dirty="0" smtClean="0"/>
              <a:t>Vantagens e Desvantagens do OriOnGroups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Vantagens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Desenvolvido em camadas e módulos, facilmente extensível.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Tratamento de Usuários e ações em grupos totalmente implementadas.</a:t>
            </a: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chemeClr val="bg1"/>
                </a:solidFill>
              </a:rPr>
              <a:t>Desvantagens</a:t>
            </a:r>
          </a:p>
          <a:p>
            <a:pPr algn="ctr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Desenvolvido em PHP4, linguagem um pouco antiga.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de-DE" dirty="0" smtClean="0"/>
              <a:t>MISTool</a:t>
            </a:r>
            <a:r>
              <a:rPr lang="pt-BR" dirty="0" smtClean="0"/>
              <a:t>, uma extensão do OriOnGroups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331640" y="1844824"/>
            <a:ext cx="1872208" cy="528464"/>
          </a:xfrm>
        </p:spPr>
        <p:txBody>
          <a:bodyPr/>
          <a:lstStyle/>
          <a:p>
            <a:pPr>
              <a:buNone/>
            </a:pPr>
            <a:r>
              <a:rPr lang="pt-BR" dirty="0" err="1" smtClean="0">
                <a:solidFill>
                  <a:schemeClr val="bg1"/>
                </a:solidFill>
              </a:rPr>
              <a:t>MISTool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Seta para cima e para baixo 7"/>
          <p:cNvSpPr/>
          <p:nvPr/>
        </p:nvSpPr>
        <p:spPr bwMode="auto">
          <a:xfrm>
            <a:off x="2051720" y="2492896"/>
            <a:ext cx="484632" cy="230425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3608" y="4941168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OriOnGroups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44008" y="2924944"/>
            <a:ext cx="2326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DaoUsuários</a:t>
            </a:r>
          </a:p>
          <a:p>
            <a:r>
              <a:rPr lang="pt-BR" dirty="0" smtClean="0"/>
              <a:t>DaoGrupo</a:t>
            </a:r>
          </a:p>
          <a:p>
            <a:r>
              <a:rPr lang="pt-BR" dirty="0" smtClean="0"/>
              <a:t>DaoPerfilAcademico</a:t>
            </a:r>
          </a:p>
          <a:p>
            <a:r>
              <a:rPr lang="pt-BR" dirty="0" smtClean="0"/>
              <a:t>DaoPerfilProfissional</a:t>
            </a:r>
            <a:endParaRPr lang="pt-BR" dirty="0"/>
          </a:p>
          <a:p>
            <a:r>
              <a:rPr lang="pt-BR" dirty="0" smtClean="0"/>
              <a:t>...</a:t>
            </a:r>
          </a:p>
          <a:p>
            <a:r>
              <a:rPr lang="pt-BR" dirty="0" smtClean="0"/>
              <a:t>...</a:t>
            </a:r>
          </a:p>
        </p:txBody>
      </p:sp>
      <p:cxnSp>
        <p:nvCxnSpPr>
          <p:cNvPr id="12" name="Conector de seta reta 11"/>
          <p:cNvCxnSpPr/>
          <p:nvPr/>
        </p:nvCxnSpPr>
        <p:spPr bwMode="auto">
          <a:xfrm>
            <a:off x="3059832" y="2420888"/>
            <a:ext cx="151216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>
            <a:off x="3059832" y="2420888"/>
            <a:ext cx="1512168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ector de seta reta 16"/>
          <p:cNvCxnSpPr/>
          <p:nvPr/>
        </p:nvCxnSpPr>
        <p:spPr bwMode="auto">
          <a:xfrm>
            <a:off x="3059832" y="2420888"/>
            <a:ext cx="1512168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ector de seta reta 18"/>
          <p:cNvCxnSpPr/>
          <p:nvPr/>
        </p:nvCxnSpPr>
        <p:spPr bwMode="auto">
          <a:xfrm>
            <a:off x="3059832" y="2420888"/>
            <a:ext cx="1512168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eta para a esquerda e para cima 20"/>
          <p:cNvSpPr/>
          <p:nvPr/>
        </p:nvSpPr>
        <p:spPr bwMode="auto">
          <a:xfrm>
            <a:off x="3851920" y="4293096"/>
            <a:ext cx="2232248" cy="1282440"/>
          </a:xfrm>
          <a:prstGeom prst="leftUpArrow">
            <a:avLst>
              <a:gd name="adj1" fmla="val 12777"/>
              <a:gd name="adj2" fmla="val 19155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MISTool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Desenvolvido em camadas n-Tier.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nt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80"/>
            <a:ext cx="4254314" cy="375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de-DE" dirty="0" smtClean="0"/>
              <a:t>MISTool</a:t>
            </a:r>
            <a:endParaRPr lang="pt-BR" dirty="0"/>
          </a:p>
        </p:txBody>
      </p:sp>
      <p:pic>
        <p:nvPicPr>
          <p:cNvPr id="5" name="Espaço Reservado para Conteúdo 4" descr="Logo_MisTool có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717032"/>
            <a:ext cx="2286000" cy="2349500"/>
          </a:xfrm>
        </p:spPr>
      </p:pic>
      <p:sp>
        <p:nvSpPr>
          <p:cNvPr id="7" name="CaixaDeTexto 6"/>
          <p:cNvSpPr txBox="1"/>
          <p:nvPr/>
        </p:nvSpPr>
        <p:spPr>
          <a:xfrm>
            <a:off x="179512" y="1268760"/>
            <a:ext cx="831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 Ferramenta de apoio ao MIS.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 Utilizado para avaliar sistemas interativos.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 Ferramenta inovadora em IHC, porém a idéia não é nova. 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de-DE" dirty="0" smtClean="0"/>
              <a:t>MISTool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686800" cy="4572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Primeira versão suporta as quatro fases iniciais do MIS.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4fa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613217" cy="41893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03648" y="551723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X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Vantagens do uso do MISTool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Desenvolvedores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Fácil manutenção.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Boa legibilidade do código.</a:t>
            </a:r>
          </a:p>
          <a:p>
            <a:pPr lvl="1"/>
            <a:endParaRPr lang="de-DE" dirty="0" smtClean="0">
              <a:solidFill>
                <a:schemeClr val="bg1"/>
              </a:solidFill>
            </a:endParaRPr>
          </a:p>
          <a:p>
            <a:pPr lvl="1"/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Avaliadores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Junção de todas as fases do MIS.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Facilidade de comunicação.</a:t>
            </a:r>
          </a:p>
          <a:p>
            <a:pPr lvl="1"/>
            <a:endParaRPr lang="de-D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663880" cy="16764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6" name="Forma livre 5"/>
          <p:cNvSpPr/>
          <p:nvPr/>
        </p:nvSpPr>
        <p:spPr>
          <a:xfrm>
            <a:off x="575520" y="1124336"/>
            <a:ext cx="9069480" cy="4988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540600" y="796016"/>
            <a:ext cx="9070920" cy="5630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800" b="0" i="0" u="none" strike="noStrike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399" lvl="1" indent="-285840">
              <a:spcBef>
                <a:spcPts val="0"/>
              </a:spcBef>
              <a:spcAft>
                <a:spcPts val="1137"/>
              </a:spcAft>
              <a:buClr>
                <a:srgbClr val="0066CC"/>
              </a:buClr>
              <a:buSzPct val="45000"/>
              <a:tabLst>
                <a:tab pos="860399" algn="l"/>
                <a:tab pos="1309318" algn="l"/>
                <a:tab pos="1758598" algn="l"/>
                <a:tab pos="2207879" algn="l"/>
                <a:tab pos="2657159" algn="l"/>
                <a:tab pos="3106439" algn="l"/>
                <a:tab pos="3555719" algn="l"/>
                <a:tab pos="4004999" algn="l"/>
                <a:tab pos="4454279" algn="l"/>
                <a:tab pos="4903558" algn="l"/>
                <a:tab pos="5352839" algn="l"/>
                <a:tab pos="5802118" algn="l"/>
                <a:tab pos="6251399" algn="l"/>
                <a:tab pos="6700679" algn="l"/>
                <a:tab pos="7149959" algn="l"/>
                <a:tab pos="7599239" algn="l"/>
                <a:tab pos="8048519" algn="l"/>
                <a:tab pos="8497799" algn="l"/>
                <a:tab pos="8947078" algn="l"/>
                <a:tab pos="9396359" algn="l"/>
                <a:tab pos="9845639" algn="l"/>
              </a:tabLst>
            </a:pPr>
            <a:endParaRPr lang="fi-FI" sz="2400" b="0" i="0" u="none" strike="noStrike" baseline="0" dirty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141277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400" dirty="0" smtClean="0">
                <a:solidFill>
                  <a:schemeClr val="bg1"/>
                </a:solidFill>
                <a:latin typeface="Arial" pitchFamily="18"/>
                <a:ea typeface="DejaVu Sans" pitchFamily="2"/>
                <a:cs typeface="DejaVu Sans" pitchFamily="2"/>
              </a:rPr>
              <a:t>O resultado obtido deste trabalho é um sistema robusto apoiado no MIS e pronto para ser utilizado por profissionais de várias áreas.</a:t>
            </a:r>
            <a:endParaRPr lang="fi-FI" sz="2400" b="0" i="0" u="none" strike="noStrike" baseline="0" dirty="0" smtClean="0">
              <a:ln>
                <a:noFill/>
              </a:ln>
              <a:solidFill>
                <a:schemeClr val="bg1"/>
              </a:solidFill>
              <a:latin typeface="Arial" pitchFamily="18"/>
              <a:ea typeface="DejaVu Sans" pitchFamily="2"/>
              <a:cs typeface="DejaVu Sans" pitchFamily="2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de-DE" dirty="0" smtClean="0"/>
              <a:t>Conclusões e Trabalhos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 partir de um protótipo não funcional desenvolveu-se neste trabalho um sistema completo e de qualidade.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MISTool supre a necessidade de uma área emergente.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de-DE" dirty="0" smtClean="0"/>
              <a:t>Conclusões e Trabalhos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Sugestões para trabalhos futuros: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Testes com usuários.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Implementar a quinta fase do MIS.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Implementar a possibilidade de convites a avaliadores.</a:t>
            </a:r>
          </a:p>
          <a:p>
            <a:pPr lvl="1"/>
            <a:endParaRPr lang="de-DE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/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1 – </a:t>
            </a:r>
            <a:r>
              <a:rPr lang="pt-BR" sz="1800" dirty="0" smtClean="0">
                <a:solidFill>
                  <a:schemeClr val="bg1"/>
                </a:solidFill>
              </a:rPr>
              <a:t>Engenharia Semiótica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2 – </a:t>
            </a:r>
            <a:r>
              <a:rPr lang="pt-BR" sz="1800" dirty="0" smtClean="0">
                <a:solidFill>
                  <a:schemeClr val="bg1"/>
                </a:solidFill>
              </a:rPr>
              <a:t>Método da Inspeção Semiótica ( MIS )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3 – </a:t>
            </a:r>
            <a:r>
              <a:rPr lang="pt-BR" sz="1800" dirty="0" smtClean="0">
                <a:solidFill>
                  <a:schemeClr val="bg1"/>
                </a:solidFill>
              </a:rPr>
              <a:t>Motivação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4 – </a:t>
            </a:r>
            <a:r>
              <a:rPr lang="pt-BR" sz="1800" dirty="0" smtClean="0">
                <a:solidFill>
                  <a:schemeClr val="bg1"/>
                </a:solidFill>
              </a:rPr>
              <a:t>OriOnGroups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5 – </a:t>
            </a:r>
            <a:r>
              <a:rPr lang="pt-BR" sz="1800" dirty="0" smtClean="0">
                <a:solidFill>
                  <a:schemeClr val="bg1"/>
                </a:solidFill>
              </a:rPr>
              <a:t>Mistool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6 – </a:t>
            </a:r>
            <a:r>
              <a:rPr lang="pt-BR" sz="1800" dirty="0" smtClean="0">
                <a:solidFill>
                  <a:schemeClr val="bg1"/>
                </a:solidFill>
              </a:rPr>
              <a:t>Resultados</a:t>
            </a:r>
          </a:p>
          <a:p>
            <a:pPr>
              <a:buNone/>
            </a:pPr>
            <a:r>
              <a:rPr lang="pt-BR" sz="1800" dirty="0" smtClean="0">
                <a:solidFill>
                  <a:srgbClr val="FFFF00"/>
                </a:solidFill>
              </a:rPr>
              <a:t>7 – </a:t>
            </a:r>
            <a:r>
              <a:rPr lang="pt-BR" sz="1800" dirty="0" smtClean="0">
                <a:solidFill>
                  <a:schemeClr val="bg1"/>
                </a:solidFill>
              </a:rPr>
              <a:t>Conclusões e Trabalhos Futuros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</a:rPr>
              <a:t>[1] Norman,</a:t>
            </a:r>
            <a:r>
              <a:rPr lang="pt-BR" sz="1200" dirty="0" err="1" smtClean="0">
                <a:solidFill>
                  <a:schemeClr val="bg1"/>
                </a:solidFill>
              </a:rPr>
              <a:t>D.A.</a:t>
            </a:r>
            <a:r>
              <a:rPr lang="pt-BR" sz="1200" dirty="0" smtClean="0">
                <a:solidFill>
                  <a:schemeClr val="bg1"/>
                </a:solidFill>
              </a:rPr>
              <a:t>,</a:t>
            </a:r>
            <a:r>
              <a:rPr lang="pt-BR" sz="1200" dirty="0" err="1" smtClean="0">
                <a:solidFill>
                  <a:schemeClr val="bg1"/>
                </a:solidFill>
              </a:rPr>
              <a:t>Draper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S.W.</a:t>
            </a:r>
            <a:r>
              <a:rPr lang="pt-BR" sz="1200" dirty="0" smtClean="0">
                <a:solidFill>
                  <a:schemeClr val="bg1"/>
                </a:solidFill>
              </a:rPr>
              <a:t>(1986). </a:t>
            </a:r>
            <a:r>
              <a:rPr lang="pt-BR" sz="1200" dirty="0" err="1" smtClean="0">
                <a:solidFill>
                  <a:schemeClr val="bg1"/>
                </a:solidFill>
              </a:rPr>
              <a:t>Cognitive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engineering</a:t>
            </a:r>
            <a:r>
              <a:rPr lang="pt-BR" sz="1200" dirty="0" smtClean="0">
                <a:solidFill>
                  <a:schemeClr val="bg1"/>
                </a:solidFill>
              </a:rPr>
              <a:t>.</a:t>
            </a:r>
            <a:r>
              <a:rPr lang="pt-BR" sz="1200" dirty="0" err="1" smtClean="0">
                <a:solidFill>
                  <a:schemeClr val="bg1"/>
                </a:solidFill>
              </a:rPr>
              <a:t>User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Centered</a:t>
            </a:r>
            <a:r>
              <a:rPr lang="pt-BR" sz="1200" dirty="0" smtClean="0">
                <a:solidFill>
                  <a:schemeClr val="bg1"/>
                </a:solidFill>
              </a:rPr>
              <a:t> System Design.</a:t>
            </a:r>
            <a:r>
              <a:rPr lang="pt-BR" sz="1200" dirty="0" err="1" smtClean="0">
                <a:solidFill>
                  <a:schemeClr val="bg1"/>
                </a:solidFill>
              </a:rPr>
              <a:t>Erlbaum</a:t>
            </a:r>
            <a:r>
              <a:rPr lang="pt-BR" sz="1200" dirty="0" smtClean="0">
                <a:solidFill>
                  <a:schemeClr val="bg1"/>
                </a:solidFill>
              </a:rPr>
              <a:t>: </a:t>
            </a:r>
            <a:r>
              <a:rPr lang="pt-BR" sz="1200" dirty="0" err="1" smtClean="0">
                <a:solidFill>
                  <a:schemeClr val="bg1"/>
                </a:solidFill>
              </a:rPr>
              <a:t>Hillsdale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NJ</a:t>
            </a:r>
            <a:r>
              <a:rPr lang="pt-BR" sz="12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[2] da Silva,</a:t>
            </a:r>
            <a:r>
              <a:rPr lang="pt-BR" sz="1200" dirty="0" err="1" smtClean="0">
                <a:solidFill>
                  <a:schemeClr val="bg1"/>
                </a:solidFill>
              </a:rPr>
              <a:t>E.J.</a:t>
            </a:r>
            <a:r>
              <a:rPr lang="pt-BR" sz="1200" dirty="0" smtClean="0">
                <a:solidFill>
                  <a:schemeClr val="bg1"/>
                </a:solidFill>
              </a:rPr>
              <a:t>, de Jesus,</a:t>
            </a:r>
            <a:r>
              <a:rPr lang="pt-BR" sz="1200" dirty="0" err="1" smtClean="0">
                <a:solidFill>
                  <a:schemeClr val="bg1"/>
                </a:solidFill>
              </a:rPr>
              <a:t>A.M.</a:t>
            </a:r>
            <a:r>
              <a:rPr lang="pt-BR" sz="1200" dirty="0" smtClean="0">
                <a:solidFill>
                  <a:schemeClr val="bg1"/>
                </a:solidFill>
              </a:rPr>
              <a:t>,(2010). </a:t>
            </a:r>
            <a:r>
              <a:rPr lang="pt-BR" sz="1200" dirty="0" err="1" smtClean="0">
                <a:solidFill>
                  <a:schemeClr val="bg1"/>
                </a:solidFill>
              </a:rPr>
              <a:t>MISTool</a:t>
            </a:r>
            <a:r>
              <a:rPr lang="pt-BR" sz="1200" dirty="0" smtClean="0">
                <a:solidFill>
                  <a:schemeClr val="bg1"/>
                </a:solidFill>
              </a:rPr>
              <a:t>: um ambiente colaborativo de apoio ao Método de Inspeção Semiótica.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[3] de Souza, </a:t>
            </a:r>
            <a:r>
              <a:rPr lang="en-US" sz="1200" dirty="0" err="1" smtClean="0">
                <a:solidFill>
                  <a:schemeClr val="bg1"/>
                </a:solidFill>
              </a:rPr>
              <a:t>C.S.</a:t>
            </a:r>
            <a:r>
              <a:rPr lang="en-US" sz="1200" dirty="0" smtClean="0">
                <a:solidFill>
                  <a:schemeClr val="bg1"/>
                </a:solidFill>
              </a:rPr>
              <a:t>, (2005). The semiotic engineering of </a:t>
            </a:r>
            <a:r>
              <a:rPr lang="en-US" sz="1200" dirty="0" err="1" smtClean="0">
                <a:solidFill>
                  <a:schemeClr val="bg1"/>
                </a:solidFill>
              </a:rPr>
              <a:t>humancomputer</a:t>
            </a:r>
            <a:r>
              <a:rPr lang="en-US" sz="1200" dirty="0" smtClean="0">
                <a:solidFill>
                  <a:schemeClr val="bg1"/>
                </a:solidFill>
              </a:rPr>
              <a:t> interaction. Cambridge, </a:t>
            </a:r>
            <a:r>
              <a:rPr lang="pt-BR" sz="1200" dirty="0" smtClean="0">
                <a:solidFill>
                  <a:schemeClr val="bg1"/>
                </a:solidFill>
              </a:rPr>
              <a:t>MA: </a:t>
            </a:r>
            <a:r>
              <a:rPr lang="pt-BR" sz="1200" dirty="0" err="1" smtClean="0">
                <a:solidFill>
                  <a:schemeClr val="bg1"/>
                </a:solidFill>
              </a:rPr>
              <a:t>The</a:t>
            </a:r>
            <a:r>
              <a:rPr lang="pt-BR" sz="1200" dirty="0" smtClean="0">
                <a:solidFill>
                  <a:schemeClr val="bg1"/>
                </a:solidFill>
              </a:rPr>
              <a:t> MIT </a:t>
            </a:r>
            <a:r>
              <a:rPr lang="pt-BR" sz="1200" dirty="0" err="1" smtClean="0">
                <a:solidFill>
                  <a:schemeClr val="bg1"/>
                </a:solidFill>
              </a:rPr>
              <a:t>Press</a:t>
            </a:r>
            <a:r>
              <a:rPr lang="pt-BR" sz="1200" dirty="0" smtClean="0">
                <a:solidFill>
                  <a:schemeClr val="bg1"/>
                </a:solidFill>
              </a:rPr>
              <a:t>,2005.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[4] da Silva, </a:t>
            </a:r>
            <a:r>
              <a:rPr lang="pt-BR" sz="1200" dirty="0" err="1" smtClean="0">
                <a:solidFill>
                  <a:schemeClr val="bg1"/>
                </a:solidFill>
              </a:rPr>
              <a:t>R.S.</a:t>
            </a:r>
            <a:r>
              <a:rPr lang="pt-BR" sz="1200" dirty="0" smtClean="0">
                <a:solidFill>
                  <a:schemeClr val="bg1"/>
                </a:solidFill>
              </a:rPr>
              <a:t>,(2006). Projetando uma Nova Estrutura para uma Comunidade Online. Relatório Técnico. Departamento de Computação. Universidade Federal de Ouro Preto.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[5] de Souza, </a:t>
            </a:r>
            <a:r>
              <a:rPr lang="pt-BR" sz="1200" dirty="0" err="1" smtClean="0">
                <a:solidFill>
                  <a:schemeClr val="bg1"/>
                </a:solidFill>
              </a:rPr>
              <a:t>C.S.</a:t>
            </a:r>
            <a:r>
              <a:rPr lang="pt-BR" sz="1200" dirty="0" smtClean="0">
                <a:solidFill>
                  <a:schemeClr val="bg1"/>
                </a:solidFill>
              </a:rPr>
              <a:t>, Leitão,C.S, Prates,R.O, da Silva,E.J, (2006) </a:t>
            </a:r>
            <a:r>
              <a:rPr lang="pt-BR" sz="1200" dirty="0" err="1" smtClean="0">
                <a:solidFill>
                  <a:schemeClr val="bg1"/>
                </a:solidFill>
              </a:rPr>
              <a:t>The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Semiotic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Inspection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Method</a:t>
            </a:r>
            <a:r>
              <a:rPr lang="pt-BR" sz="12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[6] de Jesus, </a:t>
            </a:r>
            <a:r>
              <a:rPr lang="pt-BR" sz="1200" dirty="0" err="1" smtClean="0">
                <a:solidFill>
                  <a:schemeClr val="bg1"/>
                </a:solidFill>
              </a:rPr>
              <a:t>A.M.</a:t>
            </a:r>
            <a:r>
              <a:rPr lang="pt-BR" sz="1200" dirty="0" smtClean="0">
                <a:solidFill>
                  <a:schemeClr val="bg1"/>
                </a:solidFill>
              </a:rPr>
              <a:t>, (2006) Múltiplos Perfis de Usuário em Comunidades Virtuais: Uma Implementação no </a:t>
            </a:r>
            <a:r>
              <a:rPr lang="pt-BR" sz="1200" dirty="0" err="1" smtClean="0">
                <a:solidFill>
                  <a:schemeClr val="bg1"/>
                </a:solidFill>
              </a:rPr>
              <a:t>OriOnGroups</a:t>
            </a:r>
            <a:r>
              <a:rPr lang="pt-BR" sz="1200" dirty="0" smtClean="0">
                <a:solidFill>
                  <a:schemeClr val="bg1"/>
                </a:solidFill>
              </a:rPr>
              <a:t>. Projeto Orientado. Departamento de Computação. Universidade Federal de Ouro Preto.</a:t>
            </a:r>
          </a:p>
          <a:p>
            <a:endParaRPr lang="de-DE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[7] </a:t>
            </a:r>
            <a:r>
              <a:rPr lang="pt-BR" sz="1200" dirty="0" err="1" smtClean="0">
                <a:solidFill>
                  <a:schemeClr val="bg1"/>
                </a:solidFill>
              </a:rPr>
              <a:t>PHP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Ocial</a:t>
            </a:r>
            <a:r>
              <a:rPr lang="pt-BR" sz="1200" dirty="0" smtClean="0">
                <a:solidFill>
                  <a:schemeClr val="bg1"/>
                </a:solidFill>
              </a:rPr>
              <a:t> Site [online], disponível na Internet via http://www.php.net/, arquivo capturado em 12 de setembro de 2010.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[8] Apache </a:t>
            </a:r>
            <a:r>
              <a:rPr lang="pt-BR" sz="1200" dirty="0" err="1" smtClean="0">
                <a:solidFill>
                  <a:schemeClr val="bg1"/>
                </a:solidFill>
              </a:rPr>
              <a:t>Ocial</a:t>
            </a:r>
            <a:r>
              <a:rPr lang="pt-BR" sz="1200" dirty="0" smtClean="0">
                <a:solidFill>
                  <a:schemeClr val="bg1"/>
                </a:solidFill>
              </a:rPr>
              <a:t> Site [online], disponível na Internet via http://www.apache.org/, arquivo capturado em 14 de setembro de 2010.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72000"/>
          </a:xfrm>
        </p:spPr>
        <p:txBody>
          <a:bodyPr/>
          <a:lstStyle/>
          <a:p>
            <a:r>
              <a:rPr lang="pt-BR" sz="1200" dirty="0" smtClean="0">
                <a:solidFill>
                  <a:schemeClr val="bg1"/>
                </a:solidFill>
              </a:rPr>
              <a:t>[9] </a:t>
            </a:r>
            <a:r>
              <a:rPr lang="pt-BR" sz="1200" dirty="0" err="1" smtClean="0">
                <a:solidFill>
                  <a:schemeClr val="bg1"/>
                </a:solidFill>
              </a:rPr>
              <a:t>MySQL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Ocial</a:t>
            </a:r>
            <a:r>
              <a:rPr lang="pt-BR" sz="1200" dirty="0" smtClean="0">
                <a:solidFill>
                  <a:schemeClr val="bg1"/>
                </a:solidFill>
              </a:rPr>
              <a:t> Site [online], disponível na Internet via http://www.mysql.com/, arquivo capturado em 14 de setembro de 2010.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[10] Eclipse </a:t>
            </a:r>
            <a:r>
              <a:rPr lang="pt-BR" sz="1200" dirty="0" err="1" smtClean="0">
                <a:solidFill>
                  <a:schemeClr val="bg1"/>
                </a:solidFill>
              </a:rPr>
              <a:t>Ocial</a:t>
            </a:r>
            <a:r>
              <a:rPr lang="pt-BR" sz="1200" dirty="0" smtClean="0">
                <a:solidFill>
                  <a:schemeClr val="bg1"/>
                </a:solidFill>
              </a:rPr>
              <a:t> Site [online], disponível na Internet via www.eclipse.org/galileo/, arquivo capturado em 25 de agosto de 2010.</a:t>
            </a:r>
          </a:p>
          <a:p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[11] </a:t>
            </a:r>
            <a:r>
              <a:rPr lang="pt-BR" sz="1200" dirty="0" err="1" smtClean="0">
                <a:solidFill>
                  <a:schemeClr val="bg1"/>
                </a:solidFill>
              </a:rPr>
              <a:t>Smarty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Ocial</a:t>
            </a:r>
            <a:r>
              <a:rPr lang="pt-BR" sz="1200" dirty="0" smtClean="0">
                <a:solidFill>
                  <a:schemeClr val="bg1"/>
                </a:solidFill>
              </a:rPr>
              <a:t> Site [online], disponível na Internet via www.smarty.net, arquivo capturado em 01 de setembro de 2010.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[12] </a:t>
            </a:r>
            <a:r>
              <a:rPr lang="en-US" sz="1200" dirty="0" err="1" smtClean="0">
                <a:solidFill>
                  <a:schemeClr val="bg1"/>
                </a:solidFill>
              </a:rPr>
              <a:t>Carrol,J.M</a:t>
            </a:r>
            <a:r>
              <a:rPr lang="en-US" sz="1200" dirty="0" smtClean="0">
                <a:solidFill>
                  <a:schemeClr val="bg1"/>
                </a:solidFill>
              </a:rPr>
              <a:t>.,(2003) </a:t>
            </a:r>
            <a:r>
              <a:rPr lang="en-US" sz="1200" dirty="0" err="1" smtClean="0">
                <a:solidFill>
                  <a:schemeClr val="bg1"/>
                </a:solidFill>
              </a:rPr>
              <a:t>HCI</a:t>
            </a:r>
            <a:r>
              <a:rPr lang="en-US" sz="1200" dirty="0" smtClean="0">
                <a:solidFill>
                  <a:schemeClr val="bg1"/>
                </a:solidFill>
              </a:rPr>
              <a:t> Models, Theories and Frameworks: Toward a multidisciplinary science. San Francisco Morgan Kaufmann Publishers.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[13] </a:t>
            </a:r>
            <a:r>
              <a:rPr lang="en-US" sz="1200" dirty="0" err="1" smtClean="0">
                <a:solidFill>
                  <a:schemeClr val="bg1"/>
                </a:solidFill>
              </a:rPr>
              <a:t>Carrol,J.M</a:t>
            </a:r>
            <a:r>
              <a:rPr lang="en-US" sz="1200" dirty="0" smtClean="0">
                <a:solidFill>
                  <a:schemeClr val="bg1"/>
                </a:solidFill>
              </a:rPr>
              <a:t>.,(2000) Making Use: Scenario-Based Design of Human-Computer Interactions, </a:t>
            </a:r>
            <a:r>
              <a:rPr lang="pt-BR" sz="1200" dirty="0" smtClean="0">
                <a:solidFill>
                  <a:schemeClr val="bg1"/>
                </a:solidFill>
              </a:rPr>
              <a:t>MIT </a:t>
            </a:r>
            <a:r>
              <a:rPr lang="pt-BR" sz="1200" dirty="0" err="1" smtClean="0">
                <a:solidFill>
                  <a:schemeClr val="bg1"/>
                </a:solidFill>
              </a:rPr>
              <a:t>Press</a:t>
            </a:r>
            <a:r>
              <a:rPr lang="pt-BR" sz="1200" dirty="0" smtClean="0">
                <a:solidFill>
                  <a:schemeClr val="bg1"/>
                </a:solidFill>
              </a:rPr>
              <a:t>, Cambridge, MA.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[14] Silveira, </a:t>
            </a:r>
            <a:r>
              <a:rPr lang="pt-BR" sz="1200" dirty="0" err="1" smtClean="0">
                <a:solidFill>
                  <a:schemeClr val="bg1"/>
                </a:solidFill>
              </a:rPr>
              <a:t>M.S.</a:t>
            </a:r>
            <a:r>
              <a:rPr lang="pt-BR" sz="1200" dirty="0" smtClean="0">
                <a:solidFill>
                  <a:schemeClr val="bg1"/>
                </a:solidFill>
              </a:rPr>
              <a:t>,(2002) Metacomunicação Designer-Usuário na Interação Humano-Computador. Tese de Doutorado. Departamento de Informática.</a:t>
            </a:r>
            <a:r>
              <a:rPr lang="pt-BR" sz="1200" dirty="0" err="1" smtClean="0">
                <a:solidFill>
                  <a:schemeClr val="bg1"/>
                </a:solidFill>
              </a:rPr>
              <a:t>PUC-RIO</a:t>
            </a:r>
            <a:r>
              <a:rPr lang="pt-BR" sz="12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[15] Woods </a:t>
            </a:r>
            <a:r>
              <a:rPr lang="en-US" sz="1200" dirty="0" err="1" smtClean="0">
                <a:solidFill>
                  <a:schemeClr val="bg1"/>
                </a:solidFill>
              </a:rPr>
              <a:t>D.D.</a:t>
            </a:r>
            <a:r>
              <a:rPr lang="en-US" sz="1200" dirty="0" smtClean="0">
                <a:solidFill>
                  <a:schemeClr val="bg1"/>
                </a:solidFill>
              </a:rPr>
              <a:t>,(1994) Observations from studying cognitive systems in context. In Proceedings of the Sixteenth Annual Conference of the Cognitive Science Society (Keynote address)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[16] </a:t>
            </a:r>
            <a:r>
              <a:rPr lang="en-US" sz="1200" dirty="0" err="1" smtClean="0">
                <a:solidFill>
                  <a:schemeClr val="bg1"/>
                </a:solidFill>
              </a:rPr>
              <a:t>Dowell,J</a:t>
            </a:r>
            <a:r>
              <a:rPr lang="en-US" sz="1200" dirty="0" smtClean="0">
                <a:solidFill>
                  <a:schemeClr val="bg1"/>
                </a:solidFill>
              </a:rPr>
              <a:t>., </a:t>
            </a:r>
            <a:r>
              <a:rPr lang="en-US" sz="1200" dirty="0" err="1" smtClean="0">
                <a:solidFill>
                  <a:schemeClr val="bg1"/>
                </a:solidFill>
              </a:rPr>
              <a:t>Long,J</a:t>
            </a:r>
            <a:r>
              <a:rPr lang="en-US" sz="1200" dirty="0" smtClean="0">
                <a:solidFill>
                  <a:schemeClr val="bg1"/>
                </a:solidFill>
              </a:rPr>
              <a:t>.,(1998) Conception of the Cognitive Engineering design problem.</a:t>
            </a:r>
            <a:r>
              <a:rPr lang="pt-BR" sz="1200" dirty="0" err="1" smtClean="0">
                <a:solidFill>
                  <a:schemeClr val="bg1"/>
                </a:solidFill>
              </a:rPr>
              <a:t>Ergonomics</a:t>
            </a:r>
            <a:r>
              <a:rPr lang="pt-BR" sz="1200" dirty="0" smtClean="0">
                <a:solidFill>
                  <a:schemeClr val="bg1"/>
                </a:solidFill>
              </a:rPr>
              <a:t>, vol.41, 126-139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Engenharia 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Teoria que estuda os fenômenos de IHC.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Fornece métodos, técnicas e ferramentas.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Apoia desenvolvedores tanto na fase de design como avaliação.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Engenharia 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Dois métodos na fase de avaliação:</a:t>
            </a:r>
          </a:p>
          <a:p>
            <a:pPr lvl="1"/>
            <a:endParaRPr lang="pt-BR" dirty="0" smtClean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Método de Avaliação de Comunicabilidade (MAC), envolve testes com usuários.</a:t>
            </a:r>
          </a:p>
          <a:p>
            <a:pPr lvl="1"/>
            <a:endParaRPr lang="de-DE" dirty="0" smtClean="0">
              <a:solidFill>
                <a:schemeClr val="bg1"/>
              </a:solidFill>
            </a:endParaRP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Método da Inspeção Semiótica (MIS), envolve inspeção.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Objetivo:</a:t>
            </a:r>
            <a:r>
              <a:rPr lang="pt-BR" sz="2800" dirty="0" smtClean="0">
                <a:solidFill>
                  <a:schemeClr val="bg1"/>
                </a:solidFill>
              </a:rPr>
              <a:t> Reconstrução da metamensagem do designer, caçando casos de inconsistência e ambigüidade no sistema.</a:t>
            </a:r>
          </a:p>
          <a:p>
            <a:pPr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Como?</a:t>
            </a:r>
            <a:r>
              <a:rPr lang="pt-BR" sz="2800" dirty="0" smtClean="0">
                <a:solidFill>
                  <a:schemeClr val="bg1"/>
                </a:solidFill>
              </a:rPr>
              <a:t> Examinando uma vasta quantidade de signos a que usuários são expostos assim como sua interação com artefatos computacionais. 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A metamensagem é composta de um ou mais sistemas de significados.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pt-BR" dirty="0" smtClean="0"/>
              <a:t>Método da Inspeção Semiótica (MIS)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63880" cy="1676400"/>
          </a:xfrm>
        </p:spPr>
        <p:txBody>
          <a:bodyPr/>
          <a:lstStyle/>
          <a:p>
            <a:r>
              <a:rPr lang="pt-BR" dirty="0" smtClean="0"/>
              <a:t>Método da Inspeção Semiótica (MIS)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bg1"/>
                </a:solidFill>
              </a:rPr>
              <a:t>Nova área de estudos em IHC.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Avalia a qualidade da mensagem passada pelo designer.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Necessário um ou mais avaliadores.</a:t>
            </a:r>
          </a:p>
          <a:p>
            <a:pPr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Aplicado em 5 estágios.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pt-BR" dirty="0" smtClean="0"/>
              <a:t>Método da Inspeção Semiótica (MIS)</a:t>
            </a:r>
            <a:endParaRPr lang="pt-B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142" y="1847554"/>
            <a:ext cx="8685715" cy="4229691"/>
          </a:xfrm>
        </p:spPr>
      </p:pic>
      <p:sp>
        <p:nvSpPr>
          <p:cNvPr id="6" name="CaixaDeTexto 5"/>
          <p:cNvSpPr txBox="1"/>
          <p:nvPr/>
        </p:nvSpPr>
        <p:spPr>
          <a:xfrm>
            <a:off x="1331640" y="6237312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sz="3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Extraído de [de Souza, et al., 2006]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>
                <a:solidFill>
                  <a:schemeClr val="bg1"/>
                </a:solidFill>
              </a:rPr>
              <a:t>Falta de ferramentas de apoio ao MIS.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Dificuldade em ensiná-lo e aprendê-lo.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Finalizar protótipo existente.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OriOn có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420888"/>
            <a:ext cx="2540000" cy="41910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120" y="-315416"/>
            <a:ext cx="8663880" cy="1676400"/>
          </a:xfrm>
        </p:spPr>
        <p:txBody>
          <a:bodyPr/>
          <a:lstStyle/>
          <a:p>
            <a:r>
              <a:rPr lang="pt-BR" dirty="0" smtClean="0"/>
              <a:t>O OriOnGroups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6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Desenvolvido em 2002.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Ferramenta de apoio a comunidades online.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Reestruturado em 2006.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tom design template">
  <a:themeElements>
    <a:clrScheme name="Default Design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template</Template>
  <TotalTime>469</TotalTime>
  <Words>896</Words>
  <Application>Microsoft Office PowerPoint</Application>
  <PresentationFormat>Apresentação na tela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Blue atom design template</vt:lpstr>
      <vt:lpstr>Apresentação de Monografia</vt:lpstr>
      <vt:lpstr>Índice</vt:lpstr>
      <vt:lpstr>Engenharia Semiótica</vt:lpstr>
      <vt:lpstr>Engenharia Semiótica</vt:lpstr>
      <vt:lpstr>Método da Inspeção Semiótica (MIS)</vt:lpstr>
      <vt:lpstr>Método da Inspeção Semiótica (MIS)</vt:lpstr>
      <vt:lpstr>Método da Inspeção Semiótica (MIS)</vt:lpstr>
      <vt:lpstr>Motivação</vt:lpstr>
      <vt:lpstr>O OriOnGroups</vt:lpstr>
      <vt:lpstr>O OriOnGroups</vt:lpstr>
      <vt:lpstr>Vantagens e Desvantagens do OriOnGroups</vt:lpstr>
      <vt:lpstr>MISTool, uma extensão do OriOnGroups</vt:lpstr>
      <vt:lpstr>MISTool</vt:lpstr>
      <vt:lpstr>MISTool</vt:lpstr>
      <vt:lpstr>MISTool</vt:lpstr>
      <vt:lpstr>Vantagens do uso do MISTool</vt:lpstr>
      <vt:lpstr>Resultados</vt:lpstr>
      <vt:lpstr>Conclusões e Trabalhos Futuros</vt:lpstr>
      <vt:lpstr>Conclusões e Trabalhos Futuros</vt:lpstr>
      <vt:lpstr>Referências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Monografia</dc:title>
  <dc:creator>matheus</dc:creator>
  <cp:lastModifiedBy>matheus</cp:lastModifiedBy>
  <cp:revision>38</cp:revision>
  <dcterms:created xsi:type="dcterms:W3CDTF">2010-10-08T20:21:54Z</dcterms:created>
  <dcterms:modified xsi:type="dcterms:W3CDTF">2010-12-01T15:35:22Z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TC010721171046</vt:lpwstr>
  </property>
</Properties>
</file>