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60"/>
  </p:notesMasterIdLst>
  <p:sldIdLst>
    <p:sldId id="256" r:id="rId2"/>
    <p:sldId id="257" r:id="rId3"/>
    <p:sldId id="317" r:id="rId4"/>
    <p:sldId id="318" r:id="rId5"/>
    <p:sldId id="350" r:id="rId6"/>
    <p:sldId id="319" r:id="rId7"/>
    <p:sldId id="329" r:id="rId8"/>
    <p:sldId id="330" r:id="rId9"/>
    <p:sldId id="333" r:id="rId10"/>
    <p:sldId id="334" r:id="rId11"/>
    <p:sldId id="326" r:id="rId12"/>
    <p:sldId id="335" r:id="rId13"/>
    <p:sldId id="338" r:id="rId14"/>
    <p:sldId id="337" r:id="rId15"/>
    <p:sldId id="331" r:id="rId16"/>
    <p:sldId id="339" r:id="rId17"/>
    <p:sldId id="344" r:id="rId18"/>
    <p:sldId id="343" r:id="rId19"/>
    <p:sldId id="345" r:id="rId20"/>
    <p:sldId id="340" r:id="rId21"/>
    <p:sldId id="341" r:id="rId22"/>
    <p:sldId id="342" r:id="rId23"/>
    <p:sldId id="321" r:id="rId24"/>
    <p:sldId id="336" r:id="rId25"/>
    <p:sldId id="347" r:id="rId26"/>
    <p:sldId id="351" r:id="rId27"/>
    <p:sldId id="346" r:id="rId28"/>
    <p:sldId id="349" r:id="rId29"/>
    <p:sldId id="320" r:id="rId30"/>
    <p:sldId id="263" r:id="rId31"/>
    <p:sldId id="264" r:id="rId32"/>
    <p:sldId id="265" r:id="rId33"/>
    <p:sldId id="266" r:id="rId34"/>
    <p:sldId id="267" r:id="rId35"/>
    <p:sldId id="278" r:id="rId36"/>
    <p:sldId id="281" r:id="rId37"/>
    <p:sldId id="272" r:id="rId38"/>
    <p:sldId id="273" r:id="rId39"/>
    <p:sldId id="274" r:id="rId40"/>
    <p:sldId id="275" r:id="rId41"/>
    <p:sldId id="276" r:id="rId42"/>
    <p:sldId id="316" r:id="rId43"/>
    <p:sldId id="277" r:id="rId44"/>
    <p:sldId id="283" r:id="rId45"/>
    <p:sldId id="290" r:id="rId46"/>
    <p:sldId id="306" r:id="rId47"/>
    <p:sldId id="282" r:id="rId48"/>
    <p:sldId id="288" r:id="rId49"/>
    <p:sldId id="285" r:id="rId50"/>
    <p:sldId id="304" r:id="rId51"/>
    <p:sldId id="308" r:id="rId52"/>
    <p:sldId id="309" r:id="rId53"/>
    <p:sldId id="310" r:id="rId54"/>
    <p:sldId id="289" r:id="rId55"/>
    <p:sldId id="301" r:id="rId56"/>
    <p:sldId id="307" r:id="rId57"/>
    <p:sldId id="297" r:id="rId58"/>
    <p:sldId id="348" r:id="rId5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3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86667" autoAdjust="0"/>
  </p:normalViewPr>
  <p:slideViewPr>
    <p:cSldViewPr>
      <p:cViewPr varScale="1">
        <p:scale>
          <a:sx n="68" d="100"/>
          <a:sy n="68" d="100"/>
        </p:scale>
        <p:origin x="-13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E7B0A-2472-4383-9B51-2FD1A9A7A587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AA6BA-0EC9-4563-A9C9-F90F8C21E9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1473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realmente nos ajudou a encontrar a solução, foi as ferramentas disponíveis e alguns conceitos desse interpretador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Primeira solução,</a:t>
            </a:r>
            <a:r>
              <a:rPr lang="pt-BR" baseline="0" dirty="0" smtClean="0"/>
              <a:t> vamos tentar não manipular nada em C++, Lua é mais fácil, a literatura me dizia isto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Co-Routine</a:t>
            </a:r>
            <a:r>
              <a:rPr lang="pt-BR" dirty="0" smtClean="0"/>
              <a:t> é só um nome </a:t>
            </a:r>
            <a:r>
              <a:rPr lang="pt-BR" dirty="0" err="1" smtClean="0"/>
              <a:t>bunitinho</a:t>
            </a:r>
            <a:r>
              <a:rPr lang="pt-BR" dirty="0" smtClean="0"/>
              <a:t> que </a:t>
            </a:r>
            <a:r>
              <a:rPr lang="pt-BR" dirty="0" err="1" smtClean="0"/>
              <a:t>enventaram</a:t>
            </a:r>
            <a:r>
              <a:rPr lang="pt-BR" dirty="0" smtClean="0"/>
              <a:t> para não fazer</a:t>
            </a:r>
            <a:r>
              <a:rPr lang="pt-BR" baseline="0" dirty="0" smtClean="0"/>
              <a:t> nada :p (</a:t>
            </a:r>
            <a:r>
              <a:rPr lang="pt-BR" baseline="0" dirty="0" err="1" smtClean="0"/>
              <a:t>kkkk</a:t>
            </a:r>
            <a:r>
              <a:rPr lang="pt-BR" baseline="0" dirty="0" smtClean="0"/>
              <a:t>). Linguagem de brinquedo.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conjunto </a:t>
            </a:r>
            <a:r>
              <a:rPr lang="pt-BR" dirty="0" err="1" smtClean="0"/>
              <a:t>Qthread</a:t>
            </a:r>
            <a:r>
              <a:rPr lang="pt-BR" dirty="0" smtClean="0"/>
              <a:t> e </a:t>
            </a:r>
            <a:r>
              <a:rPr lang="pt-BR" dirty="0" err="1" smtClean="0"/>
              <a:t>Lua_State</a:t>
            </a:r>
            <a:r>
              <a:rPr lang="pt-BR" dirty="0" smtClean="0"/>
              <a:t>.</a:t>
            </a:r>
          </a:p>
          <a:p>
            <a:r>
              <a:rPr lang="pt-BR" dirty="0" smtClean="0"/>
              <a:t>Agora</a:t>
            </a:r>
            <a:r>
              <a:rPr lang="pt-BR" baseline="0" dirty="0" smtClean="0"/>
              <a:t> já temos uma forma de manipular </a:t>
            </a:r>
            <a:r>
              <a:rPr lang="pt-BR" baseline="0" dirty="0" err="1" smtClean="0"/>
              <a:t>thread’s</a:t>
            </a:r>
            <a:r>
              <a:rPr lang="pt-BR" baseline="0" dirty="0" smtClean="0"/>
              <a:t> de forma mais fácil e uma forma de encapsular meu código a ser executado em paralelo.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Precisamos de</a:t>
            </a:r>
            <a:r>
              <a:rPr lang="pt-BR" baseline="0" dirty="0" smtClean="0"/>
              <a:t> uma técnica que nos auxiliasse na paralelização.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usuário</a:t>
            </a:r>
            <a:r>
              <a:rPr lang="pt-BR" baseline="0" dirty="0" smtClean="0"/>
              <a:t> precisa de me ajudar, mas esta ajuda tem que vim de forma a não complicar o seu modelo e de forma que seu modelo </a:t>
            </a:r>
            <a:r>
              <a:rPr lang="pt-BR" baseline="0" dirty="0" err="1" smtClean="0"/>
              <a:t>executate</a:t>
            </a:r>
            <a:r>
              <a:rPr lang="pt-BR" baseline="0" dirty="0" smtClean="0"/>
              <a:t> normalmente ao se aplicado a um kernel paralelo.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Parser</a:t>
            </a:r>
            <a:r>
              <a:rPr lang="pt-BR" dirty="0" smtClean="0"/>
              <a:t> é responsável por reconhecer</a:t>
            </a:r>
            <a:r>
              <a:rPr lang="pt-BR" baseline="0" dirty="0" smtClean="0"/>
              <a:t> a instrumentação que o usuário fez no modelo original e dividir em pequenos </a:t>
            </a:r>
            <a:r>
              <a:rPr lang="pt-BR" baseline="0" dirty="0" err="1" smtClean="0"/>
              <a:t>Lua_State’s</a:t>
            </a:r>
            <a:r>
              <a:rPr lang="pt-BR" baseline="0" dirty="0" smtClean="0"/>
              <a:t> para serem executados em paralelo.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Após a divisão dos </a:t>
            </a:r>
            <a:r>
              <a:rPr lang="pt-BR" dirty="0" err="1" smtClean="0"/>
              <a:t>Lua_State’s</a:t>
            </a:r>
            <a:r>
              <a:rPr lang="pt-BR" dirty="0" smtClean="0"/>
              <a:t> utilizamos a estrutura de </a:t>
            </a:r>
            <a:r>
              <a:rPr lang="pt-BR" dirty="0" err="1" smtClean="0"/>
              <a:t>Bag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baseline="0" dirty="0" smtClean="0"/>
              <a:t> </a:t>
            </a:r>
            <a:r>
              <a:rPr lang="pt-BR" baseline="0" dirty="0" err="1" smtClean="0"/>
              <a:t>Task’s</a:t>
            </a:r>
            <a:r>
              <a:rPr lang="pt-BR" baseline="0" dirty="0" smtClean="0"/>
              <a:t> para armazenar todas estas tarefas e </a:t>
            </a:r>
            <a:r>
              <a:rPr lang="pt-BR" baseline="0" dirty="0" err="1" smtClean="0"/>
              <a:t>distribuilas</a:t>
            </a:r>
            <a:r>
              <a:rPr lang="pt-BR" baseline="0" dirty="0" smtClean="0"/>
              <a:t> da melhor forma </a:t>
            </a:r>
            <a:r>
              <a:rPr lang="pt-BR" baseline="0" dirty="0" err="1" smtClean="0"/>
              <a:t>ppossível</a:t>
            </a:r>
            <a:r>
              <a:rPr lang="pt-BR" baseline="0" dirty="0" smtClean="0"/>
              <a:t> de modo a reduzir o tempo de inatividade do processador.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Desenvolvido</a:t>
            </a:r>
            <a:r>
              <a:rPr lang="pt-BR" baseline="0" dirty="0" smtClean="0"/>
              <a:t> em parceria com o INPE, no laboratório </a:t>
            </a:r>
            <a:r>
              <a:rPr lang="pt-BR" baseline="0" dirty="0" err="1" smtClean="0"/>
              <a:t>TerraLAB</a:t>
            </a:r>
            <a:endParaRPr lang="pt-BR" baseline="0" dirty="0" smtClean="0"/>
          </a:p>
          <a:p>
            <a:r>
              <a:rPr lang="pt-BR" baseline="0" dirty="0" smtClean="0"/>
              <a:t>Software Livre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dos </a:t>
            </a:r>
            <a:r>
              <a:rPr lang="pt-BR" dirty="0" err="1" smtClean="0"/>
              <a:t>Lua_State’s</a:t>
            </a:r>
            <a:r>
              <a:rPr lang="pt-BR" dirty="0" smtClean="0"/>
              <a:t> será meu </a:t>
            </a:r>
            <a:r>
              <a:rPr lang="pt-BR" dirty="0" err="1" smtClean="0"/>
              <a:t>Master</a:t>
            </a:r>
            <a:r>
              <a:rPr lang="pt-BR" dirty="0" smtClean="0"/>
              <a:t> o</a:t>
            </a:r>
            <a:r>
              <a:rPr lang="pt-BR" baseline="0" dirty="0" smtClean="0"/>
              <a:t> que faz as chamadas para os outros </a:t>
            </a:r>
            <a:r>
              <a:rPr lang="pt-BR" baseline="0" dirty="0" err="1" smtClean="0"/>
              <a:t>Lua_State’s</a:t>
            </a:r>
            <a:r>
              <a:rPr lang="pt-BR" baseline="0" dirty="0" smtClean="0"/>
              <a:t> executarem.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Comandos</a:t>
            </a:r>
            <a:r>
              <a:rPr lang="pt-BR" baseline="0" dirty="0" smtClean="0"/>
              <a:t> de </a:t>
            </a:r>
            <a:r>
              <a:rPr lang="pt-BR" baseline="0" dirty="0" err="1" smtClean="0"/>
              <a:t>Waikup</a:t>
            </a:r>
            <a:r>
              <a:rPr lang="pt-BR" baseline="0" dirty="0" smtClean="0"/>
              <a:t> e </a:t>
            </a:r>
            <a:r>
              <a:rPr lang="pt-BR" baseline="0" dirty="0" err="1" smtClean="0"/>
              <a:t>Sleep</a:t>
            </a:r>
            <a:r>
              <a:rPr lang="pt-BR" baseline="0" dirty="0" smtClean="0"/>
              <a:t> são </a:t>
            </a:r>
            <a:r>
              <a:rPr lang="pt-BR" baseline="0" dirty="0" err="1" smtClean="0"/>
              <a:t>definos</a:t>
            </a:r>
            <a:r>
              <a:rPr lang="pt-BR" baseline="0" dirty="0" smtClean="0"/>
              <a:t> nas </a:t>
            </a:r>
            <a:r>
              <a:rPr lang="pt-BR" baseline="0" dirty="0" err="1" smtClean="0"/>
              <a:t>thread’s</a:t>
            </a:r>
            <a:r>
              <a:rPr lang="pt-BR" baseline="0" dirty="0" smtClean="0"/>
              <a:t> de modo que essas </a:t>
            </a:r>
            <a:r>
              <a:rPr lang="pt-BR" baseline="0" dirty="0" err="1" smtClean="0"/>
              <a:t>thread’s</a:t>
            </a:r>
            <a:r>
              <a:rPr lang="pt-BR" baseline="0" dirty="0" smtClean="0"/>
              <a:t> sempre tenham tarefas quando estiverem executando e que nenhuma fique parada sendo que o </a:t>
            </a:r>
            <a:r>
              <a:rPr lang="pt-BR" baseline="0" dirty="0" err="1" smtClean="0"/>
              <a:t>Bag</a:t>
            </a:r>
            <a:r>
              <a:rPr lang="pt-BR" baseline="0" dirty="0" smtClean="0"/>
              <a:t> tem tarefa para ser executada.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Funções</a:t>
            </a:r>
            <a:r>
              <a:rPr lang="pt-BR" baseline="0" dirty="0" smtClean="0"/>
              <a:t> que tiveram que ser definidas na API TerraME HPA, para auxiliar o usuário na paralelização de seu modelo.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 – objetiva determinar como</a:t>
            </a:r>
            <a:r>
              <a:rPr lang="pt-BR" baseline="0" dirty="0" smtClean="0"/>
              <a:t> a variação aleatória, a falta de conhecimento, ou de erro afeta a sensibilidade do sistema que esta sendo modelado</a:t>
            </a:r>
          </a:p>
          <a:p>
            <a:endParaRPr lang="pt-BR" baseline="0" dirty="0" smtClean="0"/>
          </a:p>
          <a:p>
            <a:r>
              <a:rPr lang="pt-BR" baseline="0" dirty="0" smtClean="0"/>
              <a:t>2 – Tentamos escolher uma distribuição para os insumos que mais se aproxima de dados reais (coletados anteriormente), represente </a:t>
            </a:r>
          </a:p>
          <a:p>
            <a:r>
              <a:rPr lang="pt-BR" baseline="0" dirty="0" smtClean="0"/>
              <a:t>O nosso estado atual.</a:t>
            </a:r>
          </a:p>
          <a:p>
            <a:endParaRPr lang="pt-BR" baseline="0" dirty="0" smtClean="0"/>
          </a:p>
          <a:p>
            <a:r>
              <a:rPr lang="pt-BR" baseline="0" dirty="0" smtClean="0"/>
              <a:t>3 – </a:t>
            </a:r>
            <a:r>
              <a:rPr lang="pt-BR" baseline="0" dirty="0" err="1" smtClean="0"/>
              <a:t>Fig</a:t>
            </a:r>
            <a:r>
              <a:rPr lang="pt-BR" baseline="0" dirty="0" smtClean="0"/>
              <a:t> </a:t>
            </a:r>
            <a:r>
              <a:rPr lang="pt-BR" baseline="0" dirty="0" err="1" smtClean="0"/>
              <a:t>Model</a:t>
            </a:r>
            <a:r>
              <a:rPr lang="pt-BR" baseline="0" dirty="0" smtClean="0"/>
              <a:t> = 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conjunto de variáveis de entrada para um conjunto de variáveis de saída.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Parte independente.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simulação de processos ambientais ou a simulação das interações humano-ambiente são instrumentos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pesquisa de impacto e predição.</a:t>
            </a: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pesquisadores, empresários, e governos forneçam respostas aos desafios científicos e tecnológicos ligados ao entendimento do funcionamento dos sistemas terrestres, mas para isso eles precisam de ferramentas de modelagem que sejam confiáveis e capazes de capturar a dinâmica e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 resultados das dinâmicas das ações da sociedade humana.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Dessa forma o modelo é executado tanto no TerraME seqüencial</a:t>
            </a:r>
            <a:r>
              <a:rPr lang="pt-BR" baseline="0" dirty="0" smtClean="0"/>
              <a:t> quanto no paralelo.</a:t>
            </a:r>
          </a:p>
          <a:p>
            <a:r>
              <a:rPr lang="pt-BR" baseline="0" dirty="0" smtClean="0"/>
              <a:t>Mais liberdade e menos decoreba ;D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Redução média 48,9%.</a:t>
            </a:r>
          </a:p>
          <a:p>
            <a:endParaRPr lang="pt-BR" u="none" dirty="0"/>
          </a:p>
          <a:p>
            <a:endParaRPr lang="pt-BR" u="none" dirty="0"/>
          </a:p>
          <a:p>
            <a:r>
              <a:rPr lang="pt-BR" u="none" dirty="0" smtClean="0"/>
              <a:t>Calibração</a:t>
            </a:r>
            <a:r>
              <a:rPr lang="pt-BR" u="none" baseline="0" dirty="0" smtClean="0"/>
              <a:t> paralela mais rápida que a </a:t>
            </a:r>
            <a:r>
              <a:rPr lang="pt-BR" u="none" baseline="0" dirty="0" err="1" smtClean="0"/>
              <a:t>sequêncial</a:t>
            </a:r>
            <a:r>
              <a:rPr lang="pt-BR" u="none" baseline="0" dirty="0" smtClean="0"/>
              <a:t>.</a:t>
            </a:r>
          </a:p>
          <a:p>
            <a:endParaRPr lang="en-US" u="none" baseline="0" dirty="0" smtClean="0"/>
          </a:p>
          <a:p>
            <a:r>
              <a:rPr lang="pt-BR" dirty="0" smtClean="0"/>
              <a:t>Redução</a:t>
            </a:r>
            <a:r>
              <a:rPr lang="pt-BR" baseline="0" dirty="0" smtClean="0"/>
              <a:t> média de 59,69%</a:t>
            </a:r>
          </a:p>
          <a:p>
            <a:endParaRPr lang="pt-BR" baseline="0" dirty="0" smtClean="0"/>
          </a:p>
          <a:p>
            <a:r>
              <a:rPr lang="pt-BR" baseline="0" dirty="0" smtClean="0"/>
              <a:t>Calibração paralela mais rápida que a </a:t>
            </a:r>
            <a:r>
              <a:rPr lang="pt-BR" baseline="0" dirty="0" err="1" smtClean="0"/>
              <a:t>sequencial</a:t>
            </a:r>
            <a:endParaRPr lang="pt-BR" baseline="0" dirty="0" smtClean="0"/>
          </a:p>
          <a:p>
            <a:r>
              <a:rPr lang="pt-BR" baseline="0" dirty="0" smtClean="0"/>
              <a:t>Em relação a calibração paralela usando 2 cores, a calibração utilizando 4 cores foi cerca de 11% mais rápida.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Pelo</a:t>
            </a:r>
            <a:r>
              <a:rPr lang="pt-BR" baseline="0" dirty="0" smtClean="0"/>
              <a:t> gráfico é possível notar que a calibração paralela utilizando 4 cores é mais vantajosa em relação a calibração paralela e a calibração paralela utilizando 2 cores.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Olha</a:t>
            </a:r>
            <a:r>
              <a:rPr lang="pt-BR" baseline="0" dirty="0" smtClean="0"/>
              <a:t> o speedup não esta dando linear não!!!!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 modelos agora devem considerar mais variáveis, mais processos passam a interferir na dinâmica do fenômeno e mais dados são necessários.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Cruzamento e mutação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48</a:t>
            </a:fld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49</a:t>
            </a:fld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Redução</a:t>
            </a:r>
            <a:r>
              <a:rPr lang="pt-BR" baseline="0" dirty="0" smtClean="0"/>
              <a:t> média </a:t>
            </a:r>
            <a:r>
              <a:rPr lang="pt-BR" dirty="0" smtClean="0"/>
              <a:t>46,45%.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Melhora média</a:t>
            </a:r>
            <a:r>
              <a:rPr lang="pt-BR" baseline="0" dirty="0" smtClean="0"/>
              <a:t> de 61%.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54</a:t>
            </a:fld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55</a:t>
            </a:fld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57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Deve ser rápido,</a:t>
            </a:r>
            <a:r>
              <a:rPr lang="pt-BR" baseline="0" dirty="0" smtClean="0"/>
              <a:t> fácil de usar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Antes de tudo é preciso</a:t>
            </a:r>
            <a:r>
              <a:rPr lang="pt-BR" baseline="0" dirty="0" smtClean="0"/>
              <a:t> saber o que é e o que já foi feito parecido, quais tecnologias temos disponíveis.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Quais plataformas</a:t>
            </a:r>
            <a:r>
              <a:rPr lang="pt-BR" baseline="0" dirty="0" smtClean="0"/>
              <a:t> de simulação mais utilizadas hoje.</a:t>
            </a:r>
          </a:p>
          <a:p>
            <a:r>
              <a:rPr lang="pt-BR" baseline="0" dirty="0" smtClean="0"/>
              <a:t>Como de fato o TerraME Funciona quais principais pontos fortes que podem nos auxiliar.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Depois de estudar a construção e os pontos fortes do TerraME,</a:t>
            </a:r>
            <a:r>
              <a:rPr lang="pt-BR" baseline="0" dirty="0" smtClean="0"/>
              <a:t> chegamos na seguinte questão como paralelizar esse monstrinho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Vamos inserir um </a:t>
            </a:r>
            <a:r>
              <a:rPr lang="pt-BR" dirty="0" err="1" smtClean="0"/>
              <a:t>Parser</a:t>
            </a:r>
            <a:r>
              <a:rPr lang="pt-BR" dirty="0" smtClean="0"/>
              <a:t> entre o modelo e o TerraME.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AA6BA-0EC9-4563-A9C9-F90F8C21E936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DF6A902-43E6-4189-9A69-43FDB6ECDA8D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2806-1D6F-4ED1-8DE5-6C779B9CED9C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346-E022-420E-80FE-A0637154B5E8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7E9CC-1EC2-4636-BCC4-4FC8731B12CA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864E35-254A-4858-94AA-6884A2F7212E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5E37-E93D-430D-9FFE-4996B23E72AB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7322-F080-4D30-AFCB-6D412066CB51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6420-6847-406F-A42E-82E28D05B9F8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3FDA-9987-473F-96C2-6318E476905F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224E-FD2C-433D-99C2-0B4BB831783C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8EE8A-D558-440C-B692-49352FCAAD20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F9E7BD-0C24-40CB-922D-C09DB8DC5189}" type="datetime1">
              <a:rPr lang="pt-BR" smtClean="0"/>
              <a:pPr/>
              <a:t>17/06/2011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313130-0B55-4001-B6A8-EF415A774BD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dirty="0" smtClean="0"/>
              <a:t>TerraME HPA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87624" y="5157192"/>
            <a:ext cx="6545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 smtClean="0">
                <a:latin typeface="+mj-lt"/>
              </a:rPr>
              <a:t>Apresentado por: Saulo Henrique Cabral Silva</a:t>
            </a:r>
            <a:endParaRPr lang="pt-BR" sz="2200" dirty="0">
              <a:latin typeface="+mj-lt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971600" y="836712"/>
            <a:ext cx="72008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sz="5800" i="1" dirty="0" smtClean="0">
                <a:latin typeface="Times New Roman" pitchFamily="18" charset="0"/>
                <a:cs typeface="Times New Roman" pitchFamily="18" charset="0"/>
              </a:rPr>
              <a:t>Relatório de Atividades</a:t>
            </a:r>
          </a:p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BCC390 - Monografia I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Módulo entre o Modelo e o TerraME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29600" cy="4937760"/>
          </a:xfrm>
        </p:spPr>
        <p:txBody>
          <a:bodyPr/>
          <a:lstStyle/>
          <a:p>
            <a:r>
              <a:rPr lang="pt-BR" dirty="0" smtClean="0"/>
              <a:t>O que precisamos.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13" name="Cubo 12"/>
          <p:cNvSpPr/>
          <p:nvPr/>
        </p:nvSpPr>
        <p:spPr>
          <a:xfrm>
            <a:off x="3275856" y="1628800"/>
            <a:ext cx="3096344" cy="1080120"/>
          </a:xfrm>
          <a:prstGeom prst="cub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347864" y="2060848"/>
            <a:ext cx="2728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Modelo (.lua)</a:t>
            </a:r>
            <a:endParaRPr lang="pt-BR" sz="2200" dirty="0"/>
          </a:p>
        </p:txBody>
      </p:sp>
      <p:sp>
        <p:nvSpPr>
          <p:cNvPr id="16" name="Cubo 15"/>
          <p:cNvSpPr/>
          <p:nvPr/>
        </p:nvSpPr>
        <p:spPr>
          <a:xfrm>
            <a:off x="3203848" y="4077073"/>
            <a:ext cx="3096344" cy="1080120"/>
          </a:xfrm>
          <a:prstGeom prst="cub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TerraME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8" name="Cubo 17"/>
          <p:cNvSpPr/>
          <p:nvPr/>
        </p:nvSpPr>
        <p:spPr>
          <a:xfrm>
            <a:off x="3203848" y="5301208"/>
            <a:ext cx="3096344" cy="1080120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SO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9" name="Cubo 18"/>
          <p:cNvSpPr/>
          <p:nvPr/>
        </p:nvSpPr>
        <p:spPr>
          <a:xfrm>
            <a:off x="3203848" y="2852936"/>
            <a:ext cx="3096344" cy="108012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347864" y="3284984"/>
            <a:ext cx="2728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err="1" smtClean="0"/>
              <a:t>Parser</a:t>
            </a:r>
            <a:endParaRPr lang="pt-BR" sz="2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285332" y="2852936"/>
            <a:ext cx="285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Input: arquivo Lua sequencial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300192" y="3284403"/>
            <a:ext cx="2853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Output: arquivo Lua paralelo</a:t>
            </a:r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fundamentais</a:t>
            </a:r>
            <a:r>
              <a:rPr lang="en-US" dirty="0" smtClean="0"/>
              <a:t> do </a:t>
            </a:r>
            <a:r>
              <a:rPr lang="en-US" dirty="0" err="1" smtClean="0"/>
              <a:t>TerraME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TerraME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plataforma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corresponde</a:t>
            </a:r>
            <a:r>
              <a:rPr lang="en-US" dirty="0" smtClean="0"/>
              <a:t> a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módulos</a:t>
            </a:r>
            <a:r>
              <a:rPr lang="en-US" dirty="0" smtClean="0"/>
              <a:t> </a:t>
            </a:r>
            <a:r>
              <a:rPr lang="en-US" dirty="0" err="1" smtClean="0"/>
              <a:t>escritos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C++.</a:t>
            </a:r>
          </a:p>
          <a:p>
            <a:endParaRPr lang="en-US" dirty="0" smtClean="0"/>
          </a:p>
          <a:p>
            <a:r>
              <a:rPr lang="pt-BR" dirty="0" smtClean="0"/>
              <a:t>Para a implementação do TerraME foram utilizados recursos da biblioteca QT e da biblioteca de integração LUA to C.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Uma</a:t>
            </a:r>
            <a:r>
              <a:rPr lang="en-US" dirty="0" smtClean="0"/>
              <a:t> das </a:t>
            </a:r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fundamentais</a:t>
            </a:r>
            <a:r>
              <a:rPr lang="en-US" dirty="0" smtClean="0"/>
              <a:t> do </a:t>
            </a:r>
            <a:r>
              <a:rPr lang="en-US" dirty="0" err="1" smtClean="0"/>
              <a:t>TerraME</a:t>
            </a:r>
            <a:r>
              <a:rPr lang="en-US" dirty="0" smtClean="0"/>
              <a:t> é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interpretador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interpretador</a:t>
            </a:r>
            <a:r>
              <a:rPr lang="en-US" dirty="0" smtClean="0"/>
              <a:t> é </a:t>
            </a:r>
            <a:r>
              <a:rPr lang="en-US" dirty="0" err="1" smtClean="0"/>
              <a:t>responsável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ler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</a:t>
            </a:r>
            <a:r>
              <a:rPr lang="en-US" dirty="0" err="1" smtClean="0"/>
              <a:t>TerraME</a:t>
            </a:r>
            <a:r>
              <a:rPr lang="en-US" dirty="0" smtClean="0"/>
              <a:t> (</a:t>
            </a:r>
            <a:r>
              <a:rPr lang="en-US" dirty="0" err="1" smtClean="0"/>
              <a:t>extendida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LUA).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- Bibliotecas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Utilizando de recursos das Bibliotecas QT e de integração Lua to C.</a:t>
            </a:r>
          </a:p>
          <a:p>
            <a:pPr lvl="1"/>
            <a:endParaRPr lang="pt-BR" dirty="0" smtClean="0"/>
          </a:p>
          <a:p>
            <a:pPr lvl="1"/>
            <a:r>
              <a:rPr lang="pt-BR" dirty="0" err="1" smtClean="0"/>
              <a:t>Co-routine</a:t>
            </a:r>
            <a:r>
              <a:rPr lang="pt-BR" dirty="0" smtClean="0"/>
              <a:t>, para resolver em nível Lua(fora do Kernel).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6" name="Imagem 5" descr="bibliotec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228184" y="4521338"/>
            <a:ext cx="2448272" cy="1765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 </a:t>
            </a:r>
            <a:r>
              <a:rPr lang="pt-BR" dirty="0" err="1" smtClean="0"/>
              <a:t>Co-routine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Gerar novos sub-modelos (.lua auxiliares).</a:t>
            </a:r>
          </a:p>
          <a:p>
            <a:endParaRPr lang="pt-BR" dirty="0" smtClean="0"/>
          </a:p>
          <a:p>
            <a:r>
              <a:rPr lang="pt-BR" dirty="0" smtClean="0"/>
              <a:t>Executar cada sub-modelo por uma </a:t>
            </a:r>
            <a:r>
              <a:rPr lang="pt-BR" dirty="0" err="1" smtClean="0"/>
              <a:t>co-routine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Ao final vamos agrupar os resultados de cada </a:t>
            </a:r>
            <a:r>
              <a:rPr lang="pt-BR" dirty="0" err="1" smtClean="0"/>
              <a:t>co-routine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Mas </a:t>
            </a:r>
            <a:r>
              <a:rPr lang="pt-BR" dirty="0" err="1" smtClean="0"/>
              <a:t>co-routine</a:t>
            </a:r>
            <a:r>
              <a:rPr lang="pt-BR" dirty="0" smtClean="0"/>
              <a:t> não executam como </a:t>
            </a:r>
            <a:r>
              <a:rPr lang="pt-BR" dirty="0" err="1" smtClean="0"/>
              <a:t>thread’s</a:t>
            </a:r>
            <a:r>
              <a:rPr lang="pt-BR" dirty="0" smtClean="0"/>
              <a:t> (não é concorrente).</a:t>
            </a:r>
          </a:p>
          <a:p>
            <a:endParaRPr lang="pt-BR" dirty="0" smtClean="0"/>
          </a:p>
          <a:p>
            <a:r>
              <a:rPr lang="pt-BR" dirty="0" smtClean="0"/>
              <a:t>Elas cooperam entre si.</a:t>
            </a:r>
            <a:endParaRPr lang="pt-BR" dirty="0"/>
          </a:p>
        </p:txBody>
      </p:sp>
      <p:pic>
        <p:nvPicPr>
          <p:cNvPr id="5" name="Imagem 4" descr="lu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876256" y="4509120"/>
            <a:ext cx="1800200" cy="1800200"/>
          </a:xfrm>
          <a:prstGeom prst="rect">
            <a:avLst/>
          </a:prstGeom>
        </p:spPr>
      </p:pic>
      <p:pic>
        <p:nvPicPr>
          <p:cNvPr id="6" name="Imagem 5" descr="ruim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2771800" y="4509120"/>
            <a:ext cx="432048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- Bibliotecas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Utilizando de recursos das Bibliotecas QT e de integração Lua to C.</a:t>
            </a:r>
          </a:p>
          <a:p>
            <a:pPr lvl="1"/>
            <a:endParaRPr lang="pt-BR" dirty="0" smtClean="0"/>
          </a:p>
          <a:p>
            <a:pPr lvl="1"/>
            <a:r>
              <a:rPr lang="pt-BR" dirty="0" err="1" smtClean="0"/>
              <a:t>Co-routine</a:t>
            </a:r>
            <a:r>
              <a:rPr lang="pt-BR" dirty="0" smtClean="0"/>
              <a:t>, para resolver em nível Lua(fora do Kernel).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err="1" smtClean="0"/>
              <a:t>QThread</a:t>
            </a:r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err="1" smtClean="0"/>
              <a:t>Lua_State</a:t>
            </a:r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err="1" smtClean="0"/>
              <a:t>Lua_Globals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6" name="Imagem 5" descr="bibliotec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228184" y="4521338"/>
            <a:ext cx="2448272" cy="1765212"/>
          </a:xfrm>
          <a:prstGeom prst="rect">
            <a:avLst/>
          </a:prstGeom>
        </p:spPr>
      </p:pic>
      <p:cxnSp>
        <p:nvCxnSpPr>
          <p:cNvPr id="8" name="Conector reto 7"/>
          <p:cNvCxnSpPr/>
          <p:nvPr/>
        </p:nvCxnSpPr>
        <p:spPr>
          <a:xfrm>
            <a:off x="1043608" y="2708920"/>
            <a:ext cx="66247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– Técnicas Paralelas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técnica utilizada deve reduzir ao máximo o tempo de inatividade do processador.</a:t>
            </a:r>
          </a:p>
          <a:p>
            <a:endParaRPr lang="pt-BR" dirty="0" smtClean="0"/>
          </a:p>
          <a:p>
            <a:r>
              <a:rPr lang="pt-BR" dirty="0" smtClean="0"/>
              <a:t>Utilizar estratégia de </a:t>
            </a:r>
            <a:r>
              <a:rPr lang="pt-BR" dirty="0" err="1" smtClean="0"/>
              <a:t>Bag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Task’s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Restrição de quantidade de </a:t>
            </a:r>
            <a:r>
              <a:rPr lang="pt-BR" dirty="0" err="1" smtClean="0"/>
              <a:t>Thread’s</a:t>
            </a:r>
            <a:r>
              <a:rPr lang="pt-BR" dirty="0" smtClean="0"/>
              <a:t> (processos) executando em uma máquina.</a:t>
            </a:r>
          </a:p>
          <a:p>
            <a:endParaRPr lang="pt-BR" dirty="0" smtClean="0"/>
          </a:p>
          <a:p>
            <a:endParaRPr lang="pt-BR" u="sng" dirty="0"/>
          </a:p>
        </p:txBody>
      </p:sp>
      <p:pic>
        <p:nvPicPr>
          <p:cNvPr id="5" name="Imagem 4" descr="bag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164288" y="4365104"/>
            <a:ext cx="1504950" cy="1857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467544" y="2636912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3" name="Cilindro 32"/>
          <p:cNvSpPr/>
          <p:nvPr/>
        </p:nvSpPr>
        <p:spPr>
          <a:xfrm>
            <a:off x="3131840" y="5373216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ilindro 33"/>
          <p:cNvSpPr/>
          <p:nvPr/>
        </p:nvSpPr>
        <p:spPr>
          <a:xfrm>
            <a:off x="2771800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ilindro 34"/>
          <p:cNvSpPr/>
          <p:nvPr/>
        </p:nvSpPr>
        <p:spPr>
          <a:xfrm>
            <a:off x="3131840" y="5805264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ilindro 35"/>
          <p:cNvSpPr/>
          <p:nvPr/>
        </p:nvSpPr>
        <p:spPr>
          <a:xfrm>
            <a:off x="2771800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ilindro 36"/>
          <p:cNvSpPr/>
          <p:nvPr/>
        </p:nvSpPr>
        <p:spPr>
          <a:xfrm>
            <a:off x="2771800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ilindro 37"/>
          <p:cNvSpPr/>
          <p:nvPr/>
        </p:nvSpPr>
        <p:spPr>
          <a:xfrm>
            <a:off x="2339752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ilindro 38"/>
          <p:cNvSpPr/>
          <p:nvPr/>
        </p:nvSpPr>
        <p:spPr>
          <a:xfrm>
            <a:off x="2339752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Cilindro 39"/>
          <p:cNvSpPr/>
          <p:nvPr/>
        </p:nvSpPr>
        <p:spPr>
          <a:xfrm>
            <a:off x="2339752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de cantos arredondados 40"/>
          <p:cNvSpPr/>
          <p:nvPr/>
        </p:nvSpPr>
        <p:spPr>
          <a:xfrm>
            <a:off x="2267744" y="5157192"/>
            <a:ext cx="115212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2" name="Imagem 41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51520" y="4941168"/>
            <a:ext cx="1476619" cy="1374279"/>
          </a:xfrm>
          <a:prstGeom prst="rect">
            <a:avLst/>
          </a:prstGeom>
        </p:spPr>
      </p:pic>
      <p:cxnSp>
        <p:nvCxnSpPr>
          <p:cNvPr id="43" name="Conector reto 42"/>
          <p:cNvCxnSpPr/>
          <p:nvPr/>
        </p:nvCxnSpPr>
        <p:spPr>
          <a:xfrm>
            <a:off x="467544" y="5661248"/>
            <a:ext cx="194421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 flipV="1">
            <a:off x="467544" y="5157192"/>
            <a:ext cx="19442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 - questões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Como identificar o que deve ser executado em paralelo ?</a:t>
            </a:r>
          </a:p>
          <a:p>
            <a:endParaRPr lang="pt-BR" dirty="0" smtClean="0"/>
          </a:p>
          <a:p>
            <a:r>
              <a:rPr lang="pt-BR" dirty="0" smtClean="0"/>
              <a:t>A solução deve rodar em qualquer versão TerraME(seja paralelo ou seqüencial).</a:t>
            </a:r>
          </a:p>
          <a:p>
            <a:endParaRPr lang="pt-BR" dirty="0" smtClean="0"/>
          </a:p>
          <a:p>
            <a:r>
              <a:rPr lang="pt-BR" dirty="0" smtClean="0"/>
              <a:t>A paralisação do modelo deve ser feita de forma fácil e bem intuitiva.</a:t>
            </a:r>
            <a:endParaRPr lang="pt-BR" dirty="0"/>
          </a:p>
        </p:txBody>
      </p:sp>
      <p:pic>
        <p:nvPicPr>
          <p:cNvPr id="5" name="Imagem 4" descr="problemas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5868144" y="4005064"/>
            <a:ext cx="2682686" cy="2235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467544" y="2636912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Pentágono regular 8"/>
          <p:cNvSpPr/>
          <p:nvPr/>
        </p:nvSpPr>
        <p:spPr>
          <a:xfrm>
            <a:off x="2699792" y="1412776"/>
            <a:ext cx="1296144" cy="1224136"/>
          </a:xfrm>
          <a:prstGeom prst="pentagon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Parser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 rot="19913408">
            <a:off x="2108306" y="2333804"/>
            <a:ext cx="648072" cy="40243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Terminação 10"/>
          <p:cNvSpPr/>
          <p:nvPr/>
        </p:nvSpPr>
        <p:spPr>
          <a:xfrm>
            <a:off x="5220072" y="1628800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Terminação 11"/>
          <p:cNvSpPr/>
          <p:nvPr/>
        </p:nvSpPr>
        <p:spPr>
          <a:xfrm>
            <a:off x="5220072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Terminação 12"/>
          <p:cNvSpPr/>
          <p:nvPr/>
        </p:nvSpPr>
        <p:spPr>
          <a:xfrm>
            <a:off x="5868144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Terminação 13"/>
          <p:cNvSpPr/>
          <p:nvPr/>
        </p:nvSpPr>
        <p:spPr>
          <a:xfrm>
            <a:off x="5220072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Terminação 14"/>
          <p:cNvSpPr/>
          <p:nvPr/>
        </p:nvSpPr>
        <p:spPr>
          <a:xfrm>
            <a:off x="6516216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Terminação 15"/>
          <p:cNvSpPr/>
          <p:nvPr/>
        </p:nvSpPr>
        <p:spPr>
          <a:xfrm>
            <a:off x="6516216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Terminação 16"/>
          <p:cNvSpPr/>
          <p:nvPr/>
        </p:nvSpPr>
        <p:spPr>
          <a:xfrm>
            <a:off x="5868144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Terminação 17"/>
          <p:cNvSpPr/>
          <p:nvPr/>
        </p:nvSpPr>
        <p:spPr>
          <a:xfrm>
            <a:off x="5868144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Terminação 18"/>
          <p:cNvSpPr/>
          <p:nvPr/>
        </p:nvSpPr>
        <p:spPr>
          <a:xfrm>
            <a:off x="6516216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nto dobrado 19"/>
          <p:cNvSpPr/>
          <p:nvPr/>
        </p:nvSpPr>
        <p:spPr>
          <a:xfrm>
            <a:off x="5148064" y="1484784"/>
            <a:ext cx="1944216" cy="1008112"/>
          </a:xfrm>
          <a:prstGeom prst="foldedCorner">
            <a:avLst/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4211960" y="1772816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ilindro 32"/>
          <p:cNvSpPr/>
          <p:nvPr/>
        </p:nvSpPr>
        <p:spPr>
          <a:xfrm>
            <a:off x="3131840" y="5373216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ilindro 33"/>
          <p:cNvSpPr/>
          <p:nvPr/>
        </p:nvSpPr>
        <p:spPr>
          <a:xfrm>
            <a:off x="2771800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ilindro 34"/>
          <p:cNvSpPr/>
          <p:nvPr/>
        </p:nvSpPr>
        <p:spPr>
          <a:xfrm>
            <a:off x="3131840" y="5805264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ilindro 35"/>
          <p:cNvSpPr/>
          <p:nvPr/>
        </p:nvSpPr>
        <p:spPr>
          <a:xfrm>
            <a:off x="2771800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ilindro 36"/>
          <p:cNvSpPr/>
          <p:nvPr/>
        </p:nvSpPr>
        <p:spPr>
          <a:xfrm>
            <a:off x="2771800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ilindro 37"/>
          <p:cNvSpPr/>
          <p:nvPr/>
        </p:nvSpPr>
        <p:spPr>
          <a:xfrm>
            <a:off x="2339752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ilindro 38"/>
          <p:cNvSpPr/>
          <p:nvPr/>
        </p:nvSpPr>
        <p:spPr>
          <a:xfrm>
            <a:off x="2339752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Cilindro 39"/>
          <p:cNvSpPr/>
          <p:nvPr/>
        </p:nvSpPr>
        <p:spPr>
          <a:xfrm>
            <a:off x="2339752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de cantos arredondados 40"/>
          <p:cNvSpPr/>
          <p:nvPr/>
        </p:nvSpPr>
        <p:spPr>
          <a:xfrm>
            <a:off x="2267744" y="5157192"/>
            <a:ext cx="115212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2" name="Imagem 41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51520" y="4941168"/>
            <a:ext cx="1476619" cy="1374279"/>
          </a:xfrm>
          <a:prstGeom prst="rect">
            <a:avLst/>
          </a:prstGeom>
        </p:spPr>
      </p:pic>
      <p:cxnSp>
        <p:nvCxnSpPr>
          <p:cNvPr id="43" name="Conector reto 42"/>
          <p:cNvCxnSpPr/>
          <p:nvPr/>
        </p:nvCxnSpPr>
        <p:spPr>
          <a:xfrm>
            <a:off x="467544" y="5661248"/>
            <a:ext cx="194421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 flipV="1">
            <a:off x="467544" y="5157192"/>
            <a:ext cx="19442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467544" y="2636912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Cubo 7"/>
          <p:cNvSpPr/>
          <p:nvPr/>
        </p:nvSpPr>
        <p:spPr>
          <a:xfrm>
            <a:off x="5148064" y="3645024"/>
            <a:ext cx="2088232" cy="648072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Bag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of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Task’s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Pentágono regular 8"/>
          <p:cNvSpPr/>
          <p:nvPr/>
        </p:nvSpPr>
        <p:spPr>
          <a:xfrm>
            <a:off x="2699792" y="1412776"/>
            <a:ext cx="1296144" cy="1224136"/>
          </a:xfrm>
          <a:prstGeom prst="pentagon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Parser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 rot="19913408">
            <a:off x="2108306" y="2333804"/>
            <a:ext cx="648072" cy="40243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Terminação 10"/>
          <p:cNvSpPr/>
          <p:nvPr/>
        </p:nvSpPr>
        <p:spPr>
          <a:xfrm>
            <a:off x="5220072" y="1628800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Terminação 11"/>
          <p:cNvSpPr/>
          <p:nvPr/>
        </p:nvSpPr>
        <p:spPr>
          <a:xfrm>
            <a:off x="5220072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Terminação 12"/>
          <p:cNvSpPr/>
          <p:nvPr/>
        </p:nvSpPr>
        <p:spPr>
          <a:xfrm>
            <a:off x="5868144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Terminação 13"/>
          <p:cNvSpPr/>
          <p:nvPr/>
        </p:nvSpPr>
        <p:spPr>
          <a:xfrm>
            <a:off x="5220072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Terminação 14"/>
          <p:cNvSpPr/>
          <p:nvPr/>
        </p:nvSpPr>
        <p:spPr>
          <a:xfrm>
            <a:off x="6516216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Terminação 15"/>
          <p:cNvSpPr/>
          <p:nvPr/>
        </p:nvSpPr>
        <p:spPr>
          <a:xfrm>
            <a:off x="6516216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Terminação 16"/>
          <p:cNvSpPr/>
          <p:nvPr/>
        </p:nvSpPr>
        <p:spPr>
          <a:xfrm>
            <a:off x="5868144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Terminação 17"/>
          <p:cNvSpPr/>
          <p:nvPr/>
        </p:nvSpPr>
        <p:spPr>
          <a:xfrm>
            <a:off x="5868144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Terminação 18"/>
          <p:cNvSpPr/>
          <p:nvPr/>
        </p:nvSpPr>
        <p:spPr>
          <a:xfrm>
            <a:off x="6516216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nto dobrado 19"/>
          <p:cNvSpPr/>
          <p:nvPr/>
        </p:nvSpPr>
        <p:spPr>
          <a:xfrm>
            <a:off x="5148064" y="1484784"/>
            <a:ext cx="1944216" cy="1008112"/>
          </a:xfrm>
          <a:prstGeom prst="foldedCorner">
            <a:avLst/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4211960" y="1772816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 para baixo 21"/>
          <p:cNvSpPr/>
          <p:nvPr/>
        </p:nvSpPr>
        <p:spPr>
          <a:xfrm>
            <a:off x="5940152" y="2780928"/>
            <a:ext cx="432048" cy="64807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ilindro 32"/>
          <p:cNvSpPr/>
          <p:nvPr/>
        </p:nvSpPr>
        <p:spPr>
          <a:xfrm>
            <a:off x="3131840" y="5373216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ilindro 33"/>
          <p:cNvSpPr/>
          <p:nvPr/>
        </p:nvSpPr>
        <p:spPr>
          <a:xfrm>
            <a:off x="2771800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ilindro 34"/>
          <p:cNvSpPr/>
          <p:nvPr/>
        </p:nvSpPr>
        <p:spPr>
          <a:xfrm>
            <a:off x="3131840" y="5805264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ilindro 35"/>
          <p:cNvSpPr/>
          <p:nvPr/>
        </p:nvSpPr>
        <p:spPr>
          <a:xfrm>
            <a:off x="2771800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ilindro 36"/>
          <p:cNvSpPr/>
          <p:nvPr/>
        </p:nvSpPr>
        <p:spPr>
          <a:xfrm>
            <a:off x="2771800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ilindro 37"/>
          <p:cNvSpPr/>
          <p:nvPr/>
        </p:nvSpPr>
        <p:spPr>
          <a:xfrm>
            <a:off x="2339752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ilindro 38"/>
          <p:cNvSpPr/>
          <p:nvPr/>
        </p:nvSpPr>
        <p:spPr>
          <a:xfrm>
            <a:off x="2339752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Cilindro 39"/>
          <p:cNvSpPr/>
          <p:nvPr/>
        </p:nvSpPr>
        <p:spPr>
          <a:xfrm>
            <a:off x="2339752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de cantos arredondados 40"/>
          <p:cNvSpPr/>
          <p:nvPr/>
        </p:nvSpPr>
        <p:spPr>
          <a:xfrm>
            <a:off x="2267744" y="5157192"/>
            <a:ext cx="115212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2" name="Imagem 41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51520" y="4941168"/>
            <a:ext cx="1476619" cy="1374279"/>
          </a:xfrm>
          <a:prstGeom prst="rect">
            <a:avLst/>
          </a:prstGeom>
        </p:spPr>
      </p:pic>
      <p:cxnSp>
        <p:nvCxnSpPr>
          <p:cNvPr id="43" name="Conector reto 42"/>
          <p:cNvCxnSpPr/>
          <p:nvPr/>
        </p:nvCxnSpPr>
        <p:spPr>
          <a:xfrm>
            <a:off x="467544" y="5661248"/>
            <a:ext cx="194421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 flipV="1">
            <a:off x="467544" y="5157192"/>
            <a:ext cx="19442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Introdução</a:t>
            </a:r>
            <a:r>
              <a:rPr lang="en-US" sz="4000" dirty="0" smtClean="0"/>
              <a:t> - </a:t>
            </a:r>
            <a:r>
              <a:rPr lang="en-US" sz="4000" dirty="0" err="1" smtClean="0"/>
              <a:t>TerraME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Simulador espaço-temporal para problemas da </a:t>
            </a:r>
            <a:r>
              <a:rPr lang="pt-BR" dirty="0" err="1" smtClean="0"/>
              <a:t>Geo-Ciência</a:t>
            </a:r>
            <a:r>
              <a:rPr lang="pt-BR" dirty="0" smtClean="0"/>
              <a:t>.</a:t>
            </a:r>
          </a:p>
          <a:p>
            <a:pPr lvl="1" algn="just"/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Ele pode ser usado para simular problemas espaciais e não espaciais.</a:t>
            </a:r>
          </a:p>
          <a:p>
            <a:pPr lvl="1" algn="just"/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O TerraME tem suporte para autômatos celulares, para modelos baseados em agentes e modelos de rede rodando em espaços celulares regulares e irregulares .</a:t>
            </a:r>
          </a:p>
          <a:p>
            <a:pPr lvl="1" algn="just"/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467544" y="2636912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Cubo 7"/>
          <p:cNvSpPr/>
          <p:nvPr/>
        </p:nvSpPr>
        <p:spPr>
          <a:xfrm>
            <a:off x="5148064" y="3645024"/>
            <a:ext cx="2088232" cy="648072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Bag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of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Task’s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Pentágono regular 8"/>
          <p:cNvSpPr/>
          <p:nvPr/>
        </p:nvSpPr>
        <p:spPr>
          <a:xfrm>
            <a:off x="2699792" y="1412776"/>
            <a:ext cx="1296144" cy="1224136"/>
          </a:xfrm>
          <a:prstGeom prst="pentagon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Parser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 rot="19913408">
            <a:off x="2108306" y="2333804"/>
            <a:ext cx="648072" cy="40243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Terminação 10"/>
          <p:cNvSpPr/>
          <p:nvPr/>
        </p:nvSpPr>
        <p:spPr>
          <a:xfrm>
            <a:off x="5220072" y="1628800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Terminação 11"/>
          <p:cNvSpPr/>
          <p:nvPr/>
        </p:nvSpPr>
        <p:spPr>
          <a:xfrm>
            <a:off x="5220072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Terminação 12"/>
          <p:cNvSpPr/>
          <p:nvPr/>
        </p:nvSpPr>
        <p:spPr>
          <a:xfrm>
            <a:off x="5868144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Terminação 13"/>
          <p:cNvSpPr/>
          <p:nvPr/>
        </p:nvSpPr>
        <p:spPr>
          <a:xfrm>
            <a:off x="5220072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Terminação 14"/>
          <p:cNvSpPr/>
          <p:nvPr/>
        </p:nvSpPr>
        <p:spPr>
          <a:xfrm>
            <a:off x="6516216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Terminação 15"/>
          <p:cNvSpPr/>
          <p:nvPr/>
        </p:nvSpPr>
        <p:spPr>
          <a:xfrm>
            <a:off x="6516216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Terminação 16"/>
          <p:cNvSpPr/>
          <p:nvPr/>
        </p:nvSpPr>
        <p:spPr>
          <a:xfrm>
            <a:off x="5868144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Terminação 17"/>
          <p:cNvSpPr/>
          <p:nvPr/>
        </p:nvSpPr>
        <p:spPr>
          <a:xfrm>
            <a:off x="5868144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Terminação 18"/>
          <p:cNvSpPr/>
          <p:nvPr/>
        </p:nvSpPr>
        <p:spPr>
          <a:xfrm>
            <a:off x="6516216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nto dobrado 19"/>
          <p:cNvSpPr/>
          <p:nvPr/>
        </p:nvSpPr>
        <p:spPr>
          <a:xfrm>
            <a:off x="5148064" y="1484784"/>
            <a:ext cx="1944216" cy="1008112"/>
          </a:xfrm>
          <a:prstGeom prst="foldedCorner">
            <a:avLst/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4211960" y="1772816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 para baixo 21"/>
          <p:cNvSpPr/>
          <p:nvPr/>
        </p:nvSpPr>
        <p:spPr>
          <a:xfrm>
            <a:off x="5940152" y="2780928"/>
            <a:ext cx="432048" cy="64807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4" name="Conector reto 33"/>
          <p:cNvCxnSpPr/>
          <p:nvPr/>
        </p:nvCxnSpPr>
        <p:spPr>
          <a:xfrm rot="10800000" flipV="1">
            <a:off x="3635896" y="4149080"/>
            <a:ext cx="2232248" cy="12961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4463988" y="4545124"/>
            <a:ext cx="1800200" cy="10081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/>
          <p:cNvSpPr/>
          <p:nvPr/>
        </p:nvSpPr>
        <p:spPr>
          <a:xfrm>
            <a:off x="3563888" y="5229200"/>
            <a:ext cx="1368152" cy="93610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Fluxograma: Dados 38"/>
          <p:cNvSpPr/>
          <p:nvPr/>
        </p:nvSpPr>
        <p:spPr>
          <a:xfrm>
            <a:off x="3851920" y="5445224"/>
            <a:ext cx="322424" cy="21602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Fluxograma: Dados 39"/>
          <p:cNvSpPr/>
          <p:nvPr/>
        </p:nvSpPr>
        <p:spPr>
          <a:xfrm>
            <a:off x="3995936" y="5733256"/>
            <a:ext cx="322424" cy="21602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Fluxograma: Dados 40"/>
          <p:cNvSpPr/>
          <p:nvPr/>
        </p:nvSpPr>
        <p:spPr>
          <a:xfrm>
            <a:off x="4499992" y="5589240"/>
            <a:ext cx="322424" cy="21602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Elipse 41"/>
          <p:cNvSpPr/>
          <p:nvPr/>
        </p:nvSpPr>
        <p:spPr>
          <a:xfrm>
            <a:off x="4427984" y="5517232"/>
            <a:ext cx="4320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Seta entalhada para a direita 42"/>
          <p:cNvSpPr/>
          <p:nvPr/>
        </p:nvSpPr>
        <p:spPr>
          <a:xfrm>
            <a:off x="4932040" y="5589240"/>
            <a:ext cx="432048" cy="214005"/>
          </a:xfrm>
          <a:prstGeom prst="notch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/>
          <p:cNvSpPr txBox="1"/>
          <p:nvPr/>
        </p:nvSpPr>
        <p:spPr>
          <a:xfrm>
            <a:off x="5292080" y="5517232"/>
            <a:ext cx="359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Tarefas encapsuladas por </a:t>
            </a:r>
            <a:r>
              <a:rPr lang="pt-BR" dirty="0" err="1" smtClean="0"/>
              <a:t>Lua_State’s</a:t>
            </a:r>
            <a:endParaRPr lang="pt-BR" dirty="0"/>
          </a:p>
        </p:txBody>
      </p:sp>
      <p:sp>
        <p:nvSpPr>
          <p:cNvPr id="45" name="Cilindro 44"/>
          <p:cNvSpPr/>
          <p:nvPr/>
        </p:nvSpPr>
        <p:spPr>
          <a:xfrm>
            <a:off x="3131840" y="5373216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ilindro 45"/>
          <p:cNvSpPr/>
          <p:nvPr/>
        </p:nvSpPr>
        <p:spPr>
          <a:xfrm>
            <a:off x="2771800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ilindro 46"/>
          <p:cNvSpPr/>
          <p:nvPr/>
        </p:nvSpPr>
        <p:spPr>
          <a:xfrm>
            <a:off x="3131840" y="5805264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ilindro 47"/>
          <p:cNvSpPr/>
          <p:nvPr/>
        </p:nvSpPr>
        <p:spPr>
          <a:xfrm>
            <a:off x="2771800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Cilindro 48"/>
          <p:cNvSpPr/>
          <p:nvPr/>
        </p:nvSpPr>
        <p:spPr>
          <a:xfrm>
            <a:off x="2771800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ilindro 49"/>
          <p:cNvSpPr/>
          <p:nvPr/>
        </p:nvSpPr>
        <p:spPr>
          <a:xfrm>
            <a:off x="2339752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Cilindro 50"/>
          <p:cNvSpPr/>
          <p:nvPr/>
        </p:nvSpPr>
        <p:spPr>
          <a:xfrm>
            <a:off x="2339752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Cilindro 51"/>
          <p:cNvSpPr/>
          <p:nvPr/>
        </p:nvSpPr>
        <p:spPr>
          <a:xfrm>
            <a:off x="2339752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de cantos arredondados 52"/>
          <p:cNvSpPr/>
          <p:nvPr/>
        </p:nvSpPr>
        <p:spPr>
          <a:xfrm>
            <a:off x="2267744" y="5157192"/>
            <a:ext cx="115212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4" name="Imagem 53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51520" y="4941168"/>
            <a:ext cx="1476619" cy="1374279"/>
          </a:xfrm>
          <a:prstGeom prst="rect">
            <a:avLst/>
          </a:prstGeom>
        </p:spPr>
      </p:pic>
      <p:cxnSp>
        <p:nvCxnSpPr>
          <p:cNvPr id="55" name="Conector reto 54"/>
          <p:cNvCxnSpPr/>
          <p:nvPr/>
        </p:nvCxnSpPr>
        <p:spPr>
          <a:xfrm>
            <a:off x="467544" y="5661248"/>
            <a:ext cx="194421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 flipV="1">
            <a:off x="467544" y="5157192"/>
            <a:ext cx="19442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7" name="Fluxograma: Processo 6"/>
          <p:cNvSpPr/>
          <p:nvPr/>
        </p:nvSpPr>
        <p:spPr>
          <a:xfrm>
            <a:off x="467544" y="2636912"/>
            <a:ext cx="1440160" cy="151216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passado pelo modelador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Cubo 7"/>
          <p:cNvSpPr/>
          <p:nvPr/>
        </p:nvSpPr>
        <p:spPr>
          <a:xfrm>
            <a:off x="5148064" y="3645024"/>
            <a:ext cx="2088232" cy="648072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Bag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of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Task’s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Pentágono regular 8"/>
          <p:cNvSpPr/>
          <p:nvPr/>
        </p:nvSpPr>
        <p:spPr>
          <a:xfrm>
            <a:off x="2699792" y="1412776"/>
            <a:ext cx="1296144" cy="1224136"/>
          </a:xfrm>
          <a:prstGeom prst="pentagon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Parser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 rot="19913408">
            <a:off x="2108306" y="2333804"/>
            <a:ext cx="648072" cy="40243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Terminação 10"/>
          <p:cNvSpPr/>
          <p:nvPr/>
        </p:nvSpPr>
        <p:spPr>
          <a:xfrm>
            <a:off x="5220072" y="1628800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Terminação 11"/>
          <p:cNvSpPr/>
          <p:nvPr/>
        </p:nvSpPr>
        <p:spPr>
          <a:xfrm>
            <a:off x="5220072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Terminação 12"/>
          <p:cNvSpPr/>
          <p:nvPr/>
        </p:nvSpPr>
        <p:spPr>
          <a:xfrm>
            <a:off x="5868144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Terminação 13"/>
          <p:cNvSpPr/>
          <p:nvPr/>
        </p:nvSpPr>
        <p:spPr>
          <a:xfrm>
            <a:off x="5220072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Terminação 14"/>
          <p:cNvSpPr/>
          <p:nvPr/>
        </p:nvSpPr>
        <p:spPr>
          <a:xfrm>
            <a:off x="6516216" y="1916831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Terminação 15"/>
          <p:cNvSpPr/>
          <p:nvPr/>
        </p:nvSpPr>
        <p:spPr>
          <a:xfrm>
            <a:off x="6516216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Terminação 16"/>
          <p:cNvSpPr/>
          <p:nvPr/>
        </p:nvSpPr>
        <p:spPr>
          <a:xfrm>
            <a:off x="5868144" y="1628799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Terminação 17"/>
          <p:cNvSpPr/>
          <p:nvPr/>
        </p:nvSpPr>
        <p:spPr>
          <a:xfrm>
            <a:off x="5868144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Terminação 18"/>
          <p:cNvSpPr/>
          <p:nvPr/>
        </p:nvSpPr>
        <p:spPr>
          <a:xfrm>
            <a:off x="6516216" y="2204863"/>
            <a:ext cx="436412" cy="14401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nto dobrado 19"/>
          <p:cNvSpPr/>
          <p:nvPr/>
        </p:nvSpPr>
        <p:spPr>
          <a:xfrm>
            <a:off x="5148064" y="1484784"/>
            <a:ext cx="1944216" cy="1008112"/>
          </a:xfrm>
          <a:prstGeom prst="foldedCorner">
            <a:avLst/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4211960" y="1772816"/>
            <a:ext cx="648072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 para baixo 21"/>
          <p:cNvSpPr/>
          <p:nvPr/>
        </p:nvSpPr>
        <p:spPr>
          <a:xfrm>
            <a:off x="5940152" y="2780928"/>
            <a:ext cx="432048" cy="64807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ilindro 22"/>
          <p:cNvSpPr/>
          <p:nvPr/>
        </p:nvSpPr>
        <p:spPr>
          <a:xfrm>
            <a:off x="3131840" y="5373216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ilindro 23"/>
          <p:cNvSpPr/>
          <p:nvPr/>
        </p:nvSpPr>
        <p:spPr>
          <a:xfrm>
            <a:off x="2771800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ilindro 24"/>
          <p:cNvSpPr/>
          <p:nvPr/>
        </p:nvSpPr>
        <p:spPr>
          <a:xfrm>
            <a:off x="3131840" y="5805264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ilindro 26"/>
          <p:cNvSpPr/>
          <p:nvPr/>
        </p:nvSpPr>
        <p:spPr>
          <a:xfrm>
            <a:off x="2771800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ilindro 27"/>
          <p:cNvSpPr/>
          <p:nvPr/>
        </p:nvSpPr>
        <p:spPr>
          <a:xfrm>
            <a:off x="2771800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ilindro 28"/>
          <p:cNvSpPr/>
          <p:nvPr/>
        </p:nvSpPr>
        <p:spPr>
          <a:xfrm>
            <a:off x="2339752" y="594928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ilindro 29"/>
          <p:cNvSpPr/>
          <p:nvPr/>
        </p:nvSpPr>
        <p:spPr>
          <a:xfrm>
            <a:off x="2339752" y="558924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ilindro 30"/>
          <p:cNvSpPr/>
          <p:nvPr/>
        </p:nvSpPr>
        <p:spPr>
          <a:xfrm>
            <a:off x="2339752" y="5229200"/>
            <a:ext cx="216565" cy="288032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2267744" y="5157192"/>
            <a:ext cx="115212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3" name="Imagem 32" descr="pc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51520" y="4941168"/>
            <a:ext cx="1476619" cy="1374279"/>
          </a:xfrm>
          <a:prstGeom prst="rect">
            <a:avLst/>
          </a:prstGeom>
        </p:spPr>
      </p:pic>
      <p:cxnSp>
        <p:nvCxnSpPr>
          <p:cNvPr id="35" name="Conector reto 34"/>
          <p:cNvCxnSpPr/>
          <p:nvPr/>
        </p:nvCxnSpPr>
        <p:spPr>
          <a:xfrm>
            <a:off x="467544" y="5661248"/>
            <a:ext cx="194421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flipV="1">
            <a:off x="467544" y="5157192"/>
            <a:ext cx="19442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/>
          <p:cNvSpPr/>
          <p:nvPr/>
        </p:nvSpPr>
        <p:spPr>
          <a:xfrm>
            <a:off x="5076056" y="1484784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Seta dobrada 41"/>
          <p:cNvSpPr/>
          <p:nvPr/>
        </p:nvSpPr>
        <p:spPr>
          <a:xfrm>
            <a:off x="5436096" y="1124744"/>
            <a:ext cx="360040" cy="432048"/>
          </a:xfrm>
          <a:prstGeom prst="ben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5868144" y="1052736"/>
            <a:ext cx="310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Um Modelo será meu “</a:t>
            </a:r>
            <a:r>
              <a:rPr lang="pt-BR" dirty="0" err="1" smtClean="0"/>
              <a:t>master</a:t>
            </a:r>
            <a:r>
              <a:rPr lang="pt-BR" dirty="0" smtClean="0"/>
              <a:t>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Cubo 4"/>
          <p:cNvSpPr/>
          <p:nvPr/>
        </p:nvSpPr>
        <p:spPr>
          <a:xfrm>
            <a:off x="3491880" y="2132856"/>
            <a:ext cx="2088232" cy="648072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Bag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of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Task’s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ilindro 5"/>
          <p:cNvSpPr/>
          <p:nvPr/>
        </p:nvSpPr>
        <p:spPr>
          <a:xfrm>
            <a:off x="6228185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ilindro 6"/>
          <p:cNvSpPr/>
          <p:nvPr/>
        </p:nvSpPr>
        <p:spPr>
          <a:xfrm>
            <a:off x="3059833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ilindro 7"/>
          <p:cNvSpPr/>
          <p:nvPr/>
        </p:nvSpPr>
        <p:spPr>
          <a:xfrm>
            <a:off x="5004049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ilindro 8"/>
          <p:cNvSpPr/>
          <p:nvPr/>
        </p:nvSpPr>
        <p:spPr>
          <a:xfrm>
            <a:off x="3707905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ilindro 9"/>
          <p:cNvSpPr/>
          <p:nvPr/>
        </p:nvSpPr>
        <p:spPr>
          <a:xfrm>
            <a:off x="4355977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ilindro 10"/>
          <p:cNvSpPr/>
          <p:nvPr/>
        </p:nvSpPr>
        <p:spPr>
          <a:xfrm>
            <a:off x="6804249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ilindro 11"/>
          <p:cNvSpPr/>
          <p:nvPr/>
        </p:nvSpPr>
        <p:spPr>
          <a:xfrm>
            <a:off x="2411761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ilindro 12"/>
          <p:cNvSpPr/>
          <p:nvPr/>
        </p:nvSpPr>
        <p:spPr>
          <a:xfrm>
            <a:off x="5652121" y="4581128"/>
            <a:ext cx="216564" cy="432048"/>
          </a:xfrm>
          <a:prstGeom prst="can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6804248" y="3933056"/>
            <a:ext cx="4812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1100" dirty="0" smtClean="0"/>
              <a:t>  Z</a:t>
            </a:r>
          </a:p>
          <a:p>
            <a:r>
              <a:rPr lang="pt-BR" sz="1100" dirty="0" smtClean="0"/>
              <a:t>  Z</a:t>
            </a:r>
          </a:p>
          <a:p>
            <a:r>
              <a:rPr lang="pt-BR" sz="1100" dirty="0" smtClean="0"/>
              <a:t>Z</a:t>
            </a:r>
          </a:p>
          <a:p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6228184" y="3933056"/>
            <a:ext cx="4812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1100" dirty="0" smtClean="0"/>
              <a:t>  Z</a:t>
            </a:r>
          </a:p>
          <a:p>
            <a:r>
              <a:rPr lang="pt-BR" sz="1100" dirty="0" smtClean="0"/>
              <a:t>  Z</a:t>
            </a:r>
          </a:p>
          <a:p>
            <a:r>
              <a:rPr lang="pt-BR" sz="1100" dirty="0" smtClean="0"/>
              <a:t>Z</a:t>
            </a:r>
          </a:p>
          <a:p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5652120" y="3933056"/>
            <a:ext cx="4812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1100" dirty="0" smtClean="0"/>
              <a:t>  Z</a:t>
            </a:r>
          </a:p>
          <a:p>
            <a:r>
              <a:rPr lang="pt-BR" sz="1100" dirty="0" smtClean="0"/>
              <a:t>  Z</a:t>
            </a:r>
          </a:p>
          <a:p>
            <a:r>
              <a:rPr lang="pt-BR" sz="1100" dirty="0" smtClean="0"/>
              <a:t>Z</a:t>
            </a:r>
          </a:p>
          <a:p>
            <a:endParaRPr lang="pt-BR" dirty="0"/>
          </a:p>
        </p:txBody>
      </p:sp>
      <p:pic>
        <p:nvPicPr>
          <p:cNvPr id="34" name="Imagem 33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5004048" y="4221088"/>
            <a:ext cx="339304" cy="367647"/>
          </a:xfrm>
          <a:prstGeom prst="rect">
            <a:avLst/>
          </a:prstGeom>
        </p:spPr>
      </p:pic>
      <p:pic>
        <p:nvPicPr>
          <p:cNvPr id="35" name="Imagem 34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4355976" y="4221088"/>
            <a:ext cx="339304" cy="367647"/>
          </a:xfrm>
          <a:prstGeom prst="rect">
            <a:avLst/>
          </a:prstGeom>
        </p:spPr>
      </p:pic>
      <p:pic>
        <p:nvPicPr>
          <p:cNvPr id="36" name="Imagem 35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3707904" y="4221088"/>
            <a:ext cx="339304" cy="367647"/>
          </a:xfrm>
          <a:prstGeom prst="rect">
            <a:avLst/>
          </a:prstGeom>
        </p:spPr>
      </p:pic>
      <p:pic>
        <p:nvPicPr>
          <p:cNvPr id="37" name="Imagem 36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3059832" y="4221088"/>
            <a:ext cx="339304" cy="367647"/>
          </a:xfrm>
          <a:prstGeom prst="rect">
            <a:avLst/>
          </a:prstGeom>
        </p:spPr>
      </p:pic>
      <p:pic>
        <p:nvPicPr>
          <p:cNvPr id="38" name="Imagem 37" descr="Engrenagem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2411760" y="4221088"/>
            <a:ext cx="339304" cy="367647"/>
          </a:xfrm>
          <a:prstGeom prst="rect">
            <a:avLst/>
          </a:prstGeom>
        </p:spPr>
      </p:pic>
      <p:sp>
        <p:nvSpPr>
          <p:cNvPr id="39" name="Seta para a direita 38"/>
          <p:cNvSpPr/>
          <p:nvPr/>
        </p:nvSpPr>
        <p:spPr>
          <a:xfrm rot="5400000">
            <a:off x="3347864" y="3356992"/>
            <a:ext cx="1080120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Seta para a direita 39"/>
          <p:cNvSpPr/>
          <p:nvPr/>
        </p:nvSpPr>
        <p:spPr>
          <a:xfrm rot="3804381">
            <a:off x="4773394" y="3492178"/>
            <a:ext cx="1176158" cy="371671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2555776" y="3284984"/>
            <a:ext cx="1148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err="1" smtClean="0"/>
              <a:t>Waikup</a:t>
            </a:r>
            <a:r>
              <a:rPr lang="pt-BR" sz="2000" dirty="0" smtClean="0"/>
              <a:t>()</a:t>
            </a:r>
            <a:endParaRPr lang="pt-BR" sz="2000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5508104" y="3284984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Sleep</a:t>
            </a:r>
            <a:r>
              <a:rPr lang="pt-BR" dirty="0" smtClean="0"/>
              <a:t>()</a:t>
            </a:r>
            <a:endParaRPr lang="pt-BR" dirty="0"/>
          </a:p>
        </p:txBody>
      </p:sp>
      <p:sp>
        <p:nvSpPr>
          <p:cNvPr id="43" name="Elipse 42"/>
          <p:cNvSpPr/>
          <p:nvPr/>
        </p:nvSpPr>
        <p:spPr>
          <a:xfrm>
            <a:off x="2267744" y="4077072"/>
            <a:ext cx="648072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/>
          <p:cNvSpPr txBox="1"/>
          <p:nvPr/>
        </p:nvSpPr>
        <p:spPr>
          <a:xfrm>
            <a:off x="1691680" y="5301208"/>
            <a:ext cx="1839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Modelo  “</a:t>
            </a:r>
            <a:r>
              <a:rPr lang="pt-BR" dirty="0" err="1" smtClean="0"/>
              <a:t>master</a:t>
            </a:r>
            <a:r>
              <a:rPr lang="pt-BR" dirty="0" smtClean="0"/>
              <a:t>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Desenho da solução em que estamos trabalhando atualmente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Inserção da API TerraME HPA.</a:t>
            </a:r>
          </a:p>
          <a:p>
            <a:endParaRPr lang="pt-BR" dirty="0" smtClean="0"/>
          </a:p>
          <a:p>
            <a:r>
              <a:rPr lang="pt-BR" dirty="0" smtClean="0"/>
              <a:t>Comandos</a:t>
            </a:r>
          </a:p>
          <a:p>
            <a:pPr lvl="1"/>
            <a:r>
              <a:rPr lang="pt-BR" dirty="0" smtClean="0"/>
              <a:t>HPA FUNCTION</a:t>
            </a:r>
          </a:p>
          <a:p>
            <a:pPr lvl="1"/>
            <a:r>
              <a:rPr lang="pt-BR" dirty="0" smtClean="0"/>
              <a:t>PARALLEL</a:t>
            </a:r>
          </a:p>
          <a:p>
            <a:pPr lvl="1"/>
            <a:r>
              <a:rPr lang="pt-BR" dirty="0" smtClean="0"/>
              <a:t>JOIN </a:t>
            </a:r>
            <a:r>
              <a:rPr lang="pt-BR" dirty="0" err="1" smtClean="0"/>
              <a:t>function</a:t>
            </a:r>
            <a:endParaRPr lang="pt-BR" dirty="0" smtClean="0"/>
          </a:p>
          <a:p>
            <a:pPr lvl="1"/>
            <a:r>
              <a:rPr lang="pt-BR" dirty="0" smtClean="0"/>
              <a:t>JOINALL</a:t>
            </a:r>
          </a:p>
          <a:p>
            <a:pPr lvl="1"/>
            <a:r>
              <a:rPr lang="pt-BR" dirty="0" smtClean="0"/>
              <a:t>HPA VAR</a:t>
            </a:r>
          </a:p>
          <a:p>
            <a:pPr lvl="1"/>
            <a:r>
              <a:rPr lang="pt-BR" dirty="0" smtClean="0"/>
              <a:t>SET var</a:t>
            </a:r>
          </a:p>
          <a:p>
            <a:pPr lvl="1"/>
            <a:r>
              <a:rPr lang="pt-BR" dirty="0" smtClean="0"/>
              <a:t>GET var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39552" y="1412776"/>
            <a:ext cx="41764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--HPA LIST VAR</a:t>
            </a:r>
          </a:p>
          <a:p>
            <a:r>
              <a:rPr lang="en-US" dirty="0" smtClean="0"/>
              <a:t>   k = 10;</a:t>
            </a:r>
          </a:p>
          <a:p>
            <a:r>
              <a:rPr lang="en-US" dirty="0" smtClean="0"/>
              <a:t>   c = “</a:t>
            </a:r>
            <a:r>
              <a:rPr lang="en-US" dirty="0" err="1" smtClean="0"/>
              <a:t>saulo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--HPA END LIST VAR</a:t>
            </a:r>
          </a:p>
          <a:p>
            <a:endParaRPr lang="en-US" dirty="0" smtClean="0"/>
          </a:p>
          <a:p>
            <a:r>
              <a:rPr lang="en-US" dirty="0" smtClean="0"/>
              <a:t>--HPA FUNCTION</a:t>
            </a:r>
          </a:p>
          <a:p>
            <a:r>
              <a:rPr lang="en-US" dirty="0" smtClean="0"/>
              <a:t>   function A()</a:t>
            </a:r>
          </a:p>
          <a:p>
            <a:r>
              <a:rPr lang="en-US" dirty="0" smtClean="0"/>
              <a:t>--HPA END FUNCTION</a:t>
            </a:r>
          </a:p>
          <a:p>
            <a:endParaRPr lang="en-US" dirty="0" smtClean="0"/>
          </a:p>
          <a:p>
            <a:r>
              <a:rPr lang="en-US" dirty="0" smtClean="0"/>
              <a:t>--HPA FUNCTION</a:t>
            </a:r>
          </a:p>
          <a:p>
            <a:r>
              <a:rPr lang="en-US" dirty="0" smtClean="0"/>
              <a:t>   function B()</a:t>
            </a:r>
          </a:p>
          <a:p>
            <a:r>
              <a:rPr lang="en-US" dirty="0" smtClean="0"/>
              <a:t>--HPA END FUNCTION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--HPA PARALLEL</a:t>
            </a:r>
          </a:p>
          <a:p>
            <a:r>
              <a:rPr lang="en-US" dirty="0" smtClean="0"/>
              <a:t>result = A();</a:t>
            </a:r>
          </a:p>
          <a:p>
            <a:r>
              <a:rPr lang="en-US" dirty="0" smtClean="0"/>
              <a:t>--HPA PARALLEL</a:t>
            </a:r>
          </a:p>
          <a:p>
            <a:r>
              <a:rPr lang="en-US" dirty="0" smtClean="0"/>
              <a:t>result 1 = B();</a:t>
            </a:r>
          </a:p>
          <a:p>
            <a:endParaRPr lang="en-US" dirty="0" smtClean="0"/>
          </a:p>
          <a:p>
            <a:r>
              <a:rPr lang="en-US" dirty="0" smtClean="0"/>
              <a:t>--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860032" y="1412776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--HPA JOIN A</a:t>
            </a:r>
          </a:p>
          <a:p>
            <a:r>
              <a:rPr lang="en-US" dirty="0" smtClean="0"/>
              <a:t>--HPA JOIN B</a:t>
            </a:r>
          </a:p>
          <a:p>
            <a:endParaRPr lang="en-US" dirty="0" smtClean="0"/>
          </a:p>
          <a:p>
            <a:r>
              <a:rPr lang="en-US" dirty="0" smtClean="0"/>
              <a:t>print(result .. ” ” .. result1);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39552" y="1412776"/>
            <a:ext cx="41764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--HPA LIST VAR</a:t>
            </a:r>
          </a:p>
          <a:p>
            <a:r>
              <a:rPr lang="en-US" dirty="0" smtClean="0"/>
              <a:t>   k = 10;</a:t>
            </a:r>
          </a:p>
          <a:p>
            <a:r>
              <a:rPr lang="en-US" dirty="0" smtClean="0"/>
              <a:t>   c = “</a:t>
            </a:r>
            <a:r>
              <a:rPr lang="en-US" dirty="0" err="1" smtClean="0"/>
              <a:t>saulo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--HPA END LIST VAR</a:t>
            </a:r>
          </a:p>
          <a:p>
            <a:endParaRPr lang="en-US" dirty="0" smtClean="0"/>
          </a:p>
          <a:p>
            <a:r>
              <a:rPr lang="en-US" dirty="0" smtClean="0"/>
              <a:t>--HPA FUNCTION</a:t>
            </a:r>
          </a:p>
          <a:p>
            <a:r>
              <a:rPr lang="en-US" dirty="0" smtClean="0"/>
              <a:t>   function A()</a:t>
            </a:r>
          </a:p>
          <a:p>
            <a:r>
              <a:rPr lang="en-US" dirty="0" smtClean="0"/>
              <a:t>--HPA END FUNCTION</a:t>
            </a:r>
          </a:p>
          <a:p>
            <a:endParaRPr lang="en-US" dirty="0" smtClean="0"/>
          </a:p>
          <a:p>
            <a:r>
              <a:rPr lang="en-US" dirty="0" smtClean="0"/>
              <a:t>--HPA FUNCTION</a:t>
            </a:r>
          </a:p>
          <a:p>
            <a:r>
              <a:rPr lang="en-US" dirty="0" smtClean="0"/>
              <a:t>   function B()</a:t>
            </a:r>
          </a:p>
          <a:p>
            <a:r>
              <a:rPr lang="en-US" dirty="0" smtClean="0"/>
              <a:t>--HPA END FUNCTION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--HPA PARALLEL</a:t>
            </a:r>
          </a:p>
          <a:p>
            <a:r>
              <a:rPr lang="en-US" dirty="0" smtClean="0"/>
              <a:t>result = A();</a:t>
            </a:r>
          </a:p>
          <a:p>
            <a:r>
              <a:rPr lang="en-US" dirty="0" smtClean="0"/>
              <a:t>--HPA PARALLEL</a:t>
            </a:r>
          </a:p>
          <a:p>
            <a:r>
              <a:rPr lang="en-US" dirty="0" smtClean="0"/>
              <a:t>result 1 = B();</a:t>
            </a:r>
          </a:p>
          <a:p>
            <a:endParaRPr lang="en-US" dirty="0" smtClean="0"/>
          </a:p>
          <a:p>
            <a:r>
              <a:rPr lang="en-US" dirty="0" smtClean="0"/>
              <a:t>--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860032" y="1412776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--HPA JOIN A</a:t>
            </a:r>
          </a:p>
          <a:p>
            <a:r>
              <a:rPr lang="en-US" dirty="0" smtClean="0"/>
              <a:t>--HPA JOIN B</a:t>
            </a:r>
          </a:p>
          <a:p>
            <a:endParaRPr lang="en-US" dirty="0" smtClean="0"/>
          </a:p>
          <a:p>
            <a:r>
              <a:rPr lang="en-US" dirty="0" smtClean="0"/>
              <a:t>print(result .. ” ” .. result1);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467544" y="2564904"/>
            <a:ext cx="266429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467544" y="3861048"/>
            <a:ext cx="2664296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>
            <a:stCxn id="6" idx="6"/>
          </p:cNvCxnSpPr>
          <p:nvPr/>
        </p:nvCxnSpPr>
        <p:spPr>
          <a:xfrm>
            <a:off x="3131840" y="3212976"/>
            <a:ext cx="1152128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>
            <a:stCxn id="8" idx="6"/>
          </p:cNvCxnSpPr>
          <p:nvPr/>
        </p:nvCxnSpPr>
        <p:spPr>
          <a:xfrm flipV="1">
            <a:off x="3131840" y="4005064"/>
            <a:ext cx="1152128" cy="4680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4283968" y="3573016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destas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encapsuladas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</a:t>
            </a:r>
            <a:r>
              <a:rPr lang="en-US" dirty="0" err="1" smtClean="0"/>
              <a:t>Lua_State</a:t>
            </a:r>
            <a:r>
              <a:rPr lang="en-US" dirty="0" smtClean="0"/>
              <a:t> e </a:t>
            </a:r>
            <a:r>
              <a:rPr lang="en-US" dirty="0" err="1" smtClean="0"/>
              <a:t>armazenadas</a:t>
            </a:r>
            <a:r>
              <a:rPr lang="en-US" dirty="0" smtClean="0"/>
              <a:t> no Bag of Task’s.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4283968" y="3501008"/>
            <a:ext cx="3240360" cy="10801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 para o próximo Semestre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26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63688" y="1412776"/>
          <a:ext cx="513914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800799"/>
                <a:gridCol w="694055"/>
                <a:gridCol w="800417"/>
                <a:gridCol w="790321"/>
                <a:gridCol w="733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Atividades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OUT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DEZ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4941168"/>
            <a:ext cx="763284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dirty="0" smtClean="0">
                <a:latin typeface="Times New Roman" pitchFamily="18" charset="0"/>
                <a:cs typeface="Times New Roman" pitchFamily="18" charset="0"/>
              </a:rPr>
              <a:t>1. Implementar a interface do sistema; 2. Teste comparativo de rendimento; 3. Teste do módulo; 4. Teste integrado do sistema; 5. Elaboração da documentação do sistema; 6. Elaboração do Manual do Usuário; 7. Redigir a Monografia; 8. Apresentação do Trabalho</a:t>
            </a:r>
            <a:endParaRPr lang="pt-BR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Perguntas</a:t>
            </a:r>
            <a:r>
              <a:rPr lang="en-US" dirty="0" smtClean="0"/>
              <a:t>???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27</a:t>
            </a:fld>
            <a:endParaRPr lang="pt-BR"/>
          </a:p>
        </p:txBody>
      </p:sp>
      <p:pic>
        <p:nvPicPr>
          <p:cNvPr id="6" name="Imagem 5" descr="Pergunta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3419872" y="2204864"/>
            <a:ext cx="3021682" cy="3129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187624" y="2060848"/>
            <a:ext cx="63453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 smtClean="0"/>
              <a:t>Caso sobre algum tempo apresentar </a:t>
            </a:r>
          </a:p>
          <a:p>
            <a:pPr algn="ctr"/>
            <a:r>
              <a:rPr lang="pt-BR" sz="3200" dirty="0" smtClean="0"/>
              <a:t>o que foi feito anteriormente.</a:t>
            </a:r>
            <a:endParaRPr lang="pt-BR" sz="3200" dirty="0"/>
          </a:p>
        </p:txBody>
      </p:sp>
      <p:pic>
        <p:nvPicPr>
          <p:cNvPr id="7" name="Imagem 6" descr="relógio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3275856" y="3284984"/>
            <a:ext cx="2705100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</a:rPr>
              <a:t>Outro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</a:rPr>
              <a:t>Problema</a:t>
            </a:r>
            <a:endParaRPr lang="pt-BR" sz="4000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Atualmente o modelador </a:t>
            </a:r>
            <a:r>
              <a:rPr lang="pt-BR" dirty="0" smtClean="0">
                <a:solidFill>
                  <a:srgbClr val="FF0000"/>
                </a:solidFill>
              </a:rPr>
              <a:t>leva muito tempo </a:t>
            </a:r>
            <a:r>
              <a:rPr lang="pt-BR" dirty="0" smtClean="0"/>
              <a:t>para calibrar um modelo.</a:t>
            </a:r>
          </a:p>
          <a:p>
            <a:endParaRPr lang="pt-BR" dirty="0" smtClean="0"/>
          </a:p>
          <a:p>
            <a:r>
              <a:rPr lang="pt-BR" dirty="0" smtClean="0"/>
              <a:t>Isso pode </a:t>
            </a:r>
            <a:r>
              <a:rPr lang="pt-BR" dirty="0" smtClean="0">
                <a:solidFill>
                  <a:srgbClr val="FF0000"/>
                </a:solidFill>
              </a:rPr>
              <a:t>piorar</a:t>
            </a:r>
            <a:r>
              <a:rPr lang="pt-BR" dirty="0" smtClean="0"/>
              <a:t>!!! Se o </a:t>
            </a:r>
          </a:p>
          <a:p>
            <a:pPr>
              <a:buNone/>
            </a:pPr>
            <a:r>
              <a:rPr lang="pt-BR" dirty="0" smtClean="0"/>
              <a:t>	modelador necessitar de </a:t>
            </a:r>
          </a:p>
          <a:p>
            <a:pPr>
              <a:buNone/>
            </a:pPr>
            <a:r>
              <a:rPr lang="pt-BR" dirty="0" smtClean="0"/>
              <a:t>	uma calibração mais </a:t>
            </a:r>
            <a:r>
              <a:rPr lang="pt-BR" dirty="0" err="1" smtClean="0"/>
              <a:t>pre</a:t>
            </a:r>
            <a:r>
              <a:rPr lang="pt-BR" dirty="0" smtClean="0"/>
              <a:t>-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cisa</a:t>
            </a:r>
            <a:r>
              <a:rPr lang="pt-BR" dirty="0" smtClean="0"/>
              <a:t>, é necessário </a:t>
            </a:r>
            <a:r>
              <a:rPr lang="pt-BR" dirty="0" err="1" smtClean="0"/>
              <a:t>aumen</a:t>
            </a:r>
            <a:r>
              <a:rPr lang="pt-BR" dirty="0" smtClean="0"/>
              <a:t>-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tar</a:t>
            </a:r>
            <a:r>
              <a:rPr lang="pt-BR" dirty="0" smtClean="0"/>
              <a:t> o número de </a:t>
            </a:r>
            <a:r>
              <a:rPr lang="pt-BR" dirty="0" err="1" smtClean="0"/>
              <a:t>execu</a:t>
            </a:r>
            <a:r>
              <a:rPr lang="pt-BR" dirty="0" smtClean="0"/>
              <a:t>-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ções</a:t>
            </a:r>
            <a:r>
              <a:rPr lang="pt-BR" dirty="0" smtClean="0"/>
              <a:t> do algoritmo (consumindo ainda </a:t>
            </a:r>
            <a:r>
              <a:rPr lang="pt-BR" dirty="0" smtClean="0">
                <a:solidFill>
                  <a:srgbClr val="FF0000"/>
                </a:solidFill>
              </a:rPr>
              <a:t>mais tempo</a:t>
            </a:r>
            <a:r>
              <a:rPr lang="pt-BR" dirty="0" smtClean="0"/>
              <a:t>).</a:t>
            </a:r>
          </a:p>
        </p:txBody>
      </p:sp>
      <p:pic>
        <p:nvPicPr>
          <p:cNvPr id="4" name="Imagem 3" descr="cliente esperand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772816"/>
            <a:ext cx="4248472" cy="3096344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 - Nosso Problema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Mudanças ambientais.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Modelos ficaram muito complexos.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Mais processos começaram a influenciar na dinâmica do modelo.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Complexidade de execução dos </a:t>
            </a:r>
          </a:p>
          <a:p>
            <a:pPr algn="just">
              <a:buNone/>
            </a:pPr>
            <a:r>
              <a:rPr lang="pt-BR" dirty="0" smtClean="0"/>
              <a:t>	modelos aumentou muito.</a:t>
            </a:r>
            <a:endParaRPr lang="pt-BR" dirty="0"/>
          </a:p>
        </p:txBody>
      </p:sp>
      <p:pic>
        <p:nvPicPr>
          <p:cNvPr id="5" name="Imagem 4" descr="planeta triste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5868144" y="4077072"/>
            <a:ext cx="2485256" cy="2138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de Monte Carlo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método de Monte Carlo é um dos muitos métodos que realizam análise de propagação de incerteza.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Pode-se dizer que o Método de Monte Carlo é </a:t>
            </a:r>
            <a:r>
              <a:rPr lang="pt-BR" dirty="0" err="1" smtClean="0"/>
              <a:t>semelhan</a:t>
            </a:r>
            <a:r>
              <a:rPr lang="pt-BR" dirty="0" smtClean="0"/>
              <a:t>-</a:t>
            </a:r>
          </a:p>
          <a:p>
            <a:pPr>
              <a:buNone/>
            </a:pPr>
            <a:r>
              <a:rPr lang="pt-BR" dirty="0" smtClean="0"/>
              <a:t>	te a uma amostragem de população real.</a:t>
            </a:r>
          </a:p>
          <a:p>
            <a:endParaRPr lang="pt-BR" dirty="0" smtClean="0"/>
          </a:p>
          <a:p>
            <a:r>
              <a:rPr lang="pt-BR" dirty="0" smtClean="0"/>
              <a:t>Os dados gerados para a calibração podem ser </a:t>
            </a:r>
            <a:r>
              <a:rPr lang="pt-BR" dirty="0" err="1" smtClean="0"/>
              <a:t>represen-tados</a:t>
            </a:r>
            <a:r>
              <a:rPr lang="pt-BR" dirty="0" smtClean="0"/>
              <a:t> como distribuições de probabilidade ou </a:t>
            </a:r>
            <a:r>
              <a:rPr lang="pt-BR" dirty="0" err="1" smtClean="0"/>
              <a:t>converti-dos</a:t>
            </a:r>
            <a:r>
              <a:rPr lang="pt-BR" dirty="0" smtClean="0"/>
              <a:t> em barras de erro.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é a execução do algoritmo de Monte Carlo???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Gerar um conjunto de entradas </a:t>
            </a:r>
          </a:p>
          <a:p>
            <a:pPr>
              <a:buNone/>
            </a:pPr>
            <a:r>
              <a:rPr lang="pt-BR" dirty="0" smtClean="0"/>
              <a:t>	aleatórias, y = f(X1,X2,...,</a:t>
            </a:r>
            <a:r>
              <a:rPr lang="pt-BR" dirty="0" err="1" smtClean="0"/>
              <a:t>Xn</a:t>
            </a:r>
            <a:r>
              <a:rPr lang="pt-BR" dirty="0" smtClean="0"/>
              <a:t>).</a:t>
            </a:r>
          </a:p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940152" y="1844824"/>
            <a:ext cx="64807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876256" y="1556792"/>
            <a:ext cx="64807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7812360" y="1844824"/>
            <a:ext cx="648072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7" name="Elipse 36"/>
          <p:cNvSpPr/>
          <p:nvPr/>
        </p:nvSpPr>
        <p:spPr>
          <a:xfrm>
            <a:off x="5580112" y="1340768"/>
            <a:ext cx="3168352" cy="1584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é a execução do algoritmo de Monte Carlo???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Gerar um conjunto de entradas </a:t>
            </a:r>
          </a:p>
          <a:p>
            <a:pPr>
              <a:buNone/>
            </a:pPr>
            <a:r>
              <a:rPr lang="pt-BR" dirty="0" smtClean="0"/>
              <a:t>	aleatórias, y = f(X1,X2,...,</a:t>
            </a:r>
            <a:r>
              <a:rPr lang="pt-BR" dirty="0" err="1" smtClean="0"/>
              <a:t>Xn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Execute o modelo e avalie as </a:t>
            </a:r>
          </a:p>
          <a:p>
            <a:pPr>
              <a:buNone/>
            </a:pPr>
            <a:r>
              <a:rPr lang="pt-BR" dirty="0" smtClean="0"/>
              <a:t>	respostas, Y1,Y2,...,</a:t>
            </a:r>
            <a:r>
              <a:rPr lang="pt-BR" dirty="0" err="1" smtClean="0"/>
              <a:t>Ym</a:t>
            </a:r>
            <a:r>
              <a:rPr lang="pt-BR" dirty="0" smtClean="0"/>
              <a:t>.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5940152" y="1844824"/>
            <a:ext cx="64807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876256" y="1556792"/>
            <a:ext cx="64807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7812360" y="1844824"/>
            <a:ext cx="648072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228184" y="2996952"/>
            <a:ext cx="1944216" cy="10081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6876256" y="4653136"/>
            <a:ext cx="864096" cy="86409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Y1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372200" y="3212976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MODELO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16" name="Seta para baixo 15"/>
          <p:cNvSpPr/>
          <p:nvPr/>
        </p:nvSpPr>
        <p:spPr>
          <a:xfrm>
            <a:off x="7020272" y="2276872"/>
            <a:ext cx="360040" cy="72008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6084168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7956376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baixo 18"/>
          <p:cNvSpPr/>
          <p:nvPr/>
        </p:nvSpPr>
        <p:spPr>
          <a:xfrm>
            <a:off x="7092280" y="4077072"/>
            <a:ext cx="432048" cy="5040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5652120" y="2852936"/>
            <a:ext cx="309634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spaço Reservado para Número de Slid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é a execução do algoritmo de Monte Carlo???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Gerar um conjunto de entradas </a:t>
            </a:r>
          </a:p>
          <a:p>
            <a:pPr>
              <a:buNone/>
            </a:pPr>
            <a:r>
              <a:rPr lang="pt-BR" dirty="0" smtClean="0"/>
              <a:t>	aleatórias, y = f(X1,X2,...,</a:t>
            </a:r>
            <a:r>
              <a:rPr lang="pt-BR" dirty="0" err="1" smtClean="0"/>
              <a:t>Xn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Execute o modelo e avalie as </a:t>
            </a:r>
          </a:p>
          <a:p>
            <a:pPr>
              <a:buNone/>
            </a:pPr>
            <a:r>
              <a:rPr lang="pt-BR" dirty="0" smtClean="0"/>
              <a:t>	respostas, Y1,Y2,...,</a:t>
            </a:r>
            <a:r>
              <a:rPr lang="pt-BR" dirty="0" err="1" smtClean="0"/>
              <a:t>Ym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 Repita os passos 1 e 2 para </a:t>
            </a:r>
          </a:p>
          <a:p>
            <a:pPr>
              <a:buNone/>
            </a:pPr>
            <a:r>
              <a:rPr lang="pt-BR" dirty="0" smtClean="0"/>
              <a:t>	 i = 1 até n.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940152" y="1844824"/>
            <a:ext cx="64807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876256" y="1556792"/>
            <a:ext cx="64807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7812360" y="1844824"/>
            <a:ext cx="648072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228184" y="2996952"/>
            <a:ext cx="1944216" cy="10081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372200" y="3212976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MODELO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16" name="Seta para baixo 15"/>
          <p:cNvSpPr/>
          <p:nvPr/>
        </p:nvSpPr>
        <p:spPr>
          <a:xfrm>
            <a:off x="7020272" y="2276872"/>
            <a:ext cx="360040" cy="72008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6084168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7956376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4788024" y="2492896"/>
            <a:ext cx="432048" cy="12961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reto 25"/>
          <p:cNvCxnSpPr/>
          <p:nvPr/>
        </p:nvCxnSpPr>
        <p:spPr>
          <a:xfrm>
            <a:off x="4788024" y="263691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4788024" y="278092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788024" y="292494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4788024" y="30689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4788024" y="321297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4788024" y="335699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4788024" y="350100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4788024" y="364502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eta em curva para a esquerda 33"/>
          <p:cNvSpPr/>
          <p:nvPr/>
        </p:nvSpPr>
        <p:spPr>
          <a:xfrm rot="10619238">
            <a:off x="5266536" y="2221077"/>
            <a:ext cx="663907" cy="1785574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4644008" y="1916832"/>
            <a:ext cx="1584176" cy="23762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1" name="Forma 40"/>
          <p:cNvCxnSpPr>
            <a:stCxn id="38" idx="2"/>
            <a:endCxn id="22" idx="2"/>
          </p:cNvCxnSpPr>
          <p:nvPr/>
        </p:nvCxnSpPr>
        <p:spPr>
          <a:xfrm rot="10800000">
            <a:off x="5004048" y="3789040"/>
            <a:ext cx="1872208" cy="1296144"/>
          </a:xfrm>
          <a:prstGeom prst="curvedConnector2">
            <a:avLst/>
          </a:prstGeom>
          <a:ln w="12700" cap="rnd">
            <a:solidFill>
              <a:schemeClr val="tx1">
                <a:lumMod val="95000"/>
                <a:lumOff val="5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5940152" y="5445224"/>
            <a:ext cx="2232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C00000"/>
                </a:solidFill>
              </a:rPr>
              <a:t>Temos que salvar os resultados de cada execução.</a:t>
            </a:r>
            <a:endParaRPr lang="pt-BR" sz="1200" dirty="0">
              <a:solidFill>
                <a:srgbClr val="C00000"/>
              </a:solidFill>
            </a:endParaRPr>
          </a:p>
        </p:txBody>
      </p:sp>
      <p:sp>
        <p:nvSpPr>
          <p:cNvPr id="36" name="Espaço Reservado para Número de Slide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38" name="Elipse 37"/>
          <p:cNvSpPr/>
          <p:nvPr/>
        </p:nvSpPr>
        <p:spPr>
          <a:xfrm>
            <a:off x="6876256" y="4653136"/>
            <a:ext cx="864096" cy="86409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Y1</a:t>
            </a:r>
            <a:endParaRPr lang="pt-BR" dirty="0"/>
          </a:p>
        </p:txBody>
      </p:sp>
      <p:sp>
        <p:nvSpPr>
          <p:cNvPr id="39" name="Seta para baixo 38"/>
          <p:cNvSpPr/>
          <p:nvPr/>
        </p:nvSpPr>
        <p:spPr>
          <a:xfrm>
            <a:off x="7092280" y="4077072"/>
            <a:ext cx="432048" cy="5040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é a execução do algoritmo de Monte Carlo???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ln w="12700">
            <a:noFill/>
          </a:ln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Gerar um conjunto de entradas </a:t>
            </a:r>
          </a:p>
          <a:p>
            <a:pPr>
              <a:buNone/>
            </a:pPr>
            <a:r>
              <a:rPr lang="pt-BR" dirty="0" smtClean="0"/>
              <a:t>	aleatórias, y = f(X1,X2,...,</a:t>
            </a:r>
            <a:r>
              <a:rPr lang="pt-BR" dirty="0" err="1" smtClean="0"/>
              <a:t>Xn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Execute o modelo e avalie as </a:t>
            </a:r>
          </a:p>
          <a:p>
            <a:pPr>
              <a:buNone/>
            </a:pPr>
            <a:r>
              <a:rPr lang="pt-BR" dirty="0" smtClean="0"/>
              <a:t>	respostas, Y1,Y2,...,</a:t>
            </a:r>
            <a:r>
              <a:rPr lang="pt-BR" dirty="0" err="1" smtClean="0"/>
              <a:t>Ym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 Repita os passos 1 e 2 para </a:t>
            </a:r>
          </a:p>
          <a:p>
            <a:pPr>
              <a:buNone/>
            </a:pPr>
            <a:r>
              <a:rPr lang="pt-BR" dirty="0" smtClean="0"/>
              <a:t>	 i = 1 até n.</a:t>
            </a:r>
          </a:p>
          <a:p>
            <a:endParaRPr lang="pt-BR" dirty="0" smtClean="0"/>
          </a:p>
          <a:p>
            <a:r>
              <a:rPr lang="pt-BR" dirty="0" smtClean="0"/>
              <a:t>Análise os resultados usando </a:t>
            </a:r>
          </a:p>
          <a:p>
            <a:pPr>
              <a:buNone/>
            </a:pPr>
            <a:r>
              <a:rPr lang="pt-BR" dirty="0" smtClean="0"/>
              <a:t>	histogramas, estatísticas de resumo, </a:t>
            </a:r>
          </a:p>
          <a:p>
            <a:pPr>
              <a:buNone/>
            </a:pPr>
            <a:r>
              <a:rPr lang="pt-BR" dirty="0" smtClean="0"/>
              <a:t>	intervalos de confiança e etc. (Mínimo e Máximo).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940152" y="1844824"/>
            <a:ext cx="64807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876256" y="1556792"/>
            <a:ext cx="64807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7812360" y="1844824"/>
            <a:ext cx="648072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228184" y="2996952"/>
            <a:ext cx="1944216" cy="10081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372200" y="3212976"/>
            <a:ext cx="168026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MODELO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16" name="Seta para baixo 15"/>
          <p:cNvSpPr/>
          <p:nvPr/>
        </p:nvSpPr>
        <p:spPr>
          <a:xfrm>
            <a:off x="7020272" y="2276872"/>
            <a:ext cx="360040" cy="72008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6084168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7956376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4788024" y="2492896"/>
            <a:ext cx="432048" cy="12961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reto 25"/>
          <p:cNvCxnSpPr/>
          <p:nvPr/>
        </p:nvCxnSpPr>
        <p:spPr>
          <a:xfrm>
            <a:off x="4788024" y="263691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4788024" y="278092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788024" y="292494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4788024" y="30689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4788024" y="321297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4788024" y="335699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4788024" y="350100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4788024" y="364502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eta em curva para a esquerda 33"/>
          <p:cNvSpPr/>
          <p:nvPr/>
        </p:nvSpPr>
        <p:spPr>
          <a:xfrm rot="10619238">
            <a:off x="5266536" y="2221077"/>
            <a:ext cx="663907" cy="1785574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4716016" y="2276872"/>
            <a:ext cx="576064" cy="17281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Forma 38"/>
          <p:cNvCxnSpPr>
            <a:stCxn id="37" idx="2"/>
            <a:endCxn id="22" idx="2"/>
          </p:cNvCxnSpPr>
          <p:nvPr/>
        </p:nvCxnSpPr>
        <p:spPr>
          <a:xfrm rot="10800000">
            <a:off x="5004048" y="3789040"/>
            <a:ext cx="1872208" cy="1296144"/>
          </a:xfrm>
          <a:prstGeom prst="curvedConnector2">
            <a:avLst/>
          </a:prstGeom>
          <a:ln w="12700" cap="rnd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spaço Reservado para Número de Slide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37" name="Elipse 36"/>
          <p:cNvSpPr/>
          <p:nvPr/>
        </p:nvSpPr>
        <p:spPr>
          <a:xfrm>
            <a:off x="6876256" y="4653136"/>
            <a:ext cx="864096" cy="86409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Y1</a:t>
            </a:r>
            <a:endParaRPr lang="pt-BR" dirty="0"/>
          </a:p>
        </p:txBody>
      </p:sp>
      <p:sp>
        <p:nvSpPr>
          <p:cNvPr id="40" name="Seta para baixo 39"/>
          <p:cNvSpPr/>
          <p:nvPr/>
        </p:nvSpPr>
        <p:spPr>
          <a:xfrm>
            <a:off x="7092280" y="4077072"/>
            <a:ext cx="432048" cy="5040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paralelizar o algoritmo???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executar o algoritmo de Monte Carlo, </a:t>
            </a:r>
          </a:p>
          <a:p>
            <a:pPr>
              <a:buNone/>
            </a:pPr>
            <a:r>
              <a:rPr lang="pt-BR" dirty="0" smtClean="0"/>
              <a:t>	é necessário primeiramente saber, </a:t>
            </a:r>
          </a:p>
          <a:p>
            <a:pPr>
              <a:buNone/>
            </a:pPr>
            <a:r>
              <a:rPr lang="pt-BR" dirty="0" smtClean="0"/>
              <a:t>	quantas vezes iremos executar </a:t>
            </a:r>
          </a:p>
          <a:p>
            <a:pPr>
              <a:buNone/>
            </a:pPr>
            <a:r>
              <a:rPr lang="pt-BR" dirty="0" smtClean="0"/>
              <a:t>	(“quantos experimentos, vamos </a:t>
            </a:r>
          </a:p>
          <a:p>
            <a:pPr>
              <a:buNone/>
            </a:pPr>
            <a:r>
              <a:rPr lang="pt-BR" dirty="0" smtClean="0"/>
              <a:t>	realizar ???”).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5940152" y="1844824"/>
            <a:ext cx="64807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6876256" y="1556792"/>
            <a:ext cx="64807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7812360" y="1844824"/>
            <a:ext cx="648072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228184" y="2996952"/>
            <a:ext cx="1944216" cy="10081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Seta para baixo 9"/>
          <p:cNvSpPr/>
          <p:nvPr/>
        </p:nvSpPr>
        <p:spPr>
          <a:xfrm>
            <a:off x="7020272" y="2276872"/>
            <a:ext cx="360040" cy="72008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6084168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baixo 11"/>
          <p:cNvSpPr/>
          <p:nvPr/>
        </p:nvSpPr>
        <p:spPr>
          <a:xfrm>
            <a:off x="7956376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 em curva para a esquerda 23"/>
          <p:cNvSpPr/>
          <p:nvPr/>
        </p:nvSpPr>
        <p:spPr>
          <a:xfrm rot="10619238">
            <a:off x="5266536" y="2221077"/>
            <a:ext cx="663907" cy="1785574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5220072" y="1916832"/>
            <a:ext cx="864096" cy="24482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6372200" y="3212976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MODELO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6876256" y="4653136"/>
            <a:ext cx="864096" cy="86409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Y1</a:t>
            </a:r>
            <a:endParaRPr lang="pt-BR" dirty="0"/>
          </a:p>
        </p:txBody>
      </p:sp>
      <p:sp>
        <p:nvSpPr>
          <p:cNvPr id="20" name="Seta para baixo 19"/>
          <p:cNvSpPr/>
          <p:nvPr/>
        </p:nvSpPr>
        <p:spPr>
          <a:xfrm>
            <a:off x="7092280" y="4077072"/>
            <a:ext cx="432048" cy="5040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paralelizar o algoritmo???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sz="3600" dirty="0" smtClean="0"/>
              <a:t>Para executar o algoritmo de Monte Carlo, </a:t>
            </a:r>
          </a:p>
          <a:p>
            <a:pPr>
              <a:buNone/>
            </a:pPr>
            <a:r>
              <a:rPr lang="pt-BR" sz="3600" dirty="0" smtClean="0"/>
              <a:t>	é necessário primeiramente saber, </a:t>
            </a:r>
          </a:p>
          <a:p>
            <a:pPr>
              <a:buNone/>
            </a:pPr>
            <a:r>
              <a:rPr lang="pt-BR" sz="3600" dirty="0" smtClean="0"/>
              <a:t>	quantas vezes iremos executar </a:t>
            </a:r>
          </a:p>
          <a:p>
            <a:pPr>
              <a:buNone/>
            </a:pPr>
            <a:r>
              <a:rPr lang="pt-BR" sz="3600" dirty="0" smtClean="0"/>
              <a:t>	(“quantos experimentos, vamos </a:t>
            </a:r>
          </a:p>
          <a:p>
            <a:pPr>
              <a:buNone/>
            </a:pPr>
            <a:r>
              <a:rPr lang="pt-BR" sz="3600" dirty="0" smtClean="0"/>
              <a:t>	realizar ???”).</a:t>
            </a:r>
          </a:p>
          <a:p>
            <a:endParaRPr lang="pt-BR" dirty="0" smtClean="0"/>
          </a:p>
          <a:p>
            <a:pPr>
              <a:buNone/>
            </a:pPr>
            <a:endParaRPr lang="pt-BR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8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3600" dirty="0" smtClean="0"/>
              <a:t>Para identificar a variável de </a:t>
            </a:r>
          </a:p>
          <a:p>
            <a:pPr>
              <a:lnSpc>
                <a:spcPct val="120000"/>
              </a:lnSpc>
              <a:buNone/>
            </a:pPr>
            <a:r>
              <a:rPr lang="pt-BR" sz="3600" dirty="0" smtClean="0"/>
              <a:t>	número de repetições vamos precisar </a:t>
            </a:r>
          </a:p>
          <a:p>
            <a:pPr>
              <a:lnSpc>
                <a:spcPct val="120000"/>
              </a:lnSpc>
              <a:buNone/>
            </a:pPr>
            <a:r>
              <a:rPr lang="pt-BR" sz="3600" dirty="0" smtClean="0"/>
              <a:t>	instrumentar o código LUA, para isso </a:t>
            </a:r>
          </a:p>
          <a:p>
            <a:pPr>
              <a:lnSpc>
                <a:spcPct val="120000"/>
              </a:lnSpc>
              <a:buNone/>
            </a:pPr>
            <a:r>
              <a:rPr lang="pt-BR" sz="3600" dirty="0" smtClean="0"/>
              <a:t>	o usuário deve inserir um comentário, </a:t>
            </a:r>
            <a:r>
              <a:rPr lang="pt-BR" sz="3600" dirty="0" smtClean="0">
                <a:solidFill>
                  <a:srgbClr val="FF0000"/>
                </a:solidFill>
              </a:rPr>
              <a:t>--@</a:t>
            </a:r>
            <a:r>
              <a:rPr lang="pt-BR" sz="3600" dirty="0" err="1" smtClean="0">
                <a:solidFill>
                  <a:srgbClr val="FF0000"/>
                </a:solidFill>
              </a:rPr>
              <a:t>MonteCarlo</a:t>
            </a:r>
            <a:r>
              <a:rPr lang="pt-BR" sz="3600" dirty="0" smtClean="0"/>
              <a:t>.</a:t>
            </a:r>
          </a:p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940152" y="1844824"/>
            <a:ext cx="64807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6876256" y="1556792"/>
            <a:ext cx="64807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7812360" y="1844824"/>
            <a:ext cx="648072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X3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228184" y="2996952"/>
            <a:ext cx="1944216" cy="10081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Seta para baixo 9"/>
          <p:cNvSpPr/>
          <p:nvPr/>
        </p:nvSpPr>
        <p:spPr>
          <a:xfrm>
            <a:off x="7020272" y="2276872"/>
            <a:ext cx="360040" cy="72008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6084168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baixo 11"/>
          <p:cNvSpPr/>
          <p:nvPr/>
        </p:nvSpPr>
        <p:spPr>
          <a:xfrm>
            <a:off x="7956376" y="2564904"/>
            <a:ext cx="360040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 em curva para a esquerda 23"/>
          <p:cNvSpPr/>
          <p:nvPr/>
        </p:nvSpPr>
        <p:spPr>
          <a:xfrm rot="10619238">
            <a:off x="5266536" y="2221077"/>
            <a:ext cx="663907" cy="1785574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5220072" y="1916832"/>
            <a:ext cx="864096" cy="24482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6372200" y="3212976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MODELO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6876256" y="4653136"/>
            <a:ext cx="864096" cy="86409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Y1</a:t>
            </a:r>
            <a:endParaRPr lang="pt-BR" dirty="0"/>
          </a:p>
        </p:txBody>
      </p:sp>
      <p:sp>
        <p:nvSpPr>
          <p:cNvPr id="20" name="Seta para baixo 19"/>
          <p:cNvSpPr/>
          <p:nvPr/>
        </p:nvSpPr>
        <p:spPr>
          <a:xfrm>
            <a:off x="7092280" y="4077072"/>
            <a:ext cx="432048" cy="5040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processo </a:t>
            </a:r>
            <a:r>
              <a:rPr lang="pt-BR" smtClean="0"/>
              <a:t>de Paralelização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Precisamos inicialmente descobrir a quantidade de experimentos que deve ser feita na Calibração do modelo (</a:t>
            </a:r>
            <a:r>
              <a:rPr lang="pt-BR" dirty="0" smtClean="0">
                <a:solidFill>
                  <a:srgbClr val="FF0000"/>
                </a:solidFill>
              </a:rPr>
              <a:t>quantos vezes executar o loop</a:t>
            </a:r>
            <a:r>
              <a:rPr lang="pt-BR" dirty="0" smtClean="0"/>
              <a:t>).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884368" y="836712"/>
            <a:ext cx="107593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pt-BR" sz="125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884368" y="2492896"/>
            <a:ext cx="107593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pt-BR" sz="125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processo de Paralelização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4937760"/>
          </a:xfrm>
        </p:spPr>
        <p:txBody>
          <a:bodyPr/>
          <a:lstStyle/>
          <a:p>
            <a:r>
              <a:rPr lang="pt-BR" dirty="0" smtClean="0"/>
              <a:t>Precisamos inicialmente descobrir a quantidade de experimentos que deve ser feita na Calibração do modelo.</a:t>
            </a:r>
          </a:p>
          <a:p>
            <a:endParaRPr lang="pt-BR" dirty="0" smtClean="0"/>
          </a:p>
          <a:p>
            <a:r>
              <a:rPr lang="en-US" dirty="0" err="1" smtClean="0"/>
              <a:t>Cada</a:t>
            </a:r>
            <a:r>
              <a:rPr lang="en-US" dirty="0" smtClean="0"/>
              <a:t> Thread (</a:t>
            </a:r>
            <a:r>
              <a:rPr lang="en-US" dirty="0" err="1" smtClean="0"/>
              <a:t>instância</a:t>
            </a:r>
            <a:r>
              <a:rPr lang="en-US" dirty="0" smtClean="0"/>
              <a:t> do </a:t>
            </a:r>
            <a:r>
              <a:rPr lang="en-US" dirty="0" err="1" smtClean="0"/>
              <a:t>TerraME</a:t>
            </a:r>
            <a:r>
              <a:rPr lang="en-US" dirty="0" smtClean="0"/>
              <a:t>),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executar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de </a:t>
            </a:r>
            <a:r>
              <a:rPr lang="en-US" dirty="0" err="1" smtClean="0"/>
              <a:t>experimentos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>
                <a:solidFill>
                  <a:srgbClr val="FF0000"/>
                </a:solidFill>
              </a:rPr>
              <a:t>número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execuções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passadas</a:t>
            </a:r>
            <a:r>
              <a:rPr lang="en-US" dirty="0" smtClean="0">
                <a:solidFill>
                  <a:srgbClr val="FF0000"/>
                </a:solidFill>
              </a:rPr>
              <a:t> / </a:t>
            </a:r>
            <a:r>
              <a:rPr lang="en-US" dirty="0" err="1" smtClean="0">
                <a:solidFill>
                  <a:srgbClr val="FF0000"/>
                </a:solidFill>
              </a:rPr>
              <a:t>número</a:t>
            </a:r>
            <a:r>
              <a:rPr lang="en-US" dirty="0" smtClean="0">
                <a:solidFill>
                  <a:srgbClr val="FF0000"/>
                </a:solidFill>
              </a:rPr>
              <a:t> de cores</a:t>
            </a:r>
            <a:r>
              <a:rPr lang="en-US" dirty="0" smtClean="0"/>
              <a:t>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83568" y="4869160"/>
            <a:ext cx="7812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</a:rPr>
              <a:t>*</a:t>
            </a:r>
            <a:r>
              <a:rPr lang="pt-BR" sz="2000" dirty="0" smtClean="0"/>
              <a:t> Supondo que no modelo original, foi passado como parâmetro </a:t>
            </a:r>
            <a:r>
              <a:rPr lang="pt-BR" sz="2000" u="sng" dirty="0" smtClean="0"/>
              <a:t>10</a:t>
            </a:r>
            <a:r>
              <a:rPr lang="pt-BR" sz="2000" dirty="0" smtClean="0">
                <a:solidFill>
                  <a:srgbClr val="FFC000"/>
                </a:solidFill>
              </a:rPr>
              <a:t> </a:t>
            </a:r>
            <a:r>
              <a:rPr lang="pt-BR" sz="2000" dirty="0" smtClean="0"/>
              <a:t>experimentos e temos uma máquina com </a:t>
            </a:r>
            <a:r>
              <a:rPr lang="pt-BR" sz="2000" u="sng" dirty="0" smtClean="0"/>
              <a:t>2</a:t>
            </a:r>
            <a:r>
              <a:rPr lang="pt-BR" sz="2000" dirty="0" smtClean="0"/>
              <a:t> cores, vamos ter </a:t>
            </a:r>
            <a:r>
              <a:rPr lang="pt-BR" sz="2000" u="sng" dirty="0" smtClean="0"/>
              <a:t>2</a:t>
            </a:r>
            <a:r>
              <a:rPr lang="pt-BR" sz="2000" dirty="0" smtClean="0"/>
              <a:t> modelos cada um com </a:t>
            </a:r>
            <a:r>
              <a:rPr lang="pt-BR" sz="2000" u="sng" dirty="0" smtClean="0"/>
              <a:t>5</a:t>
            </a:r>
            <a:r>
              <a:rPr lang="pt-BR" sz="2000" dirty="0" smtClean="0"/>
              <a:t> experimentos.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884368" y="836712"/>
            <a:ext cx="107593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pt-BR" sz="125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processo de Paralelização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4937760"/>
          </a:xfrm>
        </p:spPr>
        <p:txBody>
          <a:bodyPr/>
          <a:lstStyle/>
          <a:p>
            <a:r>
              <a:rPr lang="pt-BR" dirty="0" smtClean="0"/>
              <a:t>Precisamos inicialmente descobrir a quantidade de experimentos que deve ser feita na Calibração do modelo.</a:t>
            </a:r>
          </a:p>
          <a:p>
            <a:endParaRPr lang="pt-BR" dirty="0" smtClean="0"/>
          </a:p>
          <a:p>
            <a:r>
              <a:rPr lang="en-US" dirty="0" err="1" smtClean="0"/>
              <a:t>Cada</a:t>
            </a:r>
            <a:r>
              <a:rPr lang="en-US" dirty="0" smtClean="0"/>
              <a:t> Thread (</a:t>
            </a:r>
            <a:r>
              <a:rPr lang="en-US" dirty="0" err="1" smtClean="0"/>
              <a:t>instância</a:t>
            </a:r>
            <a:r>
              <a:rPr lang="en-US" dirty="0" smtClean="0"/>
              <a:t> do </a:t>
            </a:r>
            <a:r>
              <a:rPr lang="en-US" dirty="0" err="1" smtClean="0"/>
              <a:t>TerraME</a:t>
            </a:r>
            <a:r>
              <a:rPr lang="en-US" dirty="0" smtClean="0"/>
              <a:t>),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executar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de </a:t>
            </a:r>
            <a:r>
              <a:rPr lang="en-US" dirty="0" err="1" smtClean="0"/>
              <a:t>experimentos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Ao</a:t>
            </a:r>
            <a:r>
              <a:rPr lang="en-US" dirty="0" smtClean="0"/>
              <a:t> final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calibração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todas</a:t>
            </a:r>
            <a:r>
              <a:rPr lang="en-US" dirty="0" smtClean="0">
                <a:solidFill>
                  <a:srgbClr val="FF0000"/>
                </a:solidFill>
              </a:rPr>
              <a:t> as </a:t>
            </a:r>
            <a:r>
              <a:rPr lang="en-US" dirty="0" err="1" smtClean="0">
                <a:solidFill>
                  <a:srgbClr val="FF0000"/>
                </a:solidFill>
              </a:rPr>
              <a:t>instâncias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terminadas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dirty="0" smtClean="0"/>
              <a:t>	é </a:t>
            </a:r>
            <a:r>
              <a:rPr lang="en-US" dirty="0" err="1" smtClean="0"/>
              <a:t>preciso</a:t>
            </a:r>
            <a:r>
              <a:rPr lang="en-US" dirty="0" smtClean="0"/>
              <a:t> </a:t>
            </a:r>
            <a:r>
              <a:rPr lang="en-US" dirty="0" err="1" smtClean="0"/>
              <a:t>escolher</a:t>
            </a:r>
            <a:r>
              <a:rPr lang="en-US" dirty="0" smtClean="0"/>
              <a:t> o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(</a:t>
            </a:r>
            <a:r>
              <a:rPr lang="en-US" dirty="0" err="1" smtClean="0"/>
              <a:t>solução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proporciona</a:t>
            </a:r>
            <a:r>
              <a:rPr lang="en-US" dirty="0" smtClean="0"/>
              <a:t> o </a:t>
            </a:r>
            <a:r>
              <a:rPr lang="en-US" dirty="0" err="1" smtClean="0"/>
              <a:t>menor</a:t>
            </a:r>
            <a:r>
              <a:rPr lang="en-US" dirty="0" smtClean="0"/>
              <a:t> </a:t>
            </a:r>
            <a:r>
              <a:rPr lang="en-US" dirty="0" err="1" smtClean="0"/>
              <a:t>erro</a:t>
            </a:r>
            <a:r>
              <a:rPr lang="en-US" dirty="0" smtClean="0"/>
              <a:t>). </a:t>
            </a:r>
            <a:endParaRPr lang="pt-BR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7884368" y="2492896"/>
            <a:ext cx="107593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pt-BR" sz="125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884368" y="836712"/>
            <a:ext cx="107593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pt-BR" sz="125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884368" y="4077072"/>
            <a:ext cx="107593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pt-BR" sz="125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Justificativa - Nosso Problema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Os modelos passaram a levar muito tempo para serem executados.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Muitas itera</a:t>
            </a:r>
            <a:r>
              <a:rPr lang="en-US" dirty="0" err="1" smtClean="0"/>
              <a:t>ções</a:t>
            </a:r>
            <a:r>
              <a:rPr lang="en-US" dirty="0" smtClean="0"/>
              <a:t> e </a:t>
            </a:r>
            <a:r>
              <a:rPr lang="en-US" dirty="0" err="1" smtClean="0"/>
              <a:t>rotinas</a:t>
            </a:r>
            <a:r>
              <a:rPr lang="en-US" dirty="0" smtClean="0"/>
              <a:t> </a:t>
            </a:r>
            <a:r>
              <a:rPr lang="pt-BR" dirty="0" smtClean="0"/>
              <a:t>precisam ser efetuadas.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usuário aguarda muito tempo para obter o resultado.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poder computacional dos novos </a:t>
            </a:r>
            <a:r>
              <a:rPr lang="pt-BR" dirty="0" err="1" smtClean="0"/>
              <a:t>har</a:t>
            </a:r>
            <a:r>
              <a:rPr lang="pt-BR" dirty="0" smtClean="0"/>
              <a:t>-</a:t>
            </a:r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err="1" smtClean="0"/>
              <a:t>dwares</a:t>
            </a:r>
            <a:r>
              <a:rPr lang="pt-BR" dirty="0" smtClean="0"/>
              <a:t> não é utilizado.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5" name="Imagem 4" descr="PC nao executad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180520" y="4005064"/>
            <a:ext cx="2473116" cy="2316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	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É </a:t>
            </a:r>
            <a:r>
              <a:rPr lang="en-US" dirty="0" err="1" smtClean="0"/>
              <a:t>feita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varredura</a:t>
            </a:r>
            <a:r>
              <a:rPr lang="en-US" dirty="0" smtClean="0"/>
              <a:t> no </a:t>
            </a:r>
            <a:r>
              <a:rPr lang="en-US" dirty="0" err="1" smtClean="0"/>
              <a:t>Modelo</a:t>
            </a:r>
            <a:r>
              <a:rPr lang="en-US" dirty="0" smtClean="0"/>
              <a:t> (“</a:t>
            </a:r>
            <a:r>
              <a:rPr lang="en-US" dirty="0" err="1" smtClean="0"/>
              <a:t>arquivo</a:t>
            </a:r>
            <a:r>
              <a:rPr lang="en-US" dirty="0" smtClean="0"/>
              <a:t> .</a:t>
            </a:r>
            <a:r>
              <a:rPr lang="en-US" dirty="0" err="1" smtClean="0"/>
              <a:t>lua</a:t>
            </a:r>
            <a:r>
              <a:rPr lang="en-US" dirty="0" smtClean="0"/>
              <a:t>”), a pro-</a:t>
            </a:r>
            <a:r>
              <a:rPr lang="en-US" dirty="0" err="1" smtClean="0"/>
              <a:t>cura</a:t>
            </a:r>
            <a:r>
              <a:rPr lang="en-US" dirty="0" smtClean="0"/>
              <a:t> do </a:t>
            </a:r>
            <a:r>
              <a:rPr lang="en-US" dirty="0" err="1" smtClean="0"/>
              <a:t>seguinte</a:t>
            </a:r>
            <a:r>
              <a:rPr lang="en-US" dirty="0" smtClean="0"/>
              <a:t> </a:t>
            </a:r>
            <a:r>
              <a:rPr lang="en-US" dirty="0" err="1" smtClean="0"/>
              <a:t>comentário</a:t>
            </a:r>
            <a:r>
              <a:rPr lang="en-US" dirty="0" smtClean="0"/>
              <a:t> </a:t>
            </a:r>
            <a:r>
              <a:rPr lang="pt-BR" sz="2400" dirty="0" smtClean="0">
                <a:solidFill>
                  <a:srgbClr val="FF0000"/>
                </a:solidFill>
              </a:rPr>
              <a:t>--@</a:t>
            </a:r>
            <a:r>
              <a:rPr lang="pt-BR" sz="2400" dirty="0" err="1" smtClean="0">
                <a:solidFill>
                  <a:srgbClr val="FF0000"/>
                </a:solidFill>
              </a:rPr>
              <a:t>MonteCarlo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comentário</a:t>
            </a:r>
            <a:r>
              <a:rPr lang="en-US" dirty="0" smtClean="0"/>
              <a:t> </a:t>
            </a:r>
            <a:r>
              <a:rPr lang="en-US" dirty="0" err="1" smtClean="0"/>
              <a:t>identifica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a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execuções</a:t>
            </a:r>
            <a:r>
              <a:rPr lang="en-US" dirty="0" smtClean="0"/>
              <a:t> (“testes”), </a:t>
            </a:r>
            <a:r>
              <a:rPr lang="en-US" dirty="0" err="1" smtClean="0"/>
              <a:t>devemos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calibrar</a:t>
            </a:r>
            <a:r>
              <a:rPr lang="en-US" dirty="0" smtClean="0"/>
              <a:t> o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Método</a:t>
            </a:r>
            <a:r>
              <a:rPr lang="en-US" dirty="0" smtClean="0"/>
              <a:t> de Monte Carlo .</a:t>
            </a:r>
          </a:p>
          <a:p>
            <a:pPr lvl="1"/>
            <a:r>
              <a:rPr lang="en-US" dirty="0" smtClean="0"/>
              <a:t>Para </a:t>
            </a:r>
            <a:r>
              <a:rPr lang="en-US" dirty="0" err="1" smtClean="0"/>
              <a:t>encontrar</a:t>
            </a:r>
            <a:r>
              <a:rPr lang="en-US" dirty="0" smtClean="0"/>
              <a:t> </a:t>
            </a:r>
            <a:r>
              <a:rPr lang="en-US" dirty="0" err="1" smtClean="0"/>
              <a:t>essa</a:t>
            </a:r>
            <a:r>
              <a:rPr lang="en-US" dirty="0" smtClean="0"/>
              <a:t> </a:t>
            </a:r>
            <a:r>
              <a:rPr lang="en-US" dirty="0" err="1" smtClean="0"/>
              <a:t>instrumentação</a:t>
            </a:r>
            <a:r>
              <a:rPr lang="en-US" dirty="0" smtClean="0"/>
              <a:t> </a:t>
            </a:r>
            <a:r>
              <a:rPr lang="en-US" dirty="0" err="1" smtClean="0"/>
              <a:t>utilizamos</a:t>
            </a:r>
            <a:r>
              <a:rPr lang="en-US" dirty="0" smtClean="0"/>
              <a:t> 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StringTokenizen</a:t>
            </a:r>
            <a:r>
              <a:rPr lang="en-US" dirty="0" smtClean="0"/>
              <a:t> “</a:t>
            </a:r>
            <a:r>
              <a:rPr lang="en-US" dirty="0" err="1" smtClean="0"/>
              <a:t>tunado</a:t>
            </a:r>
            <a:r>
              <a:rPr lang="en-US" dirty="0" smtClean="0"/>
              <a:t>”, </a:t>
            </a:r>
            <a:r>
              <a:rPr lang="en-US" dirty="0" err="1" smtClean="0"/>
              <a:t>estamos</a:t>
            </a:r>
            <a:r>
              <a:rPr lang="en-US" dirty="0" smtClean="0"/>
              <a:t> </a:t>
            </a:r>
            <a:r>
              <a:rPr lang="en-US" dirty="0" err="1" smtClean="0"/>
              <a:t>procurando</a:t>
            </a:r>
            <a:r>
              <a:rPr lang="en-US" dirty="0" smtClean="0"/>
              <a:t> um </a:t>
            </a:r>
            <a:r>
              <a:rPr lang="en-US" dirty="0" err="1" smtClean="0"/>
              <a:t>padrão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Instâncias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Criamos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auxiliares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r>
              <a:rPr lang="en-US" dirty="0" smtClean="0"/>
              <a:t>. </a:t>
            </a:r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um </a:t>
            </a:r>
            <a:r>
              <a:rPr lang="en-US" dirty="0" err="1" smtClean="0"/>
              <a:t>destes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r>
              <a:rPr lang="en-US" dirty="0" smtClean="0"/>
              <a:t> </a:t>
            </a:r>
            <a:r>
              <a:rPr lang="en-US" dirty="0" err="1" smtClean="0"/>
              <a:t>executados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instância</a:t>
            </a:r>
            <a:r>
              <a:rPr lang="en-US" dirty="0" smtClean="0"/>
              <a:t> do </a:t>
            </a:r>
            <a:r>
              <a:rPr lang="en-US" dirty="0" err="1" smtClean="0"/>
              <a:t>TerraME</a:t>
            </a:r>
            <a:r>
              <a:rPr lang="en-US" dirty="0" smtClean="0"/>
              <a:t> (thread),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iniciadas</a:t>
            </a:r>
            <a:r>
              <a:rPr lang="en-US" dirty="0" smtClean="0"/>
              <a:t> K Thread’s.</a:t>
            </a:r>
          </a:p>
          <a:p>
            <a:endParaRPr lang="en-US" dirty="0" smtClean="0"/>
          </a:p>
          <a:p>
            <a:r>
              <a:rPr lang="en-US" dirty="0" smtClean="0"/>
              <a:t>O valor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variável</a:t>
            </a:r>
            <a:r>
              <a:rPr lang="en-US" dirty="0" smtClean="0"/>
              <a:t> </a:t>
            </a:r>
            <a:r>
              <a:rPr lang="en-US" dirty="0" err="1" smtClean="0"/>
              <a:t>correspondente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experimen-tos</a:t>
            </a:r>
            <a:r>
              <a:rPr lang="en-US" dirty="0" smtClean="0"/>
              <a:t> é </a:t>
            </a:r>
            <a:r>
              <a:rPr lang="en-US" dirty="0" err="1" smtClean="0"/>
              <a:t>alterado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um dos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(N/K), </a:t>
            </a:r>
            <a:r>
              <a:rPr lang="en-US" dirty="0" err="1" smtClean="0"/>
              <a:t>onde</a:t>
            </a:r>
            <a:r>
              <a:rPr lang="en-US" dirty="0" smtClean="0"/>
              <a:t> N é a </a:t>
            </a:r>
            <a:r>
              <a:rPr lang="en-US" dirty="0" err="1" smtClean="0"/>
              <a:t>quantidade</a:t>
            </a:r>
            <a:r>
              <a:rPr lang="en-US" dirty="0" smtClean="0"/>
              <a:t> de testes </a:t>
            </a:r>
            <a:r>
              <a:rPr lang="en-US" dirty="0" err="1" smtClean="0"/>
              <a:t>passado</a:t>
            </a:r>
            <a:r>
              <a:rPr lang="en-US" dirty="0" smtClean="0"/>
              <a:t> no </a:t>
            </a:r>
            <a:r>
              <a:rPr lang="en-US" dirty="0" err="1" smtClean="0"/>
              <a:t>modelo</a:t>
            </a:r>
            <a:r>
              <a:rPr lang="en-US" dirty="0" smtClean="0"/>
              <a:t> original e K é a </a:t>
            </a:r>
            <a:r>
              <a:rPr lang="en-US" dirty="0" err="1" smtClean="0"/>
              <a:t>quantidade</a:t>
            </a:r>
            <a:r>
              <a:rPr lang="en-US" dirty="0" smtClean="0"/>
              <a:t> de cores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máquina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sendo</a:t>
            </a:r>
            <a:r>
              <a:rPr lang="en-US" dirty="0" smtClean="0"/>
              <a:t> </a:t>
            </a:r>
            <a:r>
              <a:rPr lang="en-US" dirty="0" err="1" smtClean="0"/>
              <a:t>realizada</a:t>
            </a:r>
            <a:r>
              <a:rPr lang="en-US" dirty="0" smtClean="0"/>
              <a:t> a </a:t>
            </a:r>
            <a:r>
              <a:rPr lang="en-US" dirty="0" err="1" smtClean="0"/>
              <a:t>calibração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pt-BR" dirty="0" smtClean="0"/>
              <a:t>O melhor resultado (menor erro) de cada thread é </a:t>
            </a:r>
            <a:r>
              <a:rPr lang="pt-BR" dirty="0" err="1" smtClean="0"/>
              <a:t>armazena-do</a:t>
            </a:r>
            <a:r>
              <a:rPr lang="pt-BR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É </a:t>
            </a:r>
            <a:r>
              <a:rPr lang="en-US" dirty="0" err="1" smtClean="0"/>
              <a:t>gerado</a:t>
            </a:r>
            <a:r>
              <a:rPr lang="en-US" dirty="0" smtClean="0"/>
              <a:t> um </a:t>
            </a:r>
            <a:r>
              <a:rPr lang="en-US" dirty="0" err="1" smtClean="0"/>
              <a:t>arquivo</a:t>
            </a:r>
            <a:r>
              <a:rPr lang="en-US" dirty="0" smtClean="0"/>
              <a:t> de </a:t>
            </a:r>
            <a:r>
              <a:rPr lang="en-US" dirty="0" err="1" smtClean="0"/>
              <a:t>saída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sendo</a:t>
            </a:r>
            <a:r>
              <a:rPr lang="en-US" dirty="0" smtClean="0"/>
              <a:t> </a:t>
            </a:r>
            <a:r>
              <a:rPr lang="en-US" dirty="0" err="1" smtClean="0"/>
              <a:t>executado</a:t>
            </a:r>
            <a:r>
              <a:rPr lang="en-US" dirty="0" smtClean="0"/>
              <a:t> (</a:t>
            </a:r>
            <a:r>
              <a:rPr lang="en-US" dirty="0" err="1" smtClean="0"/>
              <a:t>cada</a:t>
            </a:r>
            <a:r>
              <a:rPr lang="en-US" dirty="0" smtClean="0"/>
              <a:t> thread </a:t>
            </a:r>
            <a:r>
              <a:rPr lang="en-US" dirty="0" err="1" smtClean="0"/>
              <a:t>gera</a:t>
            </a:r>
            <a:r>
              <a:rPr lang="en-US" dirty="0" smtClean="0"/>
              <a:t> um </a:t>
            </a:r>
            <a:r>
              <a:rPr lang="en-US" dirty="0" err="1" smtClean="0"/>
              <a:t>arquivo</a:t>
            </a:r>
            <a:r>
              <a:rPr lang="en-US" dirty="0" smtClean="0"/>
              <a:t>).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Instâncias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7380312" y="2348880"/>
            <a:ext cx="432048" cy="19442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a direita 14"/>
          <p:cNvSpPr/>
          <p:nvPr/>
        </p:nvSpPr>
        <p:spPr>
          <a:xfrm rot="19793763">
            <a:off x="3561380" y="2608227"/>
            <a:ext cx="576064" cy="43204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 rot="1667730">
            <a:off x="3559382" y="3754413"/>
            <a:ext cx="576064" cy="43204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 rot="1363566">
            <a:off x="6367694" y="2602285"/>
            <a:ext cx="576064" cy="43204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 para a direita 21"/>
          <p:cNvSpPr/>
          <p:nvPr/>
        </p:nvSpPr>
        <p:spPr>
          <a:xfrm rot="20130899">
            <a:off x="6297685" y="3904371"/>
            <a:ext cx="576064" cy="43204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nto dobrado 13"/>
          <p:cNvSpPr/>
          <p:nvPr/>
        </p:nvSpPr>
        <p:spPr>
          <a:xfrm>
            <a:off x="1763688" y="2564904"/>
            <a:ext cx="1368152" cy="1728192"/>
          </a:xfrm>
          <a:prstGeom prst="foldedCorner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34000">
                <a:schemeClr val="bg1"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Modelo Original 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10 execuções</a:t>
            </a:r>
          </a:p>
          <a:p>
            <a:pPr algn="ctr"/>
            <a:endParaRPr lang="pt-BR" dirty="0"/>
          </a:p>
        </p:txBody>
      </p:sp>
      <p:sp>
        <p:nvSpPr>
          <p:cNvPr id="16" name="Canto dobrado 15"/>
          <p:cNvSpPr/>
          <p:nvPr/>
        </p:nvSpPr>
        <p:spPr>
          <a:xfrm>
            <a:off x="4572000" y="2132856"/>
            <a:ext cx="1368152" cy="936104"/>
          </a:xfrm>
          <a:prstGeom prst="foldedCorner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34000">
                <a:schemeClr val="bg1"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Modelo A 5 execuções</a:t>
            </a:r>
          </a:p>
          <a:p>
            <a:pPr algn="ctr"/>
            <a:endParaRPr lang="pt-BR" dirty="0"/>
          </a:p>
        </p:txBody>
      </p:sp>
      <p:sp>
        <p:nvSpPr>
          <p:cNvPr id="20" name="Canto dobrado 19"/>
          <p:cNvSpPr/>
          <p:nvPr/>
        </p:nvSpPr>
        <p:spPr>
          <a:xfrm>
            <a:off x="4499992" y="3789040"/>
            <a:ext cx="1368152" cy="936104"/>
          </a:xfrm>
          <a:prstGeom prst="foldedCorner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34000">
                <a:schemeClr val="bg1"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Modelo B 5 execuções</a:t>
            </a:r>
          </a:p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380312" y="2348880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7380312" y="2564904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7380312" y="2780928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7380312" y="2996952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7380312" y="3212976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7380312" y="3429000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7380312" y="3645024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7380312" y="3861048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7380312" y="4077072"/>
            <a:ext cx="432048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Finalizando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Precisamos resumir todos os resultados.</a:t>
            </a:r>
          </a:p>
          <a:p>
            <a:endParaRPr lang="pt-BR" dirty="0" smtClean="0"/>
          </a:p>
          <a:p>
            <a:r>
              <a:rPr lang="pt-BR" dirty="0" smtClean="0"/>
              <a:t>Compara-se os resultados finais de todas as instâncias do TerraME finalizadas e seleciona-se o menor erro.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67544" y="1772815"/>
          <a:ext cx="8208912" cy="374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251"/>
                <a:gridCol w="1931657"/>
                <a:gridCol w="2099954"/>
                <a:gridCol w="1909050"/>
              </a:tblGrid>
              <a:tr h="1261545">
                <a:tc>
                  <a:txBody>
                    <a:bodyPr/>
                    <a:lstStyle/>
                    <a:p>
                      <a:pPr algn="ctr"/>
                      <a:endParaRPr lang="pt-BR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Experimentos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Seqüencial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Paralela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(2 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Paralela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(4 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6127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00:09:58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00:05:02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00:04:01</a:t>
                      </a:r>
                    </a:p>
                  </a:txBody>
                  <a:tcPr marL="9525" marR="9525" marT="9525" marB="0" anchor="b"/>
                </a:tc>
              </a:tr>
              <a:tr h="496127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00:19:45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00:10:05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00:08:10</a:t>
                      </a:r>
                    </a:p>
                  </a:txBody>
                  <a:tcPr marL="9525" marR="9525" marT="9525" marB="0" anchor="b"/>
                </a:tc>
              </a:tr>
              <a:tr h="496127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30000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00:29:28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00:15:15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00:12:46</a:t>
                      </a:r>
                    </a:p>
                  </a:txBody>
                  <a:tcPr marL="9525" marR="9525" marT="9525" marB="0" anchor="b"/>
                </a:tc>
              </a:tr>
              <a:tr h="496127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40000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00:39:31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00:20:04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00:16:33</a:t>
                      </a:r>
                    </a:p>
                  </a:txBody>
                  <a:tcPr marL="9525" marR="9525" marT="9525" marB="0" anchor="b"/>
                </a:tc>
              </a:tr>
              <a:tr h="496127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50000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00:49:19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00:25:44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00:19:53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11760" y="5733256"/>
            <a:ext cx="4520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Tabela do tempo de todos os testes realizados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pic>
        <p:nvPicPr>
          <p:cNvPr id="7" name="Imagem 6" descr="Tempo_Monte_Carlo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1196752"/>
            <a:ext cx="5760640" cy="5328592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pt-BR" dirty="0"/>
          </a:p>
        </p:txBody>
      </p:sp>
      <p:pic>
        <p:nvPicPr>
          <p:cNvPr id="6" name="Espaço Reservado para Conteúdo 5" descr="grafico speedup montecarlo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1151619"/>
            <a:ext cx="5760640" cy="5406492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Teste extremo com 100000 experimentos.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Melhora de 46,75 % para 2 Cores e para 4 Cores 58%.</a:t>
            </a:r>
          </a:p>
          <a:p>
            <a:endParaRPr lang="pt-BR" dirty="0" smtClean="0"/>
          </a:p>
          <a:p>
            <a:r>
              <a:rPr lang="pt-BR" dirty="0" smtClean="0"/>
              <a:t>É importante salientar que em todos os testes realizados, o resultado final da calibração em paralelo foi o mesmo da </a:t>
            </a:r>
          </a:p>
          <a:p>
            <a:pPr>
              <a:buNone/>
            </a:pPr>
            <a:r>
              <a:rPr lang="pt-BR" dirty="0" smtClean="0"/>
              <a:t>	serial.</a:t>
            </a:r>
          </a:p>
          <a:p>
            <a:endParaRPr lang="pt-BR" u="sng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43608" y="1916832"/>
          <a:ext cx="734481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073"/>
                <a:gridCol w="2542436"/>
                <a:gridCol w="275430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Seqüencial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Paralelo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(2 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Paralelo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(4 cores)</a:t>
                      </a:r>
                    </a:p>
                    <a:p>
                      <a:pPr algn="ctr"/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01:38:50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00:51:07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00:39:14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267744" y="3645024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Tabela do tempo de execução, 100000 experimentos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 Genético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Baseado na idéia de seleção natural.</a:t>
            </a:r>
          </a:p>
          <a:p>
            <a:endParaRPr lang="pt-BR" dirty="0" smtClean="0"/>
          </a:p>
          <a:p>
            <a:r>
              <a:rPr lang="pt-BR" dirty="0" smtClean="0"/>
              <a:t>Uma nova geração guarda </a:t>
            </a:r>
            <a:r>
              <a:rPr lang="pt-BR" dirty="0" err="1" smtClean="0"/>
              <a:t>caracte</a:t>
            </a:r>
            <a:r>
              <a:rPr lang="pt-BR" dirty="0" smtClean="0"/>
              <a:t>-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rísticas</a:t>
            </a:r>
            <a:r>
              <a:rPr lang="pt-BR" dirty="0" smtClean="0"/>
              <a:t> da anterior.</a:t>
            </a:r>
          </a:p>
          <a:p>
            <a:endParaRPr lang="pt-BR" dirty="0" smtClean="0"/>
          </a:p>
          <a:p>
            <a:r>
              <a:rPr lang="pt-BR" dirty="0" smtClean="0"/>
              <a:t>Um indivíduo é considerado uma solução para o problema.</a:t>
            </a:r>
          </a:p>
          <a:p>
            <a:endParaRPr lang="pt-BR" dirty="0" smtClean="0"/>
          </a:p>
          <a:p>
            <a:r>
              <a:rPr lang="pt-BR" dirty="0" smtClean="0"/>
              <a:t>Para testar se um indivíduo é bom ou não para a solução, é </a:t>
            </a:r>
            <a:r>
              <a:rPr lang="pt-BR" dirty="0" err="1" smtClean="0"/>
              <a:t>neces-sário</a:t>
            </a:r>
            <a:r>
              <a:rPr lang="pt-BR" dirty="0" smtClean="0"/>
              <a:t> determinar o seu nível de aptidão de sobrevivência.</a:t>
            </a:r>
          </a:p>
          <a:p>
            <a:endParaRPr lang="pt-BR" dirty="0" smtClean="0"/>
          </a:p>
          <a:p>
            <a:r>
              <a:rPr lang="pt-BR" dirty="0" smtClean="0"/>
              <a:t>Os Genes de cada individuo, são números binários.</a:t>
            </a:r>
          </a:p>
          <a:p>
            <a:endParaRPr lang="pt-BR" dirty="0" smtClean="0"/>
          </a:p>
          <a:p>
            <a:r>
              <a:rPr lang="pt-BR" dirty="0" smtClean="0"/>
              <a:t>Entre os Genes pode ocorrer processos de cruzamento ou de mutação. </a:t>
            </a:r>
            <a:endParaRPr lang="pt-BR" dirty="0"/>
          </a:p>
        </p:txBody>
      </p:sp>
      <p:pic>
        <p:nvPicPr>
          <p:cNvPr id="4" name="Imagem 3" descr="genetico cruzamen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412776"/>
            <a:ext cx="3744416" cy="792088"/>
          </a:xfrm>
          <a:prstGeom prst="rect">
            <a:avLst/>
          </a:prstGeom>
        </p:spPr>
      </p:pic>
      <p:pic>
        <p:nvPicPr>
          <p:cNvPr id="5" name="Imagem 4" descr="genetico mutaça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2420888"/>
            <a:ext cx="3744416" cy="432048"/>
          </a:xfrm>
          <a:prstGeom prst="rect">
            <a:avLst/>
          </a:prstGeom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48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Paralelizar a Calibração do Algoritmo Genético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passos para a paralelização do Método de calibração Genético segue basicamente os mesmos passos da calibração de Monte Carlo.</a:t>
            </a:r>
          </a:p>
          <a:p>
            <a:endParaRPr lang="pt-BR" dirty="0" smtClean="0"/>
          </a:p>
          <a:p>
            <a:r>
              <a:rPr lang="pt-BR" dirty="0" smtClean="0"/>
              <a:t>A varredura do Modelo (.lua) é feita, e o padrão a ser procurado é a instrumentação </a:t>
            </a:r>
            <a:r>
              <a:rPr lang="pt-BR" dirty="0" smtClean="0">
                <a:solidFill>
                  <a:srgbClr val="FF0000"/>
                </a:solidFill>
              </a:rPr>
              <a:t>“--@</a:t>
            </a:r>
            <a:r>
              <a:rPr lang="pt-BR" dirty="0" err="1" smtClean="0">
                <a:solidFill>
                  <a:srgbClr val="FF0000"/>
                </a:solidFill>
              </a:rPr>
              <a:t>Genetic</a:t>
            </a:r>
            <a:r>
              <a:rPr lang="pt-BR" dirty="0" smtClean="0">
                <a:solidFill>
                  <a:srgbClr val="FF0000"/>
                </a:solidFill>
              </a:rPr>
              <a:t>”</a:t>
            </a:r>
            <a:r>
              <a:rPr lang="pt-BR" dirty="0" smtClean="0"/>
              <a:t>.</a:t>
            </a:r>
          </a:p>
          <a:p>
            <a:pPr lvl="1"/>
            <a:r>
              <a:rPr lang="pt-BR" sz="2400" dirty="0" err="1" smtClean="0"/>
              <a:t>AlgoritmoGenetico</a:t>
            </a:r>
            <a:r>
              <a:rPr lang="pt-BR" sz="2400" dirty="0" smtClean="0"/>
              <a:t>(X1, X2, X3, X4, X5, X6, </a:t>
            </a:r>
            <a:r>
              <a:rPr lang="pt-BR" sz="2400" dirty="0" smtClean="0">
                <a:solidFill>
                  <a:srgbClr val="00B050"/>
                </a:solidFill>
              </a:rPr>
              <a:t>X7</a:t>
            </a:r>
            <a:r>
              <a:rPr lang="pt-BR" sz="2400" dirty="0" smtClean="0"/>
              <a:t>).</a:t>
            </a:r>
          </a:p>
          <a:p>
            <a:pPr lvl="1"/>
            <a:r>
              <a:rPr lang="pt-BR" sz="2400" dirty="0" smtClean="0"/>
              <a:t>Estamos procurando pelo parâmetro 7, ele indica a quantidade de gerações que serão testadas pelo Método de calibração.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49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Reduzir</a:t>
            </a:r>
            <a:r>
              <a:rPr lang="en-US" dirty="0" smtClean="0"/>
              <a:t> o tempo de </a:t>
            </a:r>
            <a:r>
              <a:rPr lang="en-US" dirty="0" err="1" smtClean="0"/>
              <a:t>execução</a:t>
            </a:r>
            <a:r>
              <a:rPr lang="en-US" dirty="0" smtClean="0"/>
              <a:t> dos </a:t>
            </a:r>
            <a:r>
              <a:rPr lang="en-US" dirty="0" err="1" smtClean="0"/>
              <a:t>modelos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Tirar</a:t>
            </a:r>
            <a:r>
              <a:rPr lang="en-US" dirty="0" smtClean="0"/>
              <a:t> o </a:t>
            </a:r>
            <a:r>
              <a:rPr lang="en-US" dirty="0" err="1" smtClean="0"/>
              <a:t>máximo</a:t>
            </a:r>
            <a:r>
              <a:rPr lang="en-US" dirty="0" smtClean="0"/>
              <a:t> de </a:t>
            </a:r>
            <a:r>
              <a:rPr lang="en-US" dirty="0" err="1" smtClean="0"/>
              <a:t>proveito</a:t>
            </a:r>
            <a:r>
              <a:rPr lang="en-US" dirty="0" smtClean="0"/>
              <a:t> do hardware.</a:t>
            </a:r>
          </a:p>
          <a:p>
            <a:endParaRPr lang="en-US" dirty="0" smtClean="0"/>
          </a:p>
          <a:p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API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auxilie</a:t>
            </a:r>
            <a:r>
              <a:rPr lang="en-US" dirty="0" smtClean="0"/>
              <a:t> o </a:t>
            </a:r>
            <a:r>
              <a:rPr lang="en-US" dirty="0" err="1" smtClean="0"/>
              <a:t>usuário</a:t>
            </a:r>
            <a:r>
              <a:rPr lang="en-US" dirty="0" smtClean="0"/>
              <a:t> a </a:t>
            </a:r>
            <a:r>
              <a:rPr lang="en-US" dirty="0" err="1" smtClean="0"/>
              <a:t>realizar</a:t>
            </a:r>
            <a:r>
              <a:rPr lang="en-US" dirty="0" smtClean="0"/>
              <a:t> a </a:t>
            </a:r>
            <a:r>
              <a:rPr lang="en-US" dirty="0" err="1" smtClean="0"/>
              <a:t>paralelização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err="1" smtClean="0"/>
              <a:t>modificações</a:t>
            </a:r>
            <a:r>
              <a:rPr lang="en-US" dirty="0" smtClean="0"/>
              <a:t> </a:t>
            </a:r>
            <a:r>
              <a:rPr lang="en-US" dirty="0" err="1" smtClean="0"/>
              <a:t>feitas</a:t>
            </a:r>
            <a:r>
              <a:rPr lang="en-US" dirty="0" smtClean="0"/>
              <a:t> no </a:t>
            </a:r>
            <a:r>
              <a:rPr lang="en-US" dirty="0" err="1" smtClean="0"/>
              <a:t>código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impedir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executado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paralelo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pt-BR" dirty="0"/>
          </a:p>
        </p:txBody>
      </p:sp>
      <p:pic>
        <p:nvPicPr>
          <p:cNvPr id="5" name="Imagem 4" descr="objetivos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660232" y="4149080"/>
            <a:ext cx="201622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Paralelizar a Calibração do Algoritmo Genético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Após efetuar a identificação do padrão, e encontrar o valor da quantidade de gerações.</a:t>
            </a:r>
          </a:p>
          <a:p>
            <a:pPr lvl="1"/>
            <a:r>
              <a:rPr lang="pt-BR" dirty="0" smtClean="0"/>
              <a:t>Vamos iniciar </a:t>
            </a:r>
            <a:r>
              <a:rPr lang="pt-BR" dirty="0" smtClean="0">
                <a:solidFill>
                  <a:srgbClr val="FF0000"/>
                </a:solidFill>
              </a:rPr>
              <a:t>K</a:t>
            </a:r>
            <a:r>
              <a:rPr lang="pt-BR" dirty="0" smtClean="0"/>
              <a:t> instancias do TerraME. (K é o número de cores que o processador da máquina possui).</a:t>
            </a:r>
          </a:p>
          <a:p>
            <a:pPr lvl="1"/>
            <a:r>
              <a:rPr lang="pt-BR" dirty="0" smtClean="0"/>
              <a:t>Cada máquina executa (</a:t>
            </a:r>
            <a:r>
              <a:rPr lang="pt-BR" dirty="0" smtClean="0">
                <a:solidFill>
                  <a:srgbClr val="FF0000"/>
                </a:solidFill>
              </a:rPr>
              <a:t>X7 / K</a:t>
            </a:r>
            <a:r>
              <a:rPr lang="pt-BR" dirty="0" smtClean="0"/>
              <a:t>) gerações. (lembrando que </a:t>
            </a:r>
            <a:r>
              <a:rPr lang="pt-BR" dirty="0" smtClean="0">
                <a:solidFill>
                  <a:srgbClr val="FF0000"/>
                </a:solidFill>
              </a:rPr>
              <a:t>X7</a:t>
            </a:r>
            <a:r>
              <a:rPr lang="pt-BR" dirty="0" smtClean="0"/>
              <a:t> é a quantidade de gerações passada como parâmetro no modelo original).</a:t>
            </a:r>
          </a:p>
          <a:p>
            <a:pPr lvl="1"/>
            <a:r>
              <a:rPr lang="pt-BR" dirty="0" smtClean="0"/>
              <a:t>Ao término da execução das </a:t>
            </a:r>
            <a:r>
              <a:rPr lang="pt-BR" dirty="0" smtClean="0">
                <a:solidFill>
                  <a:srgbClr val="FF0000"/>
                </a:solidFill>
              </a:rPr>
              <a:t>K</a:t>
            </a:r>
            <a:r>
              <a:rPr lang="pt-BR" dirty="0" smtClean="0"/>
              <a:t> instâncias do TerraME, devemos retornar o melhor resultado das execuções (temos que comparar todos os resultados).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50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Paralelizar a Calibração do Algoritmo Genético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sz="1900" dirty="0" err="1" smtClean="0"/>
              <a:t>AlgoritmoGenetico</a:t>
            </a:r>
            <a:r>
              <a:rPr lang="pt-BR" sz="1900" dirty="0" smtClean="0"/>
              <a:t>(</a:t>
            </a:r>
            <a:r>
              <a:rPr lang="pt-BR" sz="1900" dirty="0" err="1" smtClean="0"/>
              <a:t>estocastico</a:t>
            </a:r>
            <a:r>
              <a:rPr lang="pt-BR" sz="1900" dirty="0" smtClean="0"/>
              <a:t>, matriz, </a:t>
            </a:r>
            <a:r>
              <a:rPr lang="pt-BR" sz="1900" dirty="0" err="1" smtClean="0"/>
              <a:t>tamPrecisao</a:t>
            </a:r>
            <a:r>
              <a:rPr lang="pt-BR" sz="1900" dirty="0" smtClean="0"/>
              <a:t>, </a:t>
            </a:r>
            <a:r>
              <a:rPr lang="pt-BR" sz="1900" dirty="0" err="1" smtClean="0"/>
              <a:t>Npop</a:t>
            </a:r>
            <a:r>
              <a:rPr lang="pt-BR" sz="1900" dirty="0" smtClean="0"/>
              <a:t>, </a:t>
            </a:r>
            <a:r>
              <a:rPr lang="pt-BR" sz="1900" dirty="0" err="1" smtClean="0"/>
              <a:t>pc</a:t>
            </a:r>
            <a:r>
              <a:rPr lang="pt-BR" sz="1900" dirty="0" smtClean="0"/>
              <a:t>, </a:t>
            </a:r>
            <a:r>
              <a:rPr lang="pt-BR" sz="1900" dirty="0" err="1" smtClean="0"/>
              <a:t>pm</a:t>
            </a:r>
            <a:r>
              <a:rPr lang="pt-BR" sz="1900" dirty="0" smtClean="0"/>
              <a:t>, </a:t>
            </a:r>
            <a:r>
              <a:rPr lang="pt-BR" sz="1900" dirty="0" err="1" smtClean="0"/>
              <a:t>MaxGeracoes</a:t>
            </a:r>
            <a:r>
              <a:rPr lang="pt-BR" sz="1900" dirty="0" smtClean="0"/>
              <a:t>)</a:t>
            </a:r>
          </a:p>
          <a:p>
            <a:endParaRPr lang="pt-BR" dirty="0" smtClean="0"/>
          </a:p>
          <a:p>
            <a:endParaRPr lang="pt-BR" u="sng" dirty="0"/>
          </a:p>
        </p:txBody>
      </p:sp>
      <p:sp>
        <p:nvSpPr>
          <p:cNvPr id="4" name="Elipse 3"/>
          <p:cNvSpPr/>
          <p:nvPr/>
        </p:nvSpPr>
        <p:spPr>
          <a:xfrm>
            <a:off x="7020272" y="1196752"/>
            <a:ext cx="158417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 para baixo 24"/>
          <p:cNvSpPr/>
          <p:nvPr/>
        </p:nvSpPr>
        <p:spPr>
          <a:xfrm>
            <a:off x="8100392" y="1772816"/>
            <a:ext cx="360040" cy="36004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7164288" y="2204864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Temos que dividir essa variável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51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Paralelizar a Calibração do Algoritmo Genético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sz="1900" dirty="0" err="1" smtClean="0"/>
              <a:t>AlgoritmoGenetico</a:t>
            </a:r>
            <a:r>
              <a:rPr lang="pt-BR" sz="1900" dirty="0" smtClean="0"/>
              <a:t>(</a:t>
            </a:r>
            <a:r>
              <a:rPr lang="pt-BR" sz="1900" dirty="0" err="1" smtClean="0"/>
              <a:t>estocastico</a:t>
            </a:r>
            <a:r>
              <a:rPr lang="pt-BR" sz="1900" dirty="0" smtClean="0"/>
              <a:t>, matriz, </a:t>
            </a:r>
            <a:r>
              <a:rPr lang="pt-BR" sz="1900" dirty="0" err="1" smtClean="0"/>
              <a:t>tamPrecisao</a:t>
            </a:r>
            <a:r>
              <a:rPr lang="pt-BR" sz="1900" dirty="0" smtClean="0"/>
              <a:t>, </a:t>
            </a:r>
            <a:r>
              <a:rPr lang="pt-BR" sz="1900" dirty="0" err="1" smtClean="0"/>
              <a:t>Npop</a:t>
            </a:r>
            <a:r>
              <a:rPr lang="pt-BR" sz="1900" dirty="0" smtClean="0"/>
              <a:t>, </a:t>
            </a:r>
            <a:r>
              <a:rPr lang="pt-BR" sz="1900" dirty="0" err="1" smtClean="0"/>
              <a:t>pc</a:t>
            </a:r>
            <a:r>
              <a:rPr lang="pt-BR" sz="1900" dirty="0" smtClean="0"/>
              <a:t>, </a:t>
            </a:r>
            <a:r>
              <a:rPr lang="pt-BR" sz="1900" dirty="0" err="1" smtClean="0"/>
              <a:t>pm</a:t>
            </a:r>
            <a:r>
              <a:rPr lang="pt-BR" sz="1900" dirty="0" smtClean="0"/>
              <a:t>, </a:t>
            </a:r>
            <a:r>
              <a:rPr lang="pt-BR" sz="1900" dirty="0" err="1" smtClean="0"/>
              <a:t>MaxGeracoes</a:t>
            </a:r>
            <a:r>
              <a:rPr lang="pt-BR" sz="1900" dirty="0" smtClean="0"/>
              <a:t>)</a:t>
            </a:r>
          </a:p>
          <a:p>
            <a:endParaRPr lang="pt-BR" dirty="0" smtClean="0"/>
          </a:p>
          <a:p>
            <a:endParaRPr lang="pt-BR" u="sng" dirty="0"/>
          </a:p>
        </p:txBody>
      </p:sp>
      <p:sp>
        <p:nvSpPr>
          <p:cNvPr id="13" name="Retângulo 12"/>
          <p:cNvSpPr/>
          <p:nvPr/>
        </p:nvSpPr>
        <p:spPr>
          <a:xfrm>
            <a:off x="539552" y="2060848"/>
            <a:ext cx="1512168" cy="151216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2195736" y="2564904"/>
            <a:ext cx="720080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059832" y="242088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Thread’s</a:t>
            </a:r>
            <a:r>
              <a:rPr lang="pt-BR" dirty="0" smtClean="0"/>
              <a:t> “iniciadas” (Instâncias </a:t>
            </a:r>
            <a:r>
              <a:rPr lang="pt-BR" dirty="0" err="1" smtClean="0"/>
              <a:t>TerraME’s</a:t>
            </a:r>
            <a:r>
              <a:rPr lang="pt-BR" dirty="0" smtClean="0"/>
              <a:t>).</a:t>
            </a:r>
            <a:endParaRPr lang="pt-BR" dirty="0"/>
          </a:p>
        </p:txBody>
      </p:sp>
      <p:sp>
        <p:nvSpPr>
          <p:cNvPr id="16" name="Seta para baixo 15"/>
          <p:cNvSpPr/>
          <p:nvPr/>
        </p:nvSpPr>
        <p:spPr>
          <a:xfrm>
            <a:off x="1259632" y="3789040"/>
            <a:ext cx="360040" cy="36004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323528" y="4221088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Cada instância, que esta rodando, deve executar,</a:t>
            </a:r>
          </a:p>
          <a:p>
            <a:pPr algn="ctr"/>
            <a:r>
              <a:rPr lang="pt-BR" dirty="0" smtClean="0"/>
              <a:t>(</a:t>
            </a:r>
            <a:r>
              <a:rPr lang="pt-BR" dirty="0" err="1" smtClean="0"/>
              <a:t>MaxGeracoes</a:t>
            </a:r>
            <a:r>
              <a:rPr lang="pt-BR" dirty="0" smtClean="0"/>
              <a:t>/K) gerações.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979712" y="5589240"/>
            <a:ext cx="638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>
                <a:solidFill>
                  <a:srgbClr val="FF0000"/>
                </a:solidFill>
              </a:rPr>
              <a:t>MaxGeracoes</a:t>
            </a:r>
            <a:r>
              <a:rPr lang="pt-BR" dirty="0" smtClean="0">
                <a:solidFill>
                  <a:srgbClr val="FF0000"/>
                </a:solidFill>
              </a:rPr>
              <a:t> = número de gerações passadas no modelo original.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K = número de cores da máquina utilizada.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1" name="Espaço Reservado para Número de Slid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52</a:t>
            </a:fld>
            <a:endParaRPr lang="pt-BR"/>
          </a:p>
        </p:txBody>
      </p:sp>
      <p:sp>
        <p:nvSpPr>
          <p:cNvPr id="24" name="Cilindro 23"/>
          <p:cNvSpPr/>
          <p:nvPr/>
        </p:nvSpPr>
        <p:spPr>
          <a:xfrm>
            <a:off x="683568" y="2276872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ilindro 26"/>
          <p:cNvSpPr/>
          <p:nvPr/>
        </p:nvSpPr>
        <p:spPr>
          <a:xfrm>
            <a:off x="1187624" y="2420888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ilindro 27"/>
          <p:cNvSpPr/>
          <p:nvPr/>
        </p:nvSpPr>
        <p:spPr>
          <a:xfrm>
            <a:off x="1187624" y="2924944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ilindro 29"/>
          <p:cNvSpPr/>
          <p:nvPr/>
        </p:nvSpPr>
        <p:spPr>
          <a:xfrm>
            <a:off x="683568" y="3140968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ilindro 30"/>
          <p:cNvSpPr/>
          <p:nvPr/>
        </p:nvSpPr>
        <p:spPr>
          <a:xfrm>
            <a:off x="683568" y="2708920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ilindro 31"/>
          <p:cNvSpPr/>
          <p:nvPr/>
        </p:nvSpPr>
        <p:spPr>
          <a:xfrm>
            <a:off x="1619672" y="3140968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ilindro 32"/>
          <p:cNvSpPr/>
          <p:nvPr/>
        </p:nvSpPr>
        <p:spPr>
          <a:xfrm>
            <a:off x="1619672" y="2708920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ilindro 33"/>
          <p:cNvSpPr/>
          <p:nvPr/>
        </p:nvSpPr>
        <p:spPr>
          <a:xfrm>
            <a:off x="1619672" y="2276872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Arredondar Retângulo em um Canto Diagonal 21"/>
          <p:cNvSpPr/>
          <p:nvPr/>
        </p:nvSpPr>
        <p:spPr>
          <a:xfrm>
            <a:off x="395536" y="4221088"/>
            <a:ext cx="2304256" cy="1224136"/>
          </a:xfrm>
          <a:prstGeom prst="round2DiagRect">
            <a:avLst/>
          </a:prstGeom>
          <a:noFill/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Arredondar Retângulo em um Canto Diagonal 22"/>
          <p:cNvSpPr/>
          <p:nvPr/>
        </p:nvSpPr>
        <p:spPr>
          <a:xfrm>
            <a:off x="3131840" y="2420888"/>
            <a:ext cx="2160240" cy="720080"/>
          </a:xfrm>
          <a:prstGeom prst="round2DiagRect">
            <a:avLst/>
          </a:prstGeom>
          <a:noFill/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 para baixo 28"/>
          <p:cNvSpPr/>
          <p:nvPr/>
        </p:nvSpPr>
        <p:spPr>
          <a:xfrm>
            <a:off x="7668344" y="1844824"/>
            <a:ext cx="360040" cy="36004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6876256" y="2204864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Temos que dividir essa variável</a:t>
            </a:r>
            <a:endParaRPr lang="pt-BR" dirty="0"/>
          </a:p>
        </p:txBody>
      </p:sp>
      <p:sp>
        <p:nvSpPr>
          <p:cNvPr id="36" name="Elipse 35"/>
          <p:cNvSpPr/>
          <p:nvPr/>
        </p:nvSpPr>
        <p:spPr>
          <a:xfrm>
            <a:off x="7020272" y="1124744"/>
            <a:ext cx="1512168" cy="57606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Paralelizar a Calibração do Algoritmo Genético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sz="1900" dirty="0" err="1" smtClean="0"/>
              <a:t>AlgoritmoGenetico</a:t>
            </a:r>
            <a:r>
              <a:rPr lang="pt-BR" sz="1900" dirty="0" smtClean="0"/>
              <a:t>(</a:t>
            </a:r>
            <a:r>
              <a:rPr lang="pt-BR" sz="1900" dirty="0" err="1" smtClean="0"/>
              <a:t>estocastico</a:t>
            </a:r>
            <a:r>
              <a:rPr lang="pt-BR" sz="1900" dirty="0" smtClean="0"/>
              <a:t>, matriz, </a:t>
            </a:r>
            <a:r>
              <a:rPr lang="pt-BR" sz="1900" dirty="0" err="1" smtClean="0"/>
              <a:t>tamPrecisao</a:t>
            </a:r>
            <a:r>
              <a:rPr lang="pt-BR" sz="1900" dirty="0" smtClean="0"/>
              <a:t>, </a:t>
            </a:r>
            <a:r>
              <a:rPr lang="pt-BR" sz="1900" dirty="0" err="1" smtClean="0"/>
              <a:t>Npop</a:t>
            </a:r>
            <a:r>
              <a:rPr lang="pt-BR" sz="1900" dirty="0" smtClean="0"/>
              <a:t>, </a:t>
            </a:r>
            <a:r>
              <a:rPr lang="pt-BR" sz="1900" dirty="0" err="1" smtClean="0"/>
              <a:t>pc</a:t>
            </a:r>
            <a:r>
              <a:rPr lang="pt-BR" sz="1900" dirty="0" smtClean="0"/>
              <a:t>, </a:t>
            </a:r>
            <a:r>
              <a:rPr lang="pt-BR" sz="1900" dirty="0" err="1" smtClean="0"/>
              <a:t>pm</a:t>
            </a:r>
            <a:r>
              <a:rPr lang="pt-BR" sz="1900" dirty="0" smtClean="0"/>
              <a:t>, </a:t>
            </a:r>
            <a:r>
              <a:rPr lang="pt-BR" sz="1900" dirty="0" err="1" smtClean="0"/>
              <a:t>MaxGeracoes</a:t>
            </a:r>
            <a:r>
              <a:rPr lang="pt-BR" sz="1900" dirty="0" smtClean="0"/>
              <a:t>)</a:t>
            </a:r>
          </a:p>
          <a:p>
            <a:endParaRPr lang="pt-BR" dirty="0" smtClean="0"/>
          </a:p>
          <a:p>
            <a:endParaRPr lang="pt-BR" u="sng" dirty="0"/>
          </a:p>
        </p:txBody>
      </p:sp>
      <p:sp>
        <p:nvSpPr>
          <p:cNvPr id="14" name="Seta para a direita 13"/>
          <p:cNvSpPr/>
          <p:nvPr/>
        </p:nvSpPr>
        <p:spPr>
          <a:xfrm>
            <a:off x="2195736" y="2564904"/>
            <a:ext cx="720080" cy="36004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059832" y="242088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Thread’s</a:t>
            </a:r>
            <a:r>
              <a:rPr lang="pt-BR" dirty="0" smtClean="0"/>
              <a:t> “iniciadas” (Instâncias </a:t>
            </a:r>
            <a:r>
              <a:rPr lang="pt-BR" dirty="0" err="1" smtClean="0"/>
              <a:t>TerraME’s</a:t>
            </a:r>
            <a:r>
              <a:rPr lang="pt-BR" dirty="0" smtClean="0"/>
              <a:t>).</a:t>
            </a:r>
            <a:endParaRPr lang="pt-BR" dirty="0"/>
          </a:p>
        </p:txBody>
      </p:sp>
      <p:sp>
        <p:nvSpPr>
          <p:cNvPr id="16" name="Seta para baixo 15"/>
          <p:cNvSpPr/>
          <p:nvPr/>
        </p:nvSpPr>
        <p:spPr>
          <a:xfrm>
            <a:off x="1259632" y="3789040"/>
            <a:ext cx="360040" cy="36004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323528" y="4221088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Cada instância, que esta rodando, deve executar,</a:t>
            </a:r>
          </a:p>
          <a:p>
            <a:pPr algn="ctr"/>
            <a:r>
              <a:rPr lang="pt-BR" dirty="0" smtClean="0"/>
              <a:t>(</a:t>
            </a:r>
            <a:r>
              <a:rPr lang="pt-BR" dirty="0" err="1" smtClean="0"/>
              <a:t>MaxGeracoes</a:t>
            </a:r>
            <a:r>
              <a:rPr lang="pt-BR" dirty="0" smtClean="0"/>
              <a:t>/K) gerações.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979712" y="5589240"/>
            <a:ext cx="638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>
                <a:solidFill>
                  <a:srgbClr val="FF0000"/>
                </a:solidFill>
              </a:rPr>
              <a:t>MaxGeracoes</a:t>
            </a:r>
            <a:r>
              <a:rPr lang="pt-BR" dirty="0" smtClean="0">
                <a:solidFill>
                  <a:srgbClr val="FF0000"/>
                </a:solidFill>
              </a:rPr>
              <a:t> = número de gerações passadas no modelo original.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K = número de cores da máquina utilizada.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67544" y="1988840"/>
            <a:ext cx="1656184" cy="172819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4067944" y="342900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Ao término da execução de todas as </a:t>
            </a:r>
            <a:r>
              <a:rPr lang="pt-BR" dirty="0" err="1" smtClean="0"/>
              <a:t>thread’s</a:t>
            </a:r>
            <a:r>
              <a:rPr lang="pt-BR" dirty="0" smtClean="0"/>
              <a:t> temos que encontrar o melhor resultado (menor erro).</a:t>
            </a:r>
            <a:endParaRPr lang="pt-BR" dirty="0"/>
          </a:p>
        </p:txBody>
      </p:sp>
      <p:sp>
        <p:nvSpPr>
          <p:cNvPr id="23" name="Arredondar Retângulo em um Canto Diagonal 22"/>
          <p:cNvSpPr/>
          <p:nvPr/>
        </p:nvSpPr>
        <p:spPr>
          <a:xfrm>
            <a:off x="4067944" y="3429000"/>
            <a:ext cx="2664296" cy="1224136"/>
          </a:xfrm>
          <a:prstGeom prst="round2DiagRect">
            <a:avLst/>
          </a:prstGeom>
          <a:noFill/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 para baixo 24"/>
          <p:cNvSpPr/>
          <p:nvPr/>
        </p:nvSpPr>
        <p:spPr>
          <a:xfrm>
            <a:off x="7668344" y="1844824"/>
            <a:ext cx="360040" cy="36004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6876256" y="2204864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Temos que dividir essa variável</a:t>
            </a: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539552" y="2060848"/>
            <a:ext cx="1512168" cy="151216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ilindro 30"/>
          <p:cNvSpPr/>
          <p:nvPr/>
        </p:nvSpPr>
        <p:spPr>
          <a:xfrm>
            <a:off x="683568" y="2276872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ilindro 31"/>
          <p:cNvSpPr/>
          <p:nvPr/>
        </p:nvSpPr>
        <p:spPr>
          <a:xfrm>
            <a:off x="1187624" y="2420888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ilindro 32"/>
          <p:cNvSpPr/>
          <p:nvPr/>
        </p:nvSpPr>
        <p:spPr>
          <a:xfrm>
            <a:off x="1187624" y="2924944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ilindro 33"/>
          <p:cNvSpPr/>
          <p:nvPr/>
        </p:nvSpPr>
        <p:spPr>
          <a:xfrm>
            <a:off x="683568" y="3140968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ilindro 34"/>
          <p:cNvSpPr/>
          <p:nvPr/>
        </p:nvSpPr>
        <p:spPr>
          <a:xfrm>
            <a:off x="683568" y="2708920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ilindro 35"/>
          <p:cNvSpPr/>
          <p:nvPr/>
        </p:nvSpPr>
        <p:spPr>
          <a:xfrm>
            <a:off x="1619672" y="3140968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ilindro 36"/>
          <p:cNvSpPr/>
          <p:nvPr/>
        </p:nvSpPr>
        <p:spPr>
          <a:xfrm>
            <a:off x="1619672" y="2708920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ilindro 37"/>
          <p:cNvSpPr/>
          <p:nvPr/>
        </p:nvSpPr>
        <p:spPr>
          <a:xfrm>
            <a:off x="1619672" y="2276872"/>
            <a:ext cx="216024" cy="2880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 entalhada para a direita 38"/>
          <p:cNvSpPr/>
          <p:nvPr/>
        </p:nvSpPr>
        <p:spPr>
          <a:xfrm rot="1210237">
            <a:off x="2131640" y="3360660"/>
            <a:ext cx="1800200" cy="428209"/>
          </a:xfrm>
          <a:prstGeom prst="notched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Arredondar Retângulo em um Canto Diagonal 39"/>
          <p:cNvSpPr/>
          <p:nvPr/>
        </p:nvSpPr>
        <p:spPr>
          <a:xfrm>
            <a:off x="3131840" y="2420888"/>
            <a:ext cx="2160240" cy="648072"/>
          </a:xfrm>
          <a:prstGeom prst="round2DiagRect">
            <a:avLst/>
          </a:prstGeom>
          <a:noFill/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Arredondar Retângulo em um Canto Diagonal 40"/>
          <p:cNvSpPr/>
          <p:nvPr/>
        </p:nvSpPr>
        <p:spPr>
          <a:xfrm>
            <a:off x="395536" y="4221088"/>
            <a:ext cx="2304256" cy="1224136"/>
          </a:xfrm>
          <a:prstGeom prst="round2DiagRect">
            <a:avLst/>
          </a:prstGeom>
          <a:noFill/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Elipse 41"/>
          <p:cNvSpPr/>
          <p:nvPr/>
        </p:nvSpPr>
        <p:spPr>
          <a:xfrm>
            <a:off x="7020272" y="1124744"/>
            <a:ext cx="1512168" cy="57606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67545" y="1988840"/>
          <a:ext cx="828091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7"/>
                <a:gridCol w="2082181"/>
                <a:gridCol w="2157214"/>
                <a:gridCol w="1809276"/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pt-BR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Experimentos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Seqüencial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</a:t>
                      </a:r>
                      <a:r>
                        <a:rPr lang="pt-BR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Paralela </a:t>
                      </a:r>
                    </a:p>
                    <a:p>
                      <a:pPr algn="ctr"/>
                      <a:r>
                        <a:rPr lang="pt-BR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 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</a:t>
                      </a:r>
                      <a:r>
                        <a:rPr lang="pt-BR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Paralela </a:t>
                      </a:r>
                    </a:p>
                    <a:p>
                      <a:pPr algn="ctr"/>
                      <a:r>
                        <a:rPr lang="pt-BR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(4 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00:32:50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00:16:52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00:13:04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01:05:28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00:35:44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00:25:59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01:44:57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00:53:27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00:39:12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02:16:00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01:15:18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00:52:01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lang="pt-B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02:43:17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01:30:37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01:05:14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483768" y="5661248"/>
            <a:ext cx="4520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Tabela do tempo de todos os testes realizados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54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pic>
        <p:nvPicPr>
          <p:cNvPr id="4" name="Imagem 3" descr="Teste_Genetico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1196752"/>
            <a:ext cx="5760640" cy="5328592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55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pt-BR" dirty="0"/>
          </a:p>
        </p:txBody>
      </p:sp>
      <p:pic>
        <p:nvPicPr>
          <p:cNvPr id="6" name="Espaço Reservado para Conteúdo 5" descr="grafico speedup algoritmo genetico.eps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196752"/>
            <a:ext cx="6048672" cy="5146083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56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Extremo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1403648" y="1988840"/>
          <a:ext cx="6768751" cy="156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255"/>
                <a:gridCol w="2274248"/>
                <a:gridCol w="22742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Seqüencial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em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Paralelo (2cores)</a:t>
                      </a:r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Calibração em </a:t>
                      </a:r>
                    </a:p>
                    <a:p>
                      <a:pPr algn="ctr"/>
                      <a:r>
                        <a:rPr lang="pt-BR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Paralelo (4cores)</a:t>
                      </a:r>
                    </a:p>
                    <a:p>
                      <a:pPr algn="ctr"/>
                      <a:endParaRPr lang="pt-BR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05:28:03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03:01:09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02:10:37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843808" y="3717032"/>
            <a:ext cx="365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Tempo da execução de um teste extremo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827584" y="4437112"/>
            <a:ext cx="7248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400" dirty="0" smtClean="0"/>
              <a:t> Melhora de 46,38% para 2 Cores e 60% para 4 Cores.</a:t>
            </a:r>
            <a:endParaRPr lang="pt-BR" sz="24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57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Perguntas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58</a:t>
            </a:fld>
            <a:endParaRPr lang="pt-BR"/>
          </a:p>
        </p:txBody>
      </p:sp>
      <p:pic>
        <p:nvPicPr>
          <p:cNvPr id="5" name="Imagem 4" descr="Pergunta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3419872" y="2204864"/>
            <a:ext cx="3021682" cy="312959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Resolvendo o PROBLEMA  </a:t>
            </a:r>
            <a:endParaRPr lang="pt-BR" sz="3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91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Trabalhos Correlatos.</a:t>
            </a:r>
          </a:p>
          <a:p>
            <a:endParaRPr lang="pt-BR" dirty="0" smtClean="0"/>
          </a:p>
          <a:p>
            <a:r>
              <a:rPr lang="pt-BR" dirty="0" smtClean="0"/>
              <a:t>Busca por técnicas paralelas que possam auxiliar na paralelização do Kernel TerraME.</a:t>
            </a:r>
          </a:p>
          <a:p>
            <a:endParaRPr lang="pt-BR" dirty="0" smtClean="0"/>
          </a:p>
          <a:p>
            <a:r>
              <a:rPr lang="pt-BR" dirty="0" smtClean="0"/>
              <a:t>Bibliotecas utilizadas no Kernel </a:t>
            </a:r>
          </a:p>
          <a:p>
            <a:pPr>
              <a:buNone/>
            </a:pPr>
            <a:r>
              <a:rPr lang="pt-BR" dirty="0" smtClean="0"/>
              <a:t>	TerraME.</a:t>
            </a:r>
            <a:endParaRPr lang="pt-BR" dirty="0"/>
          </a:p>
        </p:txBody>
      </p:sp>
      <p:pic>
        <p:nvPicPr>
          <p:cNvPr id="5" name="Imagem 4" descr="ide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3789040"/>
            <a:ext cx="3350907" cy="2553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Passos – Trabalhos Correlatos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Estudo da documentação da Plataforma TerraME.</a:t>
            </a:r>
          </a:p>
          <a:p>
            <a:endParaRPr lang="pt-BR" dirty="0" smtClean="0"/>
          </a:p>
          <a:p>
            <a:r>
              <a:rPr lang="pt-BR" dirty="0" smtClean="0"/>
              <a:t>Busca pelas principais plataformas de simulação existentes atualmente.</a:t>
            </a:r>
          </a:p>
          <a:p>
            <a:endParaRPr lang="pt-BR" dirty="0" smtClean="0"/>
          </a:p>
          <a:p>
            <a:r>
              <a:rPr lang="pt-BR" dirty="0" smtClean="0"/>
              <a:t>Comparação das plataformas analisadas com o TerraME.</a:t>
            </a:r>
          </a:p>
          <a:p>
            <a:endParaRPr lang="pt-BR" dirty="0" smtClean="0"/>
          </a:p>
          <a:p>
            <a:r>
              <a:rPr lang="pt-BR" dirty="0" smtClean="0"/>
              <a:t>Soluções de um problema semelhante ao</a:t>
            </a:r>
          </a:p>
          <a:p>
            <a:pPr>
              <a:buNone/>
            </a:pPr>
            <a:r>
              <a:rPr lang="pt-BR" dirty="0" smtClean="0"/>
              <a:t>	nosso, que utilize conceito de processos</a:t>
            </a:r>
          </a:p>
          <a:p>
            <a:pPr>
              <a:buNone/>
            </a:pPr>
            <a:r>
              <a:rPr lang="pt-BR" dirty="0" smtClean="0"/>
              <a:t>	sendo executados em paralelo (</a:t>
            </a:r>
            <a:r>
              <a:rPr lang="pt-BR" dirty="0" err="1" smtClean="0"/>
              <a:t>lingu</a:t>
            </a:r>
            <a:r>
              <a:rPr lang="pt-BR" dirty="0" smtClean="0"/>
              <a:t>. R).</a:t>
            </a:r>
          </a:p>
          <a:p>
            <a:pPr>
              <a:buNone/>
            </a:pPr>
            <a:endParaRPr lang="pt-BR" dirty="0" smtClean="0"/>
          </a:p>
        </p:txBody>
      </p:sp>
      <p:pic>
        <p:nvPicPr>
          <p:cNvPr id="5" name="Imagem 4" descr="leitura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372200" y="4437112"/>
            <a:ext cx="2298894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Podemos paralelizar </a:t>
            </a:r>
            <a:r>
              <a:rPr lang="pt-BR" dirty="0" smtClean="0"/>
              <a:t>a execução dos modelos ???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97171" y="1124744"/>
            <a:ext cx="8229600" cy="4937760"/>
          </a:xfrm>
        </p:spPr>
        <p:txBody>
          <a:bodyPr/>
          <a:lstStyle/>
          <a:p>
            <a:r>
              <a:rPr lang="pt-BR" dirty="0" smtClean="0"/>
              <a:t>O que temos Hoje.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17" name="Cubo 16"/>
          <p:cNvSpPr/>
          <p:nvPr/>
        </p:nvSpPr>
        <p:spPr>
          <a:xfrm>
            <a:off x="3563888" y="1772816"/>
            <a:ext cx="3096344" cy="1512168"/>
          </a:xfrm>
          <a:prstGeom prst="cub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3707904" y="2420888"/>
            <a:ext cx="2728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Modelo (.lua)</a:t>
            </a:r>
            <a:endParaRPr lang="pt-BR" sz="2200" dirty="0"/>
          </a:p>
        </p:txBody>
      </p:sp>
      <p:sp>
        <p:nvSpPr>
          <p:cNvPr id="14" name="Cubo 13"/>
          <p:cNvSpPr/>
          <p:nvPr/>
        </p:nvSpPr>
        <p:spPr>
          <a:xfrm>
            <a:off x="3491880" y="3356992"/>
            <a:ext cx="3096344" cy="1512168"/>
          </a:xfrm>
          <a:prstGeom prst="cub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TerraME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7" name="Cubo 6"/>
          <p:cNvSpPr/>
          <p:nvPr/>
        </p:nvSpPr>
        <p:spPr>
          <a:xfrm>
            <a:off x="3491880" y="4941168"/>
            <a:ext cx="3096344" cy="1368152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SO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3130-0B55-4001-B6A8-EF415A774BD0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5812</TotalTime>
  <Words>2771</Words>
  <Application>Microsoft Office PowerPoint</Application>
  <PresentationFormat>Apresentação na tela (4:3)</PresentationFormat>
  <Paragraphs>682</Paragraphs>
  <Slides>58</Slides>
  <Notes>45</Notes>
  <HiddenSlides>30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58</vt:i4>
      </vt:variant>
    </vt:vector>
  </HeadingPairs>
  <TitlesOfParts>
    <vt:vector size="59" baseType="lpstr">
      <vt:lpstr>Origem</vt:lpstr>
      <vt:lpstr>TerraME HPA </vt:lpstr>
      <vt:lpstr>Introdução - TerraME</vt:lpstr>
      <vt:lpstr>Justificativa - Nosso Problema</vt:lpstr>
      <vt:lpstr>Justificativa - Nosso Problema</vt:lpstr>
      <vt:lpstr>Objetivo</vt:lpstr>
      <vt:lpstr>Resolvendo o PROBLEMA  </vt:lpstr>
      <vt:lpstr>Primeiros Passos</vt:lpstr>
      <vt:lpstr>Primeiros Passos – Trabalhos Correlatos</vt:lpstr>
      <vt:lpstr>Podemos paralelizar a execução dos modelos ???</vt:lpstr>
      <vt:lpstr>Módulo entre o Modelo e o TerraME</vt:lpstr>
      <vt:lpstr>Pontos fundamentais do TerraME</vt:lpstr>
      <vt:lpstr>Primeiros Passos - Bibliotecas </vt:lpstr>
      <vt:lpstr>Estratégia Co-routine</vt:lpstr>
      <vt:lpstr>Primeiros Passos - Bibliotecas </vt:lpstr>
      <vt:lpstr>Primeiros Passos – Técnicas Paralelas</vt:lpstr>
      <vt:lpstr>Desenho da solução em que estamos trabalhando atualmente</vt:lpstr>
      <vt:lpstr>Desenho da solução em que estamos trabalhando atualmente - questões</vt:lpstr>
      <vt:lpstr>Desenho da solução em que estamos trabalhando atualmente</vt:lpstr>
      <vt:lpstr>Desenho da solução em que estamos trabalhando atualmente</vt:lpstr>
      <vt:lpstr>Desenho da solução em que estamos trabalhando atualmente</vt:lpstr>
      <vt:lpstr>Desenho da solução em que estamos trabalhando atualmente</vt:lpstr>
      <vt:lpstr>Desenho da solução em que estamos trabalhando atualmente</vt:lpstr>
      <vt:lpstr>Desenho da solução em que estamos trabalhando atualmente</vt:lpstr>
      <vt:lpstr>Exemplo</vt:lpstr>
      <vt:lpstr>Exemplo</vt:lpstr>
      <vt:lpstr>Cronograma para o próximo Semestre</vt:lpstr>
      <vt:lpstr>Perguntas???</vt:lpstr>
      <vt:lpstr>Slide 28</vt:lpstr>
      <vt:lpstr>Outro Problema</vt:lpstr>
      <vt:lpstr>Método de Monte Carlo</vt:lpstr>
      <vt:lpstr>Como é a execução do algoritmo de Monte Carlo???</vt:lpstr>
      <vt:lpstr>Como é a execução do algoritmo de Monte Carlo???</vt:lpstr>
      <vt:lpstr>Como é a execução do algoritmo de Monte Carlo???</vt:lpstr>
      <vt:lpstr>Como é a execução do algoritmo de Monte Carlo???</vt:lpstr>
      <vt:lpstr>Como paralelizar o algoritmo???</vt:lpstr>
      <vt:lpstr>Como paralelizar o algoritmo???</vt:lpstr>
      <vt:lpstr>O processo de Paralelização</vt:lpstr>
      <vt:lpstr>O processo de Paralelização</vt:lpstr>
      <vt:lpstr>O processo de Paralelização</vt:lpstr>
      <vt:lpstr>Como identificar os parâmetros ???</vt:lpstr>
      <vt:lpstr>Instâncias</vt:lpstr>
      <vt:lpstr>Instâncias</vt:lpstr>
      <vt:lpstr>Finalizando</vt:lpstr>
      <vt:lpstr>Resultados</vt:lpstr>
      <vt:lpstr>Resultados</vt:lpstr>
      <vt:lpstr>Resultados</vt:lpstr>
      <vt:lpstr>Resultados</vt:lpstr>
      <vt:lpstr>Algoritmo Genético</vt:lpstr>
      <vt:lpstr>Como Paralelizar a Calibração do Algoritmo Genético</vt:lpstr>
      <vt:lpstr>Como Paralelizar a Calibração do Algoritmo Genético</vt:lpstr>
      <vt:lpstr>Como Paralelizar a Calibração do Algoritmo Genético</vt:lpstr>
      <vt:lpstr>Como Paralelizar a Calibração do Algoritmo Genético</vt:lpstr>
      <vt:lpstr>Como Paralelizar a Calibração do Algoritmo Genético</vt:lpstr>
      <vt:lpstr>Resultados</vt:lpstr>
      <vt:lpstr>Resultados</vt:lpstr>
      <vt:lpstr>Resultados</vt:lpstr>
      <vt:lpstr>Teste Extremo</vt:lpstr>
      <vt:lpstr>Perguntas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TerraMe HPA II</dc:title>
  <dc:creator>SAULO</dc:creator>
  <cp:lastModifiedBy>SAULO</cp:lastModifiedBy>
  <cp:revision>1535</cp:revision>
  <dcterms:created xsi:type="dcterms:W3CDTF">2010-12-16T15:40:18Z</dcterms:created>
  <dcterms:modified xsi:type="dcterms:W3CDTF">2011-06-17T21:22:42Z</dcterms:modified>
</cp:coreProperties>
</file>