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5" r:id="rId4"/>
    <p:sldId id="258" r:id="rId5"/>
    <p:sldId id="271" r:id="rId6"/>
    <p:sldId id="266" r:id="rId7"/>
    <p:sldId id="267" r:id="rId8"/>
    <p:sldId id="268" r:id="rId9"/>
    <p:sldId id="269" r:id="rId10"/>
    <p:sldId id="270" r:id="rId11"/>
    <p:sldId id="259" r:id="rId12"/>
    <p:sldId id="260" r:id="rId13"/>
    <p:sldId id="261" r:id="rId14"/>
    <p:sldId id="262" r:id="rId15"/>
    <p:sldId id="263" r:id="rId16"/>
    <p:sldId id="264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29FC5E-B53C-4396-B625-242D4BEEF538}" type="datetimeFigureOut">
              <a:rPr lang="pt-BR" smtClean="0"/>
              <a:t>01/07/2011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6835CE-72B5-4C98-96E8-8D7BC64A4C59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pt-BR" dirty="0"/>
              <a:t>UMA AUTENTICAÇÃO SEGURA USANDO BLUETOOTH</a:t>
            </a:r>
            <a:br>
              <a:rPr lang="pt-BR" dirty="0"/>
            </a:br>
            <a:r>
              <a:rPr lang="pt-BR" dirty="0"/>
              <a:t>PARA A PLATAFORMA ANDROID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3400" y="4844752"/>
            <a:ext cx="7854696" cy="1752600"/>
          </a:xfrm>
        </p:spPr>
        <p:txBody>
          <a:bodyPr>
            <a:normAutofit/>
          </a:bodyPr>
          <a:lstStyle/>
          <a:p>
            <a:r>
              <a:rPr lang="pt-BR" dirty="0" smtClean="0"/>
              <a:t>Aluno: Bruno Cerqueira Hott</a:t>
            </a:r>
          </a:p>
          <a:p>
            <a:r>
              <a:rPr lang="pt-BR" dirty="0" smtClean="0"/>
              <a:t>Orientadores: Ricardo </a:t>
            </a:r>
            <a:r>
              <a:rPr lang="pt-BR" dirty="0" smtClean="0"/>
              <a:t>Augusto </a:t>
            </a:r>
            <a:r>
              <a:rPr lang="pt-BR" dirty="0" smtClean="0"/>
              <a:t>Rabelo Oliveira</a:t>
            </a:r>
          </a:p>
          <a:p>
            <a:r>
              <a:rPr lang="pt-BR" dirty="0" err="1" smtClean="0"/>
              <a:t>Jeroen</a:t>
            </a:r>
            <a:r>
              <a:rPr lang="pt-BR" dirty="0" smtClean="0"/>
              <a:t> A. M. van der </a:t>
            </a:r>
            <a:r>
              <a:rPr lang="pt-BR" dirty="0" err="1" smtClean="0"/>
              <a:t>Graaf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Android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Todos esses aplicativos contribuem para que o Android seja cada vez mais </a:t>
            </a:r>
            <a:r>
              <a:rPr lang="pt-BR" dirty="0" smtClean="0"/>
              <a:t>usado por </a:t>
            </a:r>
            <a:r>
              <a:rPr lang="pt-BR" dirty="0"/>
              <a:t>usuários que podem personalizar seu aparelho da forma que preferir.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Esse método utiliza o princípio de que esses dois dispositivos estão no mesmo </a:t>
            </a:r>
            <a:r>
              <a:rPr lang="pt-BR" dirty="0" smtClean="0"/>
              <a:t>espaço e </a:t>
            </a:r>
            <a:r>
              <a:rPr lang="pt-BR" dirty="0"/>
              <a:t>que ambos possuam um acelerômetro embutido. O usuário deverá segurar os </a:t>
            </a:r>
            <a:r>
              <a:rPr lang="pt-BR" dirty="0" smtClean="0"/>
              <a:t>dois aparelhos </a:t>
            </a:r>
            <a:r>
              <a:rPr lang="pt-BR" dirty="0"/>
              <a:t>com uma mão e sacudi-los um pouco, esse movimento capturado pelo </a:t>
            </a:r>
            <a:r>
              <a:rPr lang="pt-BR" dirty="0" smtClean="0"/>
              <a:t>acelerômetro </a:t>
            </a:r>
            <a:r>
              <a:rPr lang="pt-BR" dirty="0"/>
              <a:t>criará uma chave de segurança que será utilizada na encriptação dos dados </a:t>
            </a:r>
            <a:r>
              <a:rPr lang="pt-BR" dirty="0" smtClean="0"/>
              <a:t>à serem </a:t>
            </a:r>
            <a:r>
              <a:rPr lang="pt-BR" dirty="0"/>
              <a:t>enviados e na decriptação desses mesmos dados pelo dispositivo receptor.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medida que as redes de computadores evoluem e eliminam a necessidade de fios </a:t>
            </a:r>
            <a:r>
              <a:rPr lang="pt-BR" dirty="0" smtClean="0"/>
              <a:t>para a transmiss</a:t>
            </a:r>
            <a:r>
              <a:rPr lang="pt-BR" dirty="0"/>
              <a:t>ã</a:t>
            </a:r>
            <a:r>
              <a:rPr lang="pt-BR" dirty="0" smtClean="0"/>
              <a:t>o </a:t>
            </a:r>
            <a:r>
              <a:rPr lang="pt-BR" dirty="0"/>
              <a:t>de </a:t>
            </a:r>
            <a:r>
              <a:rPr lang="pt-BR" dirty="0" smtClean="0"/>
              <a:t>informações</a:t>
            </a:r>
            <a:r>
              <a:rPr lang="pt-BR" dirty="0"/>
              <a:t>, estas se tornam cada vez mais </a:t>
            </a:r>
            <a:r>
              <a:rPr lang="pt-BR" dirty="0" smtClean="0"/>
              <a:t>vulneráveis </a:t>
            </a:r>
            <a:r>
              <a:rPr lang="pt-BR" dirty="0"/>
              <a:t>a ataques </a:t>
            </a:r>
            <a:r>
              <a:rPr lang="pt-BR" dirty="0" smtClean="0"/>
              <a:t>que visam </a:t>
            </a:r>
            <a:r>
              <a:rPr lang="pt-BR" dirty="0"/>
              <a:t>quebrar a confidencialidade e </a:t>
            </a:r>
            <a:r>
              <a:rPr lang="pt-BR" dirty="0" smtClean="0"/>
              <a:t>autenticidade.</a:t>
            </a:r>
            <a:endParaRPr lang="pt-BR" dirty="0"/>
          </a:p>
          <a:p>
            <a:r>
              <a:rPr lang="pt-BR" dirty="0"/>
              <a:t>Tecnologias sem fio como </a:t>
            </a:r>
            <a:r>
              <a:rPr lang="pt-BR" dirty="0" err="1"/>
              <a:t>Wi-Fi</a:t>
            </a:r>
            <a:r>
              <a:rPr lang="pt-BR" dirty="0"/>
              <a:t> e Bluetooth </a:t>
            </a:r>
            <a:r>
              <a:rPr lang="pt-BR" dirty="0" smtClean="0"/>
              <a:t>est</a:t>
            </a:r>
            <a:r>
              <a:rPr lang="pt-BR" dirty="0"/>
              <a:t>ã</a:t>
            </a:r>
            <a:r>
              <a:rPr lang="pt-BR" dirty="0" smtClean="0"/>
              <a:t>o </a:t>
            </a:r>
            <a:r>
              <a:rPr lang="pt-BR" dirty="0"/>
              <a:t>mais expostas com </a:t>
            </a:r>
            <a:r>
              <a:rPr lang="pt-BR" dirty="0" smtClean="0"/>
              <a:t>relação </a:t>
            </a:r>
            <a:r>
              <a:rPr lang="pt-BR" dirty="0"/>
              <a:t>ao </a:t>
            </a:r>
            <a:r>
              <a:rPr lang="pt-BR" dirty="0" smtClean="0"/>
              <a:t>vazamento de informações</a:t>
            </a:r>
            <a:r>
              <a:rPr lang="pt-BR" dirty="0"/>
              <a:t>, pois qualquer dispositivo dentro do alcance dessas redes </a:t>
            </a:r>
            <a:r>
              <a:rPr lang="pt-BR" dirty="0" smtClean="0"/>
              <a:t>poderia interceptar </a:t>
            </a:r>
            <a:r>
              <a:rPr lang="pt-BR" dirty="0"/>
              <a:t>essas </a:t>
            </a:r>
            <a:r>
              <a:rPr lang="pt-BR" dirty="0" smtClean="0"/>
              <a:t>informações</a:t>
            </a:r>
            <a:r>
              <a:rPr lang="pt-BR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Para garantir a </a:t>
            </a:r>
            <a:r>
              <a:rPr lang="pt-BR" dirty="0" smtClean="0"/>
              <a:t>segurança </a:t>
            </a:r>
            <a:r>
              <a:rPr lang="pt-BR" dirty="0"/>
              <a:t>na </a:t>
            </a:r>
            <a:r>
              <a:rPr lang="pt-BR" dirty="0" smtClean="0"/>
              <a:t>autenticação</a:t>
            </a:r>
            <a:r>
              <a:rPr lang="pt-BR" dirty="0"/>
              <a:t>, sigilo e confidencialidade </a:t>
            </a:r>
            <a:r>
              <a:rPr lang="pt-BR" dirty="0" smtClean="0"/>
              <a:t>de informações </a:t>
            </a:r>
            <a:r>
              <a:rPr lang="pt-BR" dirty="0"/>
              <a:t>trocadas em uma rede </a:t>
            </a:r>
            <a:r>
              <a:rPr lang="pt-BR" dirty="0" smtClean="0"/>
              <a:t>s</a:t>
            </a:r>
            <a:r>
              <a:rPr lang="pt-BR" dirty="0"/>
              <a:t>ã</a:t>
            </a:r>
            <a:r>
              <a:rPr lang="pt-BR" dirty="0" smtClean="0"/>
              <a:t>o </a:t>
            </a:r>
            <a:r>
              <a:rPr lang="pt-BR" dirty="0"/>
              <a:t>utilizados sistemas </a:t>
            </a:r>
            <a:r>
              <a:rPr lang="pt-BR" dirty="0" smtClean="0"/>
              <a:t>criptográficos simétricos e </a:t>
            </a:r>
            <a:r>
              <a:rPr lang="pt-BR" dirty="0"/>
              <a:t>de chave </a:t>
            </a:r>
            <a:r>
              <a:rPr lang="pt-BR" dirty="0" smtClean="0"/>
              <a:t>pública.</a:t>
            </a:r>
          </a:p>
          <a:p>
            <a:r>
              <a:rPr lang="pt-BR" dirty="0"/>
              <a:t>Estes sistemas devem ser baseados </a:t>
            </a:r>
            <a:r>
              <a:rPr lang="pt-BR" dirty="0" smtClean="0"/>
              <a:t>na força </a:t>
            </a:r>
            <a:r>
              <a:rPr lang="pt-BR" dirty="0"/>
              <a:t>de pelo menos uma chave secreta e </a:t>
            </a:r>
            <a:r>
              <a:rPr lang="pt-BR" dirty="0" smtClean="0"/>
              <a:t>n</a:t>
            </a:r>
            <a:r>
              <a:rPr lang="pt-BR" dirty="0"/>
              <a:t>ã</a:t>
            </a:r>
            <a:r>
              <a:rPr lang="pt-BR" dirty="0" smtClean="0"/>
              <a:t>o </a:t>
            </a:r>
            <a:r>
              <a:rPr lang="pt-BR" dirty="0"/>
              <a:t>apenas em seus </a:t>
            </a:r>
            <a:r>
              <a:rPr lang="pt-BR" dirty="0" smtClean="0"/>
              <a:t>métodos de </a:t>
            </a:r>
            <a:r>
              <a:rPr lang="pt-BR" dirty="0" err="1" smtClean="0"/>
              <a:t>embaralhamento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chaves devem ser obtidas </a:t>
            </a:r>
            <a:r>
              <a:rPr lang="pt-BR" dirty="0" smtClean="0"/>
              <a:t>através </a:t>
            </a:r>
            <a:r>
              <a:rPr lang="pt-BR" dirty="0"/>
              <a:t>de </a:t>
            </a:r>
            <a:r>
              <a:rPr lang="pt-BR" dirty="0" smtClean="0"/>
              <a:t>fontes aleatórias </a:t>
            </a:r>
            <a:r>
              <a:rPr lang="pt-BR" dirty="0"/>
              <a:t>de </a:t>
            </a:r>
            <a:r>
              <a:rPr lang="pt-BR" dirty="0" smtClean="0"/>
              <a:t>informações</a:t>
            </a:r>
            <a:r>
              <a:rPr lang="pt-BR" dirty="0"/>
              <a:t>, como uma senha digitada por um </a:t>
            </a:r>
            <a:r>
              <a:rPr lang="pt-BR" dirty="0" smtClean="0"/>
              <a:t>usuário</a:t>
            </a:r>
            <a:r>
              <a:rPr lang="pt-BR" dirty="0"/>
              <a:t>, ou dados dos </a:t>
            </a:r>
            <a:r>
              <a:rPr lang="pt-BR" dirty="0" smtClean="0"/>
              <a:t>diversos tipos </a:t>
            </a:r>
            <a:r>
              <a:rPr lang="pt-BR" dirty="0"/>
              <a:t>de sensores. Quanto mais </a:t>
            </a:r>
            <a:r>
              <a:rPr lang="pt-BR" dirty="0" smtClean="0"/>
              <a:t>aleatória </a:t>
            </a:r>
            <a:r>
              <a:rPr lang="pt-BR" dirty="0"/>
              <a:t>a fonte geradora da chave, maior é</a:t>
            </a:r>
            <a:r>
              <a:rPr lang="pt-BR" dirty="0" smtClean="0"/>
              <a:t> a quantidade </a:t>
            </a:r>
            <a:r>
              <a:rPr lang="pt-BR" dirty="0"/>
              <a:t>de incerteza que ela </a:t>
            </a:r>
            <a:r>
              <a:rPr lang="pt-BR" dirty="0" smtClean="0"/>
              <a:t>contém</a:t>
            </a:r>
            <a:r>
              <a:rPr lang="pt-BR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smtClean="0"/>
              <a:t>protocolo padrão </a:t>
            </a:r>
            <a:r>
              <a:rPr lang="pt-BR" dirty="0"/>
              <a:t>utilizado para </a:t>
            </a:r>
            <a:r>
              <a:rPr lang="pt-BR" dirty="0" smtClean="0"/>
              <a:t>autenticação </a:t>
            </a:r>
            <a:r>
              <a:rPr lang="pt-BR" dirty="0"/>
              <a:t>em redes </a:t>
            </a:r>
            <a:r>
              <a:rPr lang="pt-BR" dirty="0" smtClean="0"/>
              <a:t>Bluetooth </a:t>
            </a:r>
            <a:r>
              <a:rPr lang="pt-BR" dirty="0"/>
              <a:t>utiliza </a:t>
            </a:r>
            <a:r>
              <a:rPr lang="pt-BR" dirty="0" smtClean="0"/>
              <a:t>uma chave </a:t>
            </a:r>
            <a:r>
              <a:rPr lang="pt-BR" dirty="0"/>
              <a:t>secreta inserida por um </a:t>
            </a:r>
            <a:r>
              <a:rPr lang="pt-BR" dirty="0" smtClean="0"/>
              <a:t>usuário. Nada seguro!</a:t>
            </a:r>
          </a:p>
          <a:p>
            <a:r>
              <a:rPr lang="pt-BR" dirty="0" smtClean="0"/>
              <a:t>Uma chave suficientemente segura deve ter no mínimo 128 bits de tamanho e forçaria os usuários a digitar e lembrar enormes cadeias de caracteres.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Aceler</a:t>
            </a:r>
            <a:r>
              <a:rPr lang="pt-BR" dirty="0"/>
              <a:t>ô</a:t>
            </a:r>
            <a:r>
              <a:rPr lang="pt-BR" dirty="0" smtClean="0"/>
              <a:t>metros s</a:t>
            </a:r>
            <a:r>
              <a:rPr lang="pt-BR" dirty="0"/>
              <a:t>ã</a:t>
            </a:r>
            <a:r>
              <a:rPr lang="pt-BR" dirty="0" smtClean="0"/>
              <a:t>o </a:t>
            </a:r>
            <a:r>
              <a:rPr lang="pt-BR" dirty="0"/>
              <a:t>boas fontes de </a:t>
            </a:r>
            <a:r>
              <a:rPr lang="pt-BR" dirty="0" smtClean="0"/>
              <a:t>entropia (desordem), </a:t>
            </a:r>
            <a:r>
              <a:rPr lang="pt-BR" dirty="0"/>
              <a:t>uma vez que, com um </a:t>
            </a:r>
            <a:r>
              <a:rPr lang="pt-BR" dirty="0" smtClean="0"/>
              <a:t>simples movimento</a:t>
            </a:r>
            <a:r>
              <a:rPr lang="pt-BR" dirty="0"/>
              <a:t>, pode-se obter uma grande quantidade de </a:t>
            </a:r>
            <a:r>
              <a:rPr lang="pt-BR" dirty="0" smtClean="0"/>
              <a:t>informação.</a:t>
            </a:r>
          </a:p>
          <a:p>
            <a:r>
              <a:rPr lang="pt-BR" dirty="0" smtClean="0"/>
              <a:t>Duas pessoas diferentes não conseguem obter os mesmos dados de leitura do acelerômetro mesmo que seus movimentos sejam “sincronizados”.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Acelerômetro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Foi proposto um modelo para tratamento dos dados obtidos pelo acelerômetro. Este modelo é dividido em três tarefas:</a:t>
            </a:r>
          </a:p>
          <a:p>
            <a:r>
              <a:rPr lang="pt-BR" dirty="0" smtClean="0"/>
              <a:t>Aquisição </a:t>
            </a:r>
            <a:r>
              <a:rPr lang="pt-BR" dirty="0"/>
              <a:t>de dados do </a:t>
            </a:r>
            <a:r>
              <a:rPr lang="pt-BR" dirty="0" smtClean="0"/>
              <a:t>sensor;</a:t>
            </a:r>
          </a:p>
          <a:p>
            <a:r>
              <a:rPr lang="pt-BR" dirty="0" smtClean="0"/>
              <a:t>Alinhamento temporal;</a:t>
            </a:r>
          </a:p>
          <a:p>
            <a:r>
              <a:rPr lang="pt-BR" dirty="0" smtClean="0"/>
              <a:t>Alinhamento </a:t>
            </a:r>
            <a:r>
              <a:rPr lang="pt-BR" dirty="0"/>
              <a:t>espacial.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Aquisiçao</a:t>
            </a:r>
            <a:r>
              <a:rPr lang="pt-BR" dirty="0" smtClean="0"/>
              <a:t> de dados do sensor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tarefa de aquisição de dados não apenas consiste em coletar os dados, </a:t>
            </a:r>
            <a:r>
              <a:rPr lang="pt-BR" dirty="0" smtClean="0"/>
              <a:t>mas também definir </a:t>
            </a:r>
            <a:r>
              <a:rPr lang="pt-BR" dirty="0"/>
              <a:t>a taxa de amostragem. Estes dados devem ser coletados </a:t>
            </a:r>
            <a:r>
              <a:rPr lang="pt-BR" dirty="0" smtClean="0"/>
              <a:t>localmente e</a:t>
            </a:r>
            <a:r>
              <a:rPr lang="pt-BR" dirty="0"/>
              <a:t>, por questões de </a:t>
            </a:r>
            <a:r>
              <a:rPr lang="pt-BR" dirty="0" smtClean="0"/>
              <a:t>segurança</a:t>
            </a:r>
            <a:r>
              <a:rPr lang="pt-BR" dirty="0"/>
              <a:t>, não deve ser trafegado pela rede </a:t>
            </a:r>
            <a:r>
              <a:rPr lang="pt-BR" dirty="0" smtClean="0"/>
              <a:t>sem fio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Alinhamento temporal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necessário que haja um consenso sobre o início da medição.</a:t>
            </a:r>
          </a:p>
          <a:p>
            <a:r>
              <a:rPr lang="pt-BR" dirty="0" smtClean="0"/>
              <a:t>Neste trabalho utilizaremos a detecção de uma movimentação brusca para sincronizarmos a leitura dos dois aparelhos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Celulares, </a:t>
            </a:r>
            <a:r>
              <a:rPr lang="pt-BR" dirty="0" err="1"/>
              <a:t>PDAs</a:t>
            </a:r>
            <a:r>
              <a:rPr lang="pt-BR" dirty="0"/>
              <a:t> ou </a:t>
            </a:r>
            <a:r>
              <a:rPr lang="pt-BR" dirty="0" err="1"/>
              <a:t>smartphones</a:t>
            </a:r>
            <a:r>
              <a:rPr lang="pt-BR" dirty="0"/>
              <a:t> (que são laptops, </a:t>
            </a:r>
            <a:r>
              <a:rPr lang="pt-BR" dirty="0" err="1"/>
              <a:t>PDAs</a:t>
            </a:r>
            <a:r>
              <a:rPr lang="pt-BR" dirty="0"/>
              <a:t> e celulares em um só </a:t>
            </a:r>
            <a:r>
              <a:rPr lang="pt-BR" dirty="0" smtClean="0"/>
              <a:t>dispositivo) tornaram-se </a:t>
            </a:r>
            <a:r>
              <a:rPr lang="pt-BR" dirty="0"/>
              <a:t>acessórios essenciais para o agitado </a:t>
            </a:r>
            <a:r>
              <a:rPr lang="pt-BR" dirty="0" smtClean="0"/>
              <a:t> estilo </a:t>
            </a:r>
            <a:r>
              <a:rPr lang="pt-BR" dirty="0"/>
              <a:t>de vida moderno. </a:t>
            </a:r>
            <a:r>
              <a:rPr lang="pt-BR" dirty="0" smtClean="0"/>
              <a:t>Os celulares </a:t>
            </a:r>
            <a:r>
              <a:rPr lang="pt-BR" dirty="0"/>
              <a:t>e </a:t>
            </a:r>
            <a:r>
              <a:rPr lang="pt-BR" dirty="0" err="1"/>
              <a:t>PDAs</a:t>
            </a:r>
            <a:r>
              <a:rPr lang="pt-BR" dirty="0"/>
              <a:t> são convenientes, portáteis e estão cada vez mais </a:t>
            </a:r>
            <a:r>
              <a:rPr lang="pt-BR" dirty="0" err="1"/>
              <a:t>sosticados</a:t>
            </a:r>
            <a:r>
              <a:rPr lang="pt-BR" dirty="0"/>
              <a:t>. </a:t>
            </a:r>
            <a:r>
              <a:rPr lang="pt-BR" dirty="0" smtClean="0"/>
              <a:t>Eles podem </a:t>
            </a:r>
            <a:r>
              <a:rPr lang="pt-BR" dirty="0"/>
              <a:t>ser levados a </a:t>
            </a:r>
            <a:r>
              <a:rPr lang="pt-BR" dirty="0" smtClean="0"/>
              <a:t>praticamente </a:t>
            </a:r>
            <a:r>
              <a:rPr lang="pt-BR" dirty="0"/>
              <a:t>todos os lugares, junto com anotações e </a:t>
            </a:r>
            <a:r>
              <a:rPr lang="pt-BR" dirty="0" smtClean="0"/>
              <a:t>informações importantes</a:t>
            </a:r>
            <a:r>
              <a:rPr lang="pt-BR" dirty="0"/>
              <a:t>, o que o torna disponível a qualquer momento e em qualquer lugar.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Alinhamento espacial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Considerando que os aparelhos não estão dispostos com os eixos alinhados deveremos normalizar as informações de cada dimensão.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Reconciliação de chaves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Informações obtidas através do acelerômetro não são muito precisas.</a:t>
            </a:r>
          </a:p>
          <a:p>
            <a:r>
              <a:rPr lang="pt-BR" dirty="0" smtClean="0"/>
              <a:t>Mesmo que dois aparelhos, A e B, fiquem emparelhados corretamente  e o movimento dos dois simultaneamente seja perfeito, a medição em cada um deles será diferente</a:t>
            </a:r>
          </a:p>
          <a:p>
            <a:r>
              <a:rPr lang="pt-BR" dirty="0" smtClean="0"/>
              <a:t>Assim, tem-se duas chaves KA e KB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Reconciliação de chaves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 smtClean="0"/>
              <a:t>processo de reconciliação </a:t>
            </a:r>
            <a:r>
              <a:rPr lang="pt-BR" dirty="0" smtClean="0"/>
              <a:t>de chaves consiste em </a:t>
            </a:r>
            <a:r>
              <a:rPr lang="pt-BR" dirty="0" smtClean="0"/>
              <a:t>transformar </a:t>
            </a:r>
            <a:r>
              <a:rPr lang="pt-BR" dirty="0" smtClean="0"/>
              <a:t>duas chaves </a:t>
            </a:r>
            <a:r>
              <a:rPr lang="pt-BR" dirty="0" smtClean="0"/>
              <a:t>criptográficas correlatas, mas diferentes em uma única chave.</a:t>
            </a:r>
          </a:p>
          <a:p>
            <a:r>
              <a:rPr lang="pt-BR" dirty="0" smtClean="0"/>
              <a:t>Essa reconciliação é baseada na troca de informações</a:t>
            </a:r>
          </a:p>
          <a:p>
            <a:r>
              <a:rPr lang="pt-BR" dirty="0" smtClean="0"/>
              <a:t>Considerando que o canal para essa troca ainda é público, é preciso que o protocolo utilize o mínimo de informação a respeito da chave.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BINARY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Uma maneira de encontrar diferenças nas chaves é com o seguinte algoritmo:</a:t>
            </a:r>
          </a:p>
          <a:p>
            <a:r>
              <a:rPr lang="pt-BR" dirty="0" smtClean="0"/>
              <a:t>A </a:t>
            </a:r>
            <a:r>
              <a:rPr lang="pt-BR" dirty="0" smtClean="0"/>
              <a:t>envia a </a:t>
            </a:r>
            <a:r>
              <a:rPr lang="pt-BR" dirty="0" smtClean="0"/>
              <a:t>B a </a:t>
            </a:r>
            <a:r>
              <a:rPr lang="pt-BR" dirty="0" smtClean="0"/>
              <a:t>paridade da primeira metade de </a:t>
            </a:r>
            <a:r>
              <a:rPr lang="pt-BR" dirty="0" smtClean="0"/>
              <a:t>X. B </a:t>
            </a:r>
            <a:r>
              <a:rPr lang="pt-BR" dirty="0" smtClean="0"/>
              <a:t>compara com a paridade da mesma </a:t>
            </a:r>
            <a:r>
              <a:rPr lang="pt-BR" dirty="0" smtClean="0"/>
              <a:t>metade de Y </a:t>
            </a:r>
            <a:r>
              <a:rPr lang="pt-BR" dirty="0" smtClean="0"/>
              <a:t>para identificar se o erro ocorreu na primeira ou segunda metade e avisa </a:t>
            </a:r>
            <a:r>
              <a:rPr lang="pt-BR" dirty="0" smtClean="0"/>
              <a:t>a A.</a:t>
            </a:r>
            <a:endParaRPr lang="pt-BR" dirty="0" smtClean="0"/>
          </a:p>
          <a:p>
            <a:r>
              <a:rPr lang="pt-BR" dirty="0" smtClean="0"/>
              <a:t>O processo é</a:t>
            </a:r>
            <a:r>
              <a:rPr lang="pt-BR" dirty="0" smtClean="0"/>
              <a:t> </a:t>
            </a:r>
            <a:r>
              <a:rPr lang="pt-BR" dirty="0" smtClean="0"/>
              <a:t>repetido tomando-se a metade com erro como String </a:t>
            </a:r>
            <a:r>
              <a:rPr lang="pt-BR" dirty="0" smtClean="0"/>
              <a:t>até </a:t>
            </a:r>
            <a:r>
              <a:rPr lang="pt-BR" dirty="0" smtClean="0"/>
              <a:t>que o erro </a:t>
            </a:r>
            <a:r>
              <a:rPr lang="pt-BR" dirty="0" smtClean="0"/>
              <a:t>seja encontrado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CONFIRM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indica, com probabilidade 1/2, quando X </a:t>
            </a:r>
            <a:r>
              <a:rPr lang="pt-BR" dirty="0" smtClean="0"/>
              <a:t>e Y </a:t>
            </a:r>
            <a:r>
              <a:rPr lang="pt-BR" dirty="0" smtClean="0"/>
              <a:t>são diferentes. Caso elas sejam iguais, a primitiva o informa com probabilidade 1.</a:t>
            </a:r>
          </a:p>
          <a:p>
            <a:r>
              <a:rPr lang="pt-BR" dirty="0" smtClean="0"/>
              <a:t>Para realizá-lo, A e B escolhem um subconjunto de bits. Então comparam as </a:t>
            </a:r>
            <a:r>
              <a:rPr lang="pt-BR" dirty="0" smtClean="0"/>
              <a:t>suas paridades</a:t>
            </a:r>
            <a:r>
              <a:rPr lang="pt-BR" dirty="0" smtClean="0"/>
              <a:t>. Este processo pode ser repetido k vezes para assegurar com </a:t>
            </a:r>
            <a:r>
              <a:rPr lang="pt-BR" dirty="0" smtClean="0"/>
              <a:t>probabilidade de </a:t>
            </a:r>
            <a:r>
              <a:rPr lang="pt-BR" dirty="0" smtClean="0"/>
              <a:t>erro de </a:t>
            </a:r>
            <a:r>
              <a:rPr lang="pt-BR" dirty="0" smtClean="0"/>
              <a:t>2</a:t>
            </a:r>
            <a:r>
              <a:rPr lang="pt-BR" sz="2400" baseline="30000" dirty="0" smtClean="0"/>
              <a:t>-k</a:t>
            </a:r>
            <a:r>
              <a:rPr lang="pt-BR" dirty="0" smtClean="0"/>
              <a:t> </a:t>
            </a:r>
            <a:r>
              <a:rPr lang="pt-BR" dirty="0" smtClean="0"/>
              <a:t>que A e B são iguais.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BICONF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uma combinação das primitivas anteriores. Toda vez que for </a:t>
            </a:r>
            <a:r>
              <a:rPr lang="pt-BR" dirty="0" smtClean="0"/>
              <a:t>verificado </a:t>
            </a:r>
            <a:r>
              <a:rPr lang="pt-BR" dirty="0" smtClean="0"/>
              <a:t>com CONFIRM que as Strings são diferentes, então executa-se BINARY </a:t>
            </a:r>
            <a:r>
              <a:rPr lang="pt-BR" dirty="0" smtClean="0"/>
              <a:t>para encontrar </a:t>
            </a:r>
            <a:r>
              <a:rPr lang="pt-BR" dirty="0" smtClean="0"/>
              <a:t>e corrigir o erro.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próximo passo deste projeto será implementar e testar os diversos meios de </a:t>
            </a:r>
            <a:r>
              <a:rPr lang="pt-BR" dirty="0" smtClean="0"/>
              <a:t>obtenção de </a:t>
            </a:r>
            <a:r>
              <a:rPr lang="pt-BR" dirty="0" smtClean="0"/>
              <a:t>chaves aleatórias a partir do acelerômetro de um </a:t>
            </a:r>
            <a:r>
              <a:rPr lang="pt-BR" dirty="0" smtClean="0"/>
              <a:t>smartphone. </a:t>
            </a:r>
            <a:endParaRPr lang="pt-BR" dirty="0" smtClean="0"/>
          </a:p>
          <a:p>
            <a:r>
              <a:rPr lang="pt-BR" dirty="0" smtClean="0"/>
              <a:t>Deverá ser implementados e testados os métodos de reconciliação de chaves </a:t>
            </a:r>
            <a:r>
              <a:rPr lang="pt-BR" dirty="0" smtClean="0"/>
              <a:t>propostos discutidos </a:t>
            </a:r>
            <a:r>
              <a:rPr lang="pt-BR" dirty="0" smtClean="0"/>
              <a:t>neste trabalho</a:t>
            </a:r>
            <a:r>
              <a:rPr lang="pt-BR" dirty="0" smtClean="0"/>
              <a:t>.</a:t>
            </a:r>
          </a:p>
          <a:p>
            <a:r>
              <a:rPr lang="pt-BR" dirty="0" smtClean="0"/>
              <a:t>De </a:t>
            </a:r>
            <a:r>
              <a:rPr lang="pt-BR" dirty="0" smtClean="0"/>
              <a:t>posse então das chaves obtidas, deveremos estudar </a:t>
            </a:r>
            <a:r>
              <a:rPr lang="pt-BR" dirty="0" smtClean="0"/>
              <a:t>e implementar </a:t>
            </a:r>
            <a:r>
              <a:rPr lang="pt-BR" dirty="0" smtClean="0"/>
              <a:t>alguns protocolos de comunicação entre estes dispositivos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07524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546"/>
                <a:gridCol w="947513"/>
                <a:gridCol w="834397"/>
                <a:gridCol w="964844"/>
                <a:gridCol w="966427"/>
                <a:gridCol w="96251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Atividades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Out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Dez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Implementação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Testes e correções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Análise de resultados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Redigir a monografia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Apresentação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</a:t>
            </a:r>
            <a:r>
              <a:rPr lang="pt-BR" dirty="0" err="1"/>
              <a:t>smartphones</a:t>
            </a:r>
            <a:r>
              <a:rPr lang="pt-BR" dirty="0"/>
              <a:t> nunca foram tão baratos, acessíveis e fácil de usar.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provável </a:t>
            </a:r>
            <a:r>
              <a:rPr lang="pt-BR" dirty="0"/>
              <a:t>que haja algumas informações muito importantes armazenadas nesses </a:t>
            </a:r>
            <a:r>
              <a:rPr lang="pt-BR" dirty="0" smtClean="0"/>
              <a:t>dispositivos.</a:t>
            </a:r>
          </a:p>
          <a:p>
            <a:r>
              <a:rPr lang="pt-BR" dirty="0" smtClean="0"/>
              <a:t>É provável </a:t>
            </a:r>
            <a:r>
              <a:rPr lang="pt-BR" dirty="0"/>
              <a:t>também que os </a:t>
            </a:r>
            <a:r>
              <a:rPr lang="pt-BR" dirty="0" smtClean="0"/>
              <a:t>usuários </a:t>
            </a:r>
            <a:r>
              <a:rPr lang="pt-BR" dirty="0"/>
              <a:t>necessitem de compartilhar essas </a:t>
            </a:r>
            <a:r>
              <a:rPr lang="pt-BR" dirty="0" smtClean="0"/>
              <a:t>informações com </a:t>
            </a:r>
            <a:r>
              <a:rPr lang="pt-BR" dirty="0"/>
              <a:t>outros aparelhos</a:t>
            </a:r>
            <a:r>
              <a:rPr lang="pt-BR" dirty="0" smtClean="0"/>
              <a:t>.</a:t>
            </a:r>
          </a:p>
          <a:p>
            <a:r>
              <a:rPr lang="pt-BR" dirty="0"/>
              <a:t>Pensando nisso apresentamos um método de </a:t>
            </a:r>
            <a:r>
              <a:rPr lang="pt-BR" dirty="0" smtClean="0"/>
              <a:t>transferência </a:t>
            </a:r>
            <a:r>
              <a:rPr lang="pt-BR" dirty="0"/>
              <a:t>segura entre dois dispositivos móveis.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Antes porém...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Antes de apresentar o método, duas perguntas deverão ser sanadas:</a:t>
            </a:r>
          </a:p>
          <a:p>
            <a:r>
              <a:rPr lang="pt-BR" dirty="0" smtClean="0"/>
              <a:t>Por quê a plataforma Android?</a:t>
            </a:r>
          </a:p>
          <a:p>
            <a:r>
              <a:rPr lang="pt-BR" dirty="0" smtClean="0"/>
              <a:t>Como ter certeza de que as chaves de ambos os dispositivos são iguais?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android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809328"/>
            <a:ext cx="2699792" cy="26997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Android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1840" y="1600200"/>
            <a:ext cx="5472608" cy="4525963"/>
          </a:xfrm>
        </p:spPr>
        <p:txBody>
          <a:bodyPr>
            <a:normAutofit/>
          </a:bodyPr>
          <a:lstStyle/>
          <a:p>
            <a:r>
              <a:rPr lang="pt-BR" dirty="0"/>
              <a:t>A plataforma Android foi concebida inicialmente pelo Google</a:t>
            </a:r>
            <a:r>
              <a:rPr lang="pt-BR" dirty="0" smtClean="0"/>
              <a:t>.</a:t>
            </a:r>
          </a:p>
          <a:p>
            <a:r>
              <a:rPr lang="pt-BR" dirty="0" smtClean="0"/>
              <a:t>Android </a:t>
            </a:r>
            <a:r>
              <a:rPr lang="pt-BR" dirty="0"/>
              <a:t>é </a:t>
            </a:r>
            <a:r>
              <a:rPr lang="pt-BR" dirty="0" smtClean="0"/>
              <a:t>completo, aberto </a:t>
            </a:r>
            <a:r>
              <a:rPr lang="pt-BR" dirty="0"/>
              <a:t>e </a:t>
            </a:r>
            <a:r>
              <a:rPr lang="pt-BR" dirty="0" smtClean="0"/>
              <a:t>livre</a:t>
            </a:r>
          </a:p>
          <a:p>
            <a:r>
              <a:rPr lang="pt-BR" dirty="0" smtClean="0"/>
              <a:t>não é </a:t>
            </a:r>
            <a:r>
              <a:rPr lang="pt-BR" dirty="0"/>
              <a:t>dependente do hardware</a:t>
            </a:r>
            <a:r>
              <a:rPr lang="pt-BR" dirty="0" smtClean="0"/>
              <a:t>,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Android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Esta plataforma foi </a:t>
            </a:r>
            <a:r>
              <a:rPr lang="pt-BR" dirty="0" smtClean="0"/>
              <a:t>desenvolvida utilizando </a:t>
            </a:r>
            <a:r>
              <a:rPr lang="pt-BR" dirty="0"/>
              <a:t>o sistema operacional Linux. Sendo assim, todas as </a:t>
            </a:r>
            <a:r>
              <a:rPr lang="pt-BR" dirty="0" smtClean="0"/>
              <a:t>características intrínsecas </a:t>
            </a:r>
            <a:r>
              <a:rPr lang="pt-BR" dirty="0"/>
              <a:t>deste sistema foram incorporadas, como, por exemplo, o sistema de </a:t>
            </a:r>
            <a:r>
              <a:rPr lang="pt-BR" dirty="0" smtClean="0"/>
              <a:t>arquivos e </a:t>
            </a:r>
            <a:r>
              <a:rPr lang="pt-BR" dirty="0"/>
              <a:t>o </a:t>
            </a:r>
            <a:r>
              <a:rPr lang="pt-BR" dirty="0" err="1"/>
              <a:t>kernel</a:t>
            </a:r>
            <a:r>
              <a:rPr lang="pt-B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Android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</a:t>
            </a:r>
            <a:r>
              <a:rPr lang="pt-BR" dirty="0" smtClean="0"/>
              <a:t>Android ainda </a:t>
            </a:r>
            <a:r>
              <a:rPr lang="pt-BR" dirty="0"/>
              <a:t>conta com vários desenvolvedores, que estão cada vez mais interessados </a:t>
            </a:r>
            <a:r>
              <a:rPr lang="pt-BR" dirty="0" smtClean="0"/>
              <a:t>em desenvolver </a:t>
            </a:r>
            <a:r>
              <a:rPr lang="pt-BR" dirty="0"/>
              <a:t>aplicativos para Android, considerando que existe um grande investimento </a:t>
            </a:r>
            <a:r>
              <a:rPr lang="pt-BR" dirty="0" smtClean="0"/>
              <a:t>de empresas </a:t>
            </a:r>
            <a:r>
              <a:rPr lang="pt-BR" dirty="0"/>
              <a:t>em Android contribuindo com a popularização e com o crescimento </a:t>
            </a:r>
            <a:r>
              <a:rPr lang="pt-BR" dirty="0" smtClean="0"/>
              <a:t>acelerado de </a:t>
            </a:r>
            <a:r>
              <a:rPr lang="pt-BR" dirty="0"/>
              <a:t>dispositivos sendo comprados mundialmente.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Android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Milhares de aplicativos estão </a:t>
            </a:r>
            <a:r>
              <a:rPr lang="pt-BR" dirty="0" smtClean="0"/>
              <a:t>disponíveis no </a:t>
            </a:r>
            <a:r>
              <a:rPr lang="pt-BR" dirty="0"/>
              <a:t>Android </a:t>
            </a:r>
            <a:r>
              <a:rPr lang="pt-BR" dirty="0" err="1" smtClean="0"/>
              <a:t>Market</a:t>
            </a:r>
            <a:endParaRPr lang="pt-BR" dirty="0" smtClean="0"/>
          </a:p>
          <a:p>
            <a:r>
              <a:rPr lang="pt-BR" dirty="0"/>
              <a:t>Grande parte desses aplicativos são gratuitos, ou então tem preços muito </a:t>
            </a:r>
            <a:r>
              <a:rPr lang="pt-BR" dirty="0" smtClean="0"/>
              <a:t>baixos, contribuindo </a:t>
            </a:r>
            <a:r>
              <a:rPr lang="pt-BR" dirty="0"/>
              <a:t>para que os usuários Android adquiram com maior facilidade os </a:t>
            </a:r>
            <a:r>
              <a:rPr lang="pt-BR" dirty="0" smtClean="0"/>
              <a:t>programas de </a:t>
            </a:r>
            <a:r>
              <a:rPr lang="pt-BR" dirty="0"/>
              <a:t>sua preferência.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1187</Words>
  <Application>Microsoft Office PowerPoint</Application>
  <PresentationFormat>Apresentação na tela (4:3)</PresentationFormat>
  <Paragraphs>102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Fluxo</vt:lpstr>
      <vt:lpstr>UMA AUTENTICAÇÃO SEGURA USANDO BLUETOOTH PARA A PLATAFORMA ANDROID</vt:lpstr>
      <vt:lpstr>Introdução</vt:lpstr>
      <vt:lpstr>Introdução</vt:lpstr>
      <vt:lpstr>Introdução</vt:lpstr>
      <vt:lpstr>Antes porém...</vt:lpstr>
      <vt:lpstr>Android </vt:lpstr>
      <vt:lpstr>Android </vt:lpstr>
      <vt:lpstr>Android </vt:lpstr>
      <vt:lpstr>Android</vt:lpstr>
      <vt:lpstr>Android </vt:lpstr>
      <vt:lpstr>Introdução</vt:lpstr>
      <vt:lpstr>Introdução</vt:lpstr>
      <vt:lpstr>Introdução</vt:lpstr>
      <vt:lpstr>Introdução</vt:lpstr>
      <vt:lpstr>Introdução</vt:lpstr>
      <vt:lpstr>Introdução</vt:lpstr>
      <vt:lpstr>Acelerômetro</vt:lpstr>
      <vt:lpstr>Aquisiçao de dados do sensor</vt:lpstr>
      <vt:lpstr>Alinhamento temporal</vt:lpstr>
      <vt:lpstr>Alinhamento espacial</vt:lpstr>
      <vt:lpstr>Reconciliação de chaves</vt:lpstr>
      <vt:lpstr>Reconciliação de chaves</vt:lpstr>
      <vt:lpstr>BINARY</vt:lpstr>
      <vt:lpstr>CONFIRM</vt:lpstr>
      <vt:lpstr>BICONF</vt:lpstr>
      <vt:lpstr>Trabalhos futuros</vt:lpstr>
      <vt:lpstr>Cronograma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Bruno</dc:creator>
  <cp:lastModifiedBy>Bruno</cp:lastModifiedBy>
  <cp:revision>18</cp:revision>
  <dcterms:created xsi:type="dcterms:W3CDTF">2011-07-02T01:00:30Z</dcterms:created>
  <dcterms:modified xsi:type="dcterms:W3CDTF">2011-07-02T02:45:27Z</dcterms:modified>
</cp:coreProperties>
</file>