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65" r:id="rId3"/>
    <p:sldId id="257" r:id="rId4"/>
    <p:sldId id="264" r:id="rId5"/>
    <p:sldId id="269" r:id="rId6"/>
    <p:sldId id="270" r:id="rId7"/>
    <p:sldId id="272" r:id="rId8"/>
    <p:sldId id="275" r:id="rId9"/>
    <p:sldId id="258" r:id="rId10"/>
    <p:sldId id="259" r:id="rId11"/>
    <p:sldId id="273" r:id="rId12"/>
    <p:sldId id="260" r:id="rId13"/>
    <p:sldId id="276" r:id="rId14"/>
    <p:sldId id="278" r:id="rId15"/>
    <p:sldId id="277" r:id="rId16"/>
    <p:sldId id="281" r:id="rId17"/>
    <p:sldId id="282" r:id="rId18"/>
    <p:sldId id="292" r:id="rId19"/>
    <p:sldId id="293" r:id="rId20"/>
    <p:sldId id="294" r:id="rId21"/>
    <p:sldId id="295" r:id="rId22"/>
    <p:sldId id="296" r:id="rId23"/>
    <p:sldId id="286" r:id="rId24"/>
    <p:sldId id="287" r:id="rId25"/>
    <p:sldId id="288" r:id="rId26"/>
    <p:sldId id="289" r:id="rId27"/>
    <p:sldId id="290" r:id="rId28"/>
    <p:sldId id="291" r:id="rId29"/>
    <p:sldId id="261" r:id="rId30"/>
    <p:sldId id="279" r:id="rId31"/>
    <p:sldId id="262" r:id="rId32"/>
    <p:sldId id="263" r:id="rId33"/>
    <p:sldId id="280" r:id="rId3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BF46FA-07E6-472D-9304-EFF092C7CCB3}" type="datetimeFigureOut">
              <a:rPr lang="pt-BR" smtClean="0"/>
              <a:pPr/>
              <a:t>17/06/2011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94C38-69D2-456F-8884-A0A2A4E0F10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DA681B-BD41-4182-B75B-73D41EE46A8B}" type="datetimeFigureOut">
              <a:rPr lang="pt-BR" smtClean="0"/>
              <a:pPr/>
              <a:t>17/06/2011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8113E1-2F19-4AC0-A811-DC00A719F14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113E1-2F19-4AC0-A811-DC00A719F14D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113E1-2F19-4AC0-A811-DC00A719F14D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169329B-C4B6-4ACC-A299-264D3F642E57}" type="datetime1">
              <a:rPr lang="pt-BR" smtClean="0"/>
              <a:t>17/06/2011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pt-BR" smtClean="0"/>
              <a:t>Universidade Federal de Ouro Preto - Monografia I</a:t>
            </a: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A514B6B-0E5B-4922-8005-D300C67EE53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0F4654-DCBC-4D05-B4DC-BA7BE50858AE}" type="datetime1">
              <a:rPr lang="pt-BR" smtClean="0"/>
              <a:t>17/06/2011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BR" smtClean="0"/>
              <a:t>Universidade Federal de Ouro Preto - Monografia I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514B6B-0E5B-4922-8005-D300C67EE53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F8A302-56CA-4EAD-85BD-67CA26171784}" type="datetime1">
              <a:rPr lang="pt-BR" smtClean="0"/>
              <a:t>17/06/2011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BR" smtClean="0"/>
              <a:t>Universidade Federal de Ouro Preto - Monografia I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514B6B-0E5B-4922-8005-D300C67EE53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E0CA6A-8CA9-43B7-AB81-80EC431D5432}" type="datetime1">
              <a:rPr lang="pt-BR" smtClean="0"/>
              <a:t>17/06/2011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BR" smtClean="0"/>
              <a:t>Universidade Federal de Ouro Preto - Monografia I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514B6B-0E5B-4922-8005-D300C67EE53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FDCECD-9C9F-4B8B-953B-021982EB134A}" type="datetime1">
              <a:rPr lang="pt-BR" smtClean="0"/>
              <a:t>17/06/2011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BR" smtClean="0"/>
              <a:t>Universidade Federal de Ouro Preto - Monografia I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514B6B-0E5B-4922-8005-D300C67EE53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703B7D-9254-41B7-99DD-F147FCC1BAE1}" type="datetime1">
              <a:rPr lang="pt-BR" smtClean="0"/>
              <a:t>17/06/2011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BR" smtClean="0"/>
              <a:t>Universidade Federal de Ouro Preto - Monografia I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514B6B-0E5B-4922-8005-D300C67EE53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0B87AD-FE4E-46EB-8807-783E868AD4C7}" type="datetime1">
              <a:rPr lang="pt-BR" smtClean="0"/>
              <a:t>17/06/2011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BR" smtClean="0"/>
              <a:t>Universidade Federal de Ouro Preto - Monografia I</a:t>
            </a: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514B6B-0E5B-4922-8005-D300C67EE53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5A3EC0-7B70-4E30-8888-8BF42A48E3E7}" type="datetime1">
              <a:rPr lang="pt-BR" smtClean="0"/>
              <a:t>17/06/2011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BR" smtClean="0"/>
              <a:t>Universidade Federal de Ouro Preto - Monografia I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514B6B-0E5B-4922-8005-D300C67EE53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97B110-AE74-4735-9A22-FF8050C5F99F}" type="datetime1">
              <a:rPr lang="pt-BR" smtClean="0"/>
              <a:t>17/06/2011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BR" smtClean="0"/>
              <a:t>Universidade Federal de Ouro Preto - Monografia I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514B6B-0E5B-4922-8005-D300C67EE53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3B4EF80-99A1-4818-AFFD-8A7133375A37}" type="datetime1">
              <a:rPr lang="pt-BR" smtClean="0"/>
              <a:t>17/06/2011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BR" smtClean="0"/>
              <a:t>Universidade Federal de Ouro Preto - Monografia I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514B6B-0E5B-4922-8005-D300C67EE53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D3F5F42-5875-4500-B221-25B77F6425F1}" type="datetime1">
              <a:rPr lang="pt-BR" smtClean="0"/>
              <a:t>17/06/2011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pt-BR" smtClean="0"/>
              <a:t>Universidade Federal de Ouro Preto - Monografia I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A514B6B-0E5B-4922-8005-D300C67EE53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67D4888-E855-4A53-B159-F09334C0BA39}" type="datetime1">
              <a:rPr lang="pt-BR" smtClean="0"/>
              <a:t>17/06/2011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pt-BR" smtClean="0"/>
              <a:t>Universidade Federal de Ouro Preto - Monografia I</a:t>
            </a: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A514B6B-0E5B-4922-8005-D300C67EE53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file:///D:\Dropbox\7o-periodo\Monografia%20I\04-presentation\vids\background.avi" TargetMode="External"/><Relationship Id="rId1" Type="http://schemas.openxmlformats.org/officeDocument/2006/relationships/video" Target="file:///D:\Dropbox\7o-periodo\Monografia%20I\04-presentation\vids\TailGating_People.avi" TargetMode="Externa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Contagem de Pessoas por Vídeo Usando Câmeras em Posição Zenital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Aluno: Victor Hugo Cunha de Melo</a:t>
            </a:r>
          </a:p>
          <a:p>
            <a:r>
              <a:rPr lang="pt-BR" dirty="0" smtClean="0"/>
              <a:t>Orientador: David Menotti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14B6B-0E5B-4922-8005-D300C67EE539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t-BR" b="1" dirty="0" smtClean="0"/>
              <a:t>Pesquisar, caracterizar e implementar métodos para a contagem de pessoas por vídeo usando câmeras em posição zenital.</a:t>
            </a:r>
          </a:p>
          <a:p>
            <a:pPr algn="ctr">
              <a:buNone/>
            </a:pPr>
            <a:endParaRPr lang="pt-BR" b="1" dirty="0" smtClean="0"/>
          </a:p>
          <a:p>
            <a:r>
              <a:rPr lang="pt-BR" dirty="0" smtClean="0"/>
              <a:t>Comparar e avaliar a precisão</a:t>
            </a:r>
          </a:p>
          <a:p>
            <a:endParaRPr lang="pt-BR" dirty="0" smtClean="0"/>
          </a:p>
          <a:p>
            <a:r>
              <a:rPr lang="pt-BR" dirty="0" smtClean="0"/>
              <a:t>Aprimoramento ou desenvolvimento de um novo método</a:t>
            </a:r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14B6B-0E5B-4922-8005-D300C67EE539}" type="slidenum">
              <a:rPr lang="pt-BR" smtClean="0"/>
              <a:pPr/>
              <a:t>10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358008"/>
            <a:ext cx="8229600" cy="1143000"/>
          </a:xfrm>
        </p:spPr>
        <p:txBody>
          <a:bodyPr/>
          <a:lstStyle/>
          <a:p>
            <a:r>
              <a:rPr lang="pt-BR" dirty="0" smtClean="0"/>
              <a:t>Atividades Desenvolvidas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14B6B-0E5B-4922-8005-D300C67EE539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Posicionamento Zenital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14B6B-0E5B-4922-8005-D300C67EE539}" type="slidenum">
              <a:rPr lang="pt-BR" smtClean="0"/>
              <a:pPr/>
              <a:t>12</a:t>
            </a:fld>
            <a:endParaRPr lang="pt-BR"/>
          </a:p>
        </p:txBody>
      </p:sp>
      <p:pic>
        <p:nvPicPr>
          <p:cNvPr id="10242" name="Picture 2" descr="http://www.a1securitycameras.com/images/security_camera/AXIS-P3344-Megapixel-IP-Dome-Security-Camer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628800"/>
            <a:ext cx="1368152" cy="1368152"/>
          </a:xfrm>
          <a:prstGeom prst="rect">
            <a:avLst/>
          </a:prstGeom>
          <a:noFill/>
        </p:spPr>
      </p:pic>
      <p:pic>
        <p:nvPicPr>
          <p:cNvPr id="10243" name="Picture 3" descr="D:\Dropbox\7o-periodo\Monografia I\04-presentation\figs\MJ-silhouett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2638" y="3501008"/>
            <a:ext cx="2453258" cy="2453258"/>
          </a:xfrm>
          <a:prstGeom prst="rect">
            <a:avLst/>
          </a:prstGeom>
          <a:noFill/>
        </p:spPr>
      </p:pic>
      <p:sp>
        <p:nvSpPr>
          <p:cNvPr id="8" name="Espaço Reservado para Conteúdo 1"/>
          <p:cNvSpPr>
            <a:spLocks noGrp="1"/>
          </p:cNvSpPr>
          <p:nvPr>
            <p:ph idx="1"/>
          </p:nvPr>
        </p:nvSpPr>
        <p:spPr>
          <a:xfrm>
            <a:off x="3779912" y="2204864"/>
            <a:ext cx="4906888" cy="2883776"/>
          </a:xfrm>
        </p:spPr>
        <p:txBody>
          <a:bodyPr/>
          <a:lstStyle/>
          <a:p>
            <a:r>
              <a:rPr lang="pt-BR" dirty="0" smtClean="0"/>
              <a:t>Sem oclusões</a:t>
            </a:r>
          </a:p>
          <a:p>
            <a:endParaRPr lang="pt-BR" dirty="0" smtClean="0"/>
          </a:p>
          <a:p>
            <a:r>
              <a:rPr lang="pt-BR" dirty="0" smtClean="0"/>
              <a:t>Não invade a privacidade</a:t>
            </a:r>
          </a:p>
          <a:p>
            <a:endParaRPr lang="pt-BR" dirty="0" smtClean="0"/>
          </a:p>
          <a:p>
            <a:r>
              <a:rPr lang="pt-BR" dirty="0" smtClean="0"/>
              <a:t>Tamanho constante dos objetos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i="1" dirty="0" smtClean="0"/>
          </a:p>
          <a:p>
            <a:endParaRPr lang="pt-BR" i="1" dirty="0" smtClean="0"/>
          </a:p>
          <a:p>
            <a:endParaRPr lang="pt-BR" i="1" dirty="0" smtClean="0"/>
          </a:p>
          <a:p>
            <a:endParaRPr lang="pt-BR" i="1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14B6B-0E5B-4922-8005-D300C67EE539}" type="slidenum">
              <a:rPr lang="pt-BR" smtClean="0"/>
              <a:pPr/>
              <a:t>13</a:t>
            </a:fld>
            <a:endParaRPr lang="pt-BR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4928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i="1" dirty="0" smtClean="0"/>
              <a:t>“</a:t>
            </a:r>
            <a:r>
              <a:rPr lang="pt-BR" sz="4000" i="1" dirty="0" err="1" smtClean="0"/>
              <a:t>K-means</a:t>
            </a:r>
            <a:r>
              <a:rPr lang="pt-BR" sz="4000" i="1" dirty="0" smtClean="0"/>
              <a:t> </a:t>
            </a:r>
            <a:r>
              <a:rPr lang="en-US" sz="4000" i="1" dirty="0" smtClean="0"/>
              <a:t>based segmentation for real-time zenithal people </a:t>
            </a:r>
            <a:r>
              <a:rPr lang="en-US" sz="4000" i="1" dirty="0" smtClean="0"/>
              <a:t>counting</a:t>
            </a:r>
            <a:r>
              <a:rPr lang="en-US" sz="4000" i="1" dirty="0" smtClean="0"/>
              <a:t>”</a:t>
            </a:r>
            <a:endParaRPr lang="pt-B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3213" y="1844824"/>
            <a:ext cx="4441035" cy="3384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Arquitetura do Sistema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14B6B-0E5B-4922-8005-D300C67EE539}" type="slidenum">
              <a:rPr lang="pt-BR" smtClean="0"/>
              <a:pPr/>
              <a:t>14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pt-BR" dirty="0" smtClean="0"/>
              <a:t>O fundo </a:t>
            </a:r>
            <a:r>
              <a:rPr lang="pt-BR" dirty="0" smtClean="0"/>
              <a:t>do vídeo </a:t>
            </a:r>
            <a:r>
              <a:rPr lang="pt-BR" dirty="0" smtClean="0"/>
              <a:t>é </a:t>
            </a:r>
            <a:r>
              <a:rPr lang="pt-BR" dirty="0" smtClean="0"/>
              <a:t>obtido por meio do </a:t>
            </a:r>
            <a:r>
              <a:rPr lang="pt-BR" dirty="0" smtClean="0"/>
              <a:t>seguinte filtro</a:t>
            </a:r>
            <a:r>
              <a:rPr lang="pt-BR" dirty="0" smtClean="0"/>
              <a:t>:</a:t>
            </a:r>
          </a:p>
          <a:p>
            <a:pPr algn="ctr"/>
            <a:endParaRPr lang="pt-BR" dirty="0" smtClean="0"/>
          </a:p>
          <a:p>
            <a:pPr algn="ctr">
              <a:buNone/>
            </a:pPr>
            <a:r>
              <a:rPr lang="pt-BR" dirty="0" smtClean="0"/>
              <a:t>F = (</a:t>
            </a:r>
            <a:r>
              <a:rPr lang="pt-BR" dirty="0" err="1" smtClean="0"/>
              <a:t>1-α</a:t>
            </a:r>
            <a:r>
              <a:rPr lang="pt-BR" dirty="0" smtClean="0"/>
              <a:t>) . </a:t>
            </a:r>
            <a:r>
              <a:rPr lang="pt-BR" dirty="0" err="1" smtClean="0"/>
              <a:t>F</a:t>
            </a:r>
            <a:r>
              <a:rPr lang="pt-BR" baseline="30000" dirty="0" err="1" smtClean="0"/>
              <a:t>t</a:t>
            </a:r>
            <a:r>
              <a:rPr lang="pt-BR" dirty="0" smtClean="0"/>
              <a:t> + α . I</a:t>
            </a:r>
            <a:r>
              <a:rPr lang="pt-BR" baseline="30000" dirty="0" smtClean="0"/>
              <a:t>t</a:t>
            </a: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Subtração do Fundo</a:t>
            </a:r>
            <a:endParaRPr lang="pt-BR" dirty="0"/>
          </a:p>
        </p:txBody>
      </p:sp>
      <p:pic>
        <p:nvPicPr>
          <p:cNvPr id="6" name="TailGating_People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259632" y="3519264"/>
            <a:ext cx="3048000" cy="2286000"/>
          </a:xfrm>
          <a:prstGeom prst="rect">
            <a:avLst/>
          </a:prstGeom>
        </p:spPr>
      </p:pic>
      <p:pic>
        <p:nvPicPr>
          <p:cNvPr id="7" name="background.avi">
            <a:hlinkClick r:id="" action="ppaction://media"/>
          </p:cNvPr>
          <p:cNvPicPr>
            <a:picLocks noRot="1" noChangeAspect="1"/>
          </p:cNvPicPr>
          <p:nvPr>
            <a:videoFile r:link="rId2"/>
          </p:nvPr>
        </p:nvPicPr>
        <p:blipFill>
          <a:blip r:embed="rId5" cstate="print"/>
          <a:stretch>
            <a:fillRect/>
          </a:stretch>
        </p:blipFill>
        <p:spPr>
          <a:xfrm>
            <a:off x="4932040" y="3519264"/>
            <a:ext cx="3048000" cy="2286000"/>
          </a:xfrm>
          <a:prstGeom prst="rect">
            <a:avLst/>
          </a:prstGeom>
        </p:spPr>
      </p:pic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14B6B-0E5B-4922-8005-D300C67EE539}" type="slidenum">
              <a:rPr lang="pt-BR" smtClean="0"/>
              <a:pPr/>
              <a:t>15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i="1" dirty="0" smtClean="0"/>
          </a:p>
          <a:p>
            <a:r>
              <a:rPr lang="pt-BR" i="1" dirty="0" smtClean="0"/>
              <a:t>Frames </a:t>
            </a:r>
            <a:r>
              <a:rPr lang="pt-BR" dirty="0" smtClean="0"/>
              <a:t> com pessoas</a:t>
            </a:r>
            <a:endParaRPr lang="pt-BR" dirty="0" smtClean="0"/>
          </a:p>
          <a:p>
            <a:pPr lvl="1"/>
            <a:r>
              <a:rPr lang="pt-BR" dirty="0" smtClean="0"/>
              <a:t> </a:t>
            </a:r>
            <a:r>
              <a:rPr lang="pt-BR" dirty="0" smtClean="0"/>
              <a:t>fatores multiplicativos determinados </a:t>
            </a:r>
            <a:r>
              <a:rPr lang="pt-BR" dirty="0" smtClean="0"/>
              <a:t>por meio da </a:t>
            </a:r>
            <a:r>
              <a:rPr lang="pt-BR" dirty="0" smtClean="0"/>
              <a:t>estimativa máxima de verossimilhança (MLE</a:t>
            </a:r>
            <a:r>
              <a:rPr lang="pt-BR" dirty="0" smtClean="0"/>
              <a:t>)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Detecção </a:t>
            </a:r>
            <a:r>
              <a:rPr lang="pt-BR" dirty="0" smtClean="0"/>
              <a:t>de pessoas</a:t>
            </a:r>
            <a:endParaRPr lang="pt-BR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39752" y="3854177"/>
            <a:ext cx="4161309" cy="1086991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14001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14B6B-0E5B-4922-8005-D300C67EE539}" type="slidenum">
              <a:rPr lang="pt-BR" smtClean="0"/>
              <a:pPr/>
              <a:t>16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Se </a:t>
            </a:r>
            <a:r>
              <a:rPr lang="el-GR" i="1" dirty="0" smtClean="0"/>
              <a:t>δβ</a:t>
            </a:r>
            <a:r>
              <a:rPr lang="pt-BR" dirty="0" smtClean="0"/>
              <a:t> está no intervalo </a:t>
            </a:r>
            <a:r>
              <a:rPr lang="pt-BR" i="1" dirty="0" smtClean="0"/>
              <a:t>T</a:t>
            </a:r>
            <a:r>
              <a:rPr lang="pt-BR" dirty="0" smtClean="0"/>
              <a:t>, detectamos uma pessoa. 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Detecção de pessoas</a:t>
            </a:r>
            <a:endParaRPr lang="pt-BR" dirty="0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95736" y="2555806"/>
            <a:ext cx="4608512" cy="513154"/>
          </a:xfrm>
          <a:prstGeom prst="rect">
            <a:avLst/>
          </a:prstGeom>
          <a:noFill/>
        </p:spPr>
      </p:pic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9525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3375248"/>
            <a:ext cx="3048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75656" y="3356992"/>
            <a:ext cx="3048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14B6B-0E5B-4922-8005-D300C67EE539}" type="slidenum">
              <a:rPr lang="pt-BR" smtClean="0"/>
              <a:pPr/>
              <a:t>17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 descr="500px-K_Means_Example_Step_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24509" y="1481138"/>
            <a:ext cx="4694981" cy="4525962"/>
          </a:xfrm>
        </p:spPr>
      </p:pic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14B6B-0E5B-4922-8005-D300C67EE539}" type="slidenum">
              <a:rPr lang="pt-BR" smtClean="0"/>
              <a:pPr/>
              <a:t>18</a:t>
            </a:fld>
            <a:endParaRPr lang="pt-BR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Segmentação via </a:t>
            </a:r>
            <a:r>
              <a:rPr lang="pt-BR" i="1" dirty="0" err="1" smtClean="0"/>
              <a:t>k-</a:t>
            </a:r>
            <a:r>
              <a:rPr lang="pt-BR" dirty="0" err="1" smtClean="0"/>
              <a:t>means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 descr="500px-K_Means_Example_Step_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90750" y="1691481"/>
            <a:ext cx="4762500" cy="4105275"/>
          </a:xfrm>
        </p:spPr>
      </p:pic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14B6B-0E5B-4922-8005-D300C67EE539}" type="slidenum">
              <a:rPr lang="pt-BR" smtClean="0"/>
              <a:pPr/>
              <a:t>19</a:t>
            </a:fld>
            <a:endParaRPr lang="pt-BR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Segmentação via </a:t>
            </a:r>
            <a:r>
              <a:rPr lang="pt-BR" i="1" dirty="0" err="1" smtClean="0"/>
              <a:t>k</a:t>
            </a:r>
            <a:r>
              <a:rPr lang="pt-BR" dirty="0" err="1" smtClean="0"/>
              <a:t>-means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646040"/>
            <a:ext cx="8229600" cy="1143000"/>
          </a:xfrm>
        </p:spPr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14B6B-0E5B-4922-8005-D300C67EE539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 descr="500px-K_Means_Example_Step_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90750" y="1691481"/>
            <a:ext cx="4762500" cy="4105275"/>
          </a:xfrm>
        </p:spPr>
      </p:pic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14B6B-0E5B-4922-8005-D300C67EE539}" type="slidenum">
              <a:rPr lang="pt-BR" smtClean="0"/>
              <a:pPr/>
              <a:t>20</a:t>
            </a:fld>
            <a:endParaRPr lang="pt-BR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Segmentação via </a:t>
            </a:r>
            <a:r>
              <a:rPr lang="pt-BR" i="1" dirty="0" err="1" smtClean="0"/>
              <a:t>k</a:t>
            </a:r>
            <a:r>
              <a:rPr lang="pt-BR" dirty="0" err="1" smtClean="0"/>
              <a:t>-means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 descr="500px-K_Means_Example_Step_4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90750" y="1691481"/>
            <a:ext cx="4762500" cy="4105275"/>
          </a:xfrm>
        </p:spPr>
      </p:pic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14B6B-0E5B-4922-8005-D300C67EE539}" type="slidenum">
              <a:rPr lang="pt-BR" smtClean="0"/>
              <a:pPr/>
              <a:t>21</a:t>
            </a:fld>
            <a:endParaRPr lang="pt-BR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Segmentação via </a:t>
            </a:r>
            <a:r>
              <a:rPr lang="pt-BR" i="1" dirty="0" err="1" smtClean="0"/>
              <a:t>k</a:t>
            </a:r>
            <a:r>
              <a:rPr lang="pt-BR" dirty="0" err="1" smtClean="0"/>
              <a:t>-means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Não sabemos o valor de </a:t>
            </a:r>
            <a:r>
              <a:rPr lang="pt-BR" i="1" dirty="0" smtClean="0"/>
              <a:t>k</a:t>
            </a:r>
          </a:p>
          <a:p>
            <a:endParaRPr lang="pt-BR" i="1" dirty="0" smtClean="0"/>
          </a:p>
          <a:p>
            <a:r>
              <a:rPr lang="pt-BR" i="1" dirty="0" smtClean="0"/>
              <a:t>k = </a:t>
            </a:r>
            <a:r>
              <a:rPr lang="pt-BR" dirty="0" smtClean="0"/>
              <a:t>número de pessoas </a:t>
            </a:r>
          </a:p>
          <a:p>
            <a:endParaRPr lang="pt-BR" dirty="0" smtClean="0"/>
          </a:p>
          <a:p>
            <a:r>
              <a:rPr lang="pt-BR" dirty="0" smtClean="0"/>
              <a:t>Estimativa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14B6B-0E5B-4922-8005-D300C67EE539}" type="slidenum">
              <a:rPr lang="pt-BR" smtClean="0"/>
              <a:pPr/>
              <a:t>22</a:t>
            </a:fld>
            <a:endParaRPr lang="pt-BR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Segmentação via </a:t>
            </a:r>
            <a:r>
              <a:rPr lang="pt-BR" i="1" dirty="0" err="1" smtClean="0"/>
              <a:t>k</a:t>
            </a:r>
            <a:r>
              <a:rPr lang="pt-BR" dirty="0" err="1" smtClean="0"/>
              <a:t>-means</a:t>
            </a:r>
            <a:endParaRPr lang="pt-BR" dirty="0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47664" y="4221088"/>
            <a:ext cx="6192688" cy="4940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Inicialização </a:t>
            </a:r>
            <a:r>
              <a:rPr lang="pt-BR" dirty="0" smtClean="0"/>
              <a:t>dos centróides </a:t>
            </a:r>
            <a:endParaRPr lang="pt-BR" dirty="0" smtClean="0"/>
          </a:p>
          <a:p>
            <a:pPr lvl="1"/>
            <a:r>
              <a:rPr lang="pt-BR" dirty="0" smtClean="0"/>
              <a:t>Melhorias na convergência do algoritmo</a:t>
            </a:r>
          </a:p>
          <a:p>
            <a:pPr lvl="1"/>
            <a:endParaRPr lang="pt-BR" dirty="0" smtClean="0"/>
          </a:p>
          <a:p>
            <a:r>
              <a:rPr lang="pt-BR" dirty="0" smtClean="0"/>
              <a:t>Inicialização com </a:t>
            </a:r>
            <a:r>
              <a:rPr lang="pt-BR" dirty="0" smtClean="0"/>
              <a:t>os valores dos centróides encontrados na iteração anterior.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Segmentação via </a:t>
            </a:r>
            <a:r>
              <a:rPr lang="pt-BR" i="1" dirty="0" err="1" smtClean="0"/>
              <a:t>k</a:t>
            </a:r>
            <a:r>
              <a:rPr lang="pt-BR" dirty="0" err="1" smtClean="0"/>
              <a:t>-means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14B6B-0E5B-4922-8005-D300C67EE539}" type="slidenum">
              <a:rPr lang="pt-BR" smtClean="0"/>
              <a:pPr/>
              <a:t>23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499992" y="4077072"/>
            <a:ext cx="3048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Segmentação </a:t>
            </a:r>
            <a:r>
              <a:rPr lang="pt-BR" i="1" dirty="0" err="1" smtClean="0"/>
              <a:t>k</a:t>
            </a:r>
            <a:r>
              <a:rPr lang="pt-BR" dirty="0" err="1" smtClean="0"/>
              <a:t>-means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14B6B-0E5B-4922-8005-D300C67EE539}" type="slidenum">
              <a:rPr lang="pt-BR" smtClean="0"/>
              <a:pPr/>
              <a:t>24</a:t>
            </a:fld>
            <a:endParaRPr lang="pt-BR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1628800"/>
            <a:ext cx="3048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1628800"/>
            <a:ext cx="3048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eta para a direita 7"/>
          <p:cNvSpPr/>
          <p:nvPr/>
        </p:nvSpPr>
        <p:spPr>
          <a:xfrm rot="5400000">
            <a:off x="5688124" y="3897052"/>
            <a:ext cx="64807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Seta para a direita 8"/>
          <p:cNvSpPr/>
          <p:nvPr/>
        </p:nvSpPr>
        <p:spPr>
          <a:xfrm>
            <a:off x="4067944" y="2564904"/>
            <a:ext cx="64807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rastreamento consiste em descobrir se a mesma pessoa está em vários frames para então contá-las.</a:t>
            </a:r>
          </a:p>
          <a:p>
            <a:pPr>
              <a:buNone/>
            </a:pPr>
            <a:endParaRPr lang="pt-BR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Rastreamento de Pessoas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14B6B-0E5B-4922-8005-D300C67EE539}" type="slidenum">
              <a:rPr lang="pt-BR" smtClean="0"/>
              <a:pPr/>
              <a:t>25</a:t>
            </a:fld>
            <a:endParaRPr lang="pt-BR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235968" y="3140968"/>
            <a:ext cx="3048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m 5" descr="deslo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9992" y="3140969"/>
            <a:ext cx="3049232" cy="2304256"/>
          </a:xfrm>
          <a:prstGeom prst="rect">
            <a:avLst/>
          </a:prstGeom>
        </p:spPr>
      </p:pic>
      <p:cxnSp>
        <p:nvCxnSpPr>
          <p:cNvPr id="7" name="Conector reto 6"/>
          <p:cNvCxnSpPr/>
          <p:nvPr/>
        </p:nvCxnSpPr>
        <p:spPr>
          <a:xfrm>
            <a:off x="2411760" y="4869160"/>
            <a:ext cx="3240360" cy="288032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3059832" y="5229200"/>
            <a:ext cx="3240360" cy="144016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Essa marcação é feita em uma matriz binária, onde as linhas representam os clusters e as colunas representam os frames.</a:t>
            </a:r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Rastreamento de Pessoas</a:t>
            </a:r>
            <a:endParaRPr lang="pt-BR" dirty="0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763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55776" y="3573016"/>
            <a:ext cx="4104456" cy="553976"/>
          </a:xfrm>
          <a:prstGeom prst="rect">
            <a:avLst/>
          </a:prstGeom>
          <a:noFill/>
        </p:spPr>
      </p:pic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14B6B-0E5B-4922-8005-D300C67EE539}" type="slidenum">
              <a:rPr lang="pt-BR" smtClean="0"/>
              <a:pPr/>
              <a:t>26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Quando ocorre uma </a:t>
            </a:r>
            <a:r>
              <a:rPr lang="pt-BR" dirty="0" smtClean="0"/>
              <a:t>mudança de 1 para </a:t>
            </a:r>
            <a:r>
              <a:rPr lang="pt-BR" dirty="0" smtClean="0"/>
              <a:t>0 nesta matriz </a:t>
            </a:r>
            <a:r>
              <a:rPr lang="pt-BR" i="1" dirty="0" smtClean="0"/>
              <a:t>M</a:t>
            </a:r>
            <a:r>
              <a:rPr lang="pt-BR" dirty="0" smtClean="0"/>
              <a:t>, </a:t>
            </a:r>
            <a:r>
              <a:rPr lang="pt-BR" dirty="0" smtClean="0"/>
              <a:t>uma pessoa foi detectada e o contador é incrementado.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Validação – Contagem das pessoas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14B6B-0E5B-4922-8005-D300C67EE539}" type="slidenum">
              <a:rPr lang="pt-BR" smtClean="0"/>
              <a:pPr/>
              <a:t>27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Vídeos fornecidos pelos autores dos artigos</a:t>
            </a:r>
          </a:p>
          <a:p>
            <a:r>
              <a:rPr lang="pt-BR" dirty="0" smtClean="0"/>
              <a:t>Gravações realizadas no DECOM</a:t>
            </a:r>
          </a:p>
          <a:p>
            <a:r>
              <a:rPr lang="pt-BR" dirty="0" smtClean="0"/>
              <a:t>Vídeos encontrados </a:t>
            </a:r>
            <a:r>
              <a:rPr lang="pt-BR" dirty="0" smtClean="0"/>
              <a:t>no </a:t>
            </a:r>
            <a:r>
              <a:rPr lang="pt-BR" dirty="0" err="1" smtClean="0"/>
              <a:t>YouTube</a:t>
            </a: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Base de Dados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14B6B-0E5B-4922-8005-D300C67EE539}" type="slidenum">
              <a:rPr lang="pt-BR" smtClean="0"/>
              <a:pPr/>
              <a:t>28</a:t>
            </a:fld>
            <a:endParaRPr lang="pt-BR"/>
          </a:p>
        </p:txBody>
      </p:sp>
      <p:pic>
        <p:nvPicPr>
          <p:cNvPr id="1027" name="Picture 3" descr="D:\Dropbox\7o-periodo\Monografia I\04-presentation\figs\2011061622213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3140968"/>
            <a:ext cx="3360373" cy="2520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14B6B-0E5B-4922-8005-D300C67EE539}" type="slidenum">
              <a:rPr lang="pt-BR" smtClean="0"/>
              <a:pPr/>
              <a:t>29</a:t>
            </a:fld>
            <a:endParaRPr lang="pt-BR"/>
          </a:p>
        </p:txBody>
      </p:sp>
      <p:graphicFrame>
        <p:nvGraphicFramePr>
          <p:cNvPr id="5" name="Espaço Reservado para Conteúdo 3"/>
          <p:cNvGraphicFramePr>
            <a:graphicFrameLocks/>
          </p:cNvGraphicFramePr>
          <p:nvPr/>
        </p:nvGraphicFramePr>
        <p:xfrm>
          <a:off x="457200" y="1848386"/>
          <a:ext cx="8229600" cy="287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651718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Real</a:t>
                      </a:r>
                      <a:r>
                        <a:rPr lang="pt-BR" baseline="0" dirty="0" smtClean="0"/>
                        <a:t> Escritório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aseline="0" dirty="0" smtClean="0"/>
                        <a:t>Método </a:t>
                      </a:r>
                      <a:r>
                        <a:rPr lang="pt-BR" baseline="0" dirty="0" smtClean="0"/>
                        <a:t>Escritório</a:t>
                      </a:r>
                      <a:endParaRPr lang="pt-B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Real</a:t>
                      </a:r>
                      <a:r>
                        <a:rPr lang="pt-BR" baseline="0" dirty="0" smtClean="0"/>
                        <a:t> Terminal</a:t>
                      </a:r>
                      <a:endParaRPr lang="pt-B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Método Terminal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Pessoas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TP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FP</a:t>
                      </a:r>
                      <a:r>
                        <a:rPr lang="pt-BR" baseline="0" dirty="0" smtClean="0"/>
                        <a:t> + FN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0+0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1+0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0+0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0+1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Precisão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1.00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0.87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1.00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1.00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i="1" dirty="0" smtClean="0"/>
                        <a:t>Recall</a:t>
                      </a:r>
                      <a:endParaRPr lang="pt-B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1.00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1.00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1.00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0.83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i="1" dirty="0" err="1" smtClean="0"/>
                        <a:t>F-score</a:t>
                      </a:r>
                      <a:endParaRPr lang="pt-B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1.00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0.93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1.00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0.90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pt-BR" dirty="0" smtClean="0"/>
              <a:t>Contagem de pessoas é útil para diversas aplicações comerciais</a:t>
            </a:r>
          </a:p>
          <a:p>
            <a:pPr algn="ctr"/>
            <a:endParaRPr lang="pt-BR" dirty="0"/>
          </a:p>
          <a:p>
            <a:pPr algn="ctr"/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Contagem de Pessoas</a:t>
            </a:r>
            <a:endParaRPr lang="pt-BR" dirty="0"/>
          </a:p>
        </p:txBody>
      </p:sp>
      <p:pic>
        <p:nvPicPr>
          <p:cNvPr id="4" name="Imagem 3" descr="piores-e-melhores-estadios-de-futebol-brasi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2852936"/>
            <a:ext cx="3197778" cy="21196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Imagem 5" descr="img9406wf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915816" y="4437112"/>
            <a:ext cx="3168352" cy="21101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Imagem 4" descr="03_MHG_metr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60032" y="2852936"/>
            <a:ext cx="3168352" cy="20882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14B6B-0E5B-4922-8005-D300C67EE539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Avaliação </a:t>
            </a:r>
            <a:r>
              <a:rPr lang="pt-BR" dirty="0" smtClean="0"/>
              <a:t>de um </a:t>
            </a:r>
            <a:r>
              <a:rPr lang="pt-BR" dirty="0" smtClean="0"/>
              <a:t>método de contagem de pessoas utilizando câmera zenital</a:t>
            </a:r>
          </a:p>
          <a:p>
            <a:endParaRPr lang="pt-BR" dirty="0" smtClean="0"/>
          </a:p>
          <a:p>
            <a:r>
              <a:rPr lang="pt-BR" dirty="0" smtClean="0"/>
              <a:t>O algoritmo apresenta um erro de </a:t>
            </a:r>
            <a:r>
              <a:rPr lang="pt-BR" b="1" dirty="0" smtClean="0"/>
              <a:t>±</a:t>
            </a:r>
            <a:r>
              <a:rPr lang="pt-BR" dirty="0" smtClean="0"/>
              <a:t>1 pessoas</a:t>
            </a:r>
            <a:endParaRPr lang="pt-BR" b="1" dirty="0" smtClean="0"/>
          </a:p>
          <a:p>
            <a:endParaRPr lang="pt-BR" dirty="0" smtClean="0"/>
          </a:p>
          <a:p>
            <a:r>
              <a:rPr lang="pt-BR" dirty="0" smtClean="0"/>
              <a:t>Menor precisão:</a:t>
            </a:r>
          </a:p>
          <a:p>
            <a:pPr lvl="1"/>
            <a:r>
              <a:rPr lang="pt-BR" dirty="0" smtClean="0"/>
              <a:t>Parâmetros da aplicação</a:t>
            </a:r>
          </a:p>
          <a:p>
            <a:pPr lvl="1"/>
            <a:r>
              <a:rPr lang="pt-BR" dirty="0" smtClean="0"/>
              <a:t>Ruídos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Conclusão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14B6B-0E5B-4922-8005-D300C67EE539}" type="slidenum">
              <a:rPr lang="pt-BR" smtClean="0"/>
              <a:pPr/>
              <a:t>30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Concluir a implementação do </a:t>
            </a:r>
            <a:r>
              <a:rPr lang="pt-BR" dirty="0" smtClean="0"/>
              <a:t>segundo método </a:t>
            </a:r>
            <a:r>
              <a:rPr lang="pt-BR" dirty="0" smtClean="0"/>
              <a:t>de </a:t>
            </a:r>
            <a:r>
              <a:rPr lang="pt-BR" dirty="0" smtClean="0"/>
              <a:t>contagem</a:t>
            </a:r>
          </a:p>
          <a:p>
            <a:endParaRPr lang="pt-BR" dirty="0" smtClean="0"/>
          </a:p>
          <a:p>
            <a:r>
              <a:rPr lang="pt-BR" dirty="0" smtClean="0"/>
              <a:t>Propor aprimoramentos </a:t>
            </a:r>
          </a:p>
          <a:p>
            <a:endParaRPr lang="pt-BR" dirty="0" smtClean="0"/>
          </a:p>
          <a:p>
            <a:r>
              <a:rPr lang="pt-BR" dirty="0" smtClean="0"/>
              <a:t>Utilizar a base de vídeos para avaliar os métodos</a:t>
            </a:r>
          </a:p>
          <a:p>
            <a:endParaRPr lang="pt-BR" dirty="0" smtClean="0"/>
          </a:p>
          <a:p>
            <a:r>
              <a:rPr lang="pt-BR" dirty="0" smtClean="0"/>
              <a:t>Rastreamento baseado em </a:t>
            </a:r>
            <a:r>
              <a:rPr lang="pt-BR" i="1" dirty="0" smtClean="0"/>
              <a:t>“Natural Computing”</a:t>
            </a:r>
            <a:endParaRPr lang="pt-BR" dirty="0" smtClean="0"/>
          </a:p>
          <a:p>
            <a:endParaRPr lang="pt-BR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Trabalhos Futuros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14B6B-0E5B-4922-8005-D300C67EE539}" type="slidenum">
              <a:rPr lang="pt-BR" smtClean="0"/>
              <a:pPr/>
              <a:t>31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340502" y="1481138"/>
          <a:ext cx="8263946" cy="2379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3558"/>
                <a:gridCol w="864348"/>
                <a:gridCol w="835820"/>
                <a:gridCol w="829708"/>
                <a:gridCol w="782844"/>
                <a:gridCol w="877668"/>
              </a:tblGrid>
              <a:tr h="475982">
                <a:tc>
                  <a:txBody>
                    <a:bodyPr/>
                    <a:lstStyle/>
                    <a:p>
                      <a:pPr algn="ctr"/>
                      <a:r>
                        <a:rPr lang="pt-BR" sz="2300" dirty="0" smtClean="0"/>
                        <a:t>Atividades</a:t>
                      </a:r>
                    </a:p>
                  </a:txBody>
                  <a:tcPr marL="117365" marR="117365" marT="58683" marB="5868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dirty="0" smtClean="0"/>
                        <a:t>Ago</a:t>
                      </a:r>
                      <a:endParaRPr lang="pt-BR" sz="2300" dirty="0"/>
                    </a:p>
                  </a:txBody>
                  <a:tcPr marL="117365" marR="117365" marT="58683" marB="5868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dirty="0" smtClean="0"/>
                        <a:t>Set</a:t>
                      </a:r>
                      <a:endParaRPr lang="pt-BR" sz="2300" dirty="0"/>
                    </a:p>
                  </a:txBody>
                  <a:tcPr marL="117365" marR="117365" marT="58683" marB="5868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dirty="0" smtClean="0"/>
                        <a:t>Out</a:t>
                      </a:r>
                      <a:endParaRPr lang="pt-BR" sz="2300" dirty="0"/>
                    </a:p>
                  </a:txBody>
                  <a:tcPr marL="117365" marR="117365" marT="58683" marB="5868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dirty="0" smtClean="0"/>
                        <a:t>Nov</a:t>
                      </a:r>
                      <a:endParaRPr lang="pt-BR" sz="2300" dirty="0"/>
                    </a:p>
                  </a:txBody>
                  <a:tcPr marL="117365" marR="117365" marT="58683" marB="5868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dirty="0" smtClean="0"/>
                        <a:t>Dez</a:t>
                      </a:r>
                      <a:endParaRPr lang="pt-BR" sz="2300" dirty="0"/>
                    </a:p>
                  </a:txBody>
                  <a:tcPr marL="117365" marR="117365" marT="58683" marB="58683"/>
                </a:tc>
              </a:tr>
              <a:tr h="475982">
                <a:tc>
                  <a:txBody>
                    <a:bodyPr/>
                    <a:lstStyle/>
                    <a:p>
                      <a:r>
                        <a:rPr lang="pt-BR" sz="2300" dirty="0" smtClean="0"/>
                        <a:t>Implementação</a:t>
                      </a:r>
                      <a:endParaRPr lang="pt-BR" sz="2300" dirty="0"/>
                    </a:p>
                  </a:txBody>
                  <a:tcPr marL="117365" marR="117365" marT="58683" marB="5868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b="0" dirty="0" smtClean="0"/>
                        <a:t>X</a:t>
                      </a:r>
                      <a:endParaRPr lang="pt-BR" sz="2300" b="0" dirty="0"/>
                    </a:p>
                  </a:txBody>
                  <a:tcPr marL="117365" marR="117365" marT="58683" marB="5868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dirty="0" smtClean="0"/>
                        <a:t>X</a:t>
                      </a:r>
                      <a:endParaRPr lang="pt-BR" sz="2300" dirty="0"/>
                    </a:p>
                  </a:txBody>
                  <a:tcPr marL="117365" marR="117365" marT="58683" marB="5868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300" b="0" dirty="0" smtClean="0"/>
                        <a:t>X</a:t>
                      </a:r>
                      <a:endParaRPr lang="pt-BR" sz="2300" b="0" dirty="0" smtClean="0"/>
                    </a:p>
                  </a:txBody>
                  <a:tcPr marL="117365" marR="117365" marT="58683" marB="58683"/>
                </a:tc>
                <a:tc>
                  <a:txBody>
                    <a:bodyPr/>
                    <a:lstStyle/>
                    <a:p>
                      <a:pPr algn="ctr"/>
                      <a:endParaRPr lang="pt-BR" sz="2300" dirty="0"/>
                    </a:p>
                  </a:txBody>
                  <a:tcPr marL="117365" marR="117365" marT="58683" marB="58683"/>
                </a:tc>
                <a:tc>
                  <a:txBody>
                    <a:bodyPr/>
                    <a:lstStyle/>
                    <a:p>
                      <a:pPr algn="ctr"/>
                      <a:endParaRPr lang="pt-BR" sz="2300" dirty="0"/>
                    </a:p>
                  </a:txBody>
                  <a:tcPr marL="117365" marR="117365" marT="58683" marB="58683"/>
                </a:tc>
              </a:tr>
              <a:tr h="475982">
                <a:tc>
                  <a:txBody>
                    <a:bodyPr/>
                    <a:lstStyle/>
                    <a:p>
                      <a:r>
                        <a:rPr lang="pt-BR" sz="2300" dirty="0" smtClean="0"/>
                        <a:t>Testes e Análises</a:t>
                      </a:r>
                      <a:endParaRPr lang="pt-BR" sz="2300" dirty="0"/>
                    </a:p>
                  </a:txBody>
                  <a:tcPr marL="117365" marR="117365" marT="58683" marB="58683"/>
                </a:tc>
                <a:tc>
                  <a:txBody>
                    <a:bodyPr/>
                    <a:lstStyle/>
                    <a:p>
                      <a:pPr algn="ctr"/>
                      <a:endParaRPr lang="pt-BR" sz="2300" dirty="0"/>
                    </a:p>
                  </a:txBody>
                  <a:tcPr marL="117365" marR="117365" marT="58683" marB="5868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b="0" dirty="0" smtClean="0"/>
                        <a:t>X</a:t>
                      </a:r>
                      <a:endParaRPr lang="pt-BR" sz="2300" b="0" dirty="0"/>
                    </a:p>
                  </a:txBody>
                  <a:tcPr marL="117365" marR="117365" marT="58683" marB="5868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b="0" dirty="0" smtClean="0"/>
                        <a:t>X</a:t>
                      </a:r>
                      <a:endParaRPr lang="pt-BR" sz="2300" b="0" dirty="0"/>
                    </a:p>
                  </a:txBody>
                  <a:tcPr marL="117365" marR="117365" marT="58683" marB="5868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300" dirty="0" smtClean="0"/>
                        <a:t>Χ</a:t>
                      </a:r>
                      <a:endParaRPr lang="pt-BR" sz="2300" dirty="0"/>
                    </a:p>
                  </a:txBody>
                  <a:tcPr marL="117365" marR="117365" marT="58683" marB="58683"/>
                </a:tc>
                <a:tc>
                  <a:txBody>
                    <a:bodyPr/>
                    <a:lstStyle/>
                    <a:p>
                      <a:pPr algn="ctr"/>
                      <a:endParaRPr lang="pt-BR" sz="2300"/>
                    </a:p>
                  </a:txBody>
                  <a:tcPr marL="117365" marR="117365" marT="58683" marB="58683"/>
                </a:tc>
              </a:tr>
              <a:tr h="475982">
                <a:tc>
                  <a:txBody>
                    <a:bodyPr/>
                    <a:lstStyle/>
                    <a:p>
                      <a:r>
                        <a:rPr lang="pt-BR" sz="2300" dirty="0" smtClean="0"/>
                        <a:t>Redação da Monografia</a:t>
                      </a:r>
                    </a:p>
                  </a:txBody>
                  <a:tcPr marL="117365" marR="117365" marT="58683" marB="58683"/>
                </a:tc>
                <a:tc>
                  <a:txBody>
                    <a:bodyPr/>
                    <a:lstStyle/>
                    <a:p>
                      <a:pPr algn="ctr"/>
                      <a:endParaRPr lang="pt-BR" sz="2300" dirty="0"/>
                    </a:p>
                  </a:txBody>
                  <a:tcPr marL="117365" marR="117365" marT="58683" marB="58683"/>
                </a:tc>
                <a:tc>
                  <a:txBody>
                    <a:bodyPr/>
                    <a:lstStyle/>
                    <a:p>
                      <a:pPr algn="ctr"/>
                      <a:endParaRPr lang="pt-BR" sz="2300" dirty="0"/>
                    </a:p>
                  </a:txBody>
                  <a:tcPr marL="117365" marR="117365" marT="58683" marB="5868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b="0" dirty="0" smtClean="0"/>
                        <a:t>X</a:t>
                      </a:r>
                      <a:endParaRPr lang="pt-BR" sz="2300" b="0" dirty="0"/>
                    </a:p>
                  </a:txBody>
                  <a:tcPr marL="117365" marR="117365" marT="58683" marB="5868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300" dirty="0" smtClean="0"/>
                        <a:t>Χ</a:t>
                      </a:r>
                      <a:endParaRPr lang="pt-BR" sz="2300" dirty="0"/>
                    </a:p>
                  </a:txBody>
                  <a:tcPr marL="117365" marR="117365" marT="58683" marB="5868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300" dirty="0" smtClean="0"/>
                        <a:t>Χ</a:t>
                      </a:r>
                      <a:endParaRPr lang="pt-BR" sz="2300" dirty="0"/>
                    </a:p>
                  </a:txBody>
                  <a:tcPr marL="117365" marR="117365" marT="58683" marB="58683"/>
                </a:tc>
              </a:tr>
              <a:tr h="475982">
                <a:tc>
                  <a:txBody>
                    <a:bodyPr/>
                    <a:lstStyle/>
                    <a:p>
                      <a:r>
                        <a:rPr lang="pt-BR" sz="2300" dirty="0" smtClean="0"/>
                        <a:t>Apresentação do Trabalho</a:t>
                      </a:r>
                      <a:endParaRPr lang="pt-BR" sz="2300" dirty="0"/>
                    </a:p>
                  </a:txBody>
                  <a:tcPr marL="117365" marR="117365" marT="58683" marB="58683"/>
                </a:tc>
                <a:tc>
                  <a:txBody>
                    <a:bodyPr/>
                    <a:lstStyle/>
                    <a:p>
                      <a:pPr algn="ctr"/>
                      <a:endParaRPr lang="pt-BR" sz="2300" dirty="0"/>
                    </a:p>
                  </a:txBody>
                  <a:tcPr marL="117365" marR="117365" marT="58683" marB="58683"/>
                </a:tc>
                <a:tc>
                  <a:txBody>
                    <a:bodyPr/>
                    <a:lstStyle/>
                    <a:p>
                      <a:pPr algn="ctr"/>
                      <a:endParaRPr lang="pt-BR" sz="2300"/>
                    </a:p>
                  </a:txBody>
                  <a:tcPr marL="117365" marR="117365" marT="58683" marB="58683"/>
                </a:tc>
                <a:tc>
                  <a:txBody>
                    <a:bodyPr/>
                    <a:lstStyle/>
                    <a:p>
                      <a:pPr algn="ctr"/>
                      <a:endParaRPr lang="pt-BR" sz="2300"/>
                    </a:p>
                  </a:txBody>
                  <a:tcPr marL="117365" marR="117365" marT="58683" marB="58683"/>
                </a:tc>
                <a:tc>
                  <a:txBody>
                    <a:bodyPr/>
                    <a:lstStyle/>
                    <a:p>
                      <a:pPr algn="ctr"/>
                      <a:endParaRPr lang="pt-BR" sz="2300"/>
                    </a:p>
                  </a:txBody>
                  <a:tcPr marL="117365" marR="117365" marT="58683" marB="5868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300" dirty="0" smtClean="0"/>
                        <a:t>Χ</a:t>
                      </a:r>
                      <a:endParaRPr lang="pt-BR" sz="2300" dirty="0"/>
                    </a:p>
                  </a:txBody>
                  <a:tcPr marL="117365" marR="117365" marT="58683" marB="58683"/>
                </a:tc>
              </a:tr>
            </a:tbl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Cronograma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14B6B-0E5B-4922-8005-D300C67EE539}" type="slidenum">
              <a:rPr lang="pt-BR" smtClean="0"/>
              <a:pPr/>
              <a:t>32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t-BR" sz="9600" b="1" dirty="0" smtClean="0"/>
              <a:t>???</a:t>
            </a:r>
            <a:endParaRPr lang="pt-BR" sz="9600" b="1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Perguntas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14B6B-0E5B-4922-8005-D300C67EE539}" type="slidenum">
              <a:rPr lang="pt-BR" smtClean="0"/>
              <a:pPr/>
              <a:t>33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56792"/>
            <a:ext cx="8075240" cy="4525963"/>
          </a:xfrm>
        </p:spPr>
        <p:txBody>
          <a:bodyPr/>
          <a:lstStyle/>
          <a:p>
            <a:r>
              <a:rPr lang="pt-BR" dirty="0" smtClean="0"/>
              <a:t>Segurança</a:t>
            </a:r>
          </a:p>
          <a:p>
            <a:endParaRPr lang="pt-BR" dirty="0" smtClean="0"/>
          </a:p>
          <a:p>
            <a:r>
              <a:rPr lang="pt-BR" dirty="0" smtClean="0"/>
              <a:t>Padrões de tráfego por horário</a:t>
            </a:r>
          </a:p>
          <a:p>
            <a:endParaRPr lang="pt-BR" dirty="0" smtClean="0"/>
          </a:p>
          <a:p>
            <a:r>
              <a:rPr lang="pt-BR" dirty="0" smtClean="0"/>
              <a:t>Otimizar agendamento de trabalhos</a:t>
            </a:r>
          </a:p>
          <a:p>
            <a:endParaRPr lang="pt-BR" dirty="0" smtClean="0"/>
          </a:p>
          <a:p>
            <a:r>
              <a:rPr lang="pt-BR" dirty="0" smtClean="0"/>
              <a:t>Monitorar efetividade de eventos</a:t>
            </a:r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Aplicações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14B6B-0E5B-4922-8005-D300C67EE539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Métodos de Contagem</a:t>
            </a:r>
            <a:endParaRPr lang="pt-BR" dirty="0"/>
          </a:p>
        </p:txBody>
      </p:sp>
      <p:pic>
        <p:nvPicPr>
          <p:cNvPr id="1026" name="Picture 2" descr="D:\Dropbox\7o-periodo\Monografia I\04-presentation\figs\termometro20para20estuf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45623">
            <a:off x="-532959" y="2154524"/>
            <a:ext cx="4133850" cy="3190875"/>
          </a:xfrm>
          <a:prstGeom prst="rect">
            <a:avLst/>
          </a:prstGeom>
          <a:noFill/>
        </p:spPr>
      </p:pic>
      <p:pic>
        <p:nvPicPr>
          <p:cNvPr id="7" name="Espaço Reservado para Conteúdo 4" descr="2008_02_25___Catracas-Mecanica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1988840"/>
            <a:ext cx="3312368" cy="3312368"/>
          </a:xfrm>
          <a:prstGeom prst="rect">
            <a:avLst/>
          </a:prstGeom>
        </p:spPr>
      </p:pic>
      <p:pic>
        <p:nvPicPr>
          <p:cNvPr id="1028" name="Picture 4" descr="http://www.gterra.com.br/uploads/image/2706D7_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82031" y="2132856"/>
            <a:ext cx="2910449" cy="2880320"/>
          </a:xfrm>
          <a:prstGeom prst="rect">
            <a:avLst/>
          </a:prstGeom>
          <a:noFill/>
        </p:spPr>
      </p:pic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14B6B-0E5B-4922-8005-D300C67EE539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Métodos de Contagem</a:t>
            </a:r>
            <a:endParaRPr lang="pt-BR" dirty="0"/>
          </a:p>
        </p:txBody>
      </p:sp>
      <p:pic>
        <p:nvPicPr>
          <p:cNvPr id="1026" name="Picture 2" descr="D:\Dropbox\7o-periodo\Monografia I\04-presentation\figs\termometro20para20estuf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45623">
            <a:off x="-532959" y="2154524"/>
            <a:ext cx="4133850" cy="3190875"/>
          </a:xfrm>
          <a:prstGeom prst="rect">
            <a:avLst/>
          </a:prstGeom>
          <a:noFill/>
        </p:spPr>
      </p:pic>
      <p:pic>
        <p:nvPicPr>
          <p:cNvPr id="7" name="Espaço Reservado para Conteúdo 4" descr="2008_02_25___Catracas-Mecanica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1988840"/>
            <a:ext cx="3312368" cy="3312368"/>
          </a:xfrm>
          <a:prstGeom prst="rect">
            <a:avLst/>
          </a:prstGeom>
        </p:spPr>
      </p:pic>
      <p:pic>
        <p:nvPicPr>
          <p:cNvPr id="1028" name="Picture 4" descr="http://www.gterra.com.br/uploads/image/2706D7_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82031" y="2132856"/>
            <a:ext cx="2910449" cy="2880320"/>
          </a:xfrm>
          <a:prstGeom prst="rect">
            <a:avLst/>
          </a:prstGeom>
          <a:noFill/>
        </p:spPr>
      </p:pic>
      <p:pic>
        <p:nvPicPr>
          <p:cNvPr id="8" name="Picture 2" descr="http://damancd.files.wordpress.com/2011/03/110305-forbidden-sig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15816" y="2132856"/>
            <a:ext cx="2771775" cy="2790825"/>
          </a:xfrm>
          <a:prstGeom prst="rect">
            <a:avLst/>
          </a:prstGeom>
          <a:noFill/>
        </p:spPr>
      </p:pic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14B6B-0E5B-4922-8005-D300C67EE539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Métodos de Contagem</a:t>
            </a:r>
            <a:endParaRPr lang="pt-BR" dirty="0"/>
          </a:p>
        </p:txBody>
      </p:sp>
      <p:pic>
        <p:nvPicPr>
          <p:cNvPr id="1026" name="Picture 2" descr="D:\Dropbox\7o-periodo\Monografia I\04-presentation\figs\termometro20para20estuf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45623">
            <a:off x="-532959" y="2154524"/>
            <a:ext cx="4133850" cy="3190875"/>
          </a:xfrm>
          <a:prstGeom prst="rect">
            <a:avLst/>
          </a:prstGeom>
          <a:noFill/>
        </p:spPr>
      </p:pic>
      <p:pic>
        <p:nvPicPr>
          <p:cNvPr id="7" name="Espaço Reservado para Conteúdo 4" descr="2008_02_25___Catracas-Mecanica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1988840"/>
            <a:ext cx="3312368" cy="3312368"/>
          </a:xfrm>
          <a:prstGeom prst="rect">
            <a:avLst/>
          </a:prstGeom>
        </p:spPr>
      </p:pic>
      <p:pic>
        <p:nvPicPr>
          <p:cNvPr id="1028" name="Picture 4" descr="http://www.gterra.com.br/uploads/image/2706D7_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82031" y="2132856"/>
            <a:ext cx="2910449" cy="2880320"/>
          </a:xfrm>
          <a:prstGeom prst="rect">
            <a:avLst/>
          </a:prstGeom>
          <a:noFill/>
        </p:spPr>
      </p:pic>
      <p:pic>
        <p:nvPicPr>
          <p:cNvPr id="26626" name="Picture 2" descr="http://damancd.files.wordpress.com/2011/03/110305-forbidden-sig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496" y="2132856"/>
            <a:ext cx="2771775" cy="2790825"/>
          </a:xfrm>
          <a:prstGeom prst="rect">
            <a:avLst/>
          </a:prstGeom>
          <a:noFill/>
        </p:spPr>
      </p:pic>
      <p:pic>
        <p:nvPicPr>
          <p:cNvPr id="8" name="Picture 2" descr="http://damancd.files.wordpress.com/2011/03/110305-forbidden-sig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15816" y="2132856"/>
            <a:ext cx="2771775" cy="2790825"/>
          </a:xfrm>
          <a:prstGeom prst="rect">
            <a:avLst/>
          </a:prstGeom>
          <a:noFill/>
        </p:spPr>
      </p:pic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14B6B-0E5B-4922-8005-D300C67EE539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Processamento de imagens, reconhecimento de padrões e computação visual</a:t>
            </a:r>
          </a:p>
          <a:p>
            <a:endParaRPr lang="pt-BR" dirty="0" smtClean="0"/>
          </a:p>
          <a:p>
            <a:pPr marL="624078" indent="-514350">
              <a:buFont typeface="+mj-lt"/>
              <a:buAutoNum type="arabicPeriod"/>
            </a:pPr>
            <a:r>
              <a:rPr lang="pt-BR" dirty="0" smtClean="0"/>
              <a:t>Segmentação</a:t>
            </a:r>
          </a:p>
          <a:p>
            <a:pPr marL="624078" indent="-514350">
              <a:buFont typeface="+mj-lt"/>
              <a:buAutoNum type="arabicPeriod"/>
            </a:pPr>
            <a:r>
              <a:rPr lang="pt-BR" dirty="0" smtClean="0"/>
              <a:t>Rastreamento</a:t>
            </a:r>
          </a:p>
          <a:p>
            <a:pPr marL="624078" indent="-514350">
              <a:buFont typeface="+mj-lt"/>
              <a:buAutoNum type="arabicPeriod"/>
            </a:pPr>
            <a:r>
              <a:rPr lang="pt-BR" dirty="0" smtClean="0"/>
              <a:t>Contagem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14B6B-0E5B-4922-8005-D300C67EE539}" type="slidenum">
              <a:rPr lang="pt-BR" smtClean="0"/>
              <a:pPr/>
              <a:t>8</a:t>
            </a:fld>
            <a:endParaRPr lang="pt-BR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Câmera</a:t>
            </a:r>
            <a:endParaRPr lang="pt-BR" dirty="0"/>
          </a:p>
        </p:txBody>
      </p:sp>
      <p:pic>
        <p:nvPicPr>
          <p:cNvPr id="5" name="Picture 4" descr="http://www.gterra.com.br/uploads/image/2706D7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2852936"/>
            <a:ext cx="2910449" cy="28803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Gerar um sistema de controle de acesso de pessoas as dependências do DECOM e de outros ambientes</a:t>
            </a:r>
          </a:p>
          <a:p>
            <a:endParaRPr lang="pt-BR" dirty="0" smtClean="0"/>
          </a:p>
          <a:p>
            <a:r>
              <a:rPr lang="pt-BR" dirty="0" smtClean="0"/>
              <a:t>Expansão de </a:t>
            </a:r>
            <a:r>
              <a:rPr lang="pt-BR" smtClean="0"/>
              <a:t>conceitos </a:t>
            </a:r>
            <a:r>
              <a:rPr lang="pt-BR" smtClean="0"/>
              <a:t>da </a:t>
            </a:r>
            <a:r>
              <a:rPr lang="pt-BR" dirty="0" smtClean="0"/>
              <a:t>área de PDI, visão computacional e reconhecimento de padrões 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Obtenção de um novo método de contagem de pessoas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Justificativa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14B6B-0E5B-4922-8005-D300C67EE539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481</TotalTime>
  <Words>533</Words>
  <Application>Microsoft Office PowerPoint</Application>
  <PresentationFormat>Apresentação na tela (4:3)</PresentationFormat>
  <Paragraphs>191</Paragraphs>
  <Slides>33</Slides>
  <Notes>2</Notes>
  <HiddenSlides>0</HiddenSlides>
  <MMClips>2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33</vt:i4>
      </vt:variant>
    </vt:vector>
  </HeadingPairs>
  <TitlesOfParts>
    <vt:vector size="34" baseType="lpstr">
      <vt:lpstr>Concurso</vt:lpstr>
      <vt:lpstr>Contagem de Pessoas por Vídeo Usando Câmeras em Posição Zenital</vt:lpstr>
      <vt:lpstr>Introdução</vt:lpstr>
      <vt:lpstr>Contagem de Pessoas</vt:lpstr>
      <vt:lpstr>Aplicações</vt:lpstr>
      <vt:lpstr>Métodos de Contagem</vt:lpstr>
      <vt:lpstr>Métodos de Contagem</vt:lpstr>
      <vt:lpstr>Métodos de Contagem</vt:lpstr>
      <vt:lpstr>Câmera</vt:lpstr>
      <vt:lpstr>Justificativa</vt:lpstr>
      <vt:lpstr>Objetivos</vt:lpstr>
      <vt:lpstr>Atividades Desenvolvidas</vt:lpstr>
      <vt:lpstr>Posicionamento Zenital</vt:lpstr>
      <vt:lpstr>“K-means based segmentation for real-time zenithal people counting”</vt:lpstr>
      <vt:lpstr>Arquitetura do Sistema</vt:lpstr>
      <vt:lpstr>Subtração do Fundo</vt:lpstr>
      <vt:lpstr>Detecção de pessoas</vt:lpstr>
      <vt:lpstr>Detecção de pessoas</vt:lpstr>
      <vt:lpstr>Segmentação via k-means</vt:lpstr>
      <vt:lpstr>Segmentação via k-means</vt:lpstr>
      <vt:lpstr>Segmentação via k-means</vt:lpstr>
      <vt:lpstr>Segmentação via k-means</vt:lpstr>
      <vt:lpstr>Segmentação via k-means</vt:lpstr>
      <vt:lpstr>Segmentação via k-means</vt:lpstr>
      <vt:lpstr>Segmentação k-means</vt:lpstr>
      <vt:lpstr>Rastreamento de Pessoas</vt:lpstr>
      <vt:lpstr>Rastreamento de Pessoas</vt:lpstr>
      <vt:lpstr>Validação – Contagem das pessoas</vt:lpstr>
      <vt:lpstr>Base de Dados</vt:lpstr>
      <vt:lpstr>Resultados</vt:lpstr>
      <vt:lpstr>Conclusão</vt:lpstr>
      <vt:lpstr>Trabalhos Futuros</vt:lpstr>
      <vt:lpstr>Cronograma</vt:lpstr>
      <vt:lpstr>Perguntas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Contagem de Pessoas por Vídeo Usando Câmeras em Posição Zenital</dc:title>
  <dc:creator>Victor Hugo</dc:creator>
  <cp:lastModifiedBy>Victor Hugo</cp:lastModifiedBy>
  <cp:revision>104</cp:revision>
  <dcterms:created xsi:type="dcterms:W3CDTF">2011-06-16T19:12:07Z</dcterms:created>
  <dcterms:modified xsi:type="dcterms:W3CDTF">2011-06-17T21:29:06Z</dcterms:modified>
</cp:coreProperties>
</file>