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B7BCF3-7885-4344-9612-4D7735045FE1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07F575D-ACC5-4318-A2CD-091DAFBC971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Apresentação Monografia 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2420888"/>
            <a:ext cx="7704856" cy="1752600"/>
          </a:xfrm>
        </p:spPr>
        <p:txBody>
          <a:bodyPr>
            <a:normAutofit/>
          </a:bodyPr>
          <a:lstStyle/>
          <a:p>
            <a:r>
              <a:rPr lang="pt-BR" dirty="0" smtClean="0"/>
              <a:t>UMA ABORADAGEM INCREMENTAL PARA </a:t>
            </a:r>
          </a:p>
          <a:p>
            <a:r>
              <a:rPr lang="pt-BR" dirty="0" smtClean="0"/>
              <a:t>REMOÇÃODE AMBIGUIDADE DE NOMES </a:t>
            </a:r>
          </a:p>
          <a:p>
            <a:r>
              <a:rPr lang="pt-BR" dirty="0" smtClean="0"/>
              <a:t>EM CITAÇÕES BIBLIOGRÁFICAS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860032" y="5229200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Aluno : Herculano Gripp Neto</a:t>
            </a:r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Orientador : Anderson Almeida Ferreira</a:t>
            </a:r>
            <a:endParaRPr lang="pt-BR" dirty="0"/>
          </a:p>
          <a:p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Proposto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Primeira </a:t>
            </a:r>
            <a:r>
              <a:rPr lang="pt-BR" dirty="0" smtClean="0"/>
              <a:t>Etapa:</a:t>
            </a:r>
          </a:p>
          <a:p>
            <a:pPr lvl="1"/>
            <a:r>
              <a:rPr lang="pt-BR" dirty="0" smtClean="0"/>
              <a:t>Dado uma citação </a:t>
            </a:r>
            <a:r>
              <a:rPr lang="pt-BR" i="1" dirty="0" smtClean="0"/>
              <a:t>c </a:t>
            </a:r>
            <a:r>
              <a:rPr lang="pt-BR" dirty="0" smtClean="0"/>
              <a:t>com </a:t>
            </a:r>
            <a:r>
              <a:rPr lang="pt-BR" i="1" dirty="0" smtClean="0"/>
              <a:t>n </a:t>
            </a:r>
            <a:r>
              <a:rPr lang="pt-BR" dirty="0" smtClean="0"/>
              <a:t>autores pesquisar no repositório da DL se algum dos autores já possui publicação cadastradas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Utiliza uma tabela hash para armazenar os autores da DL, a chave é a inicial do nome seguido do último sobrenome.</a:t>
            </a:r>
            <a:endParaRPr lang="pt-BR" dirty="0" smtClean="0"/>
          </a:p>
          <a:p>
            <a:pPr lvl="1"/>
            <a:r>
              <a:rPr lang="pt-BR" dirty="0" smtClean="0"/>
              <a:t>Retorna uma lista de possíveis autores para os nomes de </a:t>
            </a:r>
            <a:r>
              <a:rPr lang="pt-BR" i="1" dirty="0" smtClean="0"/>
              <a:t>c.</a:t>
            </a:r>
            <a:endParaRPr lang="pt-BR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Proposto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Segunda Etapa:</a:t>
            </a:r>
          </a:p>
          <a:p>
            <a:pPr lvl="1"/>
            <a:r>
              <a:rPr lang="pt-BR" dirty="0" smtClean="0"/>
              <a:t>Refinamento da lista de possíveis autores utilizando uma métrica de similaridade de strings (SM).</a:t>
            </a:r>
          </a:p>
          <a:p>
            <a:pPr lvl="1"/>
            <a:r>
              <a:rPr lang="pt-BR" dirty="0" smtClean="0"/>
              <a:t>Calcula a similaridade entre os co-autores das citações (SCA).</a:t>
            </a:r>
          </a:p>
          <a:p>
            <a:pPr lvl="1"/>
            <a:r>
              <a:rPr lang="pt-BR" dirty="0" smtClean="0"/>
              <a:t>Calcula a similaridade entre os títulos (ST) e o veículo de publicação (SVP).</a:t>
            </a:r>
          </a:p>
          <a:p>
            <a:pPr lvl="1"/>
            <a:r>
              <a:rPr lang="pt-BR" dirty="0" smtClean="0"/>
              <a:t>Gera uma função de identificação realizando uma média aritmética ponderada nas similaridade dos atributos.</a:t>
            </a:r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67544" y="1484784"/>
          <a:ext cx="8368033" cy="51283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65921"/>
                <a:gridCol w="660718"/>
                <a:gridCol w="630555"/>
                <a:gridCol w="584708"/>
                <a:gridCol w="513271"/>
                <a:gridCol w="682308"/>
                <a:gridCol w="601980"/>
                <a:gridCol w="671830"/>
                <a:gridCol w="683324"/>
                <a:gridCol w="673418"/>
              </a:tblGrid>
              <a:tr h="569816">
                <a:tc>
                  <a:txBody>
                    <a:bodyPr/>
                    <a:lstStyle/>
                    <a:p>
                      <a:r>
                        <a:rPr lang="pt-BR" dirty="0" smtClean="0"/>
                        <a:t>Atividades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Jun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Jul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Out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Dez</a:t>
                      </a:r>
                      <a:endParaRPr lang="pt-BR" dirty="0"/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pt-BR" dirty="0" smtClean="0"/>
                        <a:t>Revisão Bibliográfica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pt-BR" dirty="0" smtClean="0"/>
                        <a:t>Estudo dos métodos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pt-BR" dirty="0" smtClean="0"/>
                        <a:t>Projetar um</a:t>
                      </a:r>
                      <a:r>
                        <a:rPr lang="pt-BR" baseline="0" dirty="0" smtClean="0"/>
                        <a:t> novo método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pt-BR" dirty="0" smtClean="0"/>
                        <a:t>Implementar o método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pt-BR" dirty="0" smtClean="0"/>
                        <a:t>Testar o</a:t>
                      </a:r>
                      <a:r>
                        <a:rPr lang="pt-BR" baseline="0" dirty="0" smtClean="0"/>
                        <a:t> método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pt-BR" dirty="0" smtClean="0"/>
                        <a:t>Análise comparativa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pt-BR" dirty="0" smtClean="0"/>
                        <a:t>Redigir monografia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pt-BR" dirty="0" smtClean="0"/>
                        <a:t>Apresentação</a:t>
                      </a:r>
                      <a:r>
                        <a:rPr lang="pt-BR" baseline="0" dirty="0" smtClean="0"/>
                        <a:t> do trabalho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2276872"/>
            <a:ext cx="7498080" cy="201622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FIM</a:t>
            </a:r>
            <a:br>
              <a:rPr lang="pt-BR" dirty="0" smtClean="0"/>
            </a:br>
            <a:r>
              <a:rPr lang="pt-BR" dirty="0" smtClean="0"/>
              <a:t>Perguntas ?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 da 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</a:t>
            </a:r>
          </a:p>
          <a:p>
            <a:pPr lvl="1"/>
            <a:r>
              <a:rPr lang="pt-BR" dirty="0" smtClean="0"/>
              <a:t>Bibliotecas Digitais</a:t>
            </a:r>
          </a:p>
          <a:p>
            <a:pPr lvl="1"/>
            <a:r>
              <a:rPr lang="pt-BR" dirty="0" smtClean="0"/>
              <a:t>Ambiguidade de Nomes</a:t>
            </a:r>
          </a:p>
          <a:p>
            <a:pPr lvl="1"/>
            <a:r>
              <a:rPr lang="pt-BR" dirty="0" smtClean="0"/>
              <a:t>Escopo</a:t>
            </a:r>
          </a:p>
          <a:p>
            <a:r>
              <a:rPr lang="pt-BR" dirty="0" smtClean="0"/>
              <a:t>Justificativa</a:t>
            </a:r>
          </a:p>
          <a:p>
            <a:r>
              <a:rPr lang="pt-BR" dirty="0" smtClean="0"/>
              <a:t>Objetivos</a:t>
            </a:r>
          </a:p>
          <a:p>
            <a:r>
              <a:rPr lang="pt-BR" dirty="0" smtClean="0"/>
              <a:t>Método Proposto</a:t>
            </a:r>
          </a:p>
          <a:p>
            <a:r>
              <a:rPr lang="pt-BR" dirty="0" smtClean="0"/>
              <a:t>Cronograma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Bibliotecas Digitais (DLs)</a:t>
            </a:r>
          </a:p>
          <a:p>
            <a:pPr>
              <a:buNone/>
            </a:pPr>
            <a:endParaRPr lang="pt-BR" dirty="0" smtClean="0"/>
          </a:p>
          <a:p>
            <a:r>
              <a:rPr lang="pt-BR" sz="1800" dirty="0" smtClean="0"/>
              <a:t>São sistemas de informação complexos, que são projetados para um público específico, possuem um conjunto grande de objetos digitais e seus</a:t>
            </a:r>
          </a:p>
          <a:p>
            <a:pPr>
              <a:buNone/>
            </a:pPr>
            <a:r>
              <a:rPr lang="pt-BR" sz="1800" dirty="0" smtClean="0"/>
              <a:t>	meta-dados, várias estruturas organizacionais e fornecem diversos serviços para manter e acessar esses objetos digitais (Gonçalves 2004).</a:t>
            </a:r>
          </a:p>
          <a:p>
            <a:pPr>
              <a:buNone/>
            </a:pPr>
            <a:endParaRPr lang="pt-BR" sz="1800" dirty="0" smtClean="0"/>
          </a:p>
          <a:p>
            <a:pPr>
              <a:buNone/>
            </a:pPr>
            <a:endParaRPr lang="pt-BR" sz="1800" dirty="0" smtClean="0"/>
          </a:p>
          <a:p>
            <a:r>
              <a:rPr lang="pt-BR" sz="1800" dirty="0" smtClean="0"/>
              <a:t>Exemplos:  DBLP, BDBComp (UFMG), NUPILL(UFSC),...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Ambiguidade de nomes</a:t>
            </a:r>
          </a:p>
          <a:p>
            <a:pPr>
              <a:buNone/>
            </a:pPr>
            <a:endParaRPr lang="pt-BR" dirty="0" smtClean="0"/>
          </a:p>
          <a:p>
            <a:r>
              <a:rPr lang="es-ES" sz="1800" dirty="0" smtClean="0"/>
              <a:t>Segundo Lee et al. [2005] podemos </a:t>
            </a:r>
            <a:r>
              <a:rPr lang="pt-BR" sz="1800" dirty="0" smtClean="0"/>
              <a:t>dividi-lo em dois sub-problemas: os problemas split citation(SC) e mixed citation(MC).</a:t>
            </a:r>
          </a:p>
          <a:p>
            <a:pPr>
              <a:buNone/>
            </a:pPr>
            <a:endParaRPr lang="pt-BR" sz="1800" dirty="0" smtClean="0"/>
          </a:p>
          <a:p>
            <a:r>
              <a:rPr lang="pt-BR" sz="1800" dirty="0" smtClean="0"/>
              <a:t>Split Citation (SC)</a:t>
            </a:r>
          </a:p>
          <a:p>
            <a:pPr lvl="1"/>
            <a:r>
              <a:rPr lang="pt-BR" sz="1800" dirty="0" smtClean="0"/>
              <a:t>Variação na representação do nome do autor.</a:t>
            </a:r>
          </a:p>
          <a:p>
            <a:pPr lvl="1"/>
            <a:r>
              <a:rPr lang="pt-BR" sz="1800" dirty="0" smtClean="0"/>
              <a:t>Publicações de um mesmo autor podem estar dividas.</a:t>
            </a:r>
          </a:p>
          <a:p>
            <a:pPr lvl="1"/>
            <a:endParaRPr lang="pt-BR" sz="1800" dirty="0" smtClean="0"/>
          </a:p>
          <a:p>
            <a:r>
              <a:rPr lang="pt-BR" sz="1800" dirty="0" smtClean="0"/>
              <a:t>Mixed Citation</a:t>
            </a:r>
          </a:p>
          <a:p>
            <a:pPr lvl="1"/>
            <a:r>
              <a:rPr lang="pt-BR" sz="1800" dirty="0" smtClean="0"/>
              <a:t>Diferentes autores compartilham o mesmo nome ou a mesma variação de nome.</a:t>
            </a:r>
          </a:p>
          <a:p>
            <a:pPr lvl="1"/>
            <a:r>
              <a:rPr lang="pt-BR" sz="1800" dirty="0" smtClean="0"/>
              <a:t>Publicações aparecem como se pertencessem  a um mesmo autor.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Escopo</a:t>
            </a:r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sz="1800" dirty="0" smtClean="0"/>
              <a:t>Citação Bibliográfica</a:t>
            </a:r>
          </a:p>
          <a:p>
            <a:pPr lvl="2"/>
            <a:r>
              <a:rPr lang="pt-BR" sz="1800" dirty="0" smtClean="0"/>
              <a:t>Dados da publicação: nome do autor e dos co-autores, título do</a:t>
            </a:r>
            <a:br>
              <a:rPr lang="pt-BR" sz="1800" dirty="0" smtClean="0"/>
            </a:br>
            <a:r>
              <a:rPr lang="pt-BR" sz="1800" dirty="0" smtClean="0"/>
              <a:t>trabalho e do veículo de publicação e ano de publicação.</a:t>
            </a:r>
          </a:p>
          <a:p>
            <a:pPr lvl="2"/>
            <a:endParaRPr lang="pt-BR" sz="1400" dirty="0" smtClean="0"/>
          </a:p>
          <a:p>
            <a:pPr lvl="1"/>
            <a:r>
              <a:rPr lang="pt-BR" sz="1800" dirty="0" smtClean="0"/>
              <a:t>Inicialmente a coleção de citações bibliográfica da DL está livre de ambiguidades.</a:t>
            </a:r>
          </a:p>
          <a:p>
            <a:pPr lvl="1"/>
            <a:endParaRPr lang="pt-BR" sz="1800" dirty="0" smtClean="0"/>
          </a:p>
          <a:p>
            <a:pPr lvl="1"/>
            <a:r>
              <a:rPr lang="pt-BR" sz="1800" dirty="0" smtClean="0"/>
              <a:t>Abordagem incremental do problema de ambiguidade de nomes.</a:t>
            </a:r>
          </a:p>
          <a:p>
            <a:pPr lvl="1"/>
            <a:endParaRPr lang="pt-BR" sz="1800" dirty="0" smtClean="0"/>
          </a:p>
          <a:p>
            <a:pPr lvl="1"/>
            <a:endParaRPr lang="pt-BR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Sistemas de Recuperação de informação.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Estabelecimento de redes de colaboração(</a:t>
            </a:r>
            <a:r>
              <a:rPr lang="pt-BR" dirty="0" err="1" smtClean="0"/>
              <a:t>co-autoria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r>
              <a:rPr lang="pt-BR" dirty="0" smtClean="0"/>
              <a:t>Agências de Fomento</a:t>
            </a:r>
          </a:p>
          <a:p>
            <a:pPr lvl="1"/>
            <a:r>
              <a:rPr lang="pt-BR" dirty="0" smtClean="0"/>
              <a:t>Ex.: CNPq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Objetivo Geral</a:t>
            </a:r>
          </a:p>
          <a:p>
            <a:pPr lvl="1"/>
            <a:r>
              <a:rPr lang="pt-BR" sz="1800" dirty="0" smtClean="0"/>
              <a:t>Manter uma coleção de citações bibliográficas livre de ambiguidade.</a:t>
            </a:r>
          </a:p>
          <a:p>
            <a:pPr lvl="1">
              <a:buNone/>
            </a:pPr>
            <a:endParaRPr lang="pt-BR" sz="1800" dirty="0" smtClean="0"/>
          </a:p>
          <a:p>
            <a:r>
              <a:rPr lang="pt-BR" dirty="0" smtClean="0"/>
              <a:t>Objetivos Específicos</a:t>
            </a:r>
          </a:p>
          <a:p>
            <a:pPr lvl="1"/>
            <a:r>
              <a:rPr lang="pt-BR" sz="1800" dirty="0" smtClean="0"/>
              <a:t>Fazer uma revisão bibliográfica sobre métodos de remoção de ambiguidade.</a:t>
            </a:r>
          </a:p>
          <a:p>
            <a:pPr lvl="1"/>
            <a:r>
              <a:rPr lang="pt-BR" sz="1800" dirty="0" smtClean="0"/>
              <a:t>Analisar métodos existentes, visando descobrir seus pontos</a:t>
            </a:r>
            <a:br>
              <a:rPr lang="pt-BR" sz="1800" dirty="0" smtClean="0"/>
            </a:br>
            <a:r>
              <a:rPr lang="pt-BR" sz="1800" dirty="0" smtClean="0"/>
              <a:t>fracos e fortes.</a:t>
            </a:r>
          </a:p>
          <a:p>
            <a:pPr lvl="1"/>
            <a:r>
              <a:rPr lang="pt-BR" sz="1800" dirty="0" smtClean="0"/>
              <a:t>Propor um método incremental de remoção de ambiguidade.</a:t>
            </a:r>
          </a:p>
          <a:p>
            <a:pPr lvl="1"/>
            <a:r>
              <a:rPr lang="pt-BR" sz="1800" dirty="0" smtClean="0"/>
              <a:t>Avaliar o método proposto comparando-o a métodos representativos existentes na literatura.</a:t>
            </a:r>
          </a:p>
          <a:p>
            <a:pPr lvl="1"/>
            <a:endParaRPr lang="pt-BR" sz="1800" dirty="0" smtClean="0"/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Proposto</a:t>
            </a:r>
            <a:endParaRPr lang="pt-BR" dirty="0"/>
          </a:p>
        </p:txBody>
      </p:sp>
      <p:pic>
        <p:nvPicPr>
          <p:cNvPr id="4" name="Espaço Reservado para Conteúdo 3" descr="fluxogram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49114" y="1940203"/>
            <a:ext cx="7499350" cy="408108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Proposto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Abordagem incremental do problema de ambiguidade de nomes</a:t>
            </a:r>
          </a:p>
          <a:p>
            <a:r>
              <a:rPr lang="pt-BR" dirty="0" smtClean="0"/>
              <a:t>Desafio é identificar se autor contém ou não publicações na DL. </a:t>
            </a:r>
          </a:p>
          <a:p>
            <a:r>
              <a:rPr lang="pt-BR" dirty="0" smtClean="0"/>
              <a:t>O método proposto está dividido em duas etapas.</a:t>
            </a:r>
          </a:p>
          <a:p>
            <a:pPr lvl="1"/>
            <a:r>
              <a:rPr lang="pt-BR" dirty="0" smtClean="0"/>
              <a:t>Primeira Etapa: Pesquisa por possíveis autores.</a:t>
            </a:r>
          </a:p>
          <a:p>
            <a:pPr lvl="1"/>
            <a:r>
              <a:rPr lang="pt-BR" dirty="0" smtClean="0"/>
              <a:t>Segunda Etapa :Identificação do autor.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124</TotalTime>
  <Words>437</Words>
  <Application>Microsoft Office PowerPoint</Application>
  <PresentationFormat>Apresentação na tela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Solstício</vt:lpstr>
      <vt:lpstr>Apresentação Monografia I</vt:lpstr>
      <vt:lpstr>Sumário da apresentação</vt:lpstr>
      <vt:lpstr>Introdução</vt:lpstr>
      <vt:lpstr>Introdução</vt:lpstr>
      <vt:lpstr>Introdução</vt:lpstr>
      <vt:lpstr>Justificativa</vt:lpstr>
      <vt:lpstr>Objetivos</vt:lpstr>
      <vt:lpstr>Método Proposto</vt:lpstr>
      <vt:lpstr>Método Proposto</vt:lpstr>
      <vt:lpstr>Método Proposto</vt:lpstr>
      <vt:lpstr>Método Proposto</vt:lpstr>
      <vt:lpstr>Cronograma</vt:lpstr>
      <vt:lpstr>FIM Perguntas 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Herculano</dc:creator>
  <cp:lastModifiedBy>Herculano</cp:lastModifiedBy>
  <cp:revision>18</cp:revision>
  <dcterms:created xsi:type="dcterms:W3CDTF">2011-06-30T23:57:29Z</dcterms:created>
  <dcterms:modified xsi:type="dcterms:W3CDTF">2011-07-01T17:42:34Z</dcterms:modified>
</cp:coreProperties>
</file>