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90" r:id="rId34"/>
    <p:sldId id="288" r:id="rId35"/>
    <p:sldId id="289" r:id="rId3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36FDA38-87B0-40C8-9401-E0F03FC3C8D8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92D585A-0A8D-4036-88BB-B9A874DF42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363F-851E-4F7C-8F91-27C50D57CD52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F9C2-38F1-4EA5-8A1A-726CB51D96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2287-B9FE-4FF3-8375-54C4F7031A53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421F0-CCBD-4550-B4E1-4D2463C1EF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C845-5C10-4767-9BFC-EC6522F5630A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E2DE4-5557-4E24-A40B-6AE2645E51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5BEE9D-B72A-40C2-AB59-CFF2AF664265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7A156E-5DC2-4923-B087-8731D3474C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BDC3D-6481-4D20-9BE4-72F0FF0F9F94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A8F130-B17E-4A5F-803B-0AC773D0E6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DBF562-0223-4104-A50B-32F2BF8EDC6B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DA32B5-C743-48FC-BC29-569E2D8CD5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2E1B97-5114-4D4D-8AB6-4A55130E2A9B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78CEC2-E7DE-4B1D-B70D-27DE5BEFBF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16EB-4F1C-4549-8A12-68FBF676638E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8A743-4188-4731-A129-53C164FCE9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AF1A27-3E02-4C9D-8320-BDE94CAC502F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E82703-2434-4236-9C7B-DBE83D6961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52F34C-54FE-4334-B514-E32E24B58D9A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55E7BA-FB0A-41E1-9D33-E75AFEDF37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2D52567-0C97-422A-AC7A-D93373FACB1F}" type="datetimeFigureOut">
              <a:rPr lang="pt-BR"/>
              <a:pPr>
                <a:defRPr/>
              </a:pPr>
              <a:t>03/12/2010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493B133-D36C-414F-87C8-8643CF432B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Adicionando Escalabilidade ao Framework de Recomendação Idealize</a:t>
            </a:r>
            <a:br>
              <a:rPr lang="fr-FR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357563"/>
            <a:ext cx="7772400" cy="1454150"/>
          </a:xfrm>
        </p:spPr>
        <p:txBody>
          <a:bodyPr>
            <a:normAutofit/>
          </a:bodyPr>
          <a:lstStyle/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smtClean="0">
                <a:solidFill>
                  <a:srgbClr val="3F1E25"/>
                </a:solidFill>
                <a:cs typeface="Arial" charset="0"/>
              </a:rPr>
              <a:t>Alex Amorim Dutra </a:t>
            </a:r>
          </a:p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400" smtClean="0">
              <a:solidFill>
                <a:srgbClr val="3F1E25"/>
              </a:solidFill>
              <a:cs typeface="Arial" charset="0"/>
            </a:endParaRPr>
          </a:p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mtClean="0">
                <a:solidFill>
                  <a:srgbClr val="3F1E25"/>
                </a:solidFill>
                <a:cs typeface="Arial" charset="0"/>
              </a:rPr>
              <a:t>Orientador: Álvaro R. Pereira Jr.</a:t>
            </a:r>
          </a:p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mtClean="0">
                <a:solidFill>
                  <a:srgbClr val="3F1E25"/>
                </a:solidFill>
                <a:cs typeface="Arial" charset="0"/>
              </a:rPr>
              <a:t>	       Co-Orientador: Felipe Martins Melo</a:t>
            </a:r>
            <a:r>
              <a:rPr lang="fr-FR" sz="2400" smtClean="0">
                <a:solidFill>
                  <a:srgbClr val="3F1E25"/>
                </a:solidFill>
                <a:cs typeface="Arial" charset="0"/>
              </a:rPr>
              <a:t> </a:t>
            </a:r>
          </a:p>
          <a:p>
            <a:pPr marR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Mais lidos, vendidos, baixados, apontados ou citados.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Uma das técnicas de recomendação mais vista hoje em dia.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Não oferece conteúdo para usuários específicos. 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Top</a:t>
            </a: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 recomendação é feita comparando conteúdo que o usuário já acessou, recomendando itens similares.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Recomendação Baseada em conteúdo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Perfil X Item: recomendar itens classificados no perfil do usuário.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		Ex.: Livros com assuntos definidos no perfil do usuário.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Item X Item: recomendar itens similares a itens relacionados ao usuário.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		Ex.: Outros CDs do mesmo artista. </a:t>
            </a: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Recomendação Baseada em conteúdo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/>
              <a:t>Problemas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41313" indent="-341313" algn="just" fontAlgn="auto">
              <a:spcBef>
                <a:spcPts val="70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Um novo usuário não possui itens classificados. </a:t>
            </a:r>
          </a:p>
          <a:p>
            <a:pPr marL="341313" indent="-341313" algn="just" fontAlgn="auto">
              <a:spcBef>
                <a:spcPts val="70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41313" indent="-341313" algn="just" fontAlgn="auto">
              <a:spcBef>
                <a:spcPts val="70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Usuário não irá receber conteúdo muito diferente do que já foi visto.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Recomendação Baseada em conteúdo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É o processo de filtragem por informação ou padrões usando técnicas que envolvem colaboração entre múltiplos agentes.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Filtragem Colaborativa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Usuário X Usuário: recomendar itens relacionados a pessoas com características semelhantes (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atributos ou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preferências).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Filtragem Colaborativa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 algn="just" fontAlgn="auto">
              <a:spcBef>
                <a:spcPts val="700"/>
              </a:spcBef>
              <a:spcAft>
                <a:spcPts val="0"/>
              </a:spcAft>
              <a:buClr>
                <a:srgbClr val="161645"/>
              </a:buClr>
              <a:buFont typeface="Times New Roman" pitchFamily="16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Filtragem Colaborativa</a:t>
            </a:r>
            <a:endParaRPr lang="pt-BR" sz="4000" dirty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849438"/>
            <a:ext cx="208597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Filtragem Colaborativa</a:t>
            </a:r>
            <a:endParaRPr lang="pt-BR" sz="4000" dirty="0"/>
          </a:p>
        </p:txBody>
      </p:sp>
      <p:pic>
        <p:nvPicPr>
          <p:cNvPr id="2560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65200" y="1714500"/>
            <a:ext cx="7489825" cy="4214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Filtragem Colaborativa</a:t>
            </a:r>
            <a:endParaRPr lang="pt-BR" sz="4000" dirty="0"/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1714500"/>
            <a:ext cx="7308850" cy="4071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/>
              <a:t>Problemas</a:t>
            </a:r>
          </a:p>
          <a:p>
            <a:pPr marL="341313" indent="-341313" algn="just" fontAlgn="auto">
              <a:spcBef>
                <a:spcPts val="650"/>
              </a:spcBef>
              <a:spcAft>
                <a:spcPts val="0"/>
              </a:spcAft>
              <a:buClrTx/>
              <a:buSzTx/>
              <a:buFont typeface="Wingdings 3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41313" indent="-341313" algn="just" fontAlgn="auto">
              <a:spcBef>
                <a:spcPts val="650"/>
              </a:spcBef>
              <a:spcAft>
                <a:spcPts val="0"/>
              </a:spcAft>
              <a:buClrTx/>
              <a:buSzTx/>
              <a:buFont typeface="Wingdings 3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Um novo usuário não pertence a nenhum grupo.</a:t>
            </a:r>
          </a:p>
          <a:p>
            <a:pPr marL="341313" indent="-341313" algn="just" fontAlgn="auto">
              <a:spcBef>
                <a:spcPts val="65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41313" indent="-341313" algn="just" fontAlgn="auto">
              <a:spcBef>
                <a:spcPts val="650"/>
              </a:spcBef>
              <a:spcAft>
                <a:spcPts val="0"/>
              </a:spcAft>
              <a:buClrTx/>
              <a:buSzTx/>
              <a:buFont typeface="Wingdings 3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Novos itens são adicionados o tempo todo e ainda não foram avaliados.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Filtragem Colaborativa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Muitas vezes desperdiçamos muito tempo tentando encontrar conteúdo relevante.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Os dados na WEB tendem a crescer a cada dia.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Sistemas de recomendação levam a seus utilizadores informações relevantes.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Um sistema de recomendação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 recomendação é realizada analisando as ações de um usuário em determinada aplicação.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Exemplo: A sequência de links que determinado usuário clicou ao navegar em um site de compras. 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Baseada em dados de uso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Combinação entre as diversas abordagens de recomendação, desta forma uma abordagem supre as falhas das outras.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Híbrida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Framework de Recomendação Idealize (IRF) </a:t>
            </a:r>
            <a:b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</a:b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 </a:t>
            </a:r>
            <a:b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</a:b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Aplicação de recomendação baseada em conteúdo desenvolvida utilizando o IRF</a:t>
            </a:r>
            <a:b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Um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framework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 provê uma solução para uma família de problemas semelhantes.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Um conjunto de classes e interfaces que mostra como decompor a família de problemas.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Objetivo</a:t>
            </a:r>
            <a:r>
              <a:rPr lang="en-US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de um framework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 IRF é composto por três setores, sendo eles: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Input, Cache e Batch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Estes setores são utilizados em três máquinas, cada uma instanciada com um setor correspondente.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Descrição do IRF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Este setor é destinado a armazenar as recomendações já calculadas.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Fornece respostas rápidas aos pedidos de recomendações que chegam a sua fachada. 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 de Cache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Este setor é responsável por executar recomendações em lote e processar os </a:t>
            </a:r>
            <a:r>
              <a:rPr lang="pt-PT" sz="2400" i="1" dirty="0" smtClean="0">
                <a:solidFill>
                  <a:schemeClr val="accent6">
                    <a:lumMod val="50000"/>
                  </a:schemeClr>
                </a:solidFill>
              </a:rPr>
              <a:t>feedbacks</a:t>
            </a: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Este setor é destinado a ser executado em um </a:t>
            </a:r>
            <a:r>
              <a:rPr lang="pt-PT" sz="2400" i="1" dirty="0" smtClean="0">
                <a:solidFill>
                  <a:schemeClr val="accent6">
                    <a:lumMod val="50000"/>
                  </a:schemeClr>
                </a:solidFill>
              </a:rPr>
              <a:t>cluster</a:t>
            </a: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 de modo a ser capaz de lidar com a enorme quantidade.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 de Batch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 algn="just" fontAlgn="auto">
              <a:spcAft>
                <a:spcPts val="0"/>
              </a:spcAft>
              <a:buClrTx/>
              <a:buSzTx/>
              <a:buFont typeface="Wingdings 3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Através deste setor o usuário pode fazer operações tais como inserção, remoção e atualização sobre os itens e os dados do usuário.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Foi criado a fim de dissociar a produção de recomendações e </a:t>
            </a:r>
            <a:r>
              <a:rPr lang="pt-PT" sz="2400" i="1" dirty="0" smtClean="0">
                <a:solidFill>
                  <a:schemeClr val="accent6">
                    <a:lumMod val="50000"/>
                  </a:schemeClr>
                </a:solidFill>
              </a:rPr>
              <a:t>feedbacks</a:t>
            </a: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 das tarefas de gerenciamento das bases de dados. </a:t>
            </a: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 de Input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Modelo de Produção</a:t>
            </a:r>
            <a:endParaRPr lang="pt-BR" sz="4000" dirty="0"/>
          </a:p>
        </p:txBody>
      </p:sp>
      <p:pic>
        <p:nvPicPr>
          <p:cNvPr id="36867" name="Espaço Reservado para Conteúdo 3" descr="production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0175" y="1428750"/>
            <a:ext cx="8907463" cy="5214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2800" b="1" dirty="0" smtClean="0">
                <a:solidFill>
                  <a:schemeClr val="accent6">
                    <a:lumMod val="50000"/>
                  </a:schemeClr>
                </a:solidFill>
              </a:rPr>
              <a:t>Base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Cache,  CacheObserver, Constants, </a:t>
            </a:r>
            <a:r>
              <a:rPr 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IdealizeExceptions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IdelizeFacades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, PropertiesLoader, IdealizeLogger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Hot Spots</a:t>
            </a:r>
            <a:endParaRPr lang="pt-BR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InstantiatorWorker,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IdealizeDataModel, BaseBean, InputInterpreter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Controller, DataManipulator, </a:t>
            </a:r>
            <a:r>
              <a:rPr 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BatchProcessors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, RecommendationSerializer, IdealizeRecommender, BaseStorable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classes.</a:t>
            </a:r>
            <a:r>
              <a:rPr 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properties</a:t>
            </a:r>
            <a:endParaRPr lang="pt-BR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</a:rPr>
              <a:t>Principais Componentes do IRF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Processamento de dados de forma distribuída.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Demanda de processamento de dados de acordo com a necessidade do cliente.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Adicionar máquinas para processar os dados à medida que estes aumentarem.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Escalabilidade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Arquitetura do Setor de Batch</a:t>
            </a:r>
            <a:endParaRPr lang="pt-BR" sz="4000" dirty="0"/>
          </a:p>
        </p:txBody>
      </p:sp>
      <p:pic>
        <p:nvPicPr>
          <p:cNvPr id="38915" name="Espaço Reservado para Conteúdo 3" descr="RecArchitetur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14" y="1159971"/>
            <a:ext cx="6858024" cy="56980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</a:rPr>
              <a:t> Execução da </a:t>
            </a: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</a:rPr>
              <a:t>Aplicação de Recomendação Baseada </a:t>
            </a: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</a:rPr>
              <a:t>em Conteúdo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</a:t>
            </a:r>
            <a:r>
              <a:rPr lang="pt-BR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adrões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de projeto.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Tecnologia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RMI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provida pela linguagem Java.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Sistemas de recomendação e métodos de recomendação.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Início dos estudos sobre </a:t>
            </a:r>
            <a:r>
              <a:rPr lang="pt-BR" sz="2400" i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Hadoop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e sistemas escaláveis.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1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Estudos realizados para desenvolvimento </a:t>
            </a:r>
            <a:br>
              <a:rPr lang="pt-BR" sz="31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</a:br>
            <a:r>
              <a:rPr lang="pt-BR" sz="31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das aplicações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Implementação da arquitetura escalável no IRF.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Desenvolver uma aplicação que utilize a nova arquitetura escalável,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sendo esta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aplicação de qualquer abordagem de recomendação.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Trabalhos Futuros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Cronograma</a:t>
            </a:r>
            <a:endParaRPr lang="pt-BR" sz="4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7188" y="1643063"/>
          <a:ext cx="8429655" cy="471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629"/>
                <a:gridCol w="6817026"/>
              </a:tblGrid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pt-BR" sz="240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Ano</a:t>
                      </a:r>
                      <a:r>
                        <a:rPr lang="pt-BR" sz="240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2011</a:t>
                      </a:r>
                      <a:endParaRPr lang="pt-BR" sz="2400" noProof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Tarefa</a:t>
                      </a:r>
                      <a:r>
                        <a:rPr lang="pt-BR" sz="240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a ser realizada</a:t>
                      </a:r>
                      <a:endParaRPr lang="pt-BR" sz="2400" noProof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Janeiro</a:t>
                      </a:r>
                    </a:p>
                    <a:p>
                      <a:pPr algn="ctr"/>
                      <a:endParaRPr lang="pt-BR" noProof="0" dirty="0" smtClean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Estudo do</a:t>
                      </a:r>
                      <a:r>
                        <a:rPr lang="pt-BR" baseline="0" noProof="0" dirty="0" smtClean="0"/>
                        <a:t> </a:t>
                      </a:r>
                      <a:r>
                        <a:rPr lang="pt-BR" u="none" baseline="0" noProof="0" dirty="0" smtClean="0"/>
                        <a:t>Hadoop</a:t>
                      </a:r>
                      <a:r>
                        <a:rPr lang="pt-BR" baseline="0" noProof="0" dirty="0" smtClean="0"/>
                        <a:t> e sistemas escaláveis</a:t>
                      </a:r>
                    </a:p>
                    <a:p>
                      <a:pPr algn="ctr"/>
                      <a:r>
                        <a:rPr lang="pt-BR" baseline="0" noProof="0" dirty="0" smtClean="0"/>
                        <a:t>Implementação da arquitetura escalável no IRF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Fevereiro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noProof="0" dirty="0" smtClean="0"/>
                        <a:t>Implementação da arquitetura escalável no IRF</a:t>
                      </a:r>
                      <a:endParaRPr lang="pt-BR" noProof="0" dirty="0" smtClean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Março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noProof="0" dirty="0" smtClean="0"/>
                        <a:t>Implementação de uma aplicação de recomendação escalável</a:t>
                      </a:r>
                      <a:r>
                        <a:rPr lang="pt-BR" baseline="0" noProof="0" dirty="0" smtClean="0"/>
                        <a:t> sobre o IRF</a:t>
                      </a:r>
                      <a:endParaRPr lang="pt-BR" noProof="0" dirty="0" smtClean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Abril</a:t>
                      </a: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Realização de testes e correções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Maio</a:t>
                      </a: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Escrever monografia</a:t>
                      </a:r>
                      <a:r>
                        <a:rPr lang="pt-BR" baseline="0" noProof="0" dirty="0" smtClean="0"/>
                        <a:t> II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21514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Junho</a:t>
                      </a:r>
                    </a:p>
                    <a:p>
                      <a:pPr algn="ctr"/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Escrever monografia II</a:t>
                      </a:r>
                    </a:p>
                    <a:p>
                      <a:pPr algn="ctr"/>
                      <a:r>
                        <a:rPr lang="pt-BR" noProof="0" dirty="0" smtClean="0"/>
                        <a:t>Apresentar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dirty="0" smtClean="0"/>
              <a:t>Perguntas</a:t>
            </a:r>
            <a:r>
              <a:rPr lang="en-US" sz="4000" dirty="0" smtClean="0"/>
              <a:t>?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Crescente ocorrência de artigos nas conferências relacionadas como KDD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e CIKM.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Criação de uma nova conferência pela ACM, a </a:t>
            </a:r>
            <a:r>
              <a:rPr lang="pt-BR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RecSys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(ACM </a:t>
            </a:r>
            <a:r>
              <a:rPr lang="pt-BR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Conference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pt-BR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on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Recommender Systems).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Crescente interesse na área acadêmica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Imagens  (photoree.com)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Músicas  (lastfm.com)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Vídeos    (youtube.com)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Filmes    (</a:t>
            </a:r>
            <a:r>
              <a:rPr lang="pt-BR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movielens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.umn.edu)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Produtos (amazon.com)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Notícias  (idgnow.com.</a:t>
            </a:r>
            <a:r>
              <a:rPr lang="pt-BR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br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diversos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outros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itens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Podemos recomendar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Notícias – idgnow.com.</a:t>
            </a:r>
            <a:r>
              <a:rPr lang="pt-BR" sz="4000" i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br</a:t>
            </a:r>
            <a:endParaRPr lang="pt-BR" sz="4000" dirty="0"/>
          </a:p>
        </p:txBody>
      </p:sp>
      <p:pic>
        <p:nvPicPr>
          <p:cNvPr id="1433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9169" y="1246188"/>
            <a:ext cx="7791894" cy="56118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Notícias – idgnow.com.</a:t>
            </a:r>
            <a:r>
              <a:rPr lang="pt-BR" sz="4000" i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br</a:t>
            </a:r>
            <a:endParaRPr lang="pt-BR" sz="4000" dirty="0"/>
          </a:p>
        </p:txBody>
      </p:sp>
      <p:pic>
        <p:nvPicPr>
          <p:cNvPr id="1433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9169" y="1246188"/>
            <a:ext cx="7791894" cy="5611812"/>
          </a:xfrm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857352"/>
            <a:ext cx="4726640" cy="500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200" b="1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Explícita</a:t>
            </a:r>
          </a:p>
          <a:p>
            <a:pPr marL="341313" indent="-341313" algn="just" fontAlgn="auto"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2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	Dados fornecidos pelo usuário.</a:t>
            </a:r>
          </a:p>
          <a:p>
            <a:pPr marL="341313" indent="-341313" algn="just" fontAlgn="auto"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2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		Ex. : crítica ou questionários.</a:t>
            </a:r>
            <a:endParaRPr lang="en-US" sz="22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2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Implícita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pt-BR" sz="22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	</a:t>
            </a:r>
            <a:r>
              <a:rPr lang="pt-BR" sz="22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Comportamento ao utilizar a aplicação – dados de uso (objetos comprados, vistos, baixados, clicados).</a:t>
            </a:r>
            <a:endParaRPr lang="pt-BR" sz="2200" b="1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endParaRPr lang="en-US" sz="22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Inferência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pt-BR" sz="22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 </a:t>
            </a:r>
            <a:r>
              <a:rPr lang="pt-BR" sz="22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Aprender o perfil ou comportamento do usuário.</a:t>
            </a:r>
            <a:endParaRPr lang="pt-BR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Formas para coletar dados do usuário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1313" indent="-341313" fontAlgn="auto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161645"/>
              </a:buClr>
              <a:buFont typeface="Wingdings 3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8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Top 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Baseada em Conteúdo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Filtragem Colaborativa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Baseada em Dados de Uso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Híbrida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Abordagens de sistemas de recomendação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766</Words>
  <Application>Microsoft Office PowerPoint</Application>
  <PresentationFormat>Apresentação na tela (4:3)</PresentationFormat>
  <Paragraphs>178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Concurso</vt:lpstr>
      <vt:lpstr>Adicionando Escalabilidade ao Framework de Recomendação Idealize </vt:lpstr>
      <vt:lpstr>Um sistema de recomendação</vt:lpstr>
      <vt:lpstr>Escalabilidade</vt:lpstr>
      <vt:lpstr>Crescente interesse na área acadêmica</vt:lpstr>
      <vt:lpstr>Podemos recomendar</vt:lpstr>
      <vt:lpstr>Notícias – idgnow.com.br</vt:lpstr>
      <vt:lpstr>Notícias – idgnow.com.br</vt:lpstr>
      <vt:lpstr>Formas para coletar dados do usuário</vt:lpstr>
      <vt:lpstr>Abordagens de sistemas de recomendação  </vt:lpstr>
      <vt:lpstr>Top N</vt:lpstr>
      <vt:lpstr>Recomendação Baseada em conteúdo</vt:lpstr>
      <vt:lpstr>Recomendação Baseada em conteúdo</vt:lpstr>
      <vt:lpstr>Recomendação Baseada em conteúdo</vt:lpstr>
      <vt:lpstr>Filtragem Colaborativa</vt:lpstr>
      <vt:lpstr>Filtragem Colaborativa</vt:lpstr>
      <vt:lpstr>Filtragem Colaborativa</vt:lpstr>
      <vt:lpstr>Filtragem Colaborativa</vt:lpstr>
      <vt:lpstr>Filtragem Colaborativa</vt:lpstr>
      <vt:lpstr>Filtragem Colaborativa</vt:lpstr>
      <vt:lpstr>Baseada em dados de uso</vt:lpstr>
      <vt:lpstr>Híbrida</vt:lpstr>
      <vt:lpstr>Framework de Recomendação Idealize (IRF)  e  Aplicação de recomendação baseada em conteúdo desenvolvida utilizando o IRF </vt:lpstr>
      <vt:lpstr>Objetivo de um framework</vt:lpstr>
      <vt:lpstr>Descrição do IRF</vt:lpstr>
      <vt:lpstr>Setor de Cache</vt:lpstr>
      <vt:lpstr>Setor de Batch</vt:lpstr>
      <vt:lpstr>Setor de Input</vt:lpstr>
      <vt:lpstr>Modelo de Produção</vt:lpstr>
      <vt:lpstr>Principais Componentes do IRF</vt:lpstr>
      <vt:lpstr>Arquitetura do Setor de Batch</vt:lpstr>
      <vt:lpstr> Execução da Aplicação de Recomendação Baseada em Conteúdo</vt:lpstr>
      <vt:lpstr>Estudos realizados para desenvolvimento  das aplicações</vt:lpstr>
      <vt:lpstr>Trabalhos Futuros</vt:lpstr>
      <vt:lpstr>Cronograma</vt:lpstr>
      <vt:lpstr>Perguntas?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Adicionando Escalabilidade ao Framework de Recomendação Idealize</dc:title>
  <dc:creator>AD</dc:creator>
  <cp:lastModifiedBy>AD</cp:lastModifiedBy>
  <cp:revision>22</cp:revision>
  <dcterms:created xsi:type="dcterms:W3CDTF">2010-12-03T23:09:01Z</dcterms:created>
  <dcterms:modified xsi:type="dcterms:W3CDTF">2010-12-04T00:46:55Z</dcterms:modified>
</cp:coreProperties>
</file>