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7"/>
  </p:notesMasterIdLst>
  <p:sldIdLst>
    <p:sldId id="770" r:id="rId2"/>
    <p:sldId id="759" r:id="rId3"/>
    <p:sldId id="767" r:id="rId4"/>
    <p:sldId id="755" r:id="rId5"/>
    <p:sldId id="756" r:id="rId6"/>
    <p:sldId id="757" r:id="rId7"/>
    <p:sldId id="760" r:id="rId8"/>
    <p:sldId id="761" r:id="rId9"/>
    <p:sldId id="775" r:id="rId10"/>
    <p:sldId id="774" r:id="rId11"/>
    <p:sldId id="773" r:id="rId12"/>
    <p:sldId id="765" r:id="rId13"/>
    <p:sldId id="764" r:id="rId14"/>
    <p:sldId id="771" r:id="rId15"/>
    <p:sldId id="772" r:id="rId16"/>
  </p:sldIdLst>
  <p:sldSz cx="9144000" cy="6858000" type="screen4x3"/>
  <p:notesSz cx="681355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4400"/>
            <a:ext cx="5451475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071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10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7217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6758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12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13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14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6074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15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479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2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3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2966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4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5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6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7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8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9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651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HeuristicasRefinamento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i="1" dirty="0" err="1"/>
              <a:t>Simulated</a:t>
            </a:r>
            <a:br>
              <a:rPr lang="pt-BR" altLang="pt-BR" sz="4400" i="1" dirty="0"/>
            </a:br>
            <a:r>
              <a:rPr lang="pt-BR" altLang="pt-BR" sz="4400" i="1" dirty="0" err="1"/>
              <a:t>Annealing</a:t>
            </a:r>
            <a:endParaRPr lang="pt-BR" altLang="pt-BR" sz="4400" i="1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</a:t>
            </a:r>
            <a:r>
              <a:rPr lang="pt-BR" sz="900" dirty="0" err="1"/>
              <a:t>Simulated</a:t>
            </a:r>
            <a:r>
              <a:rPr lang="pt-BR" sz="900" dirty="0"/>
              <a:t> </a:t>
            </a:r>
            <a:r>
              <a:rPr lang="pt-BR" sz="900" dirty="0" err="1"/>
              <a:t>Annealing</a:t>
            </a:r>
            <a:r>
              <a:rPr lang="pt-BR" sz="900" dirty="0"/>
              <a:t>..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www.decom.ufop.br/prof/marcone/Disciplinas/InteligenciaComputacional/SimulatedAnnealing.pptx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687909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10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Prescrição para determinar a temperatura inicial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11480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Pelo valor da função de avaliação: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A temperatura inicial é o valor da maior função de avaliação entre várias prospecções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Ideia para definir a temperatura inicial pelo valor da função de avaliação:</a:t>
            </a:r>
          </a:p>
          <a:p>
            <a:pPr lvl="2"/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Gerar uma solução inicial qualquer e determinar o valor de sua função de avaliação</a:t>
            </a:r>
          </a:p>
          <a:p>
            <a:pPr lvl="2"/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Repetir o procedimento anterior várias vezes</a:t>
            </a:r>
          </a:p>
          <a:p>
            <a:pPr lvl="2"/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Definir como temperatura inicial o MAIOR valor encontrado dentre todas as avaliações</a:t>
            </a:r>
            <a:endParaRPr lang="pt-BR" altLang="pt-BR" sz="17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051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11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Prescrição para determinar a temperatura inicial</a:t>
            </a:r>
            <a:endParaRPr lang="pt-BR" altLang="pt-BR" sz="35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4213" y="1700808"/>
                <a:ext cx="8135937" cy="4114800"/>
              </a:xfrm>
            </p:spPr>
            <p:txBody>
              <a:bodyPr/>
              <a:lstStyle/>
              <a:p>
                <a:r>
                  <a:rPr lang="pt-BR" altLang="pt-BR" sz="2400" dirty="0">
                    <a:ea typeface="ＭＳ Ｐゴシック" pitchFamily="34" charset="-128"/>
                  </a:rPr>
                  <a:t>Por simulação:</a:t>
                </a:r>
              </a:p>
              <a:p>
                <a:pPr lvl="1"/>
                <a:r>
                  <a:rPr lang="pt-BR" altLang="pt-BR" sz="2000" dirty="0">
                    <a:ea typeface="ＭＳ Ｐゴシック" pitchFamily="34" charset="-128"/>
                  </a:rPr>
                  <a:t>A temperatura inicial é aquela na qual a taxa de aceitação (</a:t>
                </a:r>
                <a:r>
                  <a:rPr lang="pt-BR" altLang="pt-BR" sz="2000" dirty="0">
                    <a:ea typeface="ＭＳ Ｐゴシック" pitchFamily="34" charset="-128"/>
                    <a:sym typeface="Symbol" panose="05050102010706020507" pitchFamily="18" charset="2"/>
                  </a:rPr>
                  <a:t></a:t>
                </a:r>
                <a:r>
                  <a:rPr lang="pt-BR" altLang="pt-BR" sz="2000" dirty="0">
                    <a:ea typeface="ＭＳ Ｐゴシック" pitchFamily="34" charset="-128"/>
                  </a:rPr>
                  <a:t>) é alta, isto é, próxima a 1</a:t>
                </a:r>
              </a:p>
              <a:p>
                <a:pPr lvl="1"/>
                <a:r>
                  <a:rPr lang="pt-BR" altLang="pt-BR" sz="2000" dirty="0">
                    <a:ea typeface="ＭＳ Ｐゴシック" pitchFamily="34" charset="-128"/>
                  </a:rPr>
                  <a:t>Tipicamente, uma taxa de aceitação </a:t>
                </a:r>
                <a:r>
                  <a:rPr lang="pt-BR" altLang="pt-BR" sz="2000" dirty="0">
                    <a:ea typeface="ＭＳ Ｐゴシック" pitchFamily="34" charset="-128"/>
                    <a:sym typeface="Symbol" panose="05050102010706020507" pitchFamily="18" charset="2"/>
                  </a:rPr>
                  <a:t> </a:t>
                </a:r>
                <a:r>
                  <a:rPr lang="pt-BR" altLang="pt-BR" sz="2000" dirty="0">
                    <a:ea typeface="ＭＳ Ｐゴシック" pitchFamily="34" charset="-128"/>
                  </a:rPr>
                  <a:t>é alta quando </a:t>
                </a:r>
                <a:r>
                  <a:rPr lang="pt-BR" altLang="pt-BR" sz="2000" dirty="0">
                    <a:ea typeface="ＭＳ Ｐゴシック" pitchFamily="34" charset="-128"/>
                    <a:sym typeface="Symbol" panose="05050102010706020507" pitchFamily="18" charset="2"/>
                  </a:rPr>
                  <a:t>  0,95</a:t>
                </a:r>
              </a:p>
              <a:p>
                <a:pPr lvl="1"/>
                <a:r>
                  <a:rPr lang="pt-BR" altLang="pt-BR" sz="2000" dirty="0">
                    <a:ea typeface="ＭＳ Ｐゴシック" pitchFamily="34" charset="-128"/>
                    <a:sym typeface="Symbol" panose="05050102010706020507" pitchFamily="18" charset="2"/>
                  </a:rPr>
                  <a:t>Ideia para definir uma temperatura inicial por simulação:</a:t>
                </a:r>
              </a:p>
              <a:p>
                <a:pPr lvl="2"/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Partir de uma solução inicial qualquer e de uma temperatura inicial qualquer baixa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700" i="1" smtClean="0">
                            <a:latin typeface="Cambria Math" panose="02040503050406030204" pitchFamily="18" charset="0"/>
                            <a:ea typeface="ＭＳ Ｐゴシック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pt-BR" altLang="pt-BR" sz="17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pt-BR" altLang="pt-BR" sz="17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)</a:t>
                </a:r>
              </a:p>
              <a:p>
                <a:pPr lvl="2"/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Efetuar </a:t>
                </a:r>
                <a:r>
                  <a:rPr lang="pt-BR" altLang="pt-BR" sz="1700" dirty="0" err="1">
                    <a:ea typeface="ＭＳ Ｐゴシック" pitchFamily="34" charset="-128"/>
                    <a:sym typeface="Symbol" panose="05050102010706020507" pitchFamily="18" charset="2"/>
                  </a:rPr>
                  <a:t>SAmax</a:t>
                </a:r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 iterações do </a:t>
                </a:r>
                <a:r>
                  <a:rPr lang="pt-BR" altLang="pt-BR" sz="1700" dirty="0" err="1">
                    <a:ea typeface="ＭＳ Ｐゴシック" pitchFamily="34" charset="-128"/>
                    <a:sym typeface="Symbol" panose="05050102010706020507" pitchFamily="18" charset="2"/>
                  </a:rPr>
                  <a:t>Simulated</a:t>
                </a:r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 </a:t>
                </a:r>
                <a:r>
                  <a:rPr lang="pt-BR" altLang="pt-BR" sz="1700" dirty="0" err="1">
                    <a:ea typeface="ＭＳ Ｐゴシック" pitchFamily="34" charset="-128"/>
                    <a:sym typeface="Symbol" panose="05050102010706020507" pitchFamily="18" charset="2"/>
                  </a:rPr>
                  <a:t>Annealing</a:t>
                </a:r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 nessa temperatura</a:t>
                </a:r>
              </a:p>
              <a:p>
                <a:pPr lvl="2"/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Se ao final dessas </a:t>
                </a:r>
                <a:r>
                  <a:rPr lang="pt-BR" altLang="pt-BR" sz="1700" dirty="0" err="1">
                    <a:ea typeface="ＭＳ Ｐゴシック" pitchFamily="34" charset="-128"/>
                    <a:sym typeface="Symbol" panose="05050102010706020507" pitchFamily="18" charset="2"/>
                  </a:rPr>
                  <a:t>SAmax</a:t>
                </a:r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 iterações, forem aceitos </a:t>
                </a:r>
                <a:r>
                  <a:rPr lang="pt-BR" altLang="pt-BR" sz="1800" dirty="0">
                    <a:ea typeface="ＭＳ Ｐゴシック" pitchFamily="34" charset="-128"/>
                    <a:sym typeface="Symbol" panose="05050102010706020507" pitchFamily="18" charset="2"/>
                  </a:rPr>
                  <a:t>  </a:t>
                </a:r>
                <a:r>
                  <a:rPr lang="pt-BR" altLang="pt-BR" sz="1800" dirty="0" err="1">
                    <a:ea typeface="ＭＳ Ｐゴシック" pitchFamily="34" charset="-128"/>
                    <a:sym typeface="Symbol" panose="05050102010706020507" pitchFamily="18" charset="2"/>
                  </a:rPr>
                  <a:t>SAmax</a:t>
                </a:r>
                <a:r>
                  <a:rPr lang="pt-BR" altLang="pt-BR" sz="1800" dirty="0">
                    <a:ea typeface="ＭＳ Ｐゴシック" pitchFamily="34" charset="-128"/>
                    <a:sym typeface="Symbol" panose="05050102010706020507" pitchFamily="18" charset="2"/>
                  </a:rPr>
                  <a:t> movimentos, então a temperatura atual é alta o suficiente para iniciar o processo de recozimento; caso contrário, aumentar a temperatura por um fator  ≥ 1</a:t>
                </a:r>
              </a:p>
              <a:p>
                <a:pPr lvl="2"/>
                <a:r>
                  <a:rPr lang="pt-BR" altLang="pt-BR" sz="1800" dirty="0">
                    <a:ea typeface="ＭＳ Ｐゴシック" pitchFamily="34" charset="-128"/>
                    <a:sym typeface="Symbol" panose="05050102010706020507" pitchFamily="18" charset="2"/>
                  </a:rPr>
                  <a:t>Tipicamente,   2 </a:t>
                </a:r>
                <a:endParaRPr lang="pt-BR" altLang="pt-BR" sz="1700" dirty="0">
                  <a:ea typeface="ＭＳ Ｐゴシック" pitchFamily="34" charset="-128"/>
                  <a:sym typeface="Symbol" panose="05050102010706020507" pitchFamily="18" charset="2"/>
                </a:endParaRPr>
              </a:p>
              <a:p>
                <a:pPr lvl="2"/>
                <a:endParaRPr lang="pt-BR" altLang="pt-BR" sz="1700" dirty="0"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4608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4213" y="1700808"/>
                <a:ext cx="8135937" cy="4114800"/>
              </a:xfrm>
              <a:blipFill>
                <a:blip r:embed="rId3"/>
                <a:stretch>
                  <a:fillRect l="-300" t="-1037" b="-5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497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12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Prescrição para determinar a temperatura inicial</a:t>
            </a:r>
            <a:endParaRPr lang="pt-BR" altLang="pt-BR" sz="3500" i="1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1484313"/>
            <a:ext cx="5368925" cy="5078412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13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Prescrições</a:t>
            </a:r>
            <a:endParaRPr lang="pt-BR" altLang="pt-BR" sz="35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4213" y="1556792"/>
                <a:ext cx="8135937" cy="4680520"/>
              </a:xfrm>
            </p:spPr>
            <p:txBody>
              <a:bodyPr/>
              <a:lstStyle/>
              <a:p>
                <a:r>
                  <a:rPr lang="pt-BR" altLang="pt-BR" sz="2400" dirty="0">
                    <a:ea typeface="ＭＳ Ｐゴシック" pitchFamily="34" charset="-128"/>
                  </a:rPr>
                  <a:t>Resfriamentos mais comuns:</a:t>
                </a:r>
              </a:p>
              <a:p>
                <a:pPr lvl="1"/>
                <a:r>
                  <a:rPr lang="pt-BR" altLang="pt-BR" sz="2000" dirty="0">
                    <a:ea typeface="ＭＳ Ｐゴシック" pitchFamily="34" charset="-128"/>
                  </a:rPr>
                  <a:t>Geométrico, isto é, a próxima temperatura é a temperatura atual deflacionada por uma constante entre 0 e 1:</a:t>
                </a:r>
              </a:p>
              <a:p>
                <a:pPr lvl="2"/>
                <a:r>
                  <a:rPr lang="pt-BR" altLang="pt-BR" sz="1700" dirty="0" err="1"/>
                  <a:t>T</a:t>
                </a:r>
                <a:r>
                  <a:rPr lang="pt-BR" altLang="pt-BR" sz="1700" baseline="-25000" dirty="0" err="1"/>
                  <a:t>k</a:t>
                </a:r>
                <a:r>
                  <a:rPr lang="pt-BR" altLang="pt-BR" sz="1700" dirty="0"/>
                  <a:t>  </a:t>
                </a:r>
                <a:r>
                  <a:rPr lang="pt-BR" altLang="pt-BR" sz="1700" dirty="0">
                    <a:sym typeface="Symbol" pitchFamily="18" charset="2"/>
                  </a:rPr>
                  <a:t>  </a:t>
                </a:r>
                <a:r>
                  <a:rPr lang="pt-BR" altLang="pt-BR" sz="1700" dirty="0"/>
                  <a:t>T</a:t>
                </a:r>
                <a:r>
                  <a:rPr lang="pt-BR" altLang="pt-BR" sz="1700" baseline="-25000" dirty="0"/>
                  <a:t>k-1</a:t>
                </a:r>
                <a:r>
                  <a:rPr lang="pt-BR" altLang="pt-BR" sz="1700" dirty="0">
                    <a:sym typeface="Symbol" pitchFamily="18" charset="2"/>
                  </a:rPr>
                  <a:t> ;   (0,1)</a:t>
                </a:r>
              </a:p>
              <a:p>
                <a:pPr lvl="2"/>
                <a:r>
                  <a:rPr lang="pt-BR" altLang="pt-BR" sz="1700" dirty="0">
                    <a:sym typeface="Symbol" pitchFamily="18" charset="2"/>
                  </a:rPr>
                  <a:t></a:t>
                </a:r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 mais próximo de 1 indica resfriamento mais lento</a:t>
                </a:r>
                <a:endParaRPr lang="pt-BR" altLang="pt-BR" sz="1700" baseline="-250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00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sSubPr>
                      <m:e>
                        <m:r>
                          <a:rPr lang="pt-BR" altLang="pt-BR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  <m:t>𝑇</m:t>
                        </m:r>
                      </m:e>
                      <m:sub>
                        <m:r>
                          <a:rPr lang="pt-BR" altLang="pt-BR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  <m:t>𝑘</m:t>
                        </m:r>
                      </m:sub>
                    </m:sSub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ＭＳ Ｐゴシック" pitchFamily="34" charset="-128"/>
                      </a:rPr>
                      <m:t>=</m:t>
                    </m:r>
                    <m:f>
                      <m:fPr>
                        <m:ctrlPr>
                          <a:rPr lang="pt-BR" altLang="pt-BR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altLang="pt-BR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sSubPr>
                          <m:e>
                            <m:r>
                              <a:rPr lang="pt-BR" altLang="pt-BR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  <m:t>𝑇</m:t>
                            </m:r>
                          </m:e>
                          <m:sub>
                            <m:r>
                              <a:rPr lang="pt-BR" altLang="pt-BR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  <m:t>𝑘</m:t>
                            </m:r>
                            <m:r>
                              <a:rPr lang="pt-BR" altLang="pt-BR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r>
                          <a:rPr lang="pt-BR" altLang="pt-BR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  <m:t>1+</m:t>
                        </m:r>
                        <m:r>
                          <a:rPr lang="pt-BR" altLang="pt-B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ad>
                          <m:radPr>
                            <m:degHide m:val="on"/>
                            <m:ctrlPr>
                              <a:rPr lang="pt-BR" altLang="pt-B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pt-BR" altLang="pt-B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pt-BR" altLang="pt-B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pt-BR" altLang="pt-B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ＭＳ Ｐゴシック" pitchFamily="34" charset="-128"/>
                      </a:rPr>
                      <m:t>; 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≥1; 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∈(0,1)</m:t>
                    </m:r>
                  </m:oMath>
                </a14:m>
                <a:endParaRPr lang="pt-BR" altLang="pt-BR" sz="2000" dirty="0">
                  <a:ea typeface="ＭＳ Ｐゴシック" pitchFamily="34" charset="-128"/>
                </a:endParaRPr>
              </a:p>
              <a:p>
                <a:pPr lvl="2"/>
                <a:r>
                  <a:rPr lang="pt-BR" altLang="pt-BR" sz="1700" dirty="0">
                    <a:ea typeface="ＭＳ Ｐゴシック" pitchFamily="34" charset="-128"/>
                    <a:sym typeface="Symbol" panose="05050102010706020507" pitchFamily="18" charset="2"/>
                  </a:rPr>
                  <a:t> mais próximo de zero indica resfriamento mais lento</a:t>
                </a:r>
                <a:endParaRPr lang="pt-BR" altLang="pt-BR" sz="1700" dirty="0">
                  <a:ea typeface="ＭＳ Ｐゴシック" pitchFamily="34" charset="-128"/>
                </a:endParaRPr>
              </a:p>
              <a:p>
                <a:r>
                  <a:rPr lang="pt-BR" altLang="pt-BR" sz="2400" dirty="0">
                    <a:ea typeface="ＭＳ Ｐゴシック" pitchFamily="34" charset="-128"/>
                  </a:rPr>
                  <a:t>Temperatura final:</a:t>
                </a:r>
              </a:p>
              <a:p>
                <a:pPr lvl="1"/>
                <a:r>
                  <a:rPr lang="pt-BR" altLang="pt-BR" sz="2000" dirty="0" err="1"/>
                  <a:t>T</a:t>
                </a:r>
                <a:r>
                  <a:rPr lang="pt-BR" altLang="pt-BR" sz="2000" baseline="-25000" dirty="0" err="1"/>
                  <a:t>final</a:t>
                </a:r>
                <a:r>
                  <a:rPr lang="pt-BR" altLang="pt-BR" sz="2000" dirty="0"/>
                  <a:t> = zero da máquina</a:t>
                </a:r>
                <a:endParaRPr lang="pt-BR" altLang="pt-BR" sz="2000" dirty="0">
                  <a:ea typeface="ＭＳ Ｐゴシック" pitchFamily="34" charset="-128"/>
                </a:endParaRPr>
              </a:p>
              <a:p>
                <a:pPr lvl="1"/>
                <a:r>
                  <a:rPr lang="pt-BR" altLang="pt-BR" sz="2000" dirty="0" err="1"/>
                  <a:t>T</a:t>
                </a:r>
                <a:r>
                  <a:rPr lang="pt-BR" altLang="pt-BR" sz="2000" baseline="-25000" dirty="0" err="1"/>
                  <a:t>final</a:t>
                </a:r>
                <a:r>
                  <a:rPr lang="pt-BR" altLang="pt-BR" sz="2000" dirty="0"/>
                  <a:t> = 0.01 (ou 0.001)</a:t>
                </a:r>
                <a:endParaRPr lang="pt-BR" altLang="pt-BR" sz="2000" dirty="0">
                  <a:ea typeface="ＭＳ Ｐゴシック" pitchFamily="34" charset="-128"/>
                </a:endParaRPr>
              </a:p>
              <a:p>
                <a:pPr lvl="1"/>
                <a:r>
                  <a:rPr lang="pt-BR" altLang="pt-BR" sz="2000" dirty="0"/>
                  <a:t>Após um certo número de iterações sem melhora</a:t>
                </a:r>
              </a:p>
            </p:txBody>
          </p:sp>
        </mc:Choice>
        <mc:Fallback>
          <p:sp>
            <p:nvSpPr>
              <p:cNvPr id="4608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4213" y="1556792"/>
                <a:ext cx="8135937" cy="4680520"/>
              </a:xfrm>
              <a:blipFill>
                <a:blip r:embed="rId3"/>
                <a:stretch>
                  <a:fillRect l="-300" t="-911" r="-1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317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14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Prescrições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8135937" cy="4680520"/>
          </a:xfrm>
        </p:spPr>
        <p:txBody>
          <a:bodyPr/>
          <a:lstStyle/>
          <a:p>
            <a:r>
              <a:rPr lang="pt-BR" altLang="pt-BR" sz="2400" dirty="0" err="1">
                <a:ea typeface="ＭＳ Ｐゴシック" pitchFamily="34" charset="-128"/>
              </a:rPr>
              <a:t>SAmax</a:t>
            </a:r>
            <a:r>
              <a:rPr lang="pt-BR" altLang="pt-BR" sz="2400" dirty="0">
                <a:ea typeface="ＭＳ Ｐゴシック" pitchFamily="34" charset="-128"/>
              </a:rPr>
              <a:t> = Número máximo de iterações em uma dada temperatura: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Proporcional à dimensão do problema</a:t>
            </a:r>
          </a:p>
          <a:p>
            <a:pPr lvl="1"/>
            <a:r>
              <a:rPr lang="pt-BR" altLang="pt-BR" sz="2000" i="1" dirty="0" err="1">
                <a:ea typeface="ＭＳ Ｐゴシック" pitchFamily="34" charset="-128"/>
              </a:rPr>
              <a:t>School</a:t>
            </a:r>
            <a:r>
              <a:rPr lang="pt-BR" altLang="pt-BR" sz="2000" i="1" dirty="0">
                <a:ea typeface="ＭＳ Ｐゴシック" pitchFamily="34" charset="-128"/>
              </a:rPr>
              <a:t> </a:t>
            </a:r>
            <a:r>
              <a:rPr lang="pt-BR" altLang="pt-BR" sz="2000" i="1" dirty="0" err="1">
                <a:ea typeface="ＭＳ Ｐゴシック" pitchFamily="34" charset="-128"/>
              </a:rPr>
              <a:t>Timetabling</a:t>
            </a:r>
            <a:r>
              <a:rPr lang="pt-BR" altLang="pt-BR" sz="2000" dirty="0">
                <a:ea typeface="ＭＳ Ｐゴシック" pitchFamily="34" charset="-128"/>
              </a:rPr>
              <a:t>:</a:t>
            </a:r>
          </a:p>
          <a:p>
            <a:pPr lvl="2"/>
            <a:r>
              <a:rPr lang="pt-BR" altLang="pt-BR" sz="1700" dirty="0" err="1">
                <a:ea typeface="ＭＳ Ｐゴシック" pitchFamily="34" charset="-128"/>
              </a:rPr>
              <a:t>SAmax</a:t>
            </a:r>
            <a:r>
              <a:rPr lang="pt-BR" altLang="pt-BR" sz="1700" dirty="0">
                <a:ea typeface="ＭＳ Ｐゴシック" pitchFamily="34" charset="-128"/>
              </a:rPr>
              <a:t> = k </a:t>
            </a:r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 p  t  h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p =  número de professores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t  = número de turmas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h = número de horários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k = constante a ser calibrada</a:t>
            </a:r>
          </a:p>
          <a:p>
            <a:pPr lvl="1"/>
            <a:r>
              <a:rPr lang="pt-BR" altLang="pt-BR" sz="2000" i="1" dirty="0" err="1">
                <a:ea typeface="ＭＳ Ｐゴシック" pitchFamily="34" charset="-128"/>
                <a:sym typeface="Symbol" panose="05050102010706020507" pitchFamily="18" charset="2"/>
              </a:rPr>
              <a:t>Crew</a:t>
            </a:r>
            <a:r>
              <a:rPr lang="pt-BR" altLang="pt-BR" sz="2000" i="1" dirty="0">
                <a:ea typeface="ＭＳ Ｐゴシック" pitchFamily="34" charset="-128"/>
                <a:sym typeface="Symbol" panose="05050102010706020507" pitchFamily="18" charset="2"/>
              </a:rPr>
              <a:t> </a:t>
            </a:r>
            <a:r>
              <a:rPr lang="pt-BR" altLang="pt-BR" sz="2000" i="1" dirty="0" err="1">
                <a:ea typeface="ＭＳ Ｐゴシック" pitchFamily="34" charset="-128"/>
                <a:sym typeface="Symbol" panose="05050102010706020507" pitchFamily="18" charset="2"/>
              </a:rPr>
              <a:t>Scheduling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:</a:t>
            </a:r>
          </a:p>
          <a:p>
            <a:pPr lvl="2"/>
            <a:r>
              <a:rPr lang="pt-BR" altLang="pt-BR" sz="1700" dirty="0" err="1">
                <a:ea typeface="ＭＳ Ｐゴシック" pitchFamily="34" charset="-128"/>
                <a:sym typeface="Symbol" panose="05050102010706020507" pitchFamily="18" charset="2"/>
              </a:rPr>
              <a:t>SAmax</a:t>
            </a:r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 = </a:t>
            </a:r>
            <a:r>
              <a:rPr lang="pt-BR" altLang="pt-BR" sz="1700" dirty="0">
                <a:ea typeface="ＭＳ Ｐゴシック" pitchFamily="34" charset="-128"/>
              </a:rPr>
              <a:t>k </a:t>
            </a:r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 m  n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m =  número de tripulações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n  = número de tarefas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k = constante a ser calibrada</a:t>
            </a:r>
            <a:endParaRPr lang="pt-BR" altLang="pt-BR" sz="1400" dirty="0">
              <a:ea typeface="ＭＳ Ｐゴシック" pitchFamily="34" charset="-128"/>
            </a:endParaRPr>
          </a:p>
          <a:p>
            <a:pPr lvl="1"/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Caixeiro Viajante:</a:t>
            </a:r>
          </a:p>
          <a:p>
            <a:pPr lvl="2"/>
            <a:r>
              <a:rPr lang="pt-BR" altLang="pt-BR" sz="1700" dirty="0" err="1">
                <a:ea typeface="ＭＳ Ｐゴシック" pitchFamily="34" charset="-128"/>
                <a:sym typeface="Symbol" panose="05050102010706020507" pitchFamily="18" charset="2"/>
              </a:rPr>
              <a:t>SAmax</a:t>
            </a:r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 = </a:t>
            </a:r>
            <a:r>
              <a:rPr lang="pt-BR" altLang="pt-BR" sz="1700" dirty="0">
                <a:ea typeface="ＭＳ Ｐゴシック" pitchFamily="34" charset="-128"/>
              </a:rPr>
              <a:t>k </a:t>
            </a:r>
            <a:r>
              <a:rPr lang="pt-BR" altLang="pt-BR" sz="1700" dirty="0">
                <a:ea typeface="ＭＳ Ｐゴシック" pitchFamily="34" charset="-128"/>
                <a:sym typeface="Symbol" panose="05050102010706020507" pitchFamily="18" charset="2"/>
              </a:rPr>
              <a:t> n</a:t>
            </a:r>
          </a:p>
          <a:p>
            <a:pPr lvl="3"/>
            <a:r>
              <a:rPr lang="pt-BR" altLang="pt-BR" sz="1400" dirty="0">
                <a:ea typeface="ＭＳ Ｐゴシック" pitchFamily="34" charset="-128"/>
                <a:sym typeface="Symbol" panose="05050102010706020507" pitchFamily="18" charset="2"/>
              </a:rPr>
              <a:t>m =  número de cidades, k = constante a ser calibrada</a:t>
            </a:r>
            <a:endParaRPr lang="pt-BR" altLang="pt-B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00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15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Prescrições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8135937" cy="468052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Os valores dos parâmetros mais adequados são dependentes do problema e da instância</a:t>
            </a:r>
          </a:p>
        </p:txBody>
      </p:sp>
    </p:spTree>
    <p:extLst>
      <p:ext uri="{BB962C8B-B14F-4D97-AF65-F5344CB8AC3E}">
        <p14:creationId xmlns:p14="http://schemas.microsoft.com/office/powerpoint/2010/main" val="391520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608512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Proposto por </a:t>
            </a:r>
            <a:r>
              <a:rPr lang="pt-BR" altLang="pt-BR" sz="2400" dirty="0" err="1">
                <a:ea typeface="ＭＳ Ｐゴシック" pitchFamily="34" charset="-128"/>
              </a:rPr>
              <a:t>Kirkpatrick</a:t>
            </a:r>
            <a:r>
              <a:rPr lang="pt-BR" altLang="pt-BR" sz="2400" dirty="0">
                <a:ea typeface="ＭＳ Ｐゴシック" pitchFamily="34" charset="-128"/>
              </a:rPr>
              <a:t> </a:t>
            </a:r>
            <a:r>
              <a:rPr lang="pt-BR" altLang="pt-BR" sz="2400" i="1" dirty="0">
                <a:ea typeface="ＭＳ Ｐゴシック" pitchFamily="34" charset="-128"/>
              </a:rPr>
              <a:t>et al</a:t>
            </a:r>
            <a:r>
              <a:rPr lang="pt-BR" altLang="pt-BR" sz="2400" dirty="0">
                <a:ea typeface="ＭＳ Ｐゴシック" pitchFamily="34" charset="-128"/>
              </a:rPr>
              <a:t>. (1983)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Simula o processo de recozimento de metais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Operação realizada após o processo de laminação a quente</a:t>
            </a:r>
          </a:p>
        </p:txBody>
      </p:sp>
      <p:pic>
        <p:nvPicPr>
          <p:cNvPr id="5" name="Picture 2" descr="2 Revisão Bibliográf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553" y="3068960"/>
            <a:ext cx="4925759" cy="263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151781" y="5766355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/>
              <a:t>Fonte: https://www.google.com/imgres?imgurl=x-raw-image%3A%2F%2F%2F463a1464a750403144816148471bfbd200041984d517dab7617d9b092fada1e7&amp;imgrefurl=https%3A%2F%2Fwww.maxwell.vrac.puc-rio.br%2F8660%2F8660_3.PDF&amp;tbnid=MUBQp2QUOkY-tM&amp;vet=12ahUKEwi8wPzf-oHsAhWmG7kGHXS5D8sQMygcegUIARDXAQ..i&amp;docid=a0Rx3G0NjK76OM&amp;w=1351&amp;h=726&amp;itg=1&amp;q=figuras%20de%20lamina%C3%A7%C3%A3o%20a%20quente&amp;ved=2ahUKEwi8wPzf-oHsAhWmG7kGHXS5D8sQMygcegUIARDXAQ</a:t>
            </a:r>
          </a:p>
          <a:p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9437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608512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Após a laminação a quente o material é submetido ao processo de recozimento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O metal é aquecido a uma temperatura elevada e resfriado lentamente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Durante o recozimento, o material passa por vários estados possíveis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Num tempo suficientemente longo os átomos da estrutura passam por todos os seus estados acessíveis e se acomodam na posição de menor energia interna</a:t>
            </a:r>
          </a:p>
        </p:txBody>
      </p:sp>
    </p:spTree>
    <p:extLst>
      <p:ext uri="{BB962C8B-B14F-4D97-AF65-F5344CB8AC3E}">
        <p14:creationId xmlns:p14="http://schemas.microsoft.com/office/powerpoint/2010/main" val="28743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608512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Se o resfriamento é suficientemente lento obtêm-se uma estrutura cristalina livre de imperfeições (estado de baixa energia)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Resfriamento lento conduz a produtos mais estáveis, estruturalmente fortes, de menor energia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Resfriamento rápido conduz a produtos </a:t>
            </a:r>
            <a:r>
              <a:rPr lang="pt-BR" altLang="pt-BR" sz="2400" dirty="0" err="1">
                <a:ea typeface="ＭＳ Ｐゴシック" pitchFamily="34" charset="-128"/>
              </a:rPr>
              <a:t>meta-estáveis</a:t>
            </a:r>
            <a:r>
              <a:rPr lang="pt-BR" altLang="pt-BR" sz="2400" dirty="0">
                <a:ea typeface="ＭＳ Ｐゴシック" pitchFamily="34" charset="-128"/>
              </a:rPr>
              <a:t>, de maior energia interna</a:t>
            </a:r>
          </a:p>
        </p:txBody>
      </p:sp>
    </p:spTree>
    <p:extLst>
      <p:ext uri="{BB962C8B-B14F-4D97-AF65-F5344CB8AC3E}">
        <p14:creationId xmlns:p14="http://schemas.microsoft.com/office/powerpoint/2010/main" val="115118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800"/>
            <a:ext cx="8135937" cy="411480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Analogia com um problema combinatório: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Os estados possíveis de um metal correspondem a soluções do espaço de busca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A energia em cada estado corresponde ao valor da função objetivo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A energia mínima (se o problema for de minimização ou máxima, se de maximização) corresponde ao valor de uma solução ótima local, possivelmente global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O </a:t>
            </a:r>
            <a:r>
              <a:rPr lang="pt-BR" altLang="pt-BR" sz="2400" i="1" dirty="0" err="1">
                <a:ea typeface="ＭＳ Ｐゴシック" pitchFamily="34" charset="-128"/>
              </a:rPr>
              <a:t>Simulated</a:t>
            </a:r>
            <a:r>
              <a:rPr lang="pt-BR" altLang="pt-BR" sz="2400" i="1" dirty="0">
                <a:ea typeface="ＭＳ Ｐゴシック" pitchFamily="34" charset="-128"/>
              </a:rPr>
              <a:t> </a:t>
            </a:r>
            <a:r>
              <a:rPr lang="pt-BR" altLang="pt-BR" sz="2400" i="1" dirty="0" err="1">
                <a:ea typeface="ＭＳ Ｐゴシック" pitchFamily="34" charset="-128"/>
              </a:rPr>
              <a:t>Annealing</a:t>
            </a:r>
            <a:r>
              <a:rPr lang="pt-BR" altLang="pt-BR" sz="2400" dirty="0">
                <a:ea typeface="ＭＳ Ｐゴシック" pitchFamily="34" charset="-128"/>
              </a:rPr>
              <a:t> aplica o Algoritmo de </a:t>
            </a:r>
            <a:r>
              <a:rPr lang="pt-BR" altLang="pt-BR" sz="2400" dirty="0" err="1">
                <a:ea typeface="ＭＳ Ｐゴシック" pitchFamily="34" charset="-128"/>
              </a:rPr>
              <a:t>Metrópolis</a:t>
            </a:r>
            <a:r>
              <a:rPr lang="pt-BR" altLang="pt-BR" sz="2400" dirty="0">
                <a:ea typeface="ＭＳ Ｐゴシック" pitchFamily="34" charset="-128"/>
              </a:rPr>
              <a:t>  </a:t>
            </a:r>
            <a:r>
              <a:rPr lang="pt-BR" altLang="pt-BR" sz="2400" i="1" dirty="0">
                <a:ea typeface="ＭＳ Ｐゴシック" pitchFamily="34" charset="-128"/>
              </a:rPr>
              <a:t>et al.</a:t>
            </a:r>
            <a:r>
              <a:rPr lang="pt-BR" altLang="pt-BR" sz="2400" dirty="0">
                <a:ea typeface="ＭＳ Ｐゴシック" pitchFamily="34" charset="-128"/>
              </a:rPr>
              <a:t> (1953) em um esquema de redução gradual da temperatura</a:t>
            </a:r>
          </a:p>
          <a:p>
            <a:endParaRPr lang="pt-BR" altLang="pt-BR" sz="2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01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 (problema de minimização)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46448"/>
            <a:ext cx="8135937" cy="4546848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Funcionamento do Algoritmo de </a:t>
            </a:r>
            <a:r>
              <a:rPr lang="pt-BR" altLang="pt-BR" sz="2400" dirty="0" err="1">
                <a:ea typeface="ＭＳ Ｐゴシック" pitchFamily="34" charset="-128"/>
              </a:rPr>
              <a:t>Metrópolis</a:t>
            </a:r>
            <a:r>
              <a:rPr lang="pt-BR" altLang="pt-BR" sz="2400" dirty="0">
                <a:ea typeface="ＭＳ Ｐゴシック" pitchFamily="34" charset="-128"/>
              </a:rPr>
              <a:t> </a:t>
            </a:r>
            <a:r>
              <a:rPr lang="pt-BR" altLang="pt-BR" sz="2400" i="1" dirty="0">
                <a:ea typeface="ＭＳ Ｐゴシック" pitchFamily="34" charset="-128"/>
              </a:rPr>
              <a:t>et al</a:t>
            </a:r>
            <a:r>
              <a:rPr lang="pt-BR" altLang="pt-BR" sz="2400" dirty="0">
                <a:ea typeface="ＭＳ Ｐゴシック" pitchFamily="34" charset="-128"/>
              </a:rPr>
              <a:t>. (1953):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A cada iteração, um novo estado é gerado a partir do estado corrente por uma modificação aleatória neste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Considerando um problema de minimização, se o novo estado é de energia menor que o estado corrente, esse novo estado passa a ser o estado corrente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Se o novo estado tem uma energia maior que o estado corrente em </a:t>
            </a:r>
            <a:r>
              <a:rPr lang="pt-BR" altLang="pt-BR" sz="2000" dirty="0">
                <a:ea typeface="ＭＳ Ｐゴシック" pitchFamily="34" charset="-128"/>
                <a:sym typeface="Symbol"/>
              </a:rPr>
              <a:t></a:t>
            </a:r>
            <a:r>
              <a:rPr lang="pt-BR" altLang="pt-BR" sz="2000" dirty="0">
                <a:ea typeface="ＭＳ Ｐゴシック" pitchFamily="34" charset="-128"/>
              </a:rPr>
              <a:t> unidades, a probabilidade de se mudar do estado corrente para o novo estado é:</a:t>
            </a:r>
          </a:p>
          <a:p>
            <a:pPr lvl="2"/>
            <a:r>
              <a:rPr lang="pt-BR" altLang="pt-BR" sz="1800" dirty="0">
                <a:latin typeface="Comic Sans MS" pitchFamily="66" charset="0"/>
              </a:rPr>
              <a:t>e</a:t>
            </a:r>
            <a:r>
              <a:rPr lang="pt-BR" altLang="pt-BR" sz="1800" baseline="30000" dirty="0">
                <a:latin typeface="Comic Sans MS" pitchFamily="66" charset="0"/>
              </a:rPr>
              <a:t>-</a:t>
            </a:r>
            <a:r>
              <a:rPr lang="pt-BR" altLang="pt-BR" sz="1800" baseline="30000" dirty="0">
                <a:latin typeface="Comic Sans MS" pitchFamily="66" charset="0"/>
                <a:sym typeface="Symbol" pitchFamily="18" charset="2"/>
              </a:rPr>
              <a:t>/(</a:t>
            </a:r>
            <a:r>
              <a:rPr lang="pt-BR" altLang="pt-BR" sz="1800" baseline="30000" dirty="0" err="1">
                <a:latin typeface="Comic Sans MS" pitchFamily="66" charset="0"/>
                <a:sym typeface="Symbol" pitchFamily="18" charset="2"/>
              </a:rPr>
              <a:t>kT</a:t>
            </a:r>
            <a:r>
              <a:rPr lang="pt-BR" altLang="pt-BR" sz="1800" baseline="30000" dirty="0">
                <a:latin typeface="Comic Sans MS" pitchFamily="66" charset="0"/>
                <a:sym typeface="Symbol" pitchFamily="18" charset="2"/>
              </a:rPr>
              <a:t>)</a:t>
            </a:r>
            <a:r>
              <a:rPr lang="pt-BR" altLang="pt-BR" sz="1800" dirty="0">
                <a:sym typeface="Symbol" pitchFamily="18" charset="2"/>
              </a:rPr>
              <a:t>, sendo k = constante de Boltzmann e T = temperatura corrente</a:t>
            </a:r>
            <a:endParaRPr lang="pt-BR" altLang="pt-BR" sz="1800" dirty="0">
              <a:ea typeface="ＭＳ Ｐゴシック" pitchFamily="34" charset="-128"/>
            </a:endParaRP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Este procedimento é repetido até se atingir o equilíbrio térmico</a:t>
            </a:r>
          </a:p>
        </p:txBody>
      </p:sp>
    </p:spTree>
    <p:extLst>
      <p:ext uri="{BB962C8B-B14F-4D97-AF65-F5344CB8AC3E}">
        <p14:creationId xmlns:p14="http://schemas.microsoft.com/office/powerpoint/2010/main" val="60068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7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 dirty="0"/>
              <a:t>Probabilidade de aceitar um movimento de piora em um problema de minimização</a:t>
            </a:r>
            <a:endParaRPr lang="pt-BR" altLang="pt-BR" sz="28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776"/>
            <a:ext cx="8135937" cy="411480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Baseada na fórmula: P(aceitação) = e</a:t>
            </a:r>
            <a:r>
              <a:rPr lang="pt-BR" altLang="pt-BR" sz="2400" baseline="30000" dirty="0">
                <a:ea typeface="ＭＳ Ｐゴシック" pitchFamily="34" charset="-128"/>
              </a:rPr>
              <a:t>-</a:t>
            </a:r>
            <a:r>
              <a:rPr lang="pt-BR" altLang="pt-BR" sz="2400" baseline="30000" dirty="0">
                <a:ea typeface="ＭＳ Ｐゴシック" pitchFamily="34" charset="-128"/>
                <a:sym typeface="Symbol"/>
              </a:rPr>
              <a:t>/T</a:t>
            </a:r>
          </a:p>
          <a:p>
            <a:r>
              <a:rPr lang="pt-BR" altLang="pt-BR" sz="2400" dirty="0">
                <a:ea typeface="ＭＳ Ｐゴシック" pitchFamily="34" charset="-128"/>
                <a:sym typeface="Symbol"/>
              </a:rPr>
              <a:t> = f(s’) – f(s) = variação de custo ao se mover de uma solução s para uma solução s’ </a:t>
            </a:r>
          </a:p>
          <a:p>
            <a:r>
              <a:rPr lang="pt-BR" altLang="pt-BR" sz="2400" dirty="0">
                <a:ea typeface="ＭＳ Ｐゴシック" pitchFamily="34" charset="-128"/>
                <a:sym typeface="Symbol"/>
              </a:rPr>
              <a:t>T = temperatura corrente</a:t>
            </a:r>
          </a:p>
          <a:p>
            <a:endParaRPr lang="pt-BR" altLang="pt-BR" sz="2400" dirty="0">
              <a:ea typeface="ＭＳ Ｐゴシック" pitchFamily="34" charset="-128"/>
              <a:sym typeface="Symbol"/>
            </a:endParaRPr>
          </a:p>
          <a:p>
            <a:endParaRPr lang="pt-BR" altLang="pt-BR" sz="2400" dirty="0">
              <a:ea typeface="ＭＳ Ｐゴシック" pitchFamily="34" charset="-128"/>
              <a:sym typeface="Symbol"/>
            </a:endParaRPr>
          </a:p>
          <a:p>
            <a:endParaRPr lang="pt-BR" altLang="pt-BR" sz="2400" dirty="0">
              <a:ea typeface="ＭＳ Ｐゴシック" pitchFamily="34" charset="-128"/>
              <a:sym typeface="Symbol"/>
            </a:endParaRPr>
          </a:p>
          <a:p>
            <a:endParaRPr lang="pt-BR" altLang="pt-BR" sz="2400" dirty="0">
              <a:ea typeface="ＭＳ Ｐゴシック" pitchFamily="34" charset="-128"/>
              <a:sym typeface="Symbol"/>
            </a:endParaRPr>
          </a:p>
          <a:p>
            <a:endParaRPr lang="pt-BR" altLang="pt-BR" sz="2400" dirty="0">
              <a:ea typeface="ＭＳ Ｐゴシック" pitchFamily="34" charset="-128"/>
              <a:sym typeface="Symbol"/>
            </a:endParaRPr>
          </a:p>
          <a:p>
            <a:endParaRPr lang="pt-BR" altLang="pt-BR" sz="2400" dirty="0">
              <a:latin typeface="Comic Sans MS" pitchFamily="66" charset="0"/>
              <a:sym typeface="Symbol" pitchFamily="18" charset="2"/>
            </a:endParaRPr>
          </a:p>
          <a:p>
            <a:r>
              <a:rPr lang="pt-BR" altLang="pt-BR" sz="2400" dirty="0">
                <a:latin typeface="Comic Sans MS" pitchFamily="66" charset="0"/>
                <a:sym typeface="Symbol" pitchFamily="18" charset="2"/>
              </a:rPr>
              <a:t>Temperatura</a:t>
            </a:r>
            <a:r>
              <a:rPr lang="pt-BR" altLang="pt-BR" sz="2800" dirty="0">
                <a:latin typeface="Comic Sans MS" pitchFamily="66" charset="0"/>
                <a:sym typeface="Symbol" pitchFamily="18" charset="2"/>
              </a:rPr>
              <a:t>  </a:t>
            </a:r>
            <a:r>
              <a:rPr lang="pt-BR" altLang="pt-BR" sz="2400" dirty="0">
                <a:latin typeface="Tahoma" pitchFamily="34" charset="0"/>
                <a:sym typeface="Symbol" pitchFamily="18" charset="2"/>
              </a:rPr>
              <a:t> </a:t>
            </a:r>
            <a:r>
              <a:rPr lang="pt-BR" altLang="pt-BR" sz="2400" dirty="0">
                <a:latin typeface="Comic Sans MS" pitchFamily="66" charset="0"/>
                <a:sym typeface="Symbol" pitchFamily="18" charset="2"/>
              </a:rPr>
              <a:t>Probabilidade de aceitação</a:t>
            </a:r>
            <a:r>
              <a:rPr lang="pt-BR" altLang="pt-BR" sz="2400" dirty="0">
                <a:latin typeface="Tahoma" pitchFamily="34" charset="0"/>
                <a:sym typeface="Symbol" pitchFamily="18" charset="2"/>
              </a:rPr>
              <a:t> </a:t>
            </a:r>
            <a:r>
              <a:rPr lang="pt-BR" altLang="pt-BR" sz="2800" dirty="0">
                <a:latin typeface="Comic Sans MS" pitchFamily="66" charset="0"/>
                <a:sym typeface="Symbol" pitchFamily="18" charset="2"/>
              </a:rPr>
              <a:t></a:t>
            </a:r>
          </a:p>
          <a:p>
            <a:r>
              <a:rPr lang="pt-BR" altLang="pt-BR" sz="2400" dirty="0">
                <a:latin typeface="Comic Sans MS" pitchFamily="66" charset="0"/>
                <a:sym typeface="Symbol" pitchFamily="18" charset="2"/>
              </a:rPr>
              <a:t>Temperatura</a:t>
            </a:r>
            <a:r>
              <a:rPr lang="pt-BR" altLang="pt-BR" sz="2800" dirty="0">
                <a:latin typeface="Comic Sans MS" pitchFamily="66" charset="0"/>
                <a:sym typeface="Symbol" pitchFamily="18" charset="2"/>
              </a:rPr>
              <a:t>   </a:t>
            </a:r>
            <a:r>
              <a:rPr lang="pt-BR" altLang="pt-BR" sz="2400" dirty="0">
                <a:latin typeface="Comic Sans MS" pitchFamily="66" charset="0"/>
                <a:sym typeface="Symbol" pitchFamily="18" charset="2"/>
              </a:rPr>
              <a:t>Probabilidade de aceitação</a:t>
            </a:r>
            <a:r>
              <a:rPr lang="pt-BR" altLang="pt-BR" sz="2400" dirty="0">
                <a:latin typeface="Tahoma" pitchFamily="34" charset="0"/>
                <a:sym typeface="Symbol" pitchFamily="18" charset="2"/>
              </a:rPr>
              <a:t> </a:t>
            </a:r>
            <a:r>
              <a:rPr lang="pt-BR" altLang="pt-BR" sz="2800" dirty="0">
                <a:latin typeface="Comic Sans MS" pitchFamily="66" charset="0"/>
                <a:sym typeface="Symbol" pitchFamily="18" charset="2"/>
              </a:rPr>
              <a:t>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665299"/>
              </p:ext>
            </p:extLst>
          </p:nvPr>
        </p:nvGraphicFramePr>
        <p:xfrm>
          <a:off x="2241178" y="3068960"/>
          <a:ext cx="4131022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7073016" imgH="4685714" progId="Photoshop.Image.6">
                  <p:embed/>
                </p:oleObj>
              </mc:Choice>
              <mc:Fallback>
                <p:oleObj name="Image" r:id="rId3" imgW="7073016" imgH="4685714" progId="Photoshop.Image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178" y="3068960"/>
                        <a:ext cx="4131022" cy="2736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33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Descrição do método </a:t>
            </a:r>
            <a:br>
              <a:rPr lang="pt-BR" altLang="pt-BR" sz="3500" dirty="0"/>
            </a:br>
            <a:r>
              <a:rPr lang="pt-BR" altLang="pt-BR" sz="3500" i="1" dirty="0" err="1"/>
              <a:t>Simulated</a:t>
            </a:r>
            <a:r>
              <a:rPr lang="pt-BR" altLang="pt-BR" sz="3500" i="1" dirty="0"/>
              <a:t> </a:t>
            </a:r>
            <a:r>
              <a:rPr lang="pt-BR" altLang="pt-BR" sz="3500" i="1" dirty="0" err="1"/>
              <a:t>Annealing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11480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Algoritmo de </a:t>
            </a:r>
            <a:r>
              <a:rPr lang="pt-BR" altLang="pt-BR" sz="2400" dirty="0" err="1">
                <a:ea typeface="ＭＳ Ｐゴシック" pitchFamily="34" charset="-128"/>
              </a:rPr>
              <a:t>Metrópolis</a:t>
            </a:r>
            <a:r>
              <a:rPr lang="pt-BR" altLang="pt-BR" sz="2400" dirty="0">
                <a:ea typeface="ＭＳ Ｐゴシック" pitchFamily="34" charset="-128"/>
              </a:rPr>
              <a:t> </a:t>
            </a:r>
            <a:r>
              <a:rPr lang="pt-BR" altLang="pt-BR" sz="2400" i="1" dirty="0">
                <a:ea typeface="ＭＳ Ｐゴシック" pitchFamily="34" charset="-128"/>
              </a:rPr>
              <a:t>et al.</a:t>
            </a:r>
            <a:r>
              <a:rPr lang="pt-BR" altLang="pt-BR" sz="2400" dirty="0">
                <a:ea typeface="ＭＳ Ｐゴシック" pitchFamily="34" charset="-128"/>
              </a:rPr>
              <a:t> (1953) é empregado numa sequência de temperaturas decrescentes para gerar soluções de um problema de otimização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O processo começa com um temperatura T elevada e a cada valor de T geram-se soluções até que o equilíbrio àquela temperatura seja alcançado 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A temperatura é então diminuída e o processo prossegue até o congelamento (ou seja, quando não se obtêm mais uma diminuição de custo)</a:t>
            </a:r>
          </a:p>
        </p:txBody>
      </p:sp>
    </p:spTree>
    <p:extLst>
      <p:ext uri="{BB962C8B-B14F-4D97-AF65-F5344CB8AC3E}">
        <p14:creationId xmlns:p14="http://schemas.microsoft.com/office/powerpoint/2010/main" val="339136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9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Algoritmo </a:t>
            </a:r>
            <a:br>
              <a:rPr lang="pt-BR" altLang="pt-BR" sz="3500" dirty="0"/>
            </a:br>
            <a:r>
              <a:rPr lang="pt-BR" altLang="pt-BR" sz="3500" i="1" dirty="0" err="1"/>
              <a:t>Simulated</a:t>
            </a:r>
            <a:r>
              <a:rPr lang="pt-BR" altLang="pt-BR" sz="3500" i="1" dirty="0"/>
              <a:t> </a:t>
            </a:r>
            <a:r>
              <a:rPr lang="pt-BR" altLang="pt-BR" sz="3500" i="1" dirty="0" err="1"/>
              <a:t>Annealing</a:t>
            </a:r>
            <a:endParaRPr lang="pt-BR" altLang="pt-BR" sz="3500" i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533CAFD-E59D-40FD-B2B8-75282B43F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360816"/>
            <a:ext cx="5430021" cy="539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279430"/>
      </p:ext>
    </p:extLst>
  </p:cSld>
  <p:clrMapOvr>
    <a:masterClrMapping/>
  </p:clrMapOvr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9133</TotalTime>
  <Words>1178</Words>
  <Application>Microsoft Office PowerPoint</Application>
  <PresentationFormat>Apresentação na tela (4:3)</PresentationFormat>
  <Paragraphs>133</Paragraphs>
  <Slides>15</Slides>
  <Notes>15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Cambria Math</vt:lpstr>
      <vt:lpstr>Comic Sans MS</vt:lpstr>
      <vt:lpstr>Tahoma</vt:lpstr>
      <vt:lpstr>Times New Roman</vt:lpstr>
      <vt:lpstr>Wingdings</vt:lpstr>
      <vt:lpstr>Rede</vt:lpstr>
      <vt:lpstr>Image</vt:lpstr>
      <vt:lpstr>Simulated Annealing</vt:lpstr>
      <vt:lpstr>Fundamentação do método</vt:lpstr>
      <vt:lpstr>Fundamentação do método</vt:lpstr>
      <vt:lpstr>Fundamentação do método</vt:lpstr>
      <vt:lpstr>Fundamentação do método</vt:lpstr>
      <vt:lpstr>Fundamentação do método (problema de minimização)</vt:lpstr>
      <vt:lpstr>Probabilidade de aceitar um movimento de piora em um problema de minimização</vt:lpstr>
      <vt:lpstr>Descrição do método  Simulated Annealing</vt:lpstr>
      <vt:lpstr>Algoritmo  Simulated Annealing</vt:lpstr>
      <vt:lpstr>Prescrição para determinar a temperatura inicial</vt:lpstr>
      <vt:lpstr>Prescrição para determinar a temperatura inicial</vt:lpstr>
      <vt:lpstr>Prescrição para determinar a temperatura inicial</vt:lpstr>
      <vt:lpstr>Prescrições</vt:lpstr>
      <vt:lpstr>Prescrições</vt:lpstr>
      <vt:lpstr>Prescrições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1612</cp:revision>
  <cp:lastPrinted>2021-02-22T13:06:25Z</cp:lastPrinted>
  <dcterms:created xsi:type="dcterms:W3CDTF">2003-07-31T18:45:40Z</dcterms:created>
  <dcterms:modified xsi:type="dcterms:W3CDTF">2021-02-22T16:39:42Z</dcterms:modified>
</cp:coreProperties>
</file>