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10"/>
  </p:notesMasterIdLst>
  <p:sldIdLst>
    <p:sldId id="770" r:id="rId2"/>
    <p:sldId id="280" r:id="rId3"/>
    <p:sldId id="785" r:id="rId4"/>
    <p:sldId id="784" r:id="rId5"/>
    <p:sldId id="781" r:id="rId6"/>
    <p:sldId id="782" r:id="rId7"/>
    <p:sldId id="783" r:id="rId8"/>
    <p:sldId id="780" r:id="rId9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BC102D"/>
    <a:srgbClr val="003366"/>
    <a:srgbClr val="FFFFFF"/>
    <a:srgbClr val="CC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0" autoAdjust="0"/>
    <p:restoredTop sz="94660" autoAdjust="0"/>
  </p:normalViewPr>
  <p:slideViewPr>
    <p:cSldViewPr>
      <p:cViewPr varScale="1">
        <p:scale>
          <a:sx n="103" d="100"/>
          <a:sy n="103" d="100"/>
        </p:scale>
        <p:origin x="7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84" cy="511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5" tIns="49517" rIns="99035" bIns="49517" numCol="1" anchor="t" anchorCtr="0" compatLnSpc="1">
            <a:prstTxWarp prst="textNoShape">
              <a:avLst/>
            </a:prstTxWarp>
          </a:bodyPr>
          <a:lstStyle>
            <a:lvl1pPr algn="l" defTabSz="990001" eaLnBrk="1" hangingPunct="1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063" y="0"/>
            <a:ext cx="3076584" cy="511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5" tIns="49517" rIns="99035" bIns="49517" numCol="1" anchor="t" anchorCtr="0" compatLnSpc="1">
            <a:prstTxWarp prst="textNoShape">
              <a:avLst/>
            </a:prstTxWarp>
          </a:bodyPr>
          <a:lstStyle>
            <a:lvl1pPr algn="r" defTabSz="990001" eaLnBrk="1" hangingPunct="1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4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00" y="4861646"/>
            <a:ext cx="5680102" cy="4605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5" tIns="49517" rIns="99035" bIns="495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noProof="0"/>
              <a:t>Clique para editar os estilos do texto mestre</a:t>
            </a:r>
          </a:p>
          <a:p>
            <a:pPr lvl="1"/>
            <a:r>
              <a:rPr lang="pt-BR" altLang="pt-BR" noProof="0"/>
              <a:t>Segundo nível</a:t>
            </a:r>
          </a:p>
          <a:p>
            <a:pPr lvl="2"/>
            <a:r>
              <a:rPr lang="pt-BR" altLang="pt-BR" noProof="0"/>
              <a:t>Terceiro nível</a:t>
            </a:r>
          </a:p>
          <a:p>
            <a:pPr lvl="3"/>
            <a:r>
              <a:rPr lang="pt-BR" altLang="pt-BR" noProof="0"/>
              <a:t>Quarto nível</a:t>
            </a:r>
          </a:p>
          <a:p>
            <a:pPr lvl="4"/>
            <a:r>
              <a:rPr lang="pt-BR" altLang="pt-BR" noProof="0"/>
              <a:t>Quinto nível</a:t>
            </a:r>
          </a:p>
        </p:txBody>
      </p:sp>
      <p:sp>
        <p:nvSpPr>
          <p:cNvPr id="344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658"/>
            <a:ext cx="3076584" cy="511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5" tIns="49517" rIns="99035" bIns="49517" numCol="1" anchor="b" anchorCtr="0" compatLnSpc="1">
            <a:prstTxWarp prst="textNoShape">
              <a:avLst/>
            </a:prstTxWarp>
          </a:bodyPr>
          <a:lstStyle>
            <a:lvl1pPr algn="l" defTabSz="990001" eaLnBrk="1" hangingPunct="1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44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063" y="9721658"/>
            <a:ext cx="3076584" cy="511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5" tIns="49517" rIns="99035" bIns="49517" numCol="1" anchor="b" anchorCtr="0" compatLnSpc="1">
            <a:prstTxWarp prst="textNoShape">
              <a:avLst/>
            </a:prstTxWarp>
          </a:bodyPr>
          <a:lstStyle>
            <a:lvl1pPr algn="r" defTabSz="990001" eaLnBrk="1" hangingPunct="1">
              <a:defRPr sz="1300">
                <a:latin typeface="Times New Roman" panose="02020603050405020304" pitchFamily="18" charset="0"/>
              </a:defRPr>
            </a:lvl1pPr>
          </a:lstStyle>
          <a:p>
            <a:fld id="{94F24EBE-A600-4C40-B1E8-ED63ADBB9F6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666117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8359" indent="-295523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2091" indent="-236418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4927" indent="-236418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27763" indent="-236418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0599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73436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6272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19108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928C03F-7961-4A97-9C51-5AA3894E5856}" type="slidenum">
              <a:rPr lang="pt-BR" altLang="pt-BR">
                <a:latin typeface="Times New Roman" panose="02020603050405020304" pitchFamily="18" charset="0"/>
              </a:rPr>
              <a:pPr/>
              <a:t>1</a:t>
            </a:fld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26071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F7634BFE-E93F-4A5F-A180-F31FE8DA39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91925C-E5FF-4B12-9AF7-CDB0A1A3485F}" type="slidenum">
              <a:rPr lang="en-US" altLang="pt-BR">
                <a:latin typeface="Times New Roman" panose="02020603050405020304" pitchFamily="18" charset="0"/>
              </a:rPr>
              <a:pPr/>
              <a:t>2</a:t>
            </a:fld>
            <a:endParaRPr lang="en-US" altLang="pt-BR">
              <a:latin typeface="Times New Roman" panose="02020603050405020304" pitchFamily="18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04B8D419-D73F-406D-A8DA-325DFCB76A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C7E68186-327D-4CC0-8D10-B14819A80B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F7634BFE-E93F-4A5F-A180-F31FE8DA39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91925C-E5FF-4B12-9AF7-CDB0A1A3485F}" type="slidenum">
              <a:rPr lang="en-US" altLang="pt-BR">
                <a:latin typeface="Times New Roman" panose="02020603050405020304" pitchFamily="18" charset="0"/>
              </a:rPr>
              <a:pPr/>
              <a:t>3</a:t>
            </a:fld>
            <a:endParaRPr lang="en-US" altLang="pt-BR">
              <a:latin typeface="Times New Roman" panose="02020603050405020304" pitchFamily="18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04B8D419-D73F-406D-A8DA-325DFCB76A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C7E68186-327D-4CC0-8D10-B14819A80B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9543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F7634BFE-E93F-4A5F-A180-F31FE8DA39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91925C-E5FF-4B12-9AF7-CDB0A1A3485F}" type="slidenum">
              <a:rPr lang="en-US" altLang="pt-BR">
                <a:latin typeface="Times New Roman" panose="02020603050405020304" pitchFamily="18" charset="0"/>
              </a:rPr>
              <a:pPr/>
              <a:t>4</a:t>
            </a:fld>
            <a:endParaRPr lang="en-US" altLang="pt-BR">
              <a:latin typeface="Times New Roman" panose="02020603050405020304" pitchFamily="18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04B8D419-D73F-406D-A8DA-325DFCB76A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C7E68186-327D-4CC0-8D10-B14819A80B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437518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F7634BFE-E93F-4A5F-A180-F31FE8DA39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91925C-E5FF-4B12-9AF7-CDB0A1A3485F}" type="slidenum">
              <a:rPr lang="en-US" altLang="pt-BR">
                <a:latin typeface="Times New Roman" panose="02020603050405020304" pitchFamily="18" charset="0"/>
              </a:rPr>
              <a:pPr/>
              <a:t>5</a:t>
            </a:fld>
            <a:endParaRPr lang="en-US" altLang="pt-BR">
              <a:latin typeface="Times New Roman" panose="02020603050405020304" pitchFamily="18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04B8D419-D73F-406D-A8DA-325DFCB76A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C7E68186-327D-4CC0-8D10-B14819A80B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097870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F7634BFE-E93F-4A5F-A180-F31FE8DA39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91925C-E5FF-4B12-9AF7-CDB0A1A3485F}" type="slidenum">
              <a:rPr lang="en-US" altLang="pt-BR">
                <a:latin typeface="Times New Roman" panose="02020603050405020304" pitchFamily="18" charset="0"/>
              </a:rPr>
              <a:pPr/>
              <a:t>6</a:t>
            </a:fld>
            <a:endParaRPr lang="en-US" altLang="pt-BR">
              <a:latin typeface="Times New Roman" panose="02020603050405020304" pitchFamily="18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04B8D419-D73F-406D-A8DA-325DFCB76A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C7E68186-327D-4CC0-8D10-B14819A80B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40785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F7634BFE-E93F-4A5F-A180-F31FE8DA39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91925C-E5FF-4B12-9AF7-CDB0A1A3485F}" type="slidenum">
              <a:rPr lang="en-US" altLang="pt-BR">
                <a:latin typeface="Times New Roman" panose="02020603050405020304" pitchFamily="18" charset="0"/>
              </a:rPr>
              <a:pPr/>
              <a:t>7</a:t>
            </a:fld>
            <a:endParaRPr lang="en-US" altLang="pt-BR">
              <a:latin typeface="Times New Roman" panose="02020603050405020304" pitchFamily="18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04B8D419-D73F-406D-A8DA-325DFCB76A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C7E68186-327D-4CC0-8D10-B14819A80B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991786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F7634BFE-E93F-4A5F-A180-F31FE8DA39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91925C-E5FF-4B12-9AF7-CDB0A1A3485F}" type="slidenum">
              <a:rPr lang="en-US" altLang="pt-BR">
                <a:latin typeface="Times New Roman" panose="02020603050405020304" pitchFamily="18" charset="0"/>
              </a:rPr>
              <a:pPr/>
              <a:t>8</a:t>
            </a:fld>
            <a:endParaRPr lang="en-US" altLang="pt-BR">
              <a:latin typeface="Times New Roman" panose="02020603050405020304" pitchFamily="18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04B8D419-D73F-406D-A8DA-325DFCB76A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C7E68186-327D-4CC0-8D10-B14819A80B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24069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pt-BR" altLang="en-US" noProof="0"/>
              <a:t>Clique para editar o estilo do título mestre</a:t>
            </a:r>
          </a:p>
        </p:txBody>
      </p:sp>
      <p:sp>
        <p:nvSpPr>
          <p:cNvPr id="1966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sz="3200"/>
            </a:lvl1pPr>
          </a:lstStyle>
          <a:p>
            <a:pPr lvl="0"/>
            <a:r>
              <a:rPr lang="pt-BR" altLang="en-US" noProof="0"/>
              <a:t>Clique para editar o estilo do subtítulo mestre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37B151-6AAD-4B73-92E3-954C0ADA5F72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246280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4B8B84-9BB1-4B51-B9D2-E7F66E87357A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921596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D52B9F-5DE3-471D-947C-9A2E2FA2FB28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836972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645BCC-AF2D-40DD-9F69-7B17FF788DE7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0989144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 e text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CF1CB8-AFEB-4479-988A-88CA09A55D06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7356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conteúd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F03127-651E-4BB6-94FA-5DF2145BFC4A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8225551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FB8424-6666-4B03-9740-54882176102E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7919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ítulo e 4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sz="quarter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719263"/>
            <a:ext cx="4038600" cy="212883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213042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8DFF86-5EB3-4786-B176-9BD43944D51A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4533831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867DD-EE88-4705-9124-14402A44E89D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9035872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ítulo e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Gráfico 2"/>
          <p:cNvSpPr>
            <a:spLocks noGrp="1"/>
          </p:cNvSpPr>
          <p:nvPr>
            <p:ph type="chart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F3034E-0CBB-4586-8391-D9388698E683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05582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ACD92E-978B-42C9-97C5-9E753691E5F0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937413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B60D5B-22EF-475C-8DBE-0D4829CA1B77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471460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9E5AFA-96FC-4D04-9C3F-A173F78DCD06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190752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C797C8-0A59-4983-9FA8-8152BEE382C5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096863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7F500B-D690-432D-AD56-1E05E836E8FB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644567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746AD0-A331-46CE-B84B-F4AB7101F121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397968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47C096-94A2-44DD-89DD-1C83D63F67CC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291292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B6D37E-A9FC-4015-9B06-D3893151D828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64987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 estilo do título mestre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1955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1955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1955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CF60A8C6-90C9-4F01-B435-5D53B20DF249}" type="slidenum">
              <a:rPr lang="pt-BR" altLang="en-US"/>
              <a:pPr/>
              <a:t>‹nº›</a:t>
            </a:fld>
            <a:endParaRPr lang="pt-BR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5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5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5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5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5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  <p:sldLayoutId id="2147483796" r:id="rId17"/>
    <p:sldLayoutId id="2147483797" r:id="rId18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com.ufop.br/prof/marcone/Disciplinas/InteligenciaComputacional/ColoniaDeFormigas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com.ufop.br/prof/marcone/Orientacoes/dissEulerFinal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5291ADA-615A-467C-9AEF-46EACA20D3F7}" type="slidenum">
              <a:rPr lang="pt-BR" altLang="en-US"/>
              <a:pPr/>
              <a:t>1</a:t>
            </a:fld>
            <a:endParaRPr lang="pt-BR" alt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8438" y="466725"/>
            <a:ext cx="7110412" cy="2133600"/>
          </a:xfrm>
        </p:spPr>
        <p:txBody>
          <a:bodyPr/>
          <a:lstStyle/>
          <a:p>
            <a:pPr algn="ctr" eaLnBrk="1" hangingPunct="1"/>
            <a:r>
              <a:rPr lang="pt-BR" altLang="pt-BR" sz="4400" dirty="0"/>
              <a:t>Relaxação Adaptativa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438" y="2852738"/>
            <a:ext cx="7037387" cy="3852862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pt-BR" altLang="pt-BR" sz="2400" dirty="0"/>
              <a:t>Marcone Jamilson Freitas Souza</a:t>
            </a:r>
            <a:r>
              <a:rPr lang="pt-BR" altLang="pt-BR" sz="2400" baseline="30000" dirty="0"/>
              <a:t>1,2,3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2400" dirty="0" err="1"/>
              <a:t>Puca</a:t>
            </a:r>
            <a:r>
              <a:rPr lang="pt-BR" altLang="pt-BR" sz="2400" dirty="0"/>
              <a:t> </a:t>
            </a:r>
            <a:r>
              <a:rPr lang="pt-BR" altLang="pt-BR" sz="2400" dirty="0" err="1"/>
              <a:t>Huachi</a:t>
            </a:r>
            <a:r>
              <a:rPr lang="pt-BR" altLang="pt-BR" sz="2400" dirty="0"/>
              <a:t> Vaz Penna</a:t>
            </a:r>
            <a:r>
              <a:rPr lang="pt-BR" altLang="pt-BR" sz="2400" baseline="30000" dirty="0"/>
              <a:t>1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800" baseline="30000" dirty="0"/>
              <a:t>1 </a:t>
            </a:r>
            <a:r>
              <a:rPr lang="pt-BR" altLang="pt-BR" sz="1800" dirty="0"/>
              <a:t>Departamento de Computação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800" baseline="30000" dirty="0"/>
              <a:t>1 </a:t>
            </a:r>
            <a:r>
              <a:rPr lang="pt-BR" altLang="pt-BR" sz="1800" dirty="0"/>
              <a:t>Programa de Pós-Graduação em Ciência da Computação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800" dirty="0"/>
              <a:t>Universidade Federal de Ouro Preto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800" baseline="30000" dirty="0"/>
              <a:t>2 </a:t>
            </a:r>
            <a:r>
              <a:rPr lang="pt-BR" altLang="pt-BR" sz="1800" dirty="0"/>
              <a:t>Programa de Pós-graduação em Modelagem Matemática e Computacional / CEFET-MG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400" baseline="30000" dirty="0"/>
              <a:t>3</a:t>
            </a:r>
            <a:r>
              <a:rPr lang="pt-BR" altLang="pt-BR" sz="1800" dirty="0"/>
              <a:t> Programa de Pós-graduação em Instrumentação, Controle e Automação de Processos de Mineração / ITV/UFOP</a:t>
            </a:r>
          </a:p>
          <a:p>
            <a:pPr algn="ctr" eaLnBrk="1" hangingPunct="1">
              <a:lnSpc>
                <a:spcPct val="90000"/>
              </a:lnSpc>
            </a:pPr>
            <a:endParaRPr lang="pt-BR" altLang="pt-BR" sz="900" dirty="0"/>
          </a:p>
          <a:p>
            <a:pPr algn="ctr" eaLnBrk="1" hangingPunct="1">
              <a:lnSpc>
                <a:spcPct val="90000"/>
              </a:lnSpc>
              <a:spcBef>
                <a:spcPts val="0"/>
              </a:spcBef>
            </a:pPr>
            <a:r>
              <a:rPr lang="pt-BR" altLang="pt-BR" sz="1400" dirty="0"/>
              <a:t>www.decom.ufop.br/</a:t>
            </a:r>
            <a:r>
              <a:rPr lang="pt-BR" altLang="pt-BR" sz="1400" dirty="0" err="1"/>
              <a:t>prof</a:t>
            </a:r>
            <a:r>
              <a:rPr lang="pt-BR" altLang="pt-BR" sz="1400" dirty="0"/>
              <a:t>/</a:t>
            </a:r>
            <a:r>
              <a:rPr lang="pt-BR" altLang="pt-BR" sz="1400" dirty="0" err="1"/>
              <a:t>marcone</a:t>
            </a:r>
            <a:r>
              <a:rPr lang="pt-BR" altLang="pt-BR" sz="1400" dirty="0"/>
              <a:t>, www.decom.ufop.br/puca</a:t>
            </a:r>
            <a:endParaRPr lang="pt-BR" altLang="pt-BR" sz="2000" dirty="0"/>
          </a:p>
          <a:p>
            <a:pPr algn="ctr" eaLnBrk="1" hangingPunct="1">
              <a:lnSpc>
                <a:spcPct val="90000"/>
              </a:lnSpc>
              <a:spcBef>
                <a:spcPts val="0"/>
              </a:spcBef>
            </a:pPr>
            <a:r>
              <a:rPr lang="pt-BR" altLang="pt-BR" sz="1400" dirty="0"/>
              <a:t>E-mail: {</a:t>
            </a:r>
            <a:r>
              <a:rPr lang="pt-BR" altLang="pt-BR" sz="1400" dirty="0" err="1"/>
              <a:t>marcone,puca</a:t>
            </a:r>
            <a:r>
              <a:rPr lang="pt-BR" altLang="pt-BR" sz="1400" dirty="0"/>
              <a:t>}@ufop.edu.br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91316B4-C2BC-40A6-803C-2D1EB5D539E9}"/>
              </a:ext>
            </a:extLst>
          </p:cNvPr>
          <p:cNvSpPr txBox="1"/>
          <p:nvPr/>
        </p:nvSpPr>
        <p:spPr>
          <a:xfrm>
            <a:off x="432910" y="6237312"/>
            <a:ext cx="718709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/>
              <a:t>Souza, Marcone J. F. e Penna, </a:t>
            </a:r>
            <a:r>
              <a:rPr lang="pt-BR" sz="900" dirty="0" err="1"/>
              <a:t>Puca</a:t>
            </a:r>
            <a:r>
              <a:rPr lang="pt-BR" sz="900" dirty="0"/>
              <a:t> H. V. Relaxação Adaptativa. Notas de aula de Técnicas </a:t>
            </a:r>
            <a:r>
              <a:rPr lang="pt-BR" sz="900" dirty="0" err="1"/>
              <a:t>Metaheurísticas</a:t>
            </a:r>
            <a:r>
              <a:rPr lang="pt-BR" sz="900" dirty="0"/>
              <a:t> para Otimização Combinatória. Departamento de Computação, Universidade Federal de Ouro Preto, Ouro Preto, 2021. Disponível em </a:t>
            </a:r>
            <a:r>
              <a:rPr lang="pt-BR" sz="900" dirty="0">
                <a:hlinkClick r:id="rId3"/>
              </a:rPr>
              <a:t>www.decom.ufop.br/prof/marcone/Disciplinas/InteligenciaComputacional/RelaxacaoAdaptativa.pptx</a:t>
            </a:r>
            <a:r>
              <a:rPr lang="pt-BR" sz="900" dirty="0"/>
              <a:t> 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16879092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FB6BD85-95B7-42CC-A133-F187CC5D09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4000" dirty="0"/>
              <a:t>Relaxação Adaptativa</a:t>
            </a:r>
            <a:endParaRPr lang="pt-BR" altLang="pt-BR" dirty="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11DBB98-5605-439A-93E4-0858DD4507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en-US" sz="2800" dirty="0"/>
              <a:t>Também conhecida como Oscilação Estratégica</a:t>
            </a:r>
          </a:p>
          <a:p>
            <a:pPr eaLnBrk="1" hangingPunct="1"/>
            <a:r>
              <a:rPr lang="pt-BR" altLang="en-US" sz="2800" dirty="0"/>
              <a:t>Tem origem na </a:t>
            </a:r>
            <a:r>
              <a:rPr lang="pt-BR" altLang="en-US" sz="2800" dirty="0" err="1"/>
              <a:t>metaheurística</a:t>
            </a:r>
            <a:r>
              <a:rPr lang="pt-BR" altLang="en-US" sz="2800" dirty="0"/>
              <a:t> Busca Tabu</a:t>
            </a:r>
          </a:p>
          <a:p>
            <a:pPr eaLnBrk="1" hangingPunct="1"/>
            <a:r>
              <a:rPr lang="pt-BR" altLang="en-US" sz="2800" dirty="0"/>
              <a:t>Método que faz um balanço entre intensificação e diversificação</a:t>
            </a:r>
          </a:p>
          <a:p>
            <a:pPr eaLnBrk="1" hangingPunct="1"/>
            <a:r>
              <a:rPr lang="pt-BR" altLang="en-US" sz="2800" dirty="0"/>
              <a:t>Indicado para tratar problemas nos quais o conjunto de soluções viáveis é não conexo com os movimentos usados para explorar o espaço de soluções</a:t>
            </a:r>
          </a:p>
          <a:p>
            <a:pPr eaLnBrk="1" hangingPunct="1"/>
            <a:r>
              <a:rPr lang="pt-BR" altLang="en-US" sz="2800" dirty="0"/>
              <a:t>Faz a busca alternando a caminhada ora no espaço das soluções viáveis, ora no espaço da soluções inviáveis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FB6BD85-95B7-42CC-A133-F187CC5D09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4000" dirty="0"/>
              <a:t>Relaxação Adaptativa</a:t>
            </a:r>
            <a:endParaRPr lang="pt-BR" altLang="pt-BR" dirty="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11DBB98-5605-439A-93E4-0858DD4507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en-US" sz="2800" dirty="0"/>
              <a:t>Faz a busca alternando a caminhada ora no espaço das soluções viáveis, ora no espaço da soluções inviáveis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4992951A-108B-414A-94D1-E503A731F6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5490" y="3138462"/>
            <a:ext cx="5972814" cy="3314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13484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FB6BD85-95B7-42CC-A133-F187CC5D09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4000" dirty="0"/>
              <a:t>Relaxação Adaptativa</a:t>
            </a:r>
            <a:endParaRPr lang="pt-BR" altLang="pt-BR" dirty="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11DBB98-5605-439A-93E4-0858DD4507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en-US" sz="2800" dirty="0"/>
              <a:t>Seja uma solução </a:t>
            </a:r>
            <a:r>
              <a:rPr lang="pt-BR" altLang="en-US" sz="2800" i="1" dirty="0"/>
              <a:t>s</a:t>
            </a:r>
            <a:r>
              <a:rPr lang="pt-BR" altLang="en-US" sz="2800" dirty="0"/>
              <a:t> e a função de avaliação </a:t>
            </a:r>
            <a:r>
              <a:rPr lang="pt-BR" altLang="en-US" sz="2800" i="1" dirty="0"/>
              <a:t>f</a:t>
            </a:r>
            <a:r>
              <a:rPr lang="pt-BR" altLang="en-US" sz="2800" dirty="0"/>
              <a:t> abaixo, na qual </a:t>
            </a:r>
            <a:r>
              <a:rPr lang="pt-BR" altLang="en-US" sz="2800" i="1" dirty="0"/>
              <a:t>r</a:t>
            </a:r>
            <a:r>
              <a:rPr lang="pt-BR" altLang="en-US" sz="2800" dirty="0"/>
              <a:t> é uma medida de inviabilidade e </a:t>
            </a:r>
            <a:r>
              <a:rPr lang="pt-BR" altLang="en-US" sz="2800" dirty="0">
                <a:sym typeface="Symbol" panose="05050102010706020507" pitchFamily="18" charset="2"/>
              </a:rPr>
              <a:t></a:t>
            </a:r>
            <a:r>
              <a:rPr lang="pt-BR" altLang="en-US" sz="2800" i="1" baseline="-25000" dirty="0">
                <a:sym typeface="Symbol" panose="05050102010706020507" pitchFamily="18" charset="2"/>
              </a:rPr>
              <a:t>i</a:t>
            </a:r>
            <a:r>
              <a:rPr lang="pt-BR" altLang="en-US" sz="2800" dirty="0"/>
              <a:t> é o peso dado à medida de inviabilidade </a:t>
            </a:r>
            <a:r>
              <a:rPr lang="pt-BR" altLang="en-US" sz="2800" i="1" dirty="0">
                <a:sym typeface="Symbol" panose="05050102010706020507" pitchFamily="18" charset="2"/>
              </a:rPr>
              <a:t>r</a:t>
            </a:r>
            <a:r>
              <a:rPr lang="pt-BR" altLang="en-US" sz="2800" i="1" baseline="-25000" dirty="0">
                <a:sym typeface="Symbol" panose="05050102010706020507" pitchFamily="18" charset="2"/>
              </a:rPr>
              <a:t>i </a:t>
            </a:r>
            <a:r>
              <a:rPr lang="pt-BR" altLang="en-US" sz="2800" dirty="0"/>
              <a:t>: </a:t>
            </a:r>
          </a:p>
          <a:p>
            <a:pPr eaLnBrk="1" hangingPunct="1"/>
            <a:endParaRPr lang="pt-BR" altLang="pt-BR" sz="2800" i="1" dirty="0"/>
          </a:p>
          <a:p>
            <a:pPr eaLnBrk="1" hangingPunct="1"/>
            <a:endParaRPr lang="pt-BR" altLang="pt-BR" sz="2800" i="1" dirty="0"/>
          </a:p>
          <a:p>
            <a:pPr eaLnBrk="1" hangingPunct="1"/>
            <a:r>
              <a:rPr lang="pt-BR" altLang="en-US" sz="2800" dirty="0"/>
              <a:t>Ideia da Relaxação Adaptativa:</a:t>
            </a:r>
          </a:p>
          <a:p>
            <a:pPr lvl="1" eaLnBrk="1" hangingPunct="1"/>
            <a:r>
              <a:rPr lang="pt-BR" altLang="en-US" sz="2400" dirty="0"/>
              <a:t>Ajustar os pesos atribuídos a cada fonte de inviabilidade ao longo da busca</a:t>
            </a:r>
            <a:endParaRPr lang="pt-BR" altLang="en-US" sz="2400" i="1" dirty="0"/>
          </a:p>
        </p:txBody>
      </p:sp>
      <p:graphicFrame>
        <p:nvGraphicFramePr>
          <p:cNvPr id="4" name="Object 12">
            <a:extLst>
              <a:ext uri="{FF2B5EF4-FFF2-40B4-BE49-F238E27FC236}">
                <a16:creationId xmlns:a16="http://schemas.microsoft.com/office/drawing/2014/main" id="{AD0581AF-25CD-47BA-9B3F-FCC1503217C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5519453"/>
              </p:ext>
            </p:extLst>
          </p:nvPr>
        </p:nvGraphicFramePr>
        <p:xfrm>
          <a:off x="1979712" y="3212976"/>
          <a:ext cx="4038600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803240" imgH="355320" progId="Equation.3">
                  <p:embed/>
                </p:oleObj>
              </mc:Choice>
              <mc:Fallback>
                <p:oleObj name="Equation" r:id="rId3" imgW="1803240" imgH="355320" progId="Equation.3">
                  <p:embed/>
                  <p:pic>
                    <p:nvPicPr>
                      <p:cNvPr id="4" name="Object 12">
                        <a:extLst>
                          <a:ext uri="{FF2B5EF4-FFF2-40B4-BE49-F238E27FC236}">
                            <a16:creationId xmlns:a16="http://schemas.microsoft.com/office/drawing/2014/main" id="{AD0581AF-25CD-47BA-9B3F-FCC1503217C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3212976"/>
                        <a:ext cx="4038600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512332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FB6BD85-95B7-42CC-A133-F187CC5D09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4000" dirty="0"/>
              <a:t>Relaxação Adaptativa</a:t>
            </a:r>
            <a:endParaRPr lang="pt-BR" altLang="pt-BR" dirty="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11DBB98-5605-439A-93E4-0858DD4507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en-US" sz="2800" dirty="0"/>
              <a:t>Para cada fonte de inviabilidade </a:t>
            </a:r>
            <a:r>
              <a:rPr lang="pt-BR" altLang="en-US" sz="2800" i="1" dirty="0"/>
              <a:t>i</a:t>
            </a:r>
            <a:r>
              <a:rPr lang="pt-BR" altLang="en-US" sz="2800" dirty="0"/>
              <a:t>, o peso </a:t>
            </a:r>
            <a:r>
              <a:rPr lang="pt-BR" altLang="en-US" sz="2800" dirty="0">
                <a:sym typeface="Symbol" panose="05050102010706020507" pitchFamily="18" charset="2"/>
              </a:rPr>
              <a:t></a:t>
            </a:r>
            <a:r>
              <a:rPr lang="pt-BR" altLang="en-US" sz="2800" i="1" baseline="-25000" dirty="0">
                <a:sym typeface="Symbol" panose="05050102010706020507" pitchFamily="18" charset="2"/>
              </a:rPr>
              <a:t>i</a:t>
            </a:r>
            <a:r>
              <a:rPr lang="pt-BR" altLang="en-US" sz="2800" dirty="0">
                <a:sym typeface="Symbol" panose="05050102010706020507" pitchFamily="18" charset="2"/>
              </a:rPr>
              <a:t> é multiplicado por um fator </a:t>
            </a:r>
            <a:r>
              <a:rPr lang="pt-BR" altLang="en-US" sz="2800" i="1" baseline="-25000" dirty="0">
                <a:sym typeface="Symbol" panose="05050102010706020507" pitchFamily="18" charset="2"/>
              </a:rPr>
              <a:t>i</a:t>
            </a:r>
            <a:r>
              <a:rPr lang="pt-BR" altLang="en-US" sz="2800" dirty="0">
                <a:sym typeface="Symbol" panose="05050102010706020507" pitchFamily="18" charset="2"/>
              </a:rPr>
              <a:t> que varia de acordo com o seguinte esquema</a:t>
            </a:r>
            <a:r>
              <a:rPr lang="pt-BR" altLang="en-US" sz="2800" i="1" dirty="0">
                <a:sym typeface="Symbol" panose="05050102010706020507" pitchFamily="18" charset="2"/>
              </a:rPr>
              <a:t>: </a:t>
            </a:r>
          </a:p>
          <a:p>
            <a:pPr eaLnBrk="1" hangingPunct="1"/>
            <a:r>
              <a:rPr lang="pt-BR" altLang="en-US" sz="2800" dirty="0"/>
              <a:t>No início da busca </a:t>
            </a:r>
          </a:p>
          <a:p>
            <a:pPr eaLnBrk="1" hangingPunct="1"/>
            <a:r>
              <a:rPr lang="pt-BR" altLang="en-US" sz="2800" dirty="0"/>
              <a:t>A cada </a:t>
            </a:r>
            <a:r>
              <a:rPr lang="pt-BR" altLang="en-US" sz="2800" i="1" dirty="0"/>
              <a:t>k </a:t>
            </a:r>
            <a:r>
              <a:rPr lang="pt-BR" altLang="en-US" sz="2800" dirty="0"/>
              <a:t>movimentos:</a:t>
            </a:r>
          </a:p>
          <a:p>
            <a:pPr lvl="1" eaLnBrk="1" hangingPunct="1"/>
            <a:r>
              <a:rPr lang="pt-BR" altLang="en-US" sz="2400" dirty="0"/>
              <a:t>se todas as </a:t>
            </a:r>
            <a:r>
              <a:rPr lang="pt-BR" altLang="en-US" sz="2400" i="1" dirty="0"/>
              <a:t>k</a:t>
            </a:r>
            <a:r>
              <a:rPr lang="pt-BR" altLang="en-US" sz="2400" dirty="0"/>
              <a:t> soluções visitadas são factíveis em relação à </a:t>
            </a:r>
            <a:r>
              <a:rPr lang="pt-BR" altLang="en-US" sz="2400" i="1" dirty="0"/>
              <a:t>i</a:t>
            </a:r>
            <a:r>
              <a:rPr lang="pt-BR" altLang="en-US" sz="2400" dirty="0"/>
              <a:t>-</a:t>
            </a:r>
            <a:r>
              <a:rPr lang="pt-BR" altLang="en-US" sz="2400" dirty="0" err="1"/>
              <a:t>ésima</a:t>
            </a:r>
            <a:r>
              <a:rPr lang="pt-BR" altLang="en-US" sz="2400" dirty="0"/>
              <a:t> restrição, então </a:t>
            </a:r>
          </a:p>
          <a:p>
            <a:pPr lvl="1" eaLnBrk="1" hangingPunct="1"/>
            <a:r>
              <a:rPr lang="pt-BR" altLang="en-US" sz="2400" dirty="0"/>
              <a:t>se todas as </a:t>
            </a:r>
            <a:r>
              <a:rPr lang="pt-BR" altLang="en-US" sz="2400" i="1" dirty="0"/>
              <a:t>k</a:t>
            </a:r>
            <a:r>
              <a:rPr lang="pt-BR" altLang="en-US" sz="2400" dirty="0"/>
              <a:t> soluções visitadas são infactíveis em relação à restrição </a:t>
            </a:r>
            <a:r>
              <a:rPr lang="pt-BR" altLang="en-US" sz="2400" i="1" dirty="0"/>
              <a:t>i</a:t>
            </a:r>
            <a:r>
              <a:rPr lang="pt-BR" altLang="en-US" sz="2400" dirty="0"/>
              <a:t>, então </a:t>
            </a:r>
          </a:p>
          <a:p>
            <a:pPr lvl="1" eaLnBrk="1" hangingPunct="1"/>
            <a:r>
              <a:rPr lang="pt-BR" altLang="en-US" sz="2400" dirty="0"/>
              <a:t>se algumas soluções são factíveis e outras são infactíveis, considerando a restrição </a:t>
            </a:r>
            <a:r>
              <a:rPr lang="pt-BR" altLang="en-US" sz="2400" i="1" dirty="0"/>
              <a:t>i</a:t>
            </a:r>
            <a:r>
              <a:rPr lang="pt-BR" altLang="en-US" sz="2400" dirty="0"/>
              <a:t>, então      permanece inalterado</a:t>
            </a:r>
            <a:endParaRPr lang="pt-BR" sz="2400" dirty="0">
              <a:solidFill>
                <a:srgbClr val="FF0000"/>
              </a:solidFill>
            </a:endParaRPr>
          </a:p>
        </p:txBody>
      </p:sp>
      <p:graphicFrame>
        <p:nvGraphicFramePr>
          <p:cNvPr id="4" name="Object 11">
            <a:extLst>
              <a:ext uri="{FF2B5EF4-FFF2-40B4-BE49-F238E27FC236}">
                <a16:creationId xmlns:a16="http://schemas.microsoft.com/office/drawing/2014/main" id="{D296E894-5036-4441-8BED-CB87784710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8417574"/>
              </p:ext>
            </p:extLst>
          </p:nvPr>
        </p:nvGraphicFramePr>
        <p:xfrm>
          <a:off x="3940546" y="3135388"/>
          <a:ext cx="93186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69900" imgH="228600" progId="Equation.3">
                  <p:embed/>
                </p:oleObj>
              </mc:Choice>
              <mc:Fallback>
                <p:oleObj name="Equation" r:id="rId3" imgW="469900" imgH="228600" progId="Equation.3">
                  <p:embed/>
                  <p:pic>
                    <p:nvPicPr>
                      <p:cNvPr id="7179" name="Object 11">
                        <a:extLst>
                          <a:ext uri="{FF2B5EF4-FFF2-40B4-BE49-F238E27FC236}">
                            <a16:creationId xmlns:a16="http://schemas.microsoft.com/office/drawing/2014/main" id="{A9C360EE-ADEB-46F0-8C49-52A98B04737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0546" y="3135388"/>
                        <a:ext cx="931863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5">
            <a:extLst>
              <a:ext uri="{FF2B5EF4-FFF2-40B4-BE49-F238E27FC236}">
                <a16:creationId xmlns:a16="http://schemas.microsoft.com/office/drawing/2014/main" id="{678AF446-5D54-486C-8916-52FC3C4AC92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3585563"/>
              </p:ext>
            </p:extLst>
          </p:nvPr>
        </p:nvGraphicFramePr>
        <p:xfrm>
          <a:off x="5903964" y="4463482"/>
          <a:ext cx="150018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749300" imgH="228600" progId="Equation.3">
                  <p:embed/>
                </p:oleObj>
              </mc:Choice>
              <mc:Fallback>
                <p:oleObj name="Equation" r:id="rId5" imgW="749300" imgH="228600" progId="Equation.3">
                  <p:embed/>
                  <p:pic>
                    <p:nvPicPr>
                      <p:cNvPr id="7173" name="Object 5">
                        <a:extLst>
                          <a:ext uri="{FF2B5EF4-FFF2-40B4-BE49-F238E27FC236}">
                            <a16:creationId xmlns:a16="http://schemas.microsoft.com/office/drawing/2014/main" id="{241509CA-34DC-4DC6-B7A2-190BA9D0D64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3964" y="4463482"/>
                        <a:ext cx="1500187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9">
            <a:extLst>
              <a:ext uri="{FF2B5EF4-FFF2-40B4-BE49-F238E27FC236}">
                <a16:creationId xmlns:a16="http://schemas.microsoft.com/office/drawing/2014/main" id="{8E9C6075-FCCA-42C1-A06E-F4389E232D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251856"/>
              </p:ext>
            </p:extLst>
          </p:nvPr>
        </p:nvGraphicFramePr>
        <p:xfrm>
          <a:off x="5076056" y="5297203"/>
          <a:ext cx="15049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749160" imgH="228600" progId="Equation.3">
                  <p:embed/>
                </p:oleObj>
              </mc:Choice>
              <mc:Fallback>
                <p:oleObj name="Equation" r:id="rId7" imgW="749160" imgH="228600" progId="Equation.3">
                  <p:embed/>
                  <p:pic>
                    <p:nvPicPr>
                      <p:cNvPr id="7177" name="Object 9">
                        <a:extLst>
                          <a:ext uri="{FF2B5EF4-FFF2-40B4-BE49-F238E27FC236}">
                            <a16:creationId xmlns:a16="http://schemas.microsoft.com/office/drawing/2014/main" id="{D038EAEA-A2E7-48A2-B83C-522B9524B9B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5297203"/>
                        <a:ext cx="150495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7">
            <a:extLst>
              <a:ext uri="{FF2B5EF4-FFF2-40B4-BE49-F238E27FC236}">
                <a16:creationId xmlns:a16="http://schemas.microsoft.com/office/drawing/2014/main" id="{02CABE81-9A31-4B64-BAA2-8FDF56A7FE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6644912"/>
              </p:ext>
            </p:extLst>
          </p:nvPr>
        </p:nvGraphicFramePr>
        <p:xfrm>
          <a:off x="7270980" y="6085218"/>
          <a:ext cx="363538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77646" imgH="228402" progId="Equation.3">
                  <p:embed/>
                </p:oleObj>
              </mc:Choice>
              <mc:Fallback>
                <p:oleObj name="Equation" r:id="rId9" imgW="177646" imgH="228402" progId="Equation.3">
                  <p:embed/>
                  <p:pic>
                    <p:nvPicPr>
                      <p:cNvPr id="7175" name="Object 7">
                        <a:extLst>
                          <a:ext uri="{FF2B5EF4-FFF2-40B4-BE49-F238E27FC236}">
                            <a16:creationId xmlns:a16="http://schemas.microsoft.com/office/drawing/2014/main" id="{CBFC3234-9C78-4D99-8852-C159E679976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0980" y="6085218"/>
                        <a:ext cx="363538" cy="458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650349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FB6BD85-95B7-42CC-A133-F187CC5D09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3600" dirty="0"/>
              <a:t>Relaxação Adaptativa</a:t>
            </a:r>
            <a:endParaRPr lang="pt-BR" altLang="pt-BR" dirty="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11DBB98-5605-439A-93E4-0858DD4507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en-US" sz="2800" dirty="0"/>
              <a:t>O parâmetro </a:t>
            </a:r>
            <a:r>
              <a:rPr lang="pt-BR" altLang="en-US" sz="2800" dirty="0">
                <a:sym typeface="Symbol" panose="05050102010706020507" pitchFamily="18" charset="2"/>
              </a:rPr>
              <a:t></a:t>
            </a:r>
            <a:r>
              <a:rPr lang="pt-BR" altLang="en-US" sz="2800" dirty="0"/>
              <a:t> é fixado em 2 em </a:t>
            </a:r>
            <a:r>
              <a:rPr lang="pt-BR" altLang="en-US" sz="2800" dirty="0" err="1"/>
              <a:t>Gendreau</a:t>
            </a:r>
            <a:r>
              <a:rPr lang="pt-BR" altLang="en-US" sz="2800" dirty="0"/>
              <a:t> (1994) e escolhido aleatoriamente no intervalo [1,8; 2,2] (</a:t>
            </a:r>
            <a:r>
              <a:rPr lang="pt-BR" altLang="en-US" sz="2800" dirty="0" err="1"/>
              <a:t>Schaefer</a:t>
            </a:r>
            <a:r>
              <a:rPr lang="pt-BR" altLang="en-US" sz="2800" dirty="0"/>
              <a:t>, 1996)</a:t>
            </a:r>
          </a:p>
          <a:p>
            <a:pPr eaLnBrk="1" hangingPunct="1"/>
            <a:r>
              <a:rPr lang="pt-BR" altLang="en-US" sz="2800" dirty="0">
                <a:sym typeface="Symbol" panose="05050102010706020507" pitchFamily="18" charset="2"/>
              </a:rPr>
              <a:t></a:t>
            </a:r>
            <a:r>
              <a:rPr lang="pt-BR" altLang="en-US" sz="2800" i="1" baseline="-25000" dirty="0">
                <a:sym typeface="Symbol" panose="05050102010706020507" pitchFamily="18" charset="2"/>
              </a:rPr>
              <a:t>i</a:t>
            </a:r>
            <a:r>
              <a:rPr lang="pt-BR" altLang="en-US" sz="2800" dirty="0">
                <a:sym typeface="Symbol" panose="05050102010706020507" pitchFamily="18" charset="2"/>
              </a:rPr>
              <a:t>  [</a:t>
            </a:r>
            <a:r>
              <a:rPr lang="pt-BR" altLang="en-US" sz="2800" i="1" baseline="-25000" dirty="0">
                <a:sym typeface="Symbol" panose="05050102010706020507" pitchFamily="18" charset="2"/>
              </a:rPr>
              <a:t>i</a:t>
            </a:r>
            <a:r>
              <a:rPr lang="pt-BR" altLang="en-US" sz="2800" dirty="0">
                <a:sym typeface="Symbol" panose="05050102010706020507" pitchFamily="18" charset="2"/>
              </a:rPr>
              <a:t> </a:t>
            </a:r>
            <a:r>
              <a:rPr lang="pt-BR" altLang="en-US" sz="2800" baseline="-25000" dirty="0">
                <a:sym typeface="Symbol" panose="05050102010706020507" pitchFamily="18" charset="2"/>
              </a:rPr>
              <a:t>min</a:t>
            </a:r>
            <a:r>
              <a:rPr lang="pt-BR" altLang="en-US" sz="2800" dirty="0">
                <a:sym typeface="Symbol" panose="05050102010706020507" pitchFamily="18" charset="2"/>
              </a:rPr>
              <a:t>, </a:t>
            </a:r>
            <a:r>
              <a:rPr lang="pt-BR" altLang="en-US" sz="2800" i="1" baseline="-25000" dirty="0">
                <a:sym typeface="Symbol" panose="05050102010706020507" pitchFamily="18" charset="2"/>
              </a:rPr>
              <a:t>i</a:t>
            </a:r>
            <a:r>
              <a:rPr lang="pt-BR" altLang="en-US" sz="2800" dirty="0">
                <a:sym typeface="Symbol" panose="05050102010706020507" pitchFamily="18" charset="2"/>
              </a:rPr>
              <a:t> </a:t>
            </a:r>
            <a:r>
              <a:rPr lang="pt-BR" altLang="en-US" sz="2800" baseline="-25000" dirty="0" err="1">
                <a:sym typeface="Symbol" panose="05050102010706020507" pitchFamily="18" charset="2"/>
              </a:rPr>
              <a:t>max</a:t>
            </a:r>
            <a:r>
              <a:rPr lang="pt-BR" altLang="en-US" sz="2800" dirty="0">
                <a:sym typeface="Symbol" panose="05050102010706020507" pitchFamily="18" charset="2"/>
              </a:rPr>
              <a:t>]</a:t>
            </a:r>
            <a:endParaRPr lang="pt-BR" sz="2800" dirty="0"/>
          </a:p>
          <a:p>
            <a:pPr eaLnBrk="1" hangingPunct="1"/>
            <a:r>
              <a:rPr lang="pt-BR" altLang="en-US" sz="2800" dirty="0"/>
              <a:t>Estes limites evitam que a relaxação adaptativa incremente/decremente indefinidamente os pesos para restrições que são sempre insatisfeitas/satisfeitas</a:t>
            </a:r>
          </a:p>
          <a:p>
            <a:pPr eaLnBrk="1" hangingPunct="1"/>
            <a:r>
              <a:rPr lang="pt-BR" altLang="en-US" sz="2800" dirty="0"/>
              <a:t>Com os ajustes nos pesos, a função </a:t>
            </a:r>
            <a:r>
              <a:rPr lang="pt-BR" altLang="en-US" sz="2800" i="1" dirty="0"/>
              <a:t>f</a:t>
            </a:r>
            <a:r>
              <a:rPr lang="pt-BR" altLang="en-US" sz="2800" dirty="0"/>
              <a:t> é substituída por uma função </a:t>
            </a:r>
            <a:r>
              <a:rPr lang="pt-BR" altLang="en-US" sz="2800" i="1" dirty="0"/>
              <a:t>g</a:t>
            </a:r>
            <a:r>
              <a:rPr lang="pt-BR" altLang="en-US" sz="2800" dirty="0"/>
              <a:t> auxiliar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21218551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FB6BD85-95B7-42CC-A133-F187CC5D09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4000" dirty="0"/>
              <a:t>Relaxação Adaptativa</a:t>
            </a:r>
            <a:endParaRPr lang="pt-BR" altLang="pt-BR" dirty="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11DBB98-5605-439A-93E4-0858DD4507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z="2800" dirty="0"/>
              <a:t>O algoritmo apresentado a seguir aplica Busca Tabu com Relaxação Adaptativa</a:t>
            </a:r>
          </a:p>
          <a:p>
            <a:pPr eaLnBrk="1" hangingPunct="1"/>
            <a:r>
              <a:rPr lang="pt-BR" sz="2800" dirty="0"/>
              <a:t>Fonte:</a:t>
            </a:r>
          </a:p>
          <a:p>
            <a:pPr lvl="1" eaLnBrk="1" hangingPunct="1"/>
            <a:r>
              <a:rPr lang="pt-BR" sz="2400" dirty="0"/>
              <a:t>Marinho, E. H. Heurísticas Busca Tabu para o Problema de Programação de Tripulações de Ônibus Urbano. Dissertação de mestrado, Programa de pós-graduação em Computação, Universidade Federal Fluminense, 2005. Disponível em </a:t>
            </a:r>
            <a:r>
              <a:rPr lang="pt-BR" sz="2400" dirty="0">
                <a:hlinkClick r:id="rId3"/>
              </a:rPr>
              <a:t>http://www.decom.ufop.br/</a:t>
            </a:r>
            <a:r>
              <a:rPr lang="pt-BR" sz="2400" dirty="0" err="1">
                <a:hlinkClick r:id="rId3"/>
              </a:rPr>
              <a:t>prof</a:t>
            </a:r>
            <a:r>
              <a:rPr lang="pt-BR" sz="2400" dirty="0">
                <a:hlinkClick r:id="rId3"/>
              </a:rPr>
              <a:t>/</a:t>
            </a:r>
            <a:r>
              <a:rPr lang="pt-BR" sz="2400" dirty="0" err="1">
                <a:hlinkClick r:id="rId3"/>
              </a:rPr>
              <a:t>marcone</a:t>
            </a:r>
            <a:r>
              <a:rPr lang="pt-BR" sz="2400" dirty="0">
                <a:hlinkClick r:id="rId3"/>
              </a:rPr>
              <a:t>/</a:t>
            </a:r>
            <a:r>
              <a:rPr lang="pt-BR" sz="2400" dirty="0" err="1">
                <a:hlinkClick r:id="rId3"/>
              </a:rPr>
              <a:t>Orientacoes</a:t>
            </a:r>
            <a:r>
              <a:rPr lang="pt-BR" sz="2400" dirty="0">
                <a:hlinkClick r:id="rId3"/>
              </a:rPr>
              <a:t>/dissEulerFinal.pdf</a:t>
            </a:r>
            <a:r>
              <a:rPr lang="pt-BR" sz="2400" dirty="0"/>
              <a:t>. </a:t>
            </a:r>
          </a:p>
          <a:p>
            <a:pPr eaLnBrk="1" hangingPunct="1"/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0486728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6">
            <a:extLst>
              <a:ext uri="{FF2B5EF4-FFF2-40B4-BE49-F238E27FC236}">
                <a16:creationId xmlns:a16="http://schemas.microsoft.com/office/drawing/2014/main" id="{4289BAB8-D5F3-4CAE-A8BD-86D59613D8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5369237"/>
              </p:ext>
            </p:extLst>
          </p:nvPr>
        </p:nvGraphicFramePr>
        <p:xfrm>
          <a:off x="1835696" y="454273"/>
          <a:ext cx="5199367" cy="6359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o" r:id="rId3" imgW="5773603" imgH="7061129" progId="Word.Document.8">
                  <p:embed/>
                </p:oleObj>
              </mc:Choice>
              <mc:Fallback>
                <p:oleObj name="Documento" r:id="rId3" imgW="5773603" imgH="7061129" progId="Word.Document.8">
                  <p:embed/>
                  <p:pic>
                    <p:nvPicPr>
                      <p:cNvPr id="10246" name="Object 6">
                        <a:extLst>
                          <a:ext uri="{FF2B5EF4-FFF2-40B4-BE49-F238E27FC236}">
                            <a16:creationId xmlns:a16="http://schemas.microsoft.com/office/drawing/2014/main" id="{3509FDA2-FCC2-493E-9518-D4163CB1B43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454273"/>
                        <a:ext cx="5199367" cy="63591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409216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Rede">
  <a:themeElements>
    <a:clrScheme name="Red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Re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Red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11765</TotalTime>
  <Words>538</Words>
  <Application>Microsoft Office PowerPoint</Application>
  <PresentationFormat>Apresentação na tela (4:3)</PresentationFormat>
  <Paragraphs>51</Paragraphs>
  <Slides>8</Slides>
  <Notes>8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2</vt:i4>
      </vt:variant>
      <vt:variant>
        <vt:lpstr>Títulos de slides</vt:lpstr>
      </vt:variant>
      <vt:variant>
        <vt:i4>8</vt:i4>
      </vt:variant>
    </vt:vector>
  </HeadingPairs>
  <TitlesOfParts>
    <vt:vector size="14" baseType="lpstr">
      <vt:lpstr>Arial</vt:lpstr>
      <vt:lpstr>Times New Roman</vt:lpstr>
      <vt:lpstr>Wingdings</vt:lpstr>
      <vt:lpstr>Rede</vt:lpstr>
      <vt:lpstr>Microsoft Equation 3.0</vt:lpstr>
      <vt:lpstr>Documento do Microsoft Word</vt:lpstr>
      <vt:lpstr>Relaxação Adaptativa</vt:lpstr>
      <vt:lpstr>Relaxação Adaptativa</vt:lpstr>
      <vt:lpstr>Relaxação Adaptativa</vt:lpstr>
      <vt:lpstr>Relaxação Adaptativa</vt:lpstr>
      <vt:lpstr>Relaxação Adaptativa</vt:lpstr>
      <vt:lpstr>Relaxação Adaptativa</vt:lpstr>
      <vt:lpstr>Relaxação Adaptativa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E MÉTODOS</dc:title>
  <dc:creator>compaq user</dc:creator>
  <cp:lastModifiedBy>Marcone Jamilson Freitas Souza</cp:lastModifiedBy>
  <cp:revision>1790</cp:revision>
  <cp:lastPrinted>2021-04-03T22:37:48Z</cp:lastPrinted>
  <dcterms:created xsi:type="dcterms:W3CDTF">2003-07-31T18:45:40Z</dcterms:created>
  <dcterms:modified xsi:type="dcterms:W3CDTF">2021-04-15T17:19:03Z</dcterms:modified>
</cp:coreProperties>
</file>