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4"/>
  </p:notesMasterIdLst>
  <p:sldIdLst>
    <p:sldId id="868" r:id="rId2"/>
    <p:sldId id="870" r:id="rId3"/>
    <p:sldId id="878" r:id="rId4"/>
    <p:sldId id="879" r:id="rId5"/>
    <p:sldId id="880" r:id="rId6"/>
    <p:sldId id="881" r:id="rId7"/>
    <p:sldId id="882" r:id="rId8"/>
    <p:sldId id="883" r:id="rId9"/>
    <p:sldId id="884" r:id="rId10"/>
    <p:sldId id="885" r:id="rId11"/>
    <p:sldId id="260" r:id="rId12"/>
    <p:sldId id="267" r:id="rId1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BC102D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6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l" defTabSz="990001" eaLnBrk="1" hangingPunct="1">
              <a:defRPr sz="13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5" tIns="49517" rIns="99035" bIns="49517" numCol="1" anchor="b" anchorCtr="0" compatLnSpc="1">
            <a:prstTxWarp prst="textNoShape">
              <a:avLst/>
            </a:prstTxWarp>
          </a:bodyPr>
          <a:lstStyle>
            <a:lvl1pPr algn="r" defTabSz="990001" eaLnBrk="1" hangingPunct="1">
              <a:defRPr sz="13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1EC324C-43FC-41F4-B448-A370550949B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79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28C03F-7961-4A97-9C51-5AA3894E5856}" type="slidenum">
              <a:rPr lang="pt-BR" altLang="pt-BR">
                <a:latin typeface="Times New Roman" panose="02020603050405020304" pitchFamily="18" charset="0"/>
              </a:rPr>
              <a:pPr/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7027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91A608-3458-4D0C-A041-A6080897DC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21201E-2E90-4B62-AD0B-54AC12B88F7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E0147DC3-FDB9-4678-9A57-0B00DC566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C3BB9FB-2EBE-4641-B376-50184AF96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0752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BFD89D2E-D7E2-4A21-B878-497B112F003C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11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75398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extShape 1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>
            <a:noFill/>
          </a:ln>
        </p:spPr>
        <p:txBody>
          <a:bodyPr lIns="99000" tIns="49680" rIns="99000" bIns="49680" anchor="b"/>
          <a:lstStyle/>
          <a:p>
            <a:pPr algn="r">
              <a:lnSpc>
                <a:spcPct val="100000"/>
              </a:lnSpc>
            </a:pPr>
            <a:fld id="{1B55EE64-41BF-4B5B-BAC5-7DAF285FD3A8}" type="slidenum">
              <a:rPr lang="pt-BR" sz="1300" b="0" strike="noStrike" spc="-1">
                <a:solidFill>
                  <a:srgbClr val="000000"/>
                </a:solidFill>
                <a:latin typeface="Times New Roman"/>
              </a:rPr>
              <a:t>12</a:t>
            </a:fld>
            <a:endParaRPr lang="pt-BR" sz="1300" b="0" strike="noStrike" spc="-1">
              <a:latin typeface="Times New Roman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709560" y="4861800"/>
            <a:ext cx="5679720" cy="4604760"/>
          </a:xfrm>
          <a:prstGeom prst="rect">
            <a:avLst/>
          </a:prstGeom>
        </p:spPr>
        <p:txBody>
          <a:bodyPr lIns="99000" tIns="49680" rIns="99000" bIns="49680"/>
          <a:lstStyle/>
          <a:p>
            <a:endParaRPr lang="pt-B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7833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A3E5C0-E114-4478-8E36-BDFA8217A3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FF41EF-89E2-42D6-B4E1-7F424087F48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AFF0C797-1C16-4E86-8487-E436A3F14C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E8A4FC8-6F57-4521-A9CB-C5FBB7251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2D28A4-9B51-45AC-9D4C-316306D426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AEB8F-8B82-45C4-BB88-D2A61C7E199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036BFFB-3319-4D47-9097-F792113400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2ADBB68-3589-4823-A4C7-CFBA387CF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9313F8-DE4C-4FB5-93EF-A914FBC62C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A91FA-7E88-43C6-AC55-C9DB5FAB4BD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8F4F9718-782C-41D7-AA00-299872DDF4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2790E6C-1BD0-4183-88A5-E758DC3B7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4CE188-53CC-4295-8A04-716B5302AD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982DDE-4CFB-487F-86E8-A806695F4FE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84D5EFE-BDE7-4926-BA84-DAF62D9B8D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3A74C3B-7144-4A39-B0CD-6AD3612C3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855F57-FD27-4BB6-B60A-4A79C57236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085F6-4557-438E-936E-208DF6A3F45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1271800D-F674-45E2-B26F-D761D3BE8C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ECC7F75-1123-46A9-BC6C-374E5F1EF6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2D28A4-9B51-45AC-9D4C-316306D426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AEB8F-8B82-45C4-BB88-D2A61C7E199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036BFFB-3319-4D47-9097-F792113400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2ADBB68-3589-4823-A4C7-CFBA387CF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567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2D28A4-9B51-45AC-9D4C-316306D426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AEB8F-8B82-45C4-BB88-D2A61C7E199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036BFFB-3319-4D47-9097-F792113400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2ADBB68-3589-4823-A4C7-CFBA387CF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00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91A608-3458-4D0C-A041-A6080897DC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21201E-2E90-4B62-AD0B-54AC12B88F7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E0147DC3-FDB9-4678-9A57-0B00DC566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C3BB9FB-2EBE-4641-B376-50184AF962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1181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1FC20A-DA37-4349-B1C0-5A835777420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87525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4D511-D498-4C2F-834B-DBC834A66A8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2602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3B0D1-C1B2-49AB-A838-1F5FFE96175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83978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771DA-9279-4F0B-8FA9-92D5316BB73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77522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57860-447C-4998-B8A0-06813F9F279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29900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A1CD5-C303-4B45-83C2-8C1FDCC630D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66044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5DDC5-EE5F-4A63-8B7F-81D34AD0791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60388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AF8A4-5F3D-4ED9-8D04-3462C9CF1BE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98393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7BAE-42CF-418A-A762-1EB78C14CB3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320738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9A848-C5EC-4BAB-A552-8DB50D8B278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1955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D50C9-2768-470D-A383-065D1B6BAC4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571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F83EE-7274-42CF-A054-553ABD1C15C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6064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62241-5480-4F07-B53F-1A97D7042F8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936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122BF-C83C-4C69-B6A0-0B9D42F709E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8504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EE1B8-4993-4678-BEEA-DF363A792A9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181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EA1A3-ABD8-4373-AB3C-4B183ADFB5D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2823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47C5A-B84E-4D4A-B109-BBA70F53C64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3982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B3E36-18A8-444E-A2A8-375EBCB7464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8696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B0D156C9-8CDD-45C3-BA3D-86F0555F6DE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t-BR" altLang="pt-BR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prof/marcone/Disciplinas/InteligenciaComputacional/ReconexaoPorCaminhos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291ADA-615A-467C-9AEF-46EACA20D3F7}" type="slidenum">
              <a:rPr lang="pt-BR" altLang="en-US"/>
              <a:pPr/>
              <a:t>1</a:t>
            </a:fld>
            <a:endParaRPr lang="pt-BR" altLang="en-US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438" y="466725"/>
            <a:ext cx="7110412" cy="2133600"/>
          </a:xfrm>
        </p:spPr>
        <p:txBody>
          <a:bodyPr/>
          <a:lstStyle/>
          <a:p>
            <a:pPr algn="ctr" eaLnBrk="1" hangingPunct="1"/>
            <a:r>
              <a:rPr lang="pt-BR" altLang="pt-BR" sz="4400" i="1" dirty="0"/>
              <a:t>Path </a:t>
            </a:r>
            <a:r>
              <a:rPr lang="pt-BR" altLang="pt-BR" sz="4400" i="1" dirty="0" err="1"/>
              <a:t>Relinking</a:t>
            </a:r>
            <a:br>
              <a:rPr lang="pt-BR" altLang="pt-BR" sz="4400" i="1" dirty="0"/>
            </a:br>
            <a:r>
              <a:rPr lang="pt-BR" altLang="pt-BR" sz="4400" dirty="0"/>
              <a:t>(Reconexão por Caminhos)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438" y="2852738"/>
            <a:ext cx="7037387" cy="3852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pt-BR" altLang="pt-BR" sz="2400" dirty="0"/>
              <a:t>Marcone Jamilson Freitas Souza</a:t>
            </a:r>
            <a:r>
              <a:rPr lang="pt-BR" altLang="pt-BR" sz="2400" baseline="30000" dirty="0"/>
              <a:t>1,2,3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2400" dirty="0" err="1"/>
              <a:t>Puca</a:t>
            </a:r>
            <a:r>
              <a:rPr lang="pt-BR" altLang="pt-BR" sz="2400" dirty="0"/>
              <a:t> </a:t>
            </a:r>
            <a:r>
              <a:rPr lang="pt-BR" altLang="pt-BR" sz="2400" dirty="0" err="1"/>
              <a:t>Huachi</a:t>
            </a:r>
            <a:r>
              <a:rPr lang="pt-BR" altLang="pt-BR" sz="2400" dirty="0"/>
              <a:t> Vaz Penna</a:t>
            </a:r>
            <a:r>
              <a:rPr lang="pt-BR" altLang="pt-BR" sz="2400" baseline="30000" dirty="0"/>
              <a:t>1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Departamento de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1 </a:t>
            </a:r>
            <a:r>
              <a:rPr lang="pt-BR" altLang="pt-BR" sz="1800" dirty="0"/>
              <a:t>Programa de Pós-Graduação em Ciência da Computação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dirty="0"/>
              <a:t>Universidade Federal de Ouro Preto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800" baseline="30000" dirty="0"/>
              <a:t>2 </a:t>
            </a:r>
            <a:r>
              <a:rPr lang="pt-BR" altLang="pt-BR" sz="1800" dirty="0"/>
              <a:t>Programa de Pós-graduação em Modelagem Matemática e Computacional / CEFET-MG</a:t>
            </a:r>
          </a:p>
          <a:p>
            <a:pPr algn="ctr" eaLnBrk="1" hangingPunct="1">
              <a:lnSpc>
                <a:spcPct val="90000"/>
              </a:lnSpc>
            </a:pPr>
            <a:r>
              <a:rPr lang="pt-BR" altLang="pt-BR" sz="1400" baseline="30000" dirty="0"/>
              <a:t>3</a:t>
            </a:r>
            <a:r>
              <a:rPr lang="pt-BR" altLang="pt-BR" sz="1800" dirty="0"/>
              <a:t> Programa de Pós-graduação em Instrumentação, Controle e Automação de Processos de Mineração / ITV/UFOP</a:t>
            </a:r>
          </a:p>
          <a:p>
            <a:pPr algn="ctr" eaLnBrk="1" hangingPunct="1">
              <a:lnSpc>
                <a:spcPct val="90000"/>
              </a:lnSpc>
            </a:pPr>
            <a:endParaRPr lang="pt-BR" altLang="pt-BR" sz="9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www.decom.ufop.br/</a:t>
            </a:r>
            <a:r>
              <a:rPr lang="pt-BR" altLang="pt-BR" sz="1400" dirty="0" err="1"/>
              <a:t>prof</a:t>
            </a:r>
            <a:r>
              <a:rPr lang="pt-BR" altLang="pt-BR" sz="1400" dirty="0"/>
              <a:t>/</a:t>
            </a:r>
            <a:r>
              <a:rPr lang="pt-BR" altLang="pt-BR" sz="1400" dirty="0" err="1"/>
              <a:t>marcone</a:t>
            </a:r>
            <a:r>
              <a:rPr lang="pt-BR" altLang="pt-BR" sz="1400" dirty="0"/>
              <a:t>, www.decom.ufop.br/puca</a:t>
            </a:r>
            <a:endParaRPr lang="pt-BR" altLang="pt-BR" sz="2000" dirty="0"/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</a:pPr>
            <a:r>
              <a:rPr lang="pt-BR" altLang="pt-BR" sz="1400" dirty="0"/>
              <a:t>E-mail: {</a:t>
            </a:r>
            <a:r>
              <a:rPr lang="pt-BR" altLang="pt-BR" sz="1400" dirty="0" err="1"/>
              <a:t>marcone,puca</a:t>
            </a:r>
            <a:r>
              <a:rPr lang="pt-BR" altLang="pt-BR" sz="1400" dirty="0"/>
              <a:t>}@ufop.edu.br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91316B4-C2BC-40A6-803C-2D1EB5D539E9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e Penna, </a:t>
            </a:r>
            <a:r>
              <a:rPr lang="pt-BR" sz="900" dirty="0" err="1"/>
              <a:t>Puca</a:t>
            </a:r>
            <a:r>
              <a:rPr lang="pt-BR" sz="900" dirty="0"/>
              <a:t> H. V. Path </a:t>
            </a:r>
            <a:r>
              <a:rPr lang="pt-BR" sz="900" dirty="0" err="1"/>
              <a:t>Relinking</a:t>
            </a:r>
            <a:r>
              <a:rPr lang="pt-BR" sz="900" dirty="0"/>
              <a:t>. Notas de aula de </a:t>
            </a:r>
            <a:r>
              <a:rPr lang="pt-BR" sz="900"/>
              <a:t>Técnicas Meta-heurísticas </a:t>
            </a:r>
            <a:r>
              <a:rPr lang="pt-BR" sz="900" dirty="0"/>
              <a:t>para Otimização Combinatória. Departamento de Computação, Universidade Federal de Ouro Preto, Ouro Preto, 2021. Disponível em </a:t>
            </a:r>
            <a:r>
              <a:rPr lang="pt-BR" sz="900" dirty="0">
                <a:hlinkClick r:id="rId3"/>
              </a:rPr>
              <a:t>www.decom.ufop.br/prof/marcone/Disciplinas/InteligenciaComputacional/ReconexaoPorCaminhos.pptx</a:t>
            </a:r>
            <a:r>
              <a:rPr lang="pt-BR" sz="900" dirty="0"/>
              <a:t>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90387309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E210C4DD-6D21-4933-8204-2F26ECF49C1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700808"/>
            <a:ext cx="8188325" cy="4364037"/>
          </a:xfrm>
        </p:spPr>
        <p:txBody>
          <a:bodyPr/>
          <a:lstStyle/>
          <a:p>
            <a:r>
              <a:rPr lang="pt-BR" altLang="en-US" sz="2800" dirty="0"/>
              <a:t>Reconexão por Caminhos Progressiva (</a:t>
            </a:r>
            <a:r>
              <a:rPr lang="pt-BR" altLang="en-US" sz="2400" i="1" dirty="0" err="1"/>
              <a:t>forward</a:t>
            </a:r>
            <a:r>
              <a:rPr lang="pt-BR" altLang="en-US" sz="2800" dirty="0"/>
              <a:t>)</a:t>
            </a:r>
            <a:endParaRPr lang="pt-BR" altLang="en-US" sz="2800" i="1" dirty="0"/>
          </a:p>
          <a:p>
            <a:pPr lvl="1"/>
            <a:r>
              <a:rPr lang="pt-BR" altLang="en-US" sz="2400" dirty="0"/>
              <a:t>Caminha de uma solução </a:t>
            </a:r>
            <a:r>
              <a:rPr lang="pt-BR" altLang="en-US" sz="2400" dirty="0">
                <a:solidFill>
                  <a:srgbClr val="FF0000"/>
                </a:solidFill>
              </a:rPr>
              <a:t>pior</a:t>
            </a:r>
            <a:r>
              <a:rPr lang="pt-BR" altLang="en-US" sz="2400" dirty="0"/>
              <a:t> para uma solução </a:t>
            </a:r>
            <a:r>
              <a:rPr lang="pt-BR" altLang="en-US" sz="2400" dirty="0">
                <a:solidFill>
                  <a:srgbClr val="FF0000"/>
                </a:solidFill>
              </a:rPr>
              <a:t>melhor</a:t>
            </a:r>
          </a:p>
          <a:p>
            <a:r>
              <a:rPr lang="pt-BR" altLang="en-US" sz="2800" dirty="0"/>
              <a:t>Reconexão por Caminhos Regressiva (</a:t>
            </a:r>
            <a:r>
              <a:rPr lang="pt-BR" altLang="en-US" sz="2400" i="1" dirty="0" err="1"/>
              <a:t>backward</a:t>
            </a:r>
            <a:r>
              <a:rPr lang="pt-BR" altLang="en-US" sz="2800" dirty="0"/>
              <a:t>)</a:t>
            </a:r>
            <a:endParaRPr lang="pt-BR" altLang="en-US" sz="2800" i="1" dirty="0"/>
          </a:p>
          <a:p>
            <a:pPr lvl="1"/>
            <a:r>
              <a:rPr lang="pt-BR" altLang="en-US" sz="2400" dirty="0"/>
              <a:t>Caminha de uma solução </a:t>
            </a:r>
            <a:r>
              <a:rPr lang="pt-BR" altLang="en-US" sz="2400" dirty="0">
                <a:solidFill>
                  <a:srgbClr val="FF0000"/>
                </a:solidFill>
              </a:rPr>
              <a:t>melhor</a:t>
            </a:r>
            <a:r>
              <a:rPr lang="pt-BR" altLang="en-US" sz="2400" dirty="0"/>
              <a:t> para uma </a:t>
            </a:r>
            <a:r>
              <a:rPr lang="pt-BR" altLang="en-US" sz="2400" dirty="0">
                <a:solidFill>
                  <a:srgbClr val="FF0000"/>
                </a:solidFill>
              </a:rPr>
              <a:t>pior</a:t>
            </a:r>
          </a:p>
          <a:p>
            <a:pPr lvl="1"/>
            <a:r>
              <a:rPr lang="en-US" altLang="en-US" sz="2400" dirty="0"/>
              <a:t>É </a:t>
            </a:r>
            <a:r>
              <a:rPr lang="en-US" altLang="en-US" sz="2400" dirty="0" err="1"/>
              <a:t>considerada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eficiente</a:t>
            </a:r>
            <a:endParaRPr lang="en-US" altLang="en-US" sz="2400" dirty="0"/>
          </a:p>
          <a:p>
            <a:r>
              <a:rPr lang="pt-BR" altLang="en-US" sz="2800" dirty="0"/>
              <a:t>Reconexão por Caminhos Bidirecional </a:t>
            </a:r>
            <a:r>
              <a:rPr lang="pt-BR" altLang="en-US" sz="2400" dirty="0"/>
              <a:t>(</a:t>
            </a:r>
            <a:r>
              <a:rPr lang="pt-BR" altLang="en-US" sz="1800" i="1" dirty="0" err="1"/>
              <a:t>bidirectional</a:t>
            </a:r>
            <a:r>
              <a:rPr lang="pt-BR" altLang="en-US" sz="2400" dirty="0"/>
              <a:t>)</a:t>
            </a:r>
            <a:endParaRPr lang="pt-BR" altLang="en-US" sz="2800" i="1" dirty="0"/>
          </a:p>
          <a:p>
            <a:pPr lvl="1"/>
            <a:r>
              <a:rPr lang="pt-BR" altLang="en-US" sz="2400" dirty="0"/>
              <a:t>Faz os dois percursos</a:t>
            </a:r>
            <a:endParaRPr lang="pt-BR" altLang="en-US" sz="2800" dirty="0"/>
          </a:p>
          <a:p>
            <a:r>
              <a:rPr lang="pt-BR" altLang="en-US" sz="2800" dirty="0"/>
              <a:t>Reconexão por Caminhos Truncada (</a:t>
            </a:r>
            <a:r>
              <a:rPr lang="pt-BR" altLang="en-US" sz="2400" i="1" dirty="0" err="1"/>
              <a:t>truncated</a:t>
            </a:r>
            <a:r>
              <a:rPr lang="pt-BR" altLang="en-US" sz="2800" dirty="0"/>
              <a:t>)</a:t>
            </a:r>
            <a:endParaRPr lang="pt-BR" altLang="en-US" sz="2800" i="1" dirty="0"/>
          </a:p>
          <a:p>
            <a:pPr lvl="1"/>
            <a:r>
              <a:rPr lang="pt-BR" altLang="en-US" sz="2400" dirty="0"/>
              <a:t>Não completa o percurso. </a:t>
            </a:r>
            <a:r>
              <a:rPr lang="pt-BR" altLang="en-US" dirty="0"/>
              <a:t>O procedimento é interrompido após um certo número de iterações</a:t>
            </a:r>
            <a:endParaRPr lang="pt-BR" altLang="en-US" sz="2400" dirty="0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8D65483B-FA46-4E1C-A0D6-99DDDB8E9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532C8ECD-885F-4D6D-B4A3-C95B77188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C7E9CA48-3C73-40BD-98A9-0E8EA355F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4CCC488D-8910-40EA-A4B1-E6AB84D32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5649072-122D-4721-9AEF-24E2AE2EBA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400"/>
            <a:ext cx="7543440" cy="1294920"/>
          </a:xfrm>
        </p:spPr>
        <p:txBody>
          <a:bodyPr/>
          <a:lstStyle/>
          <a:p>
            <a:pPr algn="ctr"/>
            <a:r>
              <a:rPr lang="pt-BR" altLang="en-US" sz="4000" dirty="0"/>
              <a:t>Reconexão por Caminhos</a:t>
            </a:r>
            <a:br>
              <a:rPr lang="pt-BR" altLang="en-US" sz="4000" dirty="0"/>
            </a:br>
            <a:r>
              <a:rPr lang="pt-BR" altLang="en-US" sz="4000" dirty="0"/>
              <a:t>(</a:t>
            </a:r>
            <a:r>
              <a:rPr lang="pt-BR" altLang="en-US" sz="4000" i="1" dirty="0"/>
              <a:t>Path </a:t>
            </a:r>
            <a:r>
              <a:rPr lang="pt-BR" altLang="en-US" sz="4000" i="1" dirty="0" err="1"/>
              <a:t>Relinking</a:t>
            </a:r>
            <a:r>
              <a:rPr lang="pt-BR" altLang="en-US" sz="4000" dirty="0"/>
              <a:t>)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7736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63F5CE90-8373-4539-8386-E06562453485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11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198" name="TextShape 3"/>
          <p:cNvSpPr txBox="1"/>
          <p:nvPr/>
        </p:nvSpPr>
        <p:spPr>
          <a:xfrm>
            <a:off x="684360" y="1700640"/>
            <a:ext cx="7660650" cy="4608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Apresentamos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seguir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uma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implementação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do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procedimento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i="1" strike="noStrike" spc="-1" dirty="0">
                <a:solidFill>
                  <a:srgbClr val="000000"/>
                </a:solidFill>
                <a:latin typeface="Arial"/>
              </a:rPr>
              <a:t>Path Relinking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(PR)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como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uma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estratégia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intensificação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aplicada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cada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ótimo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local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gerado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pelo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algoritmo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i="1" strike="noStrike" spc="-1" dirty="0">
                <a:solidFill>
                  <a:srgbClr val="000000"/>
                </a:solidFill>
                <a:latin typeface="Arial"/>
              </a:rPr>
              <a:t>Multi-Start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a um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problema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minimização</a:t>
            </a:r>
            <a:endParaRPr lang="en-US" sz="2400" b="0" i="1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No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algoritmo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apresentado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, a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estratégia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 PR é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aplicada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apenas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 do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ótimo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 local a </a:t>
            </a:r>
            <a:r>
              <a:rPr lang="en-US" sz="2400" spc="-1" dirty="0">
                <a:solidFill>
                  <a:srgbClr val="C00000"/>
                </a:solidFill>
                <a:latin typeface="Arial"/>
              </a:rPr>
              <a:t>UMA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 das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soluções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 do </a:t>
            </a:r>
            <a:r>
              <a:rPr lang="en-US" sz="2400" i="1" spc="-1" dirty="0">
                <a:solidFill>
                  <a:srgbClr val="000000"/>
                </a:solidFill>
                <a:latin typeface="Arial"/>
              </a:rPr>
              <a:t>pool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 de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soluções</a:t>
            </a:r>
            <a:r>
              <a:rPr lang="en-US" sz="2400" spc="-1" dirty="0">
                <a:solidFill>
                  <a:srgbClr val="000000"/>
                </a:solidFill>
                <a:latin typeface="Arial"/>
              </a:rPr>
              <a:t> elite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escolhida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aleatoriament</a:t>
            </a:r>
            <a:r>
              <a:rPr lang="en-US" sz="2400" spc="-1" dirty="0" err="1">
                <a:solidFill>
                  <a:srgbClr val="000000"/>
                </a:solidFill>
                <a:latin typeface="Arial"/>
              </a:rPr>
              <a:t>e</a:t>
            </a:r>
            <a:endParaRPr lang="en-US" sz="2400" spc="-1" dirty="0">
              <a:solidFill>
                <a:srgbClr val="000000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Implementações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mais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eficientes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aplicam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estratégia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PR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apenas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Arial"/>
              </a:rPr>
              <a:t>periodicamente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extShape 3">
            <a:extLst>
              <a:ext uri="{FF2B5EF4-FFF2-40B4-BE49-F238E27FC236}">
                <a16:creationId xmlns:a16="http://schemas.microsoft.com/office/drawing/2014/main" id="{B2E4C9B2-211C-4517-B7A4-1C3F05C2236F}"/>
              </a:ext>
            </a:extLst>
          </p:cNvPr>
          <p:cNvSpPr txBox="1"/>
          <p:nvPr/>
        </p:nvSpPr>
        <p:spPr>
          <a:xfrm>
            <a:off x="457200" y="122400"/>
            <a:ext cx="7543440" cy="8582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i="1" spc="-1" dirty="0">
                <a:solidFill>
                  <a:srgbClr val="330066"/>
                </a:solidFill>
                <a:latin typeface="Arial"/>
              </a:rPr>
              <a:t>Multi-Start</a:t>
            </a:r>
            <a:r>
              <a:rPr lang="en-US" sz="3500" b="1" i="1" strike="noStrike" spc="-1" dirty="0">
                <a:solidFill>
                  <a:srgbClr val="330066"/>
                </a:solidFill>
                <a:latin typeface="Arial"/>
              </a:rPr>
              <a:t> </a:t>
            </a:r>
            <a:r>
              <a:rPr lang="en-US" sz="3500" b="1" strike="noStrike" spc="-1" dirty="0">
                <a:solidFill>
                  <a:srgbClr val="330066"/>
                </a:solidFill>
                <a:latin typeface="Arial"/>
              </a:rPr>
              <a:t>com </a:t>
            </a:r>
            <a:r>
              <a:rPr lang="en-US" sz="3500" b="1" i="1" strike="noStrike" spc="-1" dirty="0">
                <a:solidFill>
                  <a:srgbClr val="330066"/>
                </a:solidFill>
                <a:latin typeface="Arial"/>
              </a:rPr>
              <a:t>Path Relinking</a:t>
            </a:r>
            <a:endParaRPr lang="en-US" sz="3500" b="0" i="1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>
            <a:extLst>
              <a:ext uri="{FF2B5EF4-FFF2-40B4-BE49-F238E27FC236}">
                <a16:creationId xmlns:a16="http://schemas.microsoft.com/office/drawing/2014/main" id="{209B7F47-C70F-4520-B3B8-17586D0BAD8B}"/>
              </a:ext>
            </a:extLst>
          </p:cNvPr>
          <p:cNvSpPr/>
          <p:nvPr/>
        </p:nvSpPr>
        <p:spPr>
          <a:xfrm>
            <a:off x="954578" y="2617599"/>
            <a:ext cx="7046062" cy="2361807"/>
          </a:xfrm>
          <a:prstGeom prst="rect">
            <a:avLst/>
          </a:prstGeom>
          <a:gradFill>
            <a:gsLst>
              <a:gs pos="0">
                <a:srgbClr val="FFFF99">
                  <a:alpha val="47000"/>
                </a:srgbClr>
              </a:gs>
              <a:gs pos="100000">
                <a:srgbClr val="767647">
                  <a:alpha val="38000"/>
                </a:srgbClr>
              </a:gs>
            </a:gsLst>
            <a:lin ang="5400000"/>
          </a:gra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TextShape 2"/>
          <p:cNvSpPr txBox="1"/>
          <p:nvPr/>
        </p:nvSpPr>
        <p:spPr>
          <a:xfrm>
            <a:off x="6553080" y="6248520"/>
            <a:ext cx="2133360" cy="4568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fld id="{6886A21C-CF67-4500-8FDC-BCE4F4959FDB}" type="slidenum">
              <a:rPr lang="pt-BR" sz="1000" b="0" strike="noStrike" spc="-1">
                <a:solidFill>
                  <a:srgbClr val="000000"/>
                </a:solidFill>
                <a:latin typeface="Arial"/>
              </a:rPr>
              <a:t>12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22" name="TextShape 3"/>
          <p:cNvSpPr txBox="1"/>
          <p:nvPr/>
        </p:nvSpPr>
        <p:spPr>
          <a:xfrm>
            <a:off x="457200" y="122400"/>
            <a:ext cx="7543440" cy="8582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3500" b="1" i="1" strike="noStrike" spc="-1" dirty="0">
                <a:solidFill>
                  <a:srgbClr val="330066"/>
                </a:solidFill>
                <a:latin typeface="Arial"/>
              </a:rPr>
              <a:t>Multi-Start </a:t>
            </a:r>
            <a:r>
              <a:rPr lang="en-US" sz="3500" b="1" strike="noStrike" spc="-1" dirty="0">
                <a:solidFill>
                  <a:srgbClr val="330066"/>
                </a:solidFill>
                <a:latin typeface="Arial"/>
              </a:rPr>
              <a:t>com </a:t>
            </a:r>
            <a:r>
              <a:rPr lang="en-US" sz="3500" b="1" i="1" strike="noStrike" spc="-1" dirty="0">
                <a:solidFill>
                  <a:srgbClr val="330066"/>
                </a:solidFill>
                <a:latin typeface="Arial"/>
              </a:rPr>
              <a:t>Path Relinking</a:t>
            </a:r>
            <a:endParaRPr lang="en-US" sz="3500" b="0" i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TextShape 4"/>
          <p:cNvSpPr txBox="1"/>
          <p:nvPr/>
        </p:nvSpPr>
        <p:spPr>
          <a:xfrm>
            <a:off x="708473" y="990498"/>
            <a:ext cx="7397001" cy="561600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f*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  <a:sym typeface="Symbol" panose="05050102010706020507" pitchFamily="18" charset="2"/>
              </a:rPr>
              <a:t>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;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iter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0;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MelhorIter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Iter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; 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Pool </a:t>
            </a:r>
            <a:r>
              <a:rPr lang="en-US" sz="1400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 {};</a:t>
            </a:r>
            <a:endParaRPr lang="en-US" sz="1400" spc="-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enquanto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(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iter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-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melhorIter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&lt;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MSmax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) </a:t>
            </a:r>
            <a:r>
              <a:rPr lang="en-US" sz="14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faça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iter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iter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+ 1;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   s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ConstruaSolucao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();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   s'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BuscaLocal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(s);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1" spc="-1" dirty="0">
                <a:solidFill>
                  <a:srgbClr val="000000"/>
                </a:solidFill>
                <a:ea typeface="ＭＳ Ｐゴシック"/>
              </a:rPr>
              <a:t>     se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(Pool </a:t>
            </a:r>
            <a:r>
              <a:rPr lang="en-US" sz="1400" spc="-1" dirty="0" err="1">
                <a:solidFill>
                  <a:srgbClr val="000000"/>
                </a:solidFill>
                <a:ea typeface="ＭＳ Ｐゴシック"/>
              </a:rPr>
              <a:t>não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sz="1400" spc="-1" dirty="0" err="1">
                <a:solidFill>
                  <a:srgbClr val="000000"/>
                </a:solidFill>
                <a:ea typeface="ＭＳ Ｐゴシック"/>
              </a:rPr>
              <a:t>está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sz="1400" spc="-1" dirty="0" err="1">
                <a:solidFill>
                  <a:srgbClr val="000000"/>
                </a:solidFill>
                <a:ea typeface="ＭＳ Ｐゴシック"/>
              </a:rPr>
              <a:t>completo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)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1" spc="-1" dirty="0">
                <a:solidFill>
                  <a:srgbClr val="000000"/>
                </a:solidFill>
                <a:ea typeface="ＭＳ Ｐゴシック"/>
              </a:rPr>
              <a:t>         </a:t>
            </a:r>
            <a:r>
              <a:rPr lang="en-US" sz="1400" b="1" spc="-1" dirty="0" err="1">
                <a:solidFill>
                  <a:srgbClr val="000000"/>
                </a:solidFill>
                <a:ea typeface="ＭＳ Ｐゴシック"/>
              </a:rPr>
              <a:t>então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Pool </a:t>
            </a:r>
            <a:r>
              <a:rPr lang="en-US" sz="1400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Pool 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  <a:sym typeface="Symbol" panose="05050102010706020507" pitchFamily="18" charset="2"/>
              </a:rPr>
              <a:t>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{s'};</a:t>
            </a:r>
            <a:endParaRPr lang="en-US" sz="1400" spc="-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        </a:t>
            </a:r>
            <a:r>
              <a:rPr lang="en-US" sz="1400" b="1" spc="-1" dirty="0" err="1">
                <a:solidFill>
                  <a:srgbClr val="000000"/>
                </a:solidFill>
                <a:ea typeface="ＭＳ Ｐゴシック"/>
              </a:rPr>
              <a:t>senão</a:t>
            </a:r>
            <a:endParaRPr lang="en-US" sz="1400" spc="-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            </a:t>
            </a:r>
            <a:r>
              <a:rPr lang="en-US" sz="1400" spc="-1" dirty="0" err="1">
                <a:solidFill>
                  <a:srgbClr val="000000"/>
                </a:solidFill>
                <a:ea typeface="ＭＳ Ｐゴシック"/>
              </a:rPr>
              <a:t>Seja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s</a:t>
            </a:r>
            <a:r>
              <a:rPr lang="en-US" sz="1400" spc="-1" baseline="30000" dirty="0">
                <a:solidFill>
                  <a:srgbClr val="000000"/>
                </a:solidFill>
                <a:ea typeface="ＭＳ Ｐゴシック"/>
              </a:rPr>
              <a:t>pool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sz="1400" spc="-1" dirty="0" err="1">
                <a:solidFill>
                  <a:srgbClr val="000000"/>
                </a:solidFill>
                <a:ea typeface="ＭＳ Ｐゴシック"/>
              </a:rPr>
              <a:t>uma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sz="1400" spc="-1" dirty="0" err="1">
                <a:solidFill>
                  <a:srgbClr val="000000"/>
                </a:solidFill>
                <a:ea typeface="ＭＳ Ｐゴシック"/>
              </a:rPr>
              <a:t>solução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</a:t>
            </a:r>
            <a:r>
              <a:rPr lang="en-US" sz="1400" spc="-1" dirty="0" err="1">
                <a:solidFill>
                  <a:srgbClr val="000000"/>
                </a:solidFill>
                <a:ea typeface="ＭＳ Ｐゴシック"/>
              </a:rPr>
              <a:t>qualquer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do Pool;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            </a:t>
            </a:r>
            <a:r>
              <a:rPr lang="en-US" sz="1400" b="1" spc="-1" dirty="0">
                <a:solidFill>
                  <a:srgbClr val="000000"/>
                </a:solidFill>
                <a:ea typeface="ＭＳ Ｐゴシック"/>
              </a:rPr>
              <a:t>Se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ID(s’, s</a:t>
            </a:r>
            <a:r>
              <a:rPr lang="en-US" sz="1400" spc="-1" baseline="30000" dirty="0">
                <a:solidFill>
                  <a:srgbClr val="000000"/>
                </a:solidFill>
                <a:ea typeface="ＭＳ Ｐゴシック"/>
              </a:rPr>
              <a:t>pool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) ≥ </a:t>
            </a:r>
            <a:r>
              <a:rPr lang="en-US" sz="1400" spc="-1" dirty="0" err="1">
                <a:solidFill>
                  <a:srgbClr val="000000"/>
                </a:solidFill>
                <a:ea typeface="ＭＳ Ｐゴシック"/>
              </a:rPr>
              <a:t>ID</a:t>
            </a:r>
            <a:r>
              <a:rPr lang="en-US" sz="1400" spc="-1" baseline="-25000" dirty="0" err="1">
                <a:solidFill>
                  <a:srgbClr val="000000"/>
                </a:solidFill>
                <a:ea typeface="ＭＳ Ｐゴシック"/>
              </a:rPr>
              <a:t>min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 </a:t>
            </a:r>
            <a:r>
              <a:rPr lang="en-US" sz="1400" b="1" spc="-1" dirty="0" err="1">
                <a:solidFill>
                  <a:srgbClr val="000000"/>
                </a:solidFill>
                <a:ea typeface="ＭＳ Ｐゴシック"/>
              </a:rPr>
              <a:t>então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1" spc="-1" dirty="0">
                <a:solidFill>
                  <a:srgbClr val="000000"/>
                </a:solidFill>
                <a:ea typeface="ＭＳ Ｐゴシック"/>
              </a:rPr>
              <a:t>                   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s' </a:t>
            </a:r>
            <a:r>
              <a:rPr lang="en-US" sz="1400" spc="-1" dirty="0">
                <a:solidFill>
                  <a:srgbClr val="000000"/>
                </a:solidFill>
                <a:latin typeface="Symbol"/>
                <a:ea typeface="ＭＳ Ｐゴシック"/>
              </a:rPr>
              <a:t> 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PR(s</a:t>
            </a:r>
            <a:r>
              <a:rPr lang="en-US" sz="1400" spc="-1" baseline="30000" dirty="0">
                <a:solidFill>
                  <a:srgbClr val="000000"/>
                </a:solidFill>
                <a:ea typeface="ＭＳ Ｐゴシック"/>
              </a:rPr>
              <a:t>pool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, s');  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                  </a:t>
            </a:r>
            <a:r>
              <a:rPr lang="en-US" sz="1400" spc="-1" dirty="0" err="1">
                <a:solidFill>
                  <a:srgbClr val="000000"/>
                </a:solidFill>
                <a:ea typeface="ＭＳ Ｐゴシック"/>
              </a:rPr>
              <a:t>AtualizePool</a:t>
            </a: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(Pool, s’);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spc="-1" dirty="0">
                <a:solidFill>
                  <a:srgbClr val="000000"/>
                </a:solidFill>
                <a:ea typeface="ＭＳ Ｐゴシック"/>
              </a:rPr>
              <a:t>            </a:t>
            </a:r>
            <a:r>
              <a:rPr lang="en-US" sz="1400" b="1" spc="-1" dirty="0" err="1">
                <a:solidFill>
                  <a:srgbClr val="000000"/>
                </a:solidFill>
                <a:ea typeface="ＭＳ Ｐゴシック"/>
              </a:rPr>
              <a:t>fim</a:t>
            </a:r>
            <a:r>
              <a:rPr lang="en-US" sz="1400" b="1" spc="-1" dirty="0">
                <a:solidFill>
                  <a:srgbClr val="000000"/>
                </a:solidFill>
                <a:ea typeface="ＭＳ Ｐゴシック"/>
              </a:rPr>
              <a:t>-se</a:t>
            </a: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1" spc="-1" dirty="0">
                <a:solidFill>
                  <a:srgbClr val="000000"/>
                </a:solidFill>
                <a:ea typeface="ＭＳ Ｐゴシック"/>
              </a:rPr>
              <a:t>     </a:t>
            </a:r>
            <a:r>
              <a:rPr lang="en-US" sz="1400" b="1" spc="-1" dirty="0" err="1">
                <a:solidFill>
                  <a:srgbClr val="000000"/>
                </a:solidFill>
                <a:ea typeface="ＭＳ Ｐゴシック"/>
              </a:rPr>
              <a:t>fim</a:t>
            </a:r>
            <a:r>
              <a:rPr lang="en-US" sz="1400" b="1" spc="-1" dirty="0">
                <a:solidFill>
                  <a:srgbClr val="000000"/>
                </a:solidFill>
                <a:ea typeface="ＭＳ Ｐゴシック"/>
              </a:rPr>
              <a:t>-se</a:t>
            </a:r>
            <a:endParaRPr lang="en-US" sz="1400" spc="-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400" b="1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se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( f(s') &lt; f* ) </a:t>
            </a:r>
            <a:r>
              <a:rPr lang="en-US" sz="14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então</a:t>
            </a:r>
            <a:endParaRPr lang="en-US" sz="1400" b="1" strike="noStrike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spc="-1" dirty="0">
                <a:solidFill>
                  <a:srgbClr val="000000"/>
                </a:solidFill>
                <a:latin typeface="Arial"/>
                <a:ea typeface="ＭＳ Ｐゴシック"/>
              </a:rPr>
              <a:t>         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s*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s’;  f*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f(s’); 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melhorIter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iter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;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1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    </a:t>
            </a:r>
            <a:r>
              <a:rPr lang="en-US" sz="14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fim</a:t>
            </a:r>
            <a:r>
              <a:rPr lang="en-US" sz="1400" b="1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-se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1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fim-enquanto</a:t>
            </a:r>
            <a:endParaRPr lang="en-US" sz="1400" b="1" strike="noStrike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s </a:t>
            </a:r>
            <a:r>
              <a:rPr lang="en-US" sz="1400" b="0" strike="noStrike" spc="-1" dirty="0">
                <a:solidFill>
                  <a:srgbClr val="000000"/>
                </a:solidFill>
                <a:latin typeface="Symbol"/>
                <a:ea typeface="ＭＳ Ｐゴシック"/>
              </a:rPr>
              <a:t>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s*;  </a:t>
            </a:r>
            <a:endParaRPr lang="en-US" sz="1400" b="1" strike="noStrike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en-US" sz="1400" b="1" spc="-1" dirty="0" err="1">
                <a:solidFill>
                  <a:srgbClr val="000000"/>
                </a:solidFill>
                <a:latin typeface="Arial"/>
                <a:ea typeface="ＭＳ Ｐゴシック"/>
              </a:rPr>
              <a:t>Retorne</a:t>
            </a:r>
            <a:r>
              <a:rPr lang="en-US" sz="1400" b="1" spc="-1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1400" spc="-1">
                <a:solidFill>
                  <a:srgbClr val="000000"/>
                </a:solidFill>
                <a:latin typeface="Arial"/>
                <a:ea typeface="ＭＳ Ｐゴシック"/>
              </a:rPr>
              <a:t>s</a:t>
            </a:r>
            <a:r>
              <a:rPr lang="en-US" sz="1400" b="1" spc="-1">
                <a:solidFill>
                  <a:srgbClr val="000000"/>
                </a:solidFill>
                <a:latin typeface="Arial"/>
                <a:ea typeface="ＭＳ Ｐゴシック"/>
              </a:rPr>
              <a:t>;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EB5618FB-CFB8-4307-87D7-7563D28FE1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00808"/>
            <a:ext cx="8208962" cy="421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800" dirty="0"/>
              <a:t>Estratégia que faz um balanço entre intensificação e diversificação</a:t>
            </a:r>
          </a:p>
          <a:p>
            <a:pPr>
              <a:lnSpc>
                <a:spcPct val="90000"/>
              </a:lnSpc>
            </a:pPr>
            <a:r>
              <a:rPr lang="pt-BR" altLang="en-US" sz="2800" dirty="0"/>
              <a:t>Proposta por Glover (1996), vinculada ao método Busca Tabu</a:t>
            </a:r>
          </a:p>
          <a:p>
            <a:pPr>
              <a:lnSpc>
                <a:spcPct val="90000"/>
              </a:lnSpc>
            </a:pPr>
            <a:r>
              <a:rPr lang="pt-BR" altLang="en-US" sz="2800" dirty="0"/>
              <a:t>Ela parte de um par de soluções (s</a:t>
            </a:r>
            <a:r>
              <a:rPr lang="pt-BR" altLang="en-US" sz="2800" baseline="-20000" dirty="0"/>
              <a:t>1</a:t>
            </a:r>
            <a:r>
              <a:rPr lang="pt-BR" altLang="en-US" sz="2800" dirty="0"/>
              <a:t>, s</a:t>
            </a:r>
            <a:r>
              <a:rPr lang="pt-BR" altLang="en-US" sz="2800" baseline="-20000" dirty="0"/>
              <a:t>2</a:t>
            </a:r>
            <a:r>
              <a:rPr lang="pt-BR" altLang="en-US" sz="2800" dirty="0"/>
              <a:t>), sendo uma delas considerada solução guia e a outra a solução de partida, chamada solução corrente</a:t>
            </a:r>
          </a:p>
          <a:p>
            <a:pPr>
              <a:lnSpc>
                <a:spcPct val="90000"/>
              </a:lnSpc>
            </a:pPr>
            <a:r>
              <a:rPr lang="pt-BR" altLang="en-US" sz="2800" dirty="0"/>
              <a:t>Objetivo: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partir da solução corrente e chegar à solução guia por meio da adição na solução corrente de atributos da solução guia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1899CB3-2ED1-4503-8CD7-82CB55ED2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02EEC12-0213-421E-BF9A-4D90E65AD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C56388E0-7F11-44EA-802D-10122C979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91422999-F7C0-4638-A157-6A7C10BF6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BF73154-BCCD-4CA5-B2DD-07DA6DF50E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400"/>
            <a:ext cx="7543440" cy="1294920"/>
          </a:xfrm>
        </p:spPr>
        <p:txBody>
          <a:bodyPr/>
          <a:lstStyle/>
          <a:p>
            <a:pPr algn="ctr"/>
            <a:r>
              <a:rPr lang="pt-BR" altLang="en-US" sz="4000" dirty="0"/>
              <a:t>Reconexão por Caminhos</a:t>
            </a:r>
            <a:br>
              <a:rPr lang="pt-BR" altLang="en-US" sz="4000" dirty="0"/>
            </a:br>
            <a:r>
              <a:rPr lang="pt-BR" altLang="en-US" sz="4000" dirty="0"/>
              <a:t>(</a:t>
            </a:r>
            <a:r>
              <a:rPr lang="pt-BR" altLang="en-US" sz="4000" i="1" dirty="0"/>
              <a:t>Path </a:t>
            </a:r>
            <a:r>
              <a:rPr lang="pt-BR" altLang="en-US" sz="4000" i="1" dirty="0" err="1"/>
              <a:t>Relinking</a:t>
            </a:r>
            <a:r>
              <a:rPr lang="pt-BR" altLang="en-US" sz="4000" dirty="0"/>
              <a:t>)</a:t>
            </a:r>
            <a:endParaRPr lang="en-US" alt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92C29077-9C8F-4E56-B2F5-C98DB34309C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00808"/>
            <a:ext cx="8208962" cy="4216400"/>
          </a:xfrm>
        </p:spPr>
        <p:txBody>
          <a:bodyPr/>
          <a:lstStyle/>
          <a:p>
            <a:r>
              <a:rPr lang="pt-BR" altLang="en-US" sz="2800" dirty="0"/>
              <a:t>Em cada iteração do procedimento é colocado um atributo da solução guia</a:t>
            </a:r>
          </a:p>
          <a:p>
            <a:r>
              <a:rPr lang="pt-BR" altLang="en-US" sz="2800" dirty="0"/>
              <a:t>A solução corrente sofre, então, uma busca local:</a:t>
            </a:r>
          </a:p>
          <a:p>
            <a:pPr lvl="1"/>
            <a:r>
              <a:rPr lang="pt-BR" altLang="en-US" dirty="0"/>
              <a:t>Nesta busca local, os atributos da solução guia que já foram incorporados à solução corrente </a:t>
            </a:r>
            <a:r>
              <a:rPr lang="pt-BR" altLang="en-US" dirty="0">
                <a:solidFill>
                  <a:srgbClr val="FF0000"/>
                </a:solidFill>
              </a:rPr>
              <a:t>não são alterados</a:t>
            </a:r>
            <a:r>
              <a:rPr lang="pt-BR" altLang="en-US" dirty="0"/>
              <a:t>. Eles permanecem fixos durante toda a busca</a:t>
            </a:r>
          </a:p>
          <a:p>
            <a:r>
              <a:rPr lang="pt-BR" altLang="en-US" sz="2800" dirty="0"/>
              <a:t>O procedimento termina quando se chega à solução guia, isto é, quando a solução corrente tem todos os atributos da solução guia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62AC0492-3A58-47D8-84E2-799896A80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F10E0410-AA09-43B8-B04E-4A3662994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C691E3D-FBAB-4CE2-A7D6-C4D676405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8A664E85-1705-432B-98A9-2EEC8DBCD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B2139595-DC87-4D0C-B084-3FBA0AE38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400"/>
            <a:ext cx="7543440" cy="1294920"/>
          </a:xfrm>
        </p:spPr>
        <p:txBody>
          <a:bodyPr/>
          <a:lstStyle/>
          <a:p>
            <a:pPr algn="ctr"/>
            <a:r>
              <a:rPr lang="pt-BR" altLang="en-US" sz="4000" dirty="0"/>
              <a:t>Reconexão por Caminhos</a:t>
            </a:r>
            <a:br>
              <a:rPr lang="pt-BR" altLang="en-US" sz="4000" dirty="0"/>
            </a:br>
            <a:r>
              <a:rPr lang="pt-BR" altLang="en-US" sz="4000" dirty="0"/>
              <a:t>(</a:t>
            </a:r>
            <a:r>
              <a:rPr lang="pt-BR" altLang="en-US" sz="4000" i="1" dirty="0"/>
              <a:t>Path </a:t>
            </a:r>
            <a:r>
              <a:rPr lang="pt-BR" altLang="en-US" sz="4000" i="1" dirty="0" err="1"/>
              <a:t>Relinking</a:t>
            </a:r>
            <a:r>
              <a:rPr lang="pt-BR" altLang="en-US" sz="4000" dirty="0"/>
              <a:t>)</a:t>
            </a:r>
            <a:endParaRPr lang="en-US" alt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60E6BEF-762E-4ADE-BB69-7DB4CAF15E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en-US" sz="4000" dirty="0"/>
              <a:t>Reconexão por Caminhos</a:t>
            </a:r>
            <a:br>
              <a:rPr lang="pt-BR" altLang="en-US" sz="4000" dirty="0"/>
            </a:br>
            <a:r>
              <a:rPr lang="pt-BR" altLang="en-US" sz="4000" dirty="0"/>
              <a:t>(</a:t>
            </a:r>
            <a:r>
              <a:rPr lang="pt-BR" altLang="en-US" sz="4000" i="1" dirty="0"/>
              <a:t>Path </a:t>
            </a:r>
            <a:r>
              <a:rPr lang="pt-BR" altLang="en-US" sz="4000" i="1" dirty="0" err="1"/>
              <a:t>Relinking</a:t>
            </a:r>
            <a:r>
              <a:rPr lang="pt-BR" altLang="en-US" sz="4000" dirty="0"/>
              <a:t>)</a:t>
            </a:r>
            <a:endParaRPr lang="en-US" altLang="en-US" sz="4000" dirty="0"/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8868260E-A454-44C7-A71B-51506FBD8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" y="1776413"/>
            <a:ext cx="7556500" cy="539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stomShape 1">
            <a:extLst>
              <a:ext uri="{FF2B5EF4-FFF2-40B4-BE49-F238E27FC236}">
                <a16:creationId xmlns:a16="http://schemas.microsoft.com/office/drawing/2014/main" id="{4B72472D-C299-43B1-85F1-B7125D6DE1DB}"/>
              </a:ext>
            </a:extLst>
          </p:cNvPr>
          <p:cNvSpPr/>
          <p:nvPr/>
        </p:nvSpPr>
        <p:spPr>
          <a:xfrm>
            <a:off x="2582779" y="2654709"/>
            <a:ext cx="952616" cy="352787"/>
          </a:xfrm>
          <a:prstGeom prst="rect">
            <a:avLst/>
          </a:prstGeom>
          <a:gradFill>
            <a:gsLst>
              <a:gs pos="0">
                <a:srgbClr val="FFFF99">
                  <a:alpha val="47000"/>
                </a:srgbClr>
              </a:gs>
              <a:gs pos="100000">
                <a:srgbClr val="767647">
                  <a:alpha val="38000"/>
                </a:srgbClr>
              </a:gs>
            </a:gsLst>
            <a:lin ang="5400000"/>
          </a:gra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45605C1C-9992-4730-8654-7D1FD8335DB3}"/>
              </a:ext>
            </a:extLst>
          </p:cNvPr>
          <p:cNvSpPr/>
          <p:nvPr/>
        </p:nvSpPr>
        <p:spPr>
          <a:xfrm>
            <a:off x="2582779" y="4227870"/>
            <a:ext cx="952616" cy="352787"/>
          </a:xfrm>
          <a:prstGeom prst="rect">
            <a:avLst/>
          </a:prstGeom>
          <a:gradFill>
            <a:gsLst>
              <a:gs pos="0">
                <a:srgbClr val="FFFF99">
                  <a:alpha val="47000"/>
                </a:srgbClr>
              </a:gs>
              <a:gs pos="100000">
                <a:srgbClr val="767647">
                  <a:alpha val="38000"/>
                </a:srgbClr>
              </a:gs>
            </a:gsLst>
            <a:lin ang="5400000"/>
          </a:gra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1">
            <a:extLst>
              <a:ext uri="{FF2B5EF4-FFF2-40B4-BE49-F238E27FC236}">
                <a16:creationId xmlns:a16="http://schemas.microsoft.com/office/drawing/2014/main" id="{1FDA0217-6917-4F95-AA92-B17EDD1CBD2B}"/>
              </a:ext>
            </a:extLst>
          </p:cNvPr>
          <p:cNvSpPr/>
          <p:nvPr/>
        </p:nvSpPr>
        <p:spPr>
          <a:xfrm>
            <a:off x="2582779" y="5801031"/>
            <a:ext cx="952616" cy="352787"/>
          </a:xfrm>
          <a:prstGeom prst="rect">
            <a:avLst/>
          </a:prstGeom>
          <a:gradFill>
            <a:gsLst>
              <a:gs pos="0">
                <a:srgbClr val="FFFF99">
                  <a:alpha val="47000"/>
                </a:srgbClr>
              </a:gs>
              <a:gs pos="100000">
                <a:srgbClr val="767647">
                  <a:alpha val="38000"/>
                </a:srgbClr>
              </a:gs>
            </a:gsLst>
            <a:lin ang="5400000"/>
          </a:gra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73061284-4DCA-43AB-A2C1-56F65BB99B8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00808"/>
            <a:ext cx="8208962" cy="4216400"/>
          </a:xfrm>
        </p:spPr>
        <p:txBody>
          <a:bodyPr/>
          <a:lstStyle/>
          <a:p>
            <a:r>
              <a:rPr lang="pt-BR" altLang="en-US" sz="2800" dirty="0"/>
              <a:t>Originalmente (Glover, 1996), explorava trajetórias que conectavam soluções elite (soluções de boa qualidade) obtidas durante a busca realizada pelo método Busca Tabu</a:t>
            </a:r>
          </a:p>
          <a:p>
            <a:r>
              <a:rPr lang="pt-BR" altLang="en-US" sz="2800" dirty="0"/>
              <a:t>Pode ser aplicada em duas estratégias:</a:t>
            </a:r>
          </a:p>
          <a:p>
            <a:pPr lvl="1"/>
            <a:r>
              <a:rPr lang="pt-BR" altLang="en-US" sz="2400" dirty="0"/>
              <a:t>Pós-otimização entre todos os pares de soluções elite</a:t>
            </a:r>
          </a:p>
          <a:p>
            <a:pPr lvl="1"/>
            <a:r>
              <a:rPr lang="pt-BR" altLang="en-US" sz="2400" dirty="0"/>
              <a:t>Intensificação a cada ótimo local obtido após a fase de busca local (</a:t>
            </a:r>
            <a:r>
              <a:rPr lang="pt-BR" altLang="en-US" sz="2400" b="1" dirty="0"/>
              <a:t>considerada mais eficiente</a:t>
            </a:r>
            <a:r>
              <a:rPr lang="pt-BR" altLang="en-US" sz="2400" dirty="0"/>
              <a:t>)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8D0CFC99-597D-4B4D-B01F-8AB0323C1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CF60F18C-0F72-46AC-A951-C0925EE79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2CF2B704-851C-48D5-9B24-BB070643D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9F34F768-B61F-44ED-A713-93BE323ED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042F242D-76FF-45C5-91B9-DB395DFCC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400"/>
            <a:ext cx="7543440" cy="1294920"/>
          </a:xfrm>
        </p:spPr>
        <p:txBody>
          <a:bodyPr/>
          <a:lstStyle/>
          <a:p>
            <a:pPr algn="ctr"/>
            <a:r>
              <a:rPr lang="pt-BR" altLang="en-US" sz="4000" dirty="0"/>
              <a:t>Reconexão por Caminhos</a:t>
            </a:r>
            <a:br>
              <a:rPr lang="pt-BR" altLang="en-US" sz="4000" dirty="0"/>
            </a:br>
            <a:r>
              <a:rPr lang="pt-BR" altLang="en-US" sz="4000" dirty="0"/>
              <a:t>(</a:t>
            </a:r>
            <a:r>
              <a:rPr lang="pt-BR" altLang="en-US" sz="4000" i="1" dirty="0"/>
              <a:t>Path </a:t>
            </a:r>
            <a:r>
              <a:rPr lang="pt-BR" altLang="en-US" sz="4000" i="1" dirty="0" err="1"/>
              <a:t>Relinking</a:t>
            </a:r>
            <a:r>
              <a:rPr lang="pt-BR" altLang="en-US" sz="4000" dirty="0"/>
              <a:t>)</a:t>
            </a:r>
            <a:endParaRPr lang="en-US" alt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1090E64C-3BC4-4101-BFD5-87B9B2F88CE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700808"/>
            <a:ext cx="7913687" cy="4291012"/>
          </a:xfrm>
        </p:spPr>
        <p:txBody>
          <a:bodyPr/>
          <a:lstStyle/>
          <a:p>
            <a:r>
              <a:rPr lang="pt-BR" altLang="en-US" sz="2400" dirty="0"/>
              <a:t>A lista de soluções elite é normalmente de tamanho fixo, tipicamente 5</a:t>
            </a:r>
          </a:p>
          <a:p>
            <a:r>
              <a:rPr lang="pt-BR" altLang="en-US" sz="2400" dirty="0"/>
              <a:t>Critérios para entrar na lista:</a:t>
            </a:r>
          </a:p>
          <a:p>
            <a:pPr lvl="1"/>
            <a:r>
              <a:rPr lang="pt-BR" altLang="en-US" sz="2000" dirty="0"/>
              <a:t>Solução melhor que a melhor;</a:t>
            </a:r>
          </a:p>
          <a:p>
            <a:pPr lvl="1"/>
            <a:r>
              <a:rPr lang="pt-BR" altLang="en-US" sz="2000" dirty="0"/>
              <a:t>Solução melhor que a pior solução do conjunto elite e que diferencia em um certo percentual dos atributos das demais soluções elite</a:t>
            </a:r>
          </a:p>
          <a:p>
            <a:r>
              <a:rPr lang="pt-BR" altLang="en-US" sz="2400" dirty="0"/>
              <a:t>O objetivo do segundo critério é evitar soluções muito “parecidas”</a:t>
            </a:r>
          </a:p>
          <a:p>
            <a:r>
              <a:rPr lang="en-US" altLang="en-US" sz="2400" dirty="0" err="1"/>
              <a:t>Critério</a:t>
            </a:r>
            <a:r>
              <a:rPr lang="en-US" altLang="en-US" sz="2400" dirty="0"/>
              <a:t> para </a:t>
            </a:r>
            <a:r>
              <a:rPr lang="en-US" altLang="en-US" sz="2400" dirty="0" err="1"/>
              <a:t>sair</a:t>
            </a:r>
            <a:r>
              <a:rPr lang="en-US" altLang="en-US" sz="2400" dirty="0"/>
              <a:t> da </a:t>
            </a:r>
            <a:r>
              <a:rPr lang="en-US" altLang="en-US" sz="2400" dirty="0" err="1"/>
              <a:t>lista</a:t>
            </a:r>
            <a:r>
              <a:rPr lang="en-US" altLang="en-US" sz="2400" dirty="0"/>
              <a:t>:</a:t>
            </a:r>
          </a:p>
          <a:p>
            <a:pPr lvl="1"/>
            <a:r>
              <a:rPr lang="en-US" altLang="en-US" sz="2000" dirty="0"/>
              <a:t>Sai da </a:t>
            </a:r>
            <a:r>
              <a:rPr lang="en-US" altLang="en-US" sz="2000" dirty="0" err="1"/>
              <a:t>lista</a:t>
            </a:r>
            <a:r>
              <a:rPr lang="en-US" altLang="en-US" sz="2000" dirty="0"/>
              <a:t> a </a:t>
            </a:r>
            <a:r>
              <a:rPr lang="en-US" altLang="en-US" sz="2000" dirty="0" err="1"/>
              <a:t>solução</a:t>
            </a:r>
            <a:r>
              <a:rPr lang="en-US" altLang="en-US" sz="2000" dirty="0"/>
              <a:t> de </a:t>
            </a:r>
            <a:r>
              <a:rPr lang="en-US" altLang="en-US" sz="2000" dirty="0" err="1"/>
              <a:t>pior</a:t>
            </a:r>
            <a:r>
              <a:rPr lang="en-US" altLang="en-US" sz="2000" dirty="0"/>
              <a:t> </a:t>
            </a:r>
            <a:r>
              <a:rPr lang="en-US" altLang="en-US" sz="2000" dirty="0" err="1"/>
              <a:t>avaliação</a:t>
            </a:r>
            <a:endParaRPr lang="pt-BR" altLang="en-US" sz="2000" dirty="0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821C072D-9DC5-4066-BCA3-D058526BE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381F5F57-ACB8-41CC-B450-8FF02196E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A2FC9033-22FB-4C32-8D9E-2034482F8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213EC318-4C78-4760-B2F9-F14B3E061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67B0AA6-4899-434C-AF6B-48B93ABF1E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400"/>
            <a:ext cx="7543440" cy="1294920"/>
          </a:xfrm>
        </p:spPr>
        <p:txBody>
          <a:bodyPr/>
          <a:lstStyle/>
          <a:p>
            <a:pPr algn="ctr"/>
            <a:r>
              <a:rPr lang="pt-BR" altLang="en-US" sz="4000" dirty="0"/>
              <a:t>Reconexão por Caminhos</a:t>
            </a:r>
            <a:br>
              <a:rPr lang="pt-BR" altLang="en-US" sz="4000" dirty="0"/>
            </a:br>
            <a:r>
              <a:rPr lang="pt-BR" altLang="en-US" sz="4000" dirty="0"/>
              <a:t>(</a:t>
            </a:r>
            <a:r>
              <a:rPr lang="pt-BR" altLang="en-US" sz="4000" i="1" dirty="0"/>
              <a:t>Path </a:t>
            </a:r>
            <a:r>
              <a:rPr lang="pt-BR" altLang="en-US" sz="4000" i="1" dirty="0" err="1"/>
              <a:t>Relinking</a:t>
            </a:r>
            <a:r>
              <a:rPr lang="pt-BR" altLang="en-US" sz="4000" dirty="0"/>
              <a:t>)</a:t>
            </a:r>
            <a:endParaRPr lang="en-US" alt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92C29077-9C8F-4E56-B2F5-C98DB34309C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74955"/>
            <a:ext cx="8208962" cy="4216400"/>
          </a:xfrm>
        </p:spPr>
        <p:txBody>
          <a:bodyPr/>
          <a:lstStyle/>
          <a:p>
            <a:r>
              <a:rPr lang="pt-BR" altLang="en-US" sz="2400" dirty="0"/>
              <a:t>Como avaliar a diversidade do conjunto de soluções elite? Isto é, como verificar se duas soluções não são muito parecidas? </a:t>
            </a:r>
          </a:p>
          <a:p>
            <a:pPr lvl="1"/>
            <a:r>
              <a:rPr lang="pt-BR" altLang="en-US" sz="2000" dirty="0"/>
              <a:t>Seja ID(s</a:t>
            </a:r>
            <a:r>
              <a:rPr lang="pt-BR" altLang="en-US" sz="2000" baseline="-25000" dirty="0"/>
              <a:t>1</a:t>
            </a:r>
            <a:r>
              <a:rPr lang="pt-BR" altLang="en-US" sz="2000" dirty="0"/>
              <a:t>, s</a:t>
            </a:r>
            <a:r>
              <a:rPr lang="pt-BR" altLang="en-US" sz="2000" baseline="-25000" dirty="0"/>
              <a:t>2</a:t>
            </a:r>
            <a:r>
              <a:rPr lang="pt-BR" altLang="en-US" sz="2000" dirty="0"/>
              <a:t>) o índice de diversidade entre duas soluções elite</a:t>
            </a:r>
          </a:p>
          <a:p>
            <a:pPr lvl="1"/>
            <a:r>
              <a:rPr lang="pt-BR" altLang="en-US" sz="2000" dirty="0"/>
              <a:t>Seja </a:t>
            </a:r>
            <a:r>
              <a:rPr lang="pt-BR" altLang="en-US" sz="2000" dirty="0" err="1"/>
              <a:t>ID</a:t>
            </a:r>
            <a:r>
              <a:rPr lang="pt-BR" altLang="en-US" sz="2000" baseline="-25000" dirty="0" err="1"/>
              <a:t>min</a:t>
            </a:r>
            <a:r>
              <a:rPr lang="pt-BR" altLang="en-US" sz="2000" dirty="0"/>
              <a:t> o índice mínimo de diversidade requerido para que uma solução entre no conjunto elite</a:t>
            </a:r>
          </a:p>
          <a:p>
            <a:pPr lvl="1"/>
            <a:r>
              <a:rPr lang="pt-BR" altLang="en-US" sz="2000" dirty="0"/>
              <a:t>Uma solução </a:t>
            </a:r>
            <a:r>
              <a:rPr lang="pt-BR" altLang="en-US" sz="2000" dirty="0" err="1"/>
              <a:t>s</a:t>
            </a:r>
            <a:r>
              <a:rPr lang="pt-BR" altLang="en-US" sz="2000" baseline="-25000" dirty="0" err="1"/>
              <a:t>k</a:t>
            </a:r>
            <a:r>
              <a:rPr lang="pt-BR" altLang="en-US" sz="2000" dirty="0"/>
              <a:t> entra no conjunto elite se:</a:t>
            </a:r>
          </a:p>
          <a:p>
            <a:pPr lvl="2"/>
            <a:r>
              <a:rPr lang="pt-BR" altLang="en-US" sz="1600" dirty="0"/>
              <a:t>ID(</a:t>
            </a:r>
            <a:r>
              <a:rPr lang="pt-BR" altLang="en-US" sz="1600" dirty="0" err="1"/>
              <a:t>s</a:t>
            </a:r>
            <a:r>
              <a:rPr lang="pt-BR" altLang="en-US" sz="1600" baseline="-25000" dirty="0" err="1"/>
              <a:t>k</a:t>
            </a:r>
            <a:r>
              <a:rPr lang="pt-BR" altLang="en-US" sz="1600" dirty="0"/>
              <a:t>, </a:t>
            </a:r>
            <a:r>
              <a:rPr lang="pt-BR" altLang="en-US" sz="1600" dirty="0" err="1"/>
              <a:t>s</a:t>
            </a:r>
            <a:r>
              <a:rPr lang="pt-BR" altLang="en-US" sz="1600" baseline="-25000" dirty="0" err="1"/>
              <a:t>j</a:t>
            </a:r>
            <a:r>
              <a:rPr lang="pt-BR" altLang="en-US" sz="1600" dirty="0"/>
              <a:t>) ≥ </a:t>
            </a:r>
            <a:r>
              <a:rPr lang="pt-BR" altLang="en-US" sz="1600" dirty="0" err="1"/>
              <a:t>ID</a:t>
            </a:r>
            <a:r>
              <a:rPr lang="pt-BR" altLang="en-US" sz="1600" baseline="-25000" dirty="0" err="1"/>
              <a:t>min</a:t>
            </a:r>
            <a:r>
              <a:rPr lang="pt-BR" altLang="en-US" sz="1600" dirty="0"/>
              <a:t> para toda solução </a:t>
            </a:r>
            <a:r>
              <a:rPr lang="pt-BR" altLang="en-US" sz="1600" dirty="0" err="1"/>
              <a:t>s</a:t>
            </a:r>
            <a:r>
              <a:rPr lang="pt-BR" altLang="en-US" sz="1600" baseline="-25000" dirty="0" err="1"/>
              <a:t>j</a:t>
            </a:r>
            <a:r>
              <a:rPr lang="pt-BR" altLang="en-US" sz="1600" dirty="0"/>
              <a:t> do conjunto elite</a:t>
            </a:r>
          </a:p>
          <a:p>
            <a:pPr lvl="2"/>
            <a:r>
              <a:rPr lang="pt-BR" altLang="en-US" sz="1600" dirty="0"/>
              <a:t>Se ela tiver melhor avaliação do que a pior solução do conjunto elite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62AC0492-3A58-47D8-84E2-799896A80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F10E0410-AA09-43B8-B04E-4A3662994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C691E3D-FBAB-4CE2-A7D6-C4D676405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8A664E85-1705-432B-98A9-2EEC8DBCD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B2139595-DC87-4D0C-B084-3FBA0AE38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400"/>
            <a:ext cx="7543440" cy="1294920"/>
          </a:xfrm>
        </p:spPr>
        <p:txBody>
          <a:bodyPr/>
          <a:lstStyle/>
          <a:p>
            <a:pPr algn="ctr"/>
            <a:r>
              <a:rPr lang="pt-BR" altLang="en-US" sz="4000" dirty="0"/>
              <a:t>Reconexão por Caminhos</a:t>
            </a:r>
            <a:br>
              <a:rPr lang="pt-BR" altLang="en-US" sz="4000" dirty="0"/>
            </a:br>
            <a:r>
              <a:rPr lang="pt-BR" altLang="en-US" sz="4000" dirty="0"/>
              <a:t>(</a:t>
            </a:r>
            <a:r>
              <a:rPr lang="pt-BR" altLang="en-US" sz="4000" i="1" dirty="0"/>
              <a:t>Path </a:t>
            </a:r>
            <a:r>
              <a:rPr lang="pt-BR" altLang="en-US" sz="4000" i="1" dirty="0" err="1"/>
              <a:t>Relinking</a:t>
            </a:r>
            <a:r>
              <a:rPr lang="pt-BR" altLang="en-US" sz="4000" dirty="0"/>
              <a:t>)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8640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92C29077-9C8F-4E56-B2F5-C98DB34309C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74955"/>
            <a:ext cx="8208962" cy="4216400"/>
          </a:xfrm>
        </p:spPr>
        <p:txBody>
          <a:bodyPr/>
          <a:lstStyle/>
          <a:p>
            <a:r>
              <a:rPr lang="pt-BR" altLang="en-US" sz="2400" dirty="0"/>
              <a:t>Exemplo: Seja um PCV com 7 cidades</a:t>
            </a:r>
          </a:p>
          <a:p>
            <a:r>
              <a:rPr lang="pt-BR" altLang="en-US" sz="2400" dirty="0"/>
              <a:t>Sejam s</a:t>
            </a:r>
            <a:r>
              <a:rPr lang="pt-BR" altLang="en-US" sz="2400" baseline="-25000" dirty="0"/>
              <a:t>1</a:t>
            </a:r>
            <a:r>
              <a:rPr lang="pt-BR" altLang="en-US" sz="2400" dirty="0"/>
              <a:t> e s</a:t>
            </a:r>
            <a:r>
              <a:rPr lang="pt-BR" altLang="en-US" sz="2400" baseline="-25000" dirty="0"/>
              <a:t>2</a:t>
            </a:r>
            <a:r>
              <a:rPr lang="pt-BR" altLang="en-US" sz="2400" dirty="0"/>
              <a:t> duas soluções quaisquer:</a:t>
            </a:r>
          </a:p>
          <a:p>
            <a:pPr lvl="1"/>
            <a:r>
              <a:rPr lang="pt-BR" altLang="en-US" sz="2000" dirty="0"/>
              <a:t>s</a:t>
            </a:r>
            <a:r>
              <a:rPr lang="pt-BR" altLang="en-US" sz="2000" baseline="-25000" dirty="0"/>
              <a:t>1</a:t>
            </a:r>
            <a:r>
              <a:rPr lang="pt-BR" altLang="en-US" sz="2000" dirty="0"/>
              <a:t> = (1, 2, 3, 4, 5, 6, 7)</a:t>
            </a:r>
          </a:p>
          <a:p>
            <a:pPr lvl="1"/>
            <a:r>
              <a:rPr lang="pt-BR" altLang="en-US" sz="2000" dirty="0"/>
              <a:t>s</a:t>
            </a:r>
            <a:r>
              <a:rPr lang="pt-BR" altLang="en-US" sz="2000" baseline="-25000" dirty="0"/>
              <a:t>2</a:t>
            </a:r>
            <a:r>
              <a:rPr lang="pt-BR" altLang="en-US" sz="2000" dirty="0"/>
              <a:t> = (6, 3, 7, 4, 5, 2, 1)</a:t>
            </a:r>
          </a:p>
          <a:p>
            <a:r>
              <a:rPr lang="pt-BR" altLang="en-US" sz="2400" dirty="0"/>
              <a:t>Índice de diversidade entre s</a:t>
            </a:r>
            <a:r>
              <a:rPr lang="pt-BR" altLang="en-US" sz="2400" baseline="-25000" dirty="0"/>
              <a:t>1</a:t>
            </a:r>
            <a:r>
              <a:rPr lang="pt-BR" altLang="en-US" sz="2400" dirty="0"/>
              <a:t> e s</a:t>
            </a:r>
            <a:r>
              <a:rPr lang="pt-BR" altLang="en-US" sz="2400" baseline="-25000" dirty="0"/>
              <a:t>2</a:t>
            </a:r>
            <a:r>
              <a:rPr lang="pt-BR" altLang="en-US" sz="2400" dirty="0"/>
              <a:t> = ID(s</a:t>
            </a:r>
            <a:r>
              <a:rPr lang="pt-BR" altLang="en-US" sz="2400" baseline="-25000" dirty="0"/>
              <a:t>1</a:t>
            </a:r>
            <a:r>
              <a:rPr lang="pt-BR" altLang="en-US" sz="2400" dirty="0"/>
              <a:t>,s</a:t>
            </a:r>
            <a:r>
              <a:rPr lang="pt-BR" altLang="en-US" sz="2400" baseline="-25000" dirty="0"/>
              <a:t>2</a:t>
            </a:r>
            <a:r>
              <a:rPr lang="pt-BR" altLang="en-US" sz="2400" dirty="0"/>
              <a:t>):</a:t>
            </a:r>
          </a:p>
          <a:p>
            <a:pPr lvl="1"/>
            <a:r>
              <a:rPr lang="pt-BR" altLang="en-US" sz="2000" dirty="0">
                <a:solidFill>
                  <a:srgbClr val="FF0000"/>
                </a:solidFill>
              </a:rPr>
              <a:t>ID</a:t>
            </a:r>
            <a:r>
              <a:rPr lang="pt-BR" altLang="en-US" sz="2000" baseline="-25000" dirty="0">
                <a:solidFill>
                  <a:srgbClr val="FF0000"/>
                </a:solidFill>
              </a:rPr>
              <a:t>1</a:t>
            </a:r>
            <a:r>
              <a:rPr lang="pt-BR" altLang="en-US" sz="2000" dirty="0">
                <a:solidFill>
                  <a:srgbClr val="FF0000"/>
                </a:solidFill>
              </a:rPr>
              <a:t>(s</a:t>
            </a:r>
            <a:r>
              <a:rPr lang="pt-BR" altLang="en-US" sz="2000" baseline="-25000" dirty="0">
                <a:solidFill>
                  <a:srgbClr val="FF0000"/>
                </a:solidFill>
              </a:rPr>
              <a:t>1</a:t>
            </a:r>
            <a:r>
              <a:rPr lang="pt-BR" altLang="en-US" sz="2000" dirty="0">
                <a:solidFill>
                  <a:srgbClr val="FF0000"/>
                </a:solidFill>
              </a:rPr>
              <a:t>, s</a:t>
            </a:r>
            <a:r>
              <a:rPr lang="pt-BR" altLang="en-US" sz="2000" baseline="-25000" dirty="0">
                <a:solidFill>
                  <a:srgbClr val="FF0000"/>
                </a:solidFill>
              </a:rPr>
              <a:t>2</a:t>
            </a:r>
            <a:r>
              <a:rPr lang="pt-BR" altLang="en-US" sz="2000" dirty="0">
                <a:solidFill>
                  <a:srgbClr val="FF0000"/>
                </a:solidFill>
              </a:rPr>
              <a:t>) = (#posições diferentes)/(#total de posições)</a:t>
            </a:r>
          </a:p>
          <a:p>
            <a:pPr lvl="1"/>
            <a:r>
              <a:rPr lang="pt-BR" altLang="en-US" sz="2000" dirty="0">
                <a:solidFill>
                  <a:srgbClr val="FF0000"/>
                </a:solidFill>
              </a:rPr>
              <a:t>ID</a:t>
            </a:r>
            <a:r>
              <a:rPr lang="pt-BR" altLang="en-US" sz="2000" baseline="-25000" dirty="0">
                <a:solidFill>
                  <a:srgbClr val="FF0000"/>
                </a:solidFill>
              </a:rPr>
              <a:t>1</a:t>
            </a:r>
            <a:r>
              <a:rPr lang="pt-BR" altLang="en-US" sz="2000" dirty="0">
                <a:solidFill>
                  <a:srgbClr val="FF0000"/>
                </a:solidFill>
              </a:rPr>
              <a:t>(s</a:t>
            </a:r>
            <a:r>
              <a:rPr lang="pt-BR" altLang="en-US" sz="2000" baseline="-25000" dirty="0">
                <a:solidFill>
                  <a:srgbClr val="FF0000"/>
                </a:solidFill>
              </a:rPr>
              <a:t>1</a:t>
            </a:r>
            <a:r>
              <a:rPr lang="pt-BR" altLang="en-US" sz="2000" dirty="0">
                <a:solidFill>
                  <a:srgbClr val="FF0000"/>
                </a:solidFill>
              </a:rPr>
              <a:t>, s</a:t>
            </a:r>
            <a:r>
              <a:rPr lang="pt-BR" altLang="en-US" sz="2000" baseline="-25000" dirty="0">
                <a:solidFill>
                  <a:srgbClr val="FF0000"/>
                </a:solidFill>
              </a:rPr>
              <a:t>2</a:t>
            </a:r>
            <a:r>
              <a:rPr lang="pt-BR" altLang="en-US" sz="2000" dirty="0">
                <a:solidFill>
                  <a:srgbClr val="FF0000"/>
                </a:solidFill>
              </a:rPr>
              <a:t>) = 5 / 7 = 71,4%</a:t>
            </a:r>
          </a:p>
          <a:p>
            <a:pPr lvl="1"/>
            <a:r>
              <a:rPr lang="pt-BR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ID</a:t>
            </a:r>
            <a:r>
              <a:rPr lang="pt-BR" altLang="en-US" sz="20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pt-BR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(s</a:t>
            </a:r>
            <a:r>
              <a:rPr lang="pt-BR" altLang="en-US" sz="20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pt-BR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s</a:t>
            </a:r>
            <a:r>
              <a:rPr lang="pt-BR" altLang="en-US" sz="20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pt-BR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= (#arestas diferentes)/(#total de arestas)</a:t>
            </a:r>
          </a:p>
          <a:p>
            <a:pPr lvl="1"/>
            <a:r>
              <a:rPr lang="pt-BR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ID</a:t>
            </a:r>
            <a:r>
              <a:rPr lang="pt-BR" altLang="en-US" sz="20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pt-BR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(s</a:t>
            </a:r>
            <a:r>
              <a:rPr lang="pt-BR" altLang="en-US" sz="20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pt-BR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s</a:t>
            </a:r>
            <a:r>
              <a:rPr lang="pt-BR" altLang="en-US" sz="20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pt-BR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= 5 / 7 = 71,4%</a:t>
            </a:r>
          </a:p>
          <a:p>
            <a:r>
              <a:rPr lang="pt-BR" altLang="en-US" sz="2400" dirty="0"/>
              <a:t>Se o índice de diversidade mínima (</a:t>
            </a:r>
            <a:r>
              <a:rPr lang="pt-BR" altLang="en-US" sz="2400" dirty="0" err="1"/>
              <a:t>ID</a:t>
            </a:r>
            <a:r>
              <a:rPr lang="pt-BR" altLang="en-US" sz="2400" baseline="-25000" dirty="0" err="1"/>
              <a:t>min</a:t>
            </a:r>
            <a:r>
              <a:rPr lang="pt-BR" altLang="en-US" sz="2400" dirty="0"/>
              <a:t>) = 0,30, então  s</a:t>
            </a:r>
            <a:r>
              <a:rPr lang="pt-BR" altLang="en-US" sz="2400" baseline="-25000" dirty="0"/>
              <a:t>1</a:t>
            </a:r>
            <a:r>
              <a:rPr lang="pt-BR" altLang="en-US" sz="2400" dirty="0"/>
              <a:t> e s</a:t>
            </a:r>
            <a:r>
              <a:rPr lang="pt-BR" altLang="en-US" sz="2400" baseline="-25000" dirty="0"/>
              <a:t>2</a:t>
            </a:r>
            <a:r>
              <a:rPr lang="pt-BR" altLang="en-US" sz="2400" dirty="0"/>
              <a:t> </a:t>
            </a:r>
            <a:r>
              <a:rPr lang="pt-BR" altLang="en-US" sz="2400" dirty="0">
                <a:solidFill>
                  <a:srgbClr val="C00000"/>
                </a:solidFill>
              </a:rPr>
              <a:t>não são</a:t>
            </a:r>
            <a:r>
              <a:rPr lang="pt-BR" altLang="en-US" sz="2400" dirty="0"/>
              <a:t> muito parecidas nos dois índices de diversidade estabelecidos, pois:</a:t>
            </a:r>
          </a:p>
          <a:p>
            <a:pPr lvl="1"/>
            <a:r>
              <a:rPr lang="pt-BR" altLang="en-US" sz="2000" dirty="0"/>
              <a:t>ID</a:t>
            </a:r>
            <a:r>
              <a:rPr lang="pt-BR" altLang="en-US" sz="2000" baseline="-25000" dirty="0"/>
              <a:t>1</a:t>
            </a:r>
            <a:r>
              <a:rPr lang="pt-BR" altLang="en-US" sz="2000" dirty="0"/>
              <a:t>(s</a:t>
            </a:r>
            <a:r>
              <a:rPr lang="pt-BR" altLang="en-US" sz="2000" baseline="-25000" dirty="0"/>
              <a:t>1</a:t>
            </a:r>
            <a:r>
              <a:rPr lang="pt-BR" altLang="en-US" sz="2000" dirty="0"/>
              <a:t>,s</a:t>
            </a:r>
            <a:r>
              <a:rPr lang="pt-BR" altLang="en-US" sz="2000" baseline="-25000" dirty="0"/>
              <a:t>2</a:t>
            </a:r>
            <a:r>
              <a:rPr lang="pt-BR" altLang="en-US" sz="2000" dirty="0"/>
              <a:t>)=0,714 &gt; </a:t>
            </a:r>
            <a:r>
              <a:rPr lang="pt-BR" altLang="en-US" sz="2000" dirty="0" err="1"/>
              <a:t>ID</a:t>
            </a:r>
            <a:r>
              <a:rPr lang="pt-BR" altLang="en-US" sz="2000" baseline="-25000" dirty="0" err="1"/>
              <a:t>min</a:t>
            </a:r>
            <a:r>
              <a:rPr lang="pt-BR" altLang="en-US" sz="2000" dirty="0"/>
              <a:t>= 0,30 e ID</a:t>
            </a:r>
            <a:r>
              <a:rPr lang="pt-BR" altLang="en-US" sz="2000" baseline="-25000" dirty="0"/>
              <a:t>2</a:t>
            </a:r>
            <a:r>
              <a:rPr lang="pt-BR" altLang="en-US" sz="2000" dirty="0"/>
              <a:t>(s</a:t>
            </a:r>
            <a:r>
              <a:rPr lang="pt-BR" altLang="en-US" sz="2000" baseline="-25000" dirty="0"/>
              <a:t>1</a:t>
            </a:r>
            <a:r>
              <a:rPr lang="pt-BR" altLang="en-US" sz="2000" dirty="0"/>
              <a:t>,s</a:t>
            </a:r>
            <a:r>
              <a:rPr lang="pt-BR" altLang="en-US" sz="2000" baseline="-25000" dirty="0"/>
              <a:t>2</a:t>
            </a:r>
            <a:r>
              <a:rPr lang="pt-BR" altLang="en-US" sz="2000" dirty="0"/>
              <a:t>)=0,714 &gt; </a:t>
            </a:r>
            <a:r>
              <a:rPr lang="pt-BR" altLang="en-US" sz="2000" dirty="0" err="1"/>
              <a:t>ID</a:t>
            </a:r>
            <a:r>
              <a:rPr lang="pt-BR" altLang="en-US" sz="2000" baseline="-25000" dirty="0" err="1"/>
              <a:t>min</a:t>
            </a:r>
            <a:r>
              <a:rPr lang="pt-BR" altLang="en-US" sz="2000" dirty="0"/>
              <a:t>= 0,30</a:t>
            </a:r>
            <a:endParaRPr lang="pt-BR" altLang="en-US" sz="2000" baseline="-25000" dirty="0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62AC0492-3A58-47D8-84E2-799896A80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F10E0410-AA09-43B8-B04E-4A3662994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C691E3D-FBAB-4CE2-A7D6-C4D676405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8A664E85-1705-432B-98A9-2EEC8DBCD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B2139595-DC87-4D0C-B084-3FBA0AE38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400"/>
            <a:ext cx="7543440" cy="1294920"/>
          </a:xfrm>
        </p:spPr>
        <p:txBody>
          <a:bodyPr/>
          <a:lstStyle/>
          <a:p>
            <a:pPr algn="ctr"/>
            <a:r>
              <a:rPr lang="pt-BR" altLang="en-US" sz="4000" dirty="0"/>
              <a:t>Reconexão por Caminhos</a:t>
            </a:r>
            <a:br>
              <a:rPr lang="pt-BR" altLang="en-US" sz="4000" dirty="0"/>
            </a:br>
            <a:r>
              <a:rPr lang="pt-BR" altLang="en-US" sz="4000" dirty="0"/>
              <a:t>(</a:t>
            </a:r>
            <a:r>
              <a:rPr lang="pt-BR" altLang="en-US" sz="4000" i="1" dirty="0"/>
              <a:t>Path </a:t>
            </a:r>
            <a:r>
              <a:rPr lang="pt-BR" altLang="en-US" sz="4000" i="1" dirty="0" err="1"/>
              <a:t>Relinking</a:t>
            </a:r>
            <a:r>
              <a:rPr lang="pt-BR" altLang="en-US" sz="4000" dirty="0"/>
              <a:t>)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63769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E210C4DD-6D21-4933-8204-2F26ECF49C1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700808"/>
            <a:ext cx="8188325" cy="4364037"/>
          </a:xfrm>
        </p:spPr>
        <p:txBody>
          <a:bodyPr/>
          <a:lstStyle/>
          <a:p>
            <a:r>
              <a:rPr lang="pt-BR" altLang="en-US" sz="2800" dirty="0"/>
              <a:t>Na estratégia de intensificação durante a busca local, aplica-se a reconexão aos pares (s</a:t>
            </a:r>
            <a:r>
              <a:rPr lang="pt-BR" altLang="en-US" sz="2800" baseline="-20000" dirty="0"/>
              <a:t>1</a:t>
            </a:r>
            <a:r>
              <a:rPr lang="pt-BR" altLang="en-US" sz="2800" dirty="0"/>
              <a:t> , s</a:t>
            </a:r>
            <a:r>
              <a:rPr lang="pt-BR" altLang="en-US" sz="2800" baseline="-20000" dirty="0"/>
              <a:t>2</a:t>
            </a:r>
            <a:r>
              <a:rPr lang="pt-BR" altLang="en-US" sz="2800" dirty="0"/>
              <a:t>), onde s</a:t>
            </a:r>
            <a:r>
              <a:rPr lang="pt-BR" altLang="en-US" sz="2800" baseline="-20000" dirty="0"/>
              <a:t>1</a:t>
            </a:r>
            <a:r>
              <a:rPr lang="pt-BR" altLang="en-US" sz="2800" dirty="0"/>
              <a:t> é um ótimo local e s</a:t>
            </a:r>
            <a:r>
              <a:rPr lang="pt-BR" altLang="en-US" sz="2800" baseline="-20000" dirty="0"/>
              <a:t>2</a:t>
            </a:r>
            <a:r>
              <a:rPr lang="pt-BR" altLang="en-US" sz="2800" dirty="0"/>
              <a:t> uma solução elite.</a:t>
            </a:r>
          </a:p>
          <a:p>
            <a:r>
              <a:rPr lang="pt-BR" altLang="en-US" sz="2800" dirty="0"/>
              <a:t>Tipos de Reconexão por Caminhos:</a:t>
            </a:r>
          </a:p>
          <a:p>
            <a:pPr lvl="1"/>
            <a:r>
              <a:rPr lang="pt-BR" altLang="en-US" dirty="0"/>
              <a:t>Progressiva (</a:t>
            </a:r>
            <a:r>
              <a:rPr lang="pt-BR" altLang="en-US" i="1" dirty="0" err="1"/>
              <a:t>forward</a:t>
            </a:r>
            <a:r>
              <a:rPr lang="pt-BR" altLang="en-US" i="1" dirty="0"/>
              <a:t> path </a:t>
            </a:r>
            <a:r>
              <a:rPr lang="pt-BR" altLang="en-US" i="1" dirty="0" err="1"/>
              <a:t>relinking</a:t>
            </a:r>
            <a:r>
              <a:rPr lang="pt-BR" altLang="en-US" dirty="0"/>
              <a:t>)</a:t>
            </a:r>
            <a:endParaRPr lang="pt-BR" altLang="en-US" i="1" dirty="0"/>
          </a:p>
          <a:p>
            <a:pPr lvl="1"/>
            <a:r>
              <a:rPr lang="pt-BR" altLang="en-US" sz="2400" dirty="0"/>
              <a:t>Regressiva (</a:t>
            </a:r>
            <a:r>
              <a:rPr lang="pt-BR" altLang="en-US" sz="2400" i="1" dirty="0" err="1"/>
              <a:t>backward</a:t>
            </a:r>
            <a:r>
              <a:rPr lang="pt-BR" altLang="en-US" sz="2400" i="1" dirty="0"/>
              <a:t> </a:t>
            </a:r>
            <a:r>
              <a:rPr lang="pt-BR" altLang="en-US" i="1" dirty="0"/>
              <a:t>path </a:t>
            </a:r>
            <a:r>
              <a:rPr lang="pt-BR" altLang="en-US" i="1" dirty="0" err="1"/>
              <a:t>relinking</a:t>
            </a:r>
            <a:r>
              <a:rPr lang="pt-BR" altLang="en-US" sz="2400" dirty="0"/>
              <a:t>)</a:t>
            </a:r>
          </a:p>
          <a:p>
            <a:pPr lvl="1"/>
            <a:r>
              <a:rPr lang="pt-BR" altLang="en-US" dirty="0"/>
              <a:t>Bidirecional (</a:t>
            </a:r>
            <a:r>
              <a:rPr lang="pt-BR" altLang="en-US" i="1" dirty="0" err="1"/>
              <a:t>bidirectional</a:t>
            </a:r>
            <a:r>
              <a:rPr lang="pt-BR" altLang="en-US" i="1" dirty="0"/>
              <a:t> path </a:t>
            </a:r>
            <a:r>
              <a:rPr lang="pt-BR" altLang="en-US" i="1" dirty="0" err="1"/>
              <a:t>relinking</a:t>
            </a:r>
            <a:r>
              <a:rPr lang="pt-BR" altLang="en-US" dirty="0"/>
              <a:t>)</a:t>
            </a:r>
          </a:p>
          <a:p>
            <a:pPr lvl="1"/>
            <a:r>
              <a:rPr lang="pt-BR" altLang="en-US" sz="2400" dirty="0"/>
              <a:t>Truncada (</a:t>
            </a:r>
            <a:r>
              <a:rPr lang="pt-BR" altLang="en-US" sz="2400" i="1" dirty="0" err="1"/>
              <a:t>Truncated</a:t>
            </a:r>
            <a:r>
              <a:rPr lang="pt-BR" altLang="en-US" sz="2400" i="1" dirty="0"/>
              <a:t> </a:t>
            </a:r>
            <a:r>
              <a:rPr lang="pt-BR" altLang="en-US" i="1" dirty="0"/>
              <a:t>path </a:t>
            </a:r>
            <a:r>
              <a:rPr lang="pt-BR" altLang="en-US" i="1" dirty="0" err="1"/>
              <a:t>relinking</a:t>
            </a:r>
            <a:r>
              <a:rPr lang="pt-BR" altLang="en-US" sz="2400" dirty="0"/>
              <a:t>)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8D65483B-FA46-4E1C-A0D6-99DDDB8E9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532C8ECD-885F-4D6D-B4A3-C95B77188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C7E9CA48-3C73-40BD-98A9-0E8EA355F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4CCC488D-8910-40EA-A4B1-E6AB84D32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4387EC12-92B5-4885-8723-6FC3AC5119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400"/>
            <a:ext cx="7543440" cy="1294920"/>
          </a:xfrm>
        </p:spPr>
        <p:txBody>
          <a:bodyPr/>
          <a:lstStyle/>
          <a:p>
            <a:pPr algn="ctr"/>
            <a:r>
              <a:rPr lang="pt-BR" altLang="en-US" sz="4000" dirty="0"/>
              <a:t>Reconexão por Caminhos</a:t>
            </a:r>
            <a:br>
              <a:rPr lang="pt-BR" altLang="en-US" sz="4000" dirty="0"/>
            </a:br>
            <a:r>
              <a:rPr lang="pt-BR" altLang="en-US" sz="4000" dirty="0"/>
              <a:t>(</a:t>
            </a:r>
            <a:r>
              <a:rPr lang="pt-BR" altLang="en-US" sz="4000" i="1" dirty="0"/>
              <a:t>Path </a:t>
            </a:r>
            <a:r>
              <a:rPr lang="pt-BR" altLang="en-US" sz="4000" i="1" dirty="0" err="1"/>
              <a:t>Relinking</a:t>
            </a:r>
            <a:r>
              <a:rPr lang="pt-BR" altLang="en-US" sz="4000" dirty="0"/>
              <a:t>)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20064643"/>
      </p:ext>
    </p:extLst>
  </p:cSld>
  <p:clrMapOvr>
    <a:masterClrMapping/>
  </p:clrMapOvr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8495</TotalTime>
  <Words>1133</Words>
  <Application>Microsoft Office PowerPoint</Application>
  <PresentationFormat>Apresentação na tela (4:3)</PresentationFormat>
  <Paragraphs>114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Symbol</vt:lpstr>
      <vt:lpstr>Times New Roman</vt:lpstr>
      <vt:lpstr>Wingdings</vt:lpstr>
      <vt:lpstr>Rede</vt:lpstr>
      <vt:lpstr>Path Relinking (Reconexão por Caminhos)</vt:lpstr>
      <vt:lpstr>Reconexão por Caminhos (Path Relinking)</vt:lpstr>
      <vt:lpstr>Reconexão por Caminhos (Path Relinking)</vt:lpstr>
      <vt:lpstr>Reconexão por Caminhos (Path Relinking)</vt:lpstr>
      <vt:lpstr>Reconexão por Caminhos (Path Relinking)</vt:lpstr>
      <vt:lpstr>Reconexão por Caminhos (Path Relinking)</vt:lpstr>
      <vt:lpstr>Reconexão por Caminhos (Path Relinking)</vt:lpstr>
      <vt:lpstr>Reconexão por Caminhos (Path Relinking)</vt:lpstr>
      <vt:lpstr>Reconexão por Caminhos (Path Relinking)</vt:lpstr>
      <vt:lpstr>Reconexão por Caminhos (Path Relinking)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E MÉTODOS</dc:title>
  <dc:creator>compaq user</dc:creator>
  <cp:lastModifiedBy>Marcone Jamilson Freitas Souza</cp:lastModifiedBy>
  <cp:revision>1436</cp:revision>
  <cp:lastPrinted>2021-11-25T17:07:05Z</cp:lastPrinted>
  <dcterms:created xsi:type="dcterms:W3CDTF">2003-07-31T18:45:40Z</dcterms:created>
  <dcterms:modified xsi:type="dcterms:W3CDTF">2023-12-01T10:47:47Z</dcterms:modified>
</cp:coreProperties>
</file>