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sldIdLst>
    <p:sldId id="28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7" r:id="rId29"/>
    <p:sldId id="283" r:id="rId30"/>
    <p:sldId id="284" r:id="rId31"/>
    <p:sldId id="289" r:id="rId32"/>
  </p:sldIdLst>
  <p:sldSz cx="9144000" cy="6858000" type="screen4x3"/>
  <p:notesSz cx="7099300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650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111F6BB4-C3C3-46CC-A855-661954C97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C676E1D-CDDE-42C3-ACFB-CDAF8F0A1BB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74988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</a:bodyPr>
          <a:lstStyle>
            <a:lvl1pPr marL="233863" indent="-233863" eaLnBrk="1" hangingPunct="1"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E77E7FF-3CDB-4E84-A51A-C8718A5406B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021138" y="0"/>
            <a:ext cx="3074987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</a:bodyPr>
          <a:lstStyle>
            <a:lvl1pPr marL="233863" indent="-233863" algn="r" eaLnBrk="1" hangingPunct="1"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633240EB-EF81-4D38-9084-055AF2B0682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3337" cy="38354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703066E-E129-439C-8D69-FB8CD8547DB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09613" y="4860925"/>
            <a:ext cx="5678487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 noProof="0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CC71E0F8-57BC-4214-BBE8-7FE7476A34C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721850"/>
            <a:ext cx="3074988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488" tIns="50694" rIns="97488" bIns="50694" numCol="1" anchor="b" anchorCtr="0" compatLnSpc="1">
            <a:prstTxWarp prst="textNoShape">
              <a:avLst/>
            </a:prstTxWarp>
          </a:bodyPr>
          <a:lstStyle>
            <a:lvl1pPr marL="233863" indent="-233863" eaLnBrk="1" hangingPunct="1"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B79E8E3C-727A-473C-9400-087559E8B6D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021138" y="9721850"/>
            <a:ext cx="3074987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488" tIns="50694" rIns="97488" bIns="50694" numCol="1" anchor="b" anchorCtr="0" compatLnSpc="1">
            <a:prstTxWarp prst="textNoShape">
              <a:avLst/>
            </a:prstTxWarp>
          </a:bodyPr>
          <a:lstStyle>
            <a:lvl1pPr marL="233363" indent="-233363" algn="r" eaLnBrk="1" hangingPunct="1"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fld id="{565A209F-5014-4787-9E9C-2BBD6DE0614E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A9BF53C1-AEF7-4CD7-B45C-373DD7320EB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5A28819-813C-46D5-985F-CBCF7A1DB8F9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en-US" altLang="pt-BR" sz="1300"/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3415DA63-0872-4F99-B8EF-DAEF18FBF0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Text Box 2">
            <a:extLst>
              <a:ext uri="{FF2B5EF4-FFF2-40B4-BE49-F238E27FC236}">
                <a16:creationId xmlns:a16="http://schemas.microsoft.com/office/drawing/2014/main" id="{399B4254-65C0-4ABA-87C0-C451951C7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81B913E-8C38-4D8D-A915-0C9AA4F833E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5B4D045-C006-4020-8097-1240AA5CDE10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10</a:t>
            </a:fld>
            <a:endParaRPr lang="en-US" altLang="pt-BR" sz="1300"/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B97BAC2C-7D65-40C4-A13E-DCEC211179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Text Box 2">
            <a:extLst>
              <a:ext uri="{FF2B5EF4-FFF2-40B4-BE49-F238E27FC236}">
                <a16:creationId xmlns:a16="http://schemas.microsoft.com/office/drawing/2014/main" id="{55A77A77-8C76-4736-82E6-2F3CF334A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FF202E2D-359E-4D4F-869B-375849893A6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64228E73-8E26-41EA-8CF1-7FDAD424369A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11</a:t>
            </a:fld>
            <a:endParaRPr lang="en-US" altLang="pt-BR" sz="1300"/>
          </a:p>
        </p:txBody>
      </p:sp>
      <p:sp>
        <p:nvSpPr>
          <p:cNvPr id="24579" name="Rectangle 1">
            <a:extLst>
              <a:ext uri="{FF2B5EF4-FFF2-40B4-BE49-F238E27FC236}">
                <a16:creationId xmlns:a16="http://schemas.microsoft.com/office/drawing/2014/main" id="{B8EFAB4A-9FFE-47BE-B4AF-35A7AE9DE3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Text Box 2">
            <a:extLst>
              <a:ext uri="{FF2B5EF4-FFF2-40B4-BE49-F238E27FC236}">
                <a16:creationId xmlns:a16="http://schemas.microsoft.com/office/drawing/2014/main" id="{685C40E4-B167-4BD7-B505-4EC9B397E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AB3E872C-C186-4442-A257-585667751BC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61FE5117-42B2-42F9-84CB-BCB01A80AFB8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12</a:t>
            </a:fld>
            <a:endParaRPr lang="en-US" altLang="pt-BR" sz="1300"/>
          </a:p>
        </p:txBody>
      </p:sp>
      <p:sp>
        <p:nvSpPr>
          <p:cNvPr id="26627" name="Rectangle 1">
            <a:extLst>
              <a:ext uri="{FF2B5EF4-FFF2-40B4-BE49-F238E27FC236}">
                <a16:creationId xmlns:a16="http://schemas.microsoft.com/office/drawing/2014/main" id="{52AE0358-6AA5-4684-9189-E2D87541D3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Text Box 2">
            <a:extLst>
              <a:ext uri="{FF2B5EF4-FFF2-40B4-BE49-F238E27FC236}">
                <a16:creationId xmlns:a16="http://schemas.microsoft.com/office/drawing/2014/main" id="{8631D44F-D1F1-42CE-8FF6-167F4A281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ABB7E3B0-32C1-4CDB-B138-9384C6D712A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E57BE48-4B1D-4880-BF1D-3A4987C4F3DA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13</a:t>
            </a:fld>
            <a:endParaRPr lang="en-US" altLang="pt-BR" sz="1300"/>
          </a:p>
        </p:txBody>
      </p:sp>
      <p:sp>
        <p:nvSpPr>
          <p:cNvPr id="28675" name="Rectangle 1">
            <a:extLst>
              <a:ext uri="{FF2B5EF4-FFF2-40B4-BE49-F238E27FC236}">
                <a16:creationId xmlns:a16="http://schemas.microsoft.com/office/drawing/2014/main" id="{6ECC4F79-8506-49E6-86B2-51B1286361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Text Box 2">
            <a:extLst>
              <a:ext uri="{FF2B5EF4-FFF2-40B4-BE49-F238E27FC236}">
                <a16:creationId xmlns:a16="http://schemas.microsoft.com/office/drawing/2014/main" id="{D6F2375B-5D43-4C33-AE88-186BF4741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02520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6AD12F2-801F-4310-807B-D67FBEB2514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EF31D77-F77C-47F2-8EDB-FB1BB1A62176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14</a:t>
            </a:fld>
            <a:endParaRPr lang="en-US" altLang="pt-BR" sz="1300"/>
          </a:p>
        </p:txBody>
      </p:sp>
      <p:sp>
        <p:nvSpPr>
          <p:cNvPr id="30723" name="Rectangle 1">
            <a:extLst>
              <a:ext uri="{FF2B5EF4-FFF2-40B4-BE49-F238E27FC236}">
                <a16:creationId xmlns:a16="http://schemas.microsoft.com/office/drawing/2014/main" id="{D82C8C3D-AA07-4187-8970-D329D3C3A2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Text Box 2">
            <a:extLst>
              <a:ext uri="{FF2B5EF4-FFF2-40B4-BE49-F238E27FC236}">
                <a16:creationId xmlns:a16="http://schemas.microsoft.com/office/drawing/2014/main" id="{50D71CDA-F885-4678-83A2-320A4934D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EF6E46AC-CB90-4A68-941F-C636BE23A36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13BEFB9B-44B5-4F3B-A080-DF222477B915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15</a:t>
            </a:fld>
            <a:endParaRPr lang="en-US" altLang="pt-BR" sz="13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CD0BEA04-405A-4804-BB6A-AE9E51C9D7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Text Box 2">
            <a:extLst>
              <a:ext uri="{FF2B5EF4-FFF2-40B4-BE49-F238E27FC236}">
                <a16:creationId xmlns:a16="http://schemas.microsoft.com/office/drawing/2014/main" id="{EFB6747D-F423-4D05-B0ED-4D93CB661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2704E75F-4D42-45A2-8E53-E984BE21335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7F28FB80-2AFA-4DC6-9FF1-08D2AC402D0B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16</a:t>
            </a:fld>
            <a:endParaRPr lang="en-US" altLang="pt-BR" sz="1300"/>
          </a:p>
        </p:txBody>
      </p:sp>
      <p:sp>
        <p:nvSpPr>
          <p:cNvPr id="34819" name="Rectangle 1">
            <a:extLst>
              <a:ext uri="{FF2B5EF4-FFF2-40B4-BE49-F238E27FC236}">
                <a16:creationId xmlns:a16="http://schemas.microsoft.com/office/drawing/2014/main" id="{373DA972-F6B8-4F9C-9339-05D3E13352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Text Box 2">
            <a:extLst>
              <a:ext uri="{FF2B5EF4-FFF2-40B4-BE49-F238E27FC236}">
                <a16:creationId xmlns:a16="http://schemas.microsoft.com/office/drawing/2014/main" id="{FBBD06AF-158A-4504-9E61-E9699E3B6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A38747BB-5C4B-4817-8E61-65E7FEAAE7C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1772CD6A-4020-4886-B1AC-DC7B3CBDCF9C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17</a:t>
            </a:fld>
            <a:endParaRPr lang="en-US" altLang="pt-BR" sz="1300"/>
          </a:p>
        </p:txBody>
      </p:sp>
      <p:sp>
        <p:nvSpPr>
          <p:cNvPr id="36867" name="Rectangle 1">
            <a:extLst>
              <a:ext uri="{FF2B5EF4-FFF2-40B4-BE49-F238E27FC236}">
                <a16:creationId xmlns:a16="http://schemas.microsoft.com/office/drawing/2014/main" id="{6EAD8FBC-636D-49F4-B982-457EFF288A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8" name="Text Box 2">
            <a:extLst>
              <a:ext uri="{FF2B5EF4-FFF2-40B4-BE49-F238E27FC236}">
                <a16:creationId xmlns:a16="http://schemas.microsoft.com/office/drawing/2014/main" id="{E1E17836-D48B-49D1-99BB-1CBF9CCAA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9FF2B1B8-6E74-44E8-963C-4036F3E0744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F994124-0AF1-4058-8D1A-F534DF3D55E2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18</a:t>
            </a:fld>
            <a:endParaRPr lang="en-US" altLang="pt-BR" sz="1300"/>
          </a:p>
        </p:txBody>
      </p:sp>
      <p:sp>
        <p:nvSpPr>
          <p:cNvPr id="38915" name="Rectangle 1">
            <a:extLst>
              <a:ext uri="{FF2B5EF4-FFF2-40B4-BE49-F238E27FC236}">
                <a16:creationId xmlns:a16="http://schemas.microsoft.com/office/drawing/2014/main" id="{F7068DB2-14D3-456A-B0BC-6F695CE6EB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6" name="Text Box 2">
            <a:extLst>
              <a:ext uri="{FF2B5EF4-FFF2-40B4-BE49-F238E27FC236}">
                <a16:creationId xmlns:a16="http://schemas.microsoft.com/office/drawing/2014/main" id="{AC15C70C-3AC1-4FE3-BE36-295F04F68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DF84F244-30D5-41E9-877B-3566E3C80BB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93AFD0D-E0E8-4A13-B65E-59EC8F38A1FB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19</a:t>
            </a:fld>
            <a:endParaRPr lang="en-US" altLang="pt-BR" sz="1300"/>
          </a:p>
        </p:txBody>
      </p:sp>
      <p:sp>
        <p:nvSpPr>
          <p:cNvPr id="40963" name="Rectangle 1">
            <a:extLst>
              <a:ext uri="{FF2B5EF4-FFF2-40B4-BE49-F238E27FC236}">
                <a16:creationId xmlns:a16="http://schemas.microsoft.com/office/drawing/2014/main" id="{3BCFC552-32D0-44FE-B10C-7E1B0BF2F4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4" name="Text Box 2">
            <a:extLst>
              <a:ext uri="{FF2B5EF4-FFF2-40B4-BE49-F238E27FC236}">
                <a16:creationId xmlns:a16="http://schemas.microsoft.com/office/drawing/2014/main" id="{D5B7B626-5F02-4F5B-89FD-0A5BBFF8E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E893D8B-C842-4E98-92F7-F6D3D937657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61A225D-8689-4EC0-A1DB-D4C8C003AC13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en-US" altLang="pt-BR" sz="1300"/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3A8949BC-4794-449B-94F0-E982B3D520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Text Box 2">
            <a:extLst>
              <a:ext uri="{FF2B5EF4-FFF2-40B4-BE49-F238E27FC236}">
                <a16:creationId xmlns:a16="http://schemas.microsoft.com/office/drawing/2014/main" id="{1A441499-AA2C-4566-B09B-D10952819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4031FAAF-44CD-4B34-BA27-DFAC09B8A80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D0B293F-156E-4E7E-BF93-A9FF51E5D578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20</a:t>
            </a:fld>
            <a:endParaRPr lang="en-US" altLang="pt-BR" sz="1300"/>
          </a:p>
        </p:txBody>
      </p:sp>
      <p:sp>
        <p:nvSpPr>
          <p:cNvPr id="43011" name="Rectangle 1">
            <a:extLst>
              <a:ext uri="{FF2B5EF4-FFF2-40B4-BE49-F238E27FC236}">
                <a16:creationId xmlns:a16="http://schemas.microsoft.com/office/drawing/2014/main" id="{6091656F-A098-4DCB-8418-D2B78458B2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Text Box 2">
            <a:extLst>
              <a:ext uri="{FF2B5EF4-FFF2-40B4-BE49-F238E27FC236}">
                <a16:creationId xmlns:a16="http://schemas.microsoft.com/office/drawing/2014/main" id="{066BEEA0-DA9F-4CE7-88C9-FAF70E3D5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A51833EA-6CC4-47EA-B74C-3296AAD255D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730590D-3045-4832-8C14-AA7A24FC0D37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21</a:t>
            </a:fld>
            <a:endParaRPr lang="en-US" altLang="pt-BR" sz="1300"/>
          </a:p>
        </p:txBody>
      </p:sp>
      <p:sp>
        <p:nvSpPr>
          <p:cNvPr id="45059" name="Rectangle 1">
            <a:extLst>
              <a:ext uri="{FF2B5EF4-FFF2-40B4-BE49-F238E27FC236}">
                <a16:creationId xmlns:a16="http://schemas.microsoft.com/office/drawing/2014/main" id="{31BEEC08-0436-4869-B7BA-02C3A94B25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60" name="Text Box 2">
            <a:extLst>
              <a:ext uri="{FF2B5EF4-FFF2-40B4-BE49-F238E27FC236}">
                <a16:creationId xmlns:a16="http://schemas.microsoft.com/office/drawing/2014/main" id="{2A18821A-7A0A-4CE6-A51F-540A2B073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09D3E7A6-2276-4175-B9D6-7754D2E07F2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1B13B43-7429-4580-920E-C90C8EA27F33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22</a:t>
            </a:fld>
            <a:endParaRPr lang="en-US" altLang="pt-BR" sz="1300"/>
          </a:p>
        </p:txBody>
      </p:sp>
      <p:sp>
        <p:nvSpPr>
          <p:cNvPr id="47107" name="Rectangle 1">
            <a:extLst>
              <a:ext uri="{FF2B5EF4-FFF2-40B4-BE49-F238E27FC236}">
                <a16:creationId xmlns:a16="http://schemas.microsoft.com/office/drawing/2014/main" id="{14C55326-57A5-4CB2-A0F2-AE0097E6FF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8" name="Text Box 2">
            <a:extLst>
              <a:ext uri="{FF2B5EF4-FFF2-40B4-BE49-F238E27FC236}">
                <a16:creationId xmlns:a16="http://schemas.microsoft.com/office/drawing/2014/main" id="{EB36219E-9A1F-47DD-87B6-4EFE61495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BBF57ADF-0A28-4B2F-8495-E0263BBB13A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DC3E0366-A0A3-4292-910E-07D9AB70DFEE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23</a:t>
            </a:fld>
            <a:endParaRPr lang="en-US" altLang="pt-BR" sz="1300"/>
          </a:p>
        </p:txBody>
      </p:sp>
      <p:sp>
        <p:nvSpPr>
          <p:cNvPr id="49155" name="Rectangle 1">
            <a:extLst>
              <a:ext uri="{FF2B5EF4-FFF2-40B4-BE49-F238E27FC236}">
                <a16:creationId xmlns:a16="http://schemas.microsoft.com/office/drawing/2014/main" id="{1026D24E-F388-499E-99DC-6010AD1453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6" name="Text Box 2">
            <a:extLst>
              <a:ext uri="{FF2B5EF4-FFF2-40B4-BE49-F238E27FC236}">
                <a16:creationId xmlns:a16="http://schemas.microsoft.com/office/drawing/2014/main" id="{893F6710-F7D3-455E-9825-4E64660E6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ED61397D-6B41-4272-814C-77F35EC44AE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F95DEE23-E84E-4820-BF17-197016448C45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24</a:t>
            </a:fld>
            <a:endParaRPr lang="en-US" altLang="pt-BR" sz="1300"/>
          </a:p>
        </p:txBody>
      </p:sp>
      <p:sp>
        <p:nvSpPr>
          <p:cNvPr id="51203" name="Rectangle 1">
            <a:extLst>
              <a:ext uri="{FF2B5EF4-FFF2-40B4-BE49-F238E27FC236}">
                <a16:creationId xmlns:a16="http://schemas.microsoft.com/office/drawing/2014/main" id="{97D1BF7C-1714-44AD-819D-B910ABF64E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Text Box 2">
            <a:extLst>
              <a:ext uri="{FF2B5EF4-FFF2-40B4-BE49-F238E27FC236}">
                <a16:creationId xmlns:a16="http://schemas.microsoft.com/office/drawing/2014/main" id="{9095887E-5E9D-4AD9-9EBD-4D78ED325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542AAB7D-5A63-4269-AFB4-32939E8FD80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175A7A4E-A1C8-4E69-8FF5-19822A507382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25</a:t>
            </a:fld>
            <a:endParaRPr lang="en-US" altLang="pt-BR" sz="1300"/>
          </a:p>
        </p:txBody>
      </p:sp>
      <p:sp>
        <p:nvSpPr>
          <p:cNvPr id="53251" name="Rectangle 1">
            <a:extLst>
              <a:ext uri="{FF2B5EF4-FFF2-40B4-BE49-F238E27FC236}">
                <a16:creationId xmlns:a16="http://schemas.microsoft.com/office/drawing/2014/main" id="{604530CF-12D7-4416-9B26-E6D1545247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2" name="Text Box 2">
            <a:extLst>
              <a:ext uri="{FF2B5EF4-FFF2-40B4-BE49-F238E27FC236}">
                <a16:creationId xmlns:a16="http://schemas.microsoft.com/office/drawing/2014/main" id="{54834A56-5421-4077-A12D-ED9523756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10C1B98B-324F-47FE-A730-B6477FF467E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46013D6-0D8A-4B9E-91FC-3B4FAD019F41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26</a:t>
            </a:fld>
            <a:endParaRPr lang="en-US" altLang="pt-BR" sz="1300"/>
          </a:p>
        </p:txBody>
      </p:sp>
      <p:sp>
        <p:nvSpPr>
          <p:cNvPr id="55299" name="Rectangle 1">
            <a:extLst>
              <a:ext uri="{FF2B5EF4-FFF2-40B4-BE49-F238E27FC236}">
                <a16:creationId xmlns:a16="http://schemas.microsoft.com/office/drawing/2014/main" id="{39561085-BA92-49A6-87C2-74C5C6AAFD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Text Box 2">
            <a:extLst>
              <a:ext uri="{FF2B5EF4-FFF2-40B4-BE49-F238E27FC236}">
                <a16:creationId xmlns:a16="http://schemas.microsoft.com/office/drawing/2014/main" id="{5D53E157-9879-45C7-96FA-13BB0EFE2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7805CB9F-5EE3-48EE-8D8B-AEBB07712D8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032EA80-43EC-4292-A2BC-34353E2A3628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27</a:t>
            </a:fld>
            <a:endParaRPr lang="en-US" altLang="pt-BR" sz="1300"/>
          </a:p>
        </p:txBody>
      </p:sp>
      <p:sp>
        <p:nvSpPr>
          <p:cNvPr id="57347" name="Rectangle 1">
            <a:extLst>
              <a:ext uri="{FF2B5EF4-FFF2-40B4-BE49-F238E27FC236}">
                <a16:creationId xmlns:a16="http://schemas.microsoft.com/office/drawing/2014/main" id="{7B44CA0C-B87B-4DF8-B3BC-6B500DEFDF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8" name="Text Box 2">
            <a:extLst>
              <a:ext uri="{FF2B5EF4-FFF2-40B4-BE49-F238E27FC236}">
                <a16:creationId xmlns:a16="http://schemas.microsoft.com/office/drawing/2014/main" id="{3D6BD394-8133-4EA7-9F51-3C016BF54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A8E5262A-15AB-4C7E-9812-BE47FADF11B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4937479-91BA-4E6B-A180-FFE06162F009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28</a:t>
            </a:fld>
            <a:endParaRPr lang="en-US" altLang="pt-BR" sz="1300"/>
          </a:p>
        </p:txBody>
      </p:sp>
      <p:sp>
        <p:nvSpPr>
          <p:cNvPr id="59395" name="Rectangle 1">
            <a:extLst>
              <a:ext uri="{FF2B5EF4-FFF2-40B4-BE49-F238E27FC236}">
                <a16:creationId xmlns:a16="http://schemas.microsoft.com/office/drawing/2014/main" id="{4AA628D5-A8E6-4CB5-B74E-8D44C1055A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6" name="Text Box 2">
            <a:extLst>
              <a:ext uri="{FF2B5EF4-FFF2-40B4-BE49-F238E27FC236}">
                <a16:creationId xmlns:a16="http://schemas.microsoft.com/office/drawing/2014/main" id="{7B00CEF9-1E86-4A83-B1DB-923218FC0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9463A8B1-0EA5-4BB1-A59A-CA01808E0C1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8DD86D6C-F591-4EBE-B48B-AE5B86386457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29</a:t>
            </a:fld>
            <a:endParaRPr lang="en-US" altLang="pt-BR" sz="1300"/>
          </a:p>
        </p:txBody>
      </p:sp>
      <p:sp>
        <p:nvSpPr>
          <p:cNvPr id="61443" name="Rectangle 1">
            <a:extLst>
              <a:ext uri="{FF2B5EF4-FFF2-40B4-BE49-F238E27FC236}">
                <a16:creationId xmlns:a16="http://schemas.microsoft.com/office/drawing/2014/main" id="{B5542DE1-71EC-477F-9163-4E5232048B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Text Box 2">
            <a:extLst>
              <a:ext uri="{FF2B5EF4-FFF2-40B4-BE49-F238E27FC236}">
                <a16:creationId xmlns:a16="http://schemas.microsoft.com/office/drawing/2014/main" id="{2A1AD4A8-71F2-4E97-BE85-F937C1D6B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3DEB9EE5-F92A-4FE3-B93C-9AF8E89FA8F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E940227-1861-4A68-A2FD-3522887FA2E5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en-US" altLang="pt-BR" sz="1300"/>
          </a:p>
        </p:txBody>
      </p:sp>
      <p:sp>
        <p:nvSpPr>
          <p:cNvPr id="8195" name="Rectangle 1">
            <a:extLst>
              <a:ext uri="{FF2B5EF4-FFF2-40B4-BE49-F238E27FC236}">
                <a16:creationId xmlns:a16="http://schemas.microsoft.com/office/drawing/2014/main" id="{716DCD56-4DFD-417D-8D54-EABB62F0FB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Text Box 2">
            <a:extLst>
              <a:ext uri="{FF2B5EF4-FFF2-40B4-BE49-F238E27FC236}">
                <a16:creationId xmlns:a16="http://schemas.microsoft.com/office/drawing/2014/main" id="{EFC3C170-CB89-48A7-9C3C-A2B566410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DE1BD780-EC1A-4626-A384-CC69CB051BD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83D83DE-509E-45F4-B0A4-6E42BA8AF379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30</a:t>
            </a:fld>
            <a:endParaRPr lang="en-US" altLang="pt-BR" sz="1300"/>
          </a:p>
        </p:txBody>
      </p:sp>
      <p:sp>
        <p:nvSpPr>
          <p:cNvPr id="63491" name="Rectangle 1">
            <a:extLst>
              <a:ext uri="{FF2B5EF4-FFF2-40B4-BE49-F238E27FC236}">
                <a16:creationId xmlns:a16="http://schemas.microsoft.com/office/drawing/2014/main" id="{62C6FF2B-DD84-462B-9DFA-9057E68482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2" name="Text Box 2">
            <a:extLst>
              <a:ext uri="{FF2B5EF4-FFF2-40B4-BE49-F238E27FC236}">
                <a16:creationId xmlns:a16="http://schemas.microsoft.com/office/drawing/2014/main" id="{4221CD2B-C4DD-4FC4-9B54-221E02E39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DE1BD780-EC1A-4626-A384-CC69CB051BD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83D83DE-509E-45F4-B0A4-6E42BA8AF379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31</a:t>
            </a:fld>
            <a:endParaRPr lang="en-US" altLang="pt-BR" sz="1300"/>
          </a:p>
        </p:txBody>
      </p:sp>
      <p:sp>
        <p:nvSpPr>
          <p:cNvPr id="63491" name="Rectangle 1">
            <a:extLst>
              <a:ext uri="{FF2B5EF4-FFF2-40B4-BE49-F238E27FC236}">
                <a16:creationId xmlns:a16="http://schemas.microsoft.com/office/drawing/2014/main" id="{62C6FF2B-DD84-462B-9DFA-9057E68482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2" name="Text Box 2">
            <a:extLst>
              <a:ext uri="{FF2B5EF4-FFF2-40B4-BE49-F238E27FC236}">
                <a16:creationId xmlns:a16="http://schemas.microsoft.com/office/drawing/2014/main" id="{4221CD2B-C4DD-4FC4-9B54-221E02E39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4024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1AC433FB-2142-4984-9AAB-72688321DCE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B4F8A032-9889-4369-AEA4-9669538CA532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en-US" altLang="pt-BR" sz="13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3D28CD11-A56B-4B5E-AC55-3F1D201B67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Text Box 2">
            <a:extLst>
              <a:ext uri="{FF2B5EF4-FFF2-40B4-BE49-F238E27FC236}">
                <a16:creationId xmlns:a16="http://schemas.microsoft.com/office/drawing/2014/main" id="{826EC587-88C6-417C-B61B-C176D2F14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271EE01B-9792-4937-B542-096BB23C7CE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73039CF1-44A1-49C4-8B86-B723BB0619DD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5</a:t>
            </a:fld>
            <a:endParaRPr lang="en-US" altLang="pt-BR" sz="1300"/>
          </a:p>
        </p:txBody>
      </p:sp>
      <p:sp>
        <p:nvSpPr>
          <p:cNvPr id="12291" name="Rectangle 1">
            <a:extLst>
              <a:ext uri="{FF2B5EF4-FFF2-40B4-BE49-F238E27FC236}">
                <a16:creationId xmlns:a16="http://schemas.microsoft.com/office/drawing/2014/main" id="{273D6F8D-6DAF-49C3-8DDB-BB78D3BDB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Text Box 2">
            <a:extLst>
              <a:ext uri="{FF2B5EF4-FFF2-40B4-BE49-F238E27FC236}">
                <a16:creationId xmlns:a16="http://schemas.microsoft.com/office/drawing/2014/main" id="{73A1C339-1A89-4B81-87DB-D5E938CC9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433732BB-F140-44B5-A2AF-B21B3DBB606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504A2F53-78A8-4FE2-B7F8-4C8F62DB2AE5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6</a:t>
            </a:fld>
            <a:endParaRPr lang="en-US" altLang="pt-BR" sz="1300"/>
          </a:p>
        </p:txBody>
      </p:sp>
      <p:sp>
        <p:nvSpPr>
          <p:cNvPr id="14339" name="Rectangle 1">
            <a:extLst>
              <a:ext uri="{FF2B5EF4-FFF2-40B4-BE49-F238E27FC236}">
                <a16:creationId xmlns:a16="http://schemas.microsoft.com/office/drawing/2014/main" id="{8F08C65E-4E1C-4FFE-95A2-2195337534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Text Box 2">
            <a:extLst>
              <a:ext uri="{FF2B5EF4-FFF2-40B4-BE49-F238E27FC236}">
                <a16:creationId xmlns:a16="http://schemas.microsoft.com/office/drawing/2014/main" id="{8E84B6F8-7419-4B63-9FA8-207E9EBFE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576E07D9-94B8-4F69-99CF-F40D3DB9712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096E3E71-029B-471B-9B93-1E9D787E1FDC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7</a:t>
            </a:fld>
            <a:endParaRPr lang="en-US" altLang="pt-BR" sz="1300"/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6A5FFEFD-3F3C-4DB7-9CC9-C8651576C3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Text Box 2">
            <a:extLst>
              <a:ext uri="{FF2B5EF4-FFF2-40B4-BE49-F238E27FC236}">
                <a16:creationId xmlns:a16="http://schemas.microsoft.com/office/drawing/2014/main" id="{CAA570C6-083D-4972-A0EA-1DFD2C30B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B3F71A2-53B2-45FA-80C7-4EF15B1B3D7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1A4F3049-BD92-4470-A390-66509F6FB6AA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8</a:t>
            </a:fld>
            <a:endParaRPr lang="en-US" altLang="pt-BR" sz="1300"/>
          </a:p>
        </p:txBody>
      </p:sp>
      <p:sp>
        <p:nvSpPr>
          <p:cNvPr id="18435" name="Rectangle 1">
            <a:extLst>
              <a:ext uri="{FF2B5EF4-FFF2-40B4-BE49-F238E27FC236}">
                <a16:creationId xmlns:a16="http://schemas.microsoft.com/office/drawing/2014/main" id="{714B081B-B274-443C-B24D-0E624F10B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Text Box 2">
            <a:extLst>
              <a:ext uri="{FF2B5EF4-FFF2-40B4-BE49-F238E27FC236}">
                <a16:creationId xmlns:a16="http://schemas.microsoft.com/office/drawing/2014/main" id="{B7E3601C-702C-4E7D-A18E-3A0376693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5D7375F6-D95F-44F1-B819-BA1BC3292DE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5775" algn="l"/>
                <a:tab pos="973138" algn="l"/>
                <a:tab pos="1458913" algn="l"/>
                <a:tab pos="1946275" algn="l"/>
                <a:tab pos="2432050" algn="l"/>
                <a:tab pos="29194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B6805BB7-DF44-4E19-ACAD-625070AA56F8}" type="slidenum">
              <a:rPr lang="en-US" altLang="pt-BR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9</a:t>
            </a:fld>
            <a:endParaRPr lang="en-US" altLang="pt-BR" sz="1300"/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8A0FFB75-37E8-41C5-95EC-1B95EF23F3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Text Box 2">
            <a:extLst>
              <a:ext uri="{FF2B5EF4-FFF2-40B4-BE49-F238E27FC236}">
                <a16:creationId xmlns:a16="http://schemas.microsoft.com/office/drawing/2014/main" id="{16AAC3AB-F41C-4F76-9624-102A45CB7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22318FC0-22D0-49A0-A15E-4A2E6B1114E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C9FDEC3D-DAED-44EB-8383-E6648ED92EE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DB6DB69-4280-46D8-9045-97E9D7E1FE6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D69949-522B-4B95-9EEA-E04DB110A8D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7487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BE1F181B-0CC0-4CE5-A56F-43E1683EC6E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EE225764-90FF-4D90-84A7-BF15385FB29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A3103256-8F2B-4EE0-9D32-336BE56277A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D80AFF-AD98-4BB6-96C6-DD8E8F4B743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52776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4825" y="301625"/>
            <a:ext cx="1827213" cy="5638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2412" cy="56388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D3523B94-9FE3-48D4-B603-C29E9ADF369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CEC1E60-67FB-4F6B-9727-BA87FFFD027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99A2DCEF-F27F-4A93-880A-3B845E72493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C0AE8A-4163-45AC-8098-6FACF93BA90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8687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EAC5AFA6-6135-424A-BAF0-0A36AA4CFB0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310D1178-2286-43DB-BE62-C692AAD863C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AD324EE-6656-464D-AA2E-F44CCC0A97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063BA2-B744-49BC-8714-AB0367FC335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0434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C41C8699-DDBF-4753-93BE-79CB40A5E3A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BAFF7CF-0139-4481-9BB6-6AB71212F19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474BDEE-E203-4821-9279-907EC5BB6C3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91A554-2692-460C-B98E-8C3C3E7C73B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479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321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79813" cy="411321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082B9B0-47B9-4DA4-A6F6-24AB59A7792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30996D2-FD70-444A-AF08-D337FBF23CD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59C4CE5D-1FE9-4E05-94D9-F9661DF0429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11CE3D-6539-42CB-9144-44AFB1331BB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42280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3BF77A5-3BBF-4808-B7C5-11DA29B53E8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A6CA9ACF-EAD7-41F3-88BB-1EAB6725CBD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E4B37619-88AA-4710-B6DB-119098719D7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5DD23-E529-4282-AFE5-07088378DD6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82659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646C9E3C-DA43-477E-A3A1-CCF4C52DA8C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82D55B3-613A-41DD-90BD-345A35EFB13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4C321C01-52F7-49BD-824B-DFF9B208AE9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8BA391-676A-4914-A610-2BBE9977B22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1408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66EEAB03-BAD0-4333-999F-FD2BCB40705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4C06E612-5491-4942-89A6-A4A99589426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ACDCFCD5-173F-4CF5-8CDC-77ED24DEE4D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0CC776-84C9-444C-8CA6-CB91D2FD66A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14796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DE5BB30-F386-4B24-9F65-3A3BB81155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12B2DA2-9E23-43C5-ACDD-8109E3A0D03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EA8C58C-6686-4693-8E13-75E4424321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A260B2-B8FC-42C6-8574-08A0BB420D1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2655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6D5A073-BC11-40F2-9E86-D55E415C8AB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6A445049-D9EC-426B-A87B-C86087FC72E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EF4E4E20-90F3-4C7A-80FE-F01928C92BE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B109F-A9BE-4E29-9D7B-5BEA91BCDEF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75760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>
            <a:extLst>
              <a:ext uri="{FF2B5EF4-FFF2-40B4-BE49-F238E27FC236}">
                <a16:creationId xmlns:a16="http://schemas.microsoft.com/office/drawing/2014/main" id="{5D520918-B644-4419-8BBF-612757094EE1}"/>
              </a:ext>
            </a:extLst>
          </p:cNvPr>
          <p:cNvGrpSpPr>
            <a:grpSpLocks/>
          </p:cNvGrpSpPr>
          <p:nvPr/>
        </p:nvGrpSpPr>
        <p:grpSpPr bwMode="auto">
          <a:xfrm>
            <a:off x="-3238500" y="0"/>
            <a:ext cx="11923713" cy="3808413"/>
            <a:chOff x="-2040" y="0"/>
            <a:chExt cx="7511" cy="2399"/>
          </a:xfrm>
        </p:grpSpPr>
        <p:sp>
          <p:nvSpPr>
            <p:cNvPr id="2" name="AutoShape 2">
              <a:extLst>
                <a:ext uri="{FF2B5EF4-FFF2-40B4-BE49-F238E27FC236}">
                  <a16:creationId xmlns:a16="http://schemas.microsoft.com/office/drawing/2014/main" id="{2B257EBF-13B3-4BB7-8BCD-F384E2A6EB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40" y="432"/>
              <a:ext cx="2591" cy="1967"/>
            </a:xfrm>
            <a:custGeom>
              <a:avLst/>
              <a:gdLst>
                <a:gd name="T0" fmla="*/ 4 w 64000"/>
                <a:gd name="T1" fmla="*/ 0 h 64000"/>
                <a:gd name="T2" fmla="*/ 2 w 64000"/>
                <a:gd name="T3" fmla="*/ 1 h 64000"/>
                <a:gd name="T4" fmla="*/ 0 w 64000"/>
                <a:gd name="T5" fmla="*/ 0 h 64000"/>
                <a:gd name="T6" fmla="*/ 2 w 64000"/>
                <a:gd name="T7" fmla="*/ -1 h 64000"/>
                <a:gd name="T8" fmla="*/ 4 w 64000"/>
                <a:gd name="T9" fmla="*/ 0 h 64000"/>
                <a:gd name="T10" fmla="*/ 4 w 64000"/>
                <a:gd name="T11" fmla="*/ 0 h 64000"/>
                <a:gd name="T12" fmla="*/ 4 w 64000"/>
                <a:gd name="T13" fmla="*/ 0 h 64000"/>
                <a:gd name="T14" fmla="*/ 3 w 64000"/>
                <a:gd name="T15" fmla="*/ 0 h 64000"/>
                <a:gd name="T16" fmla="*/ 3 w 64000"/>
                <a:gd name="T17" fmla="*/ 0 h 64000"/>
                <a:gd name="T18" fmla="*/ 4 w 64000"/>
                <a:gd name="T19" fmla="*/ 0 h 64000"/>
                <a:gd name="T20" fmla="*/ 4 w 64000"/>
                <a:gd name="T21" fmla="*/ 0 h 640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550001476 w 64000"/>
                <a:gd name="T34" fmla="*/ 1720535752 h 64000"/>
                <a:gd name="T35" fmla="*/ 50291 w 64000"/>
                <a:gd name="T36" fmla="*/ 26257 h 640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000" h="64000">
                  <a:moveTo>
                    <a:pt x="64000" y="32000"/>
                  </a:moveTo>
                  <a:cubicBezTo>
                    <a:pt x="64000" y="49673"/>
                    <a:pt x="49673" y="64000"/>
                    <a:pt x="32000" y="64000"/>
                  </a:cubicBezTo>
                  <a:cubicBezTo>
                    <a:pt x="14326" y="64000"/>
                    <a:pt x="0" y="49673"/>
                    <a:pt x="0" y="32000"/>
                  </a:cubicBezTo>
                  <a:cubicBezTo>
                    <a:pt x="0" y="14326"/>
                    <a:pt x="14326" y="0"/>
                    <a:pt x="32000" y="0"/>
                  </a:cubicBezTo>
                  <a:cubicBezTo>
                    <a:pt x="49673" y="0"/>
                    <a:pt x="63999" y="14326"/>
                    <a:pt x="64000" y="31999"/>
                  </a:cubicBezTo>
                  <a:lnTo>
                    <a:pt x="64000" y="32000"/>
                  </a:lnTo>
                  <a:cubicBezTo>
                    <a:pt x="64000" y="32000"/>
                    <a:pt x="63999" y="32001"/>
                    <a:pt x="63999" y="32001"/>
                  </a:cubicBezTo>
                  <a:lnTo>
                    <a:pt x="50296" y="32001"/>
                  </a:lnTo>
                  <a:lnTo>
                    <a:pt x="50296" y="31999"/>
                  </a:lnTo>
                  <a:lnTo>
                    <a:pt x="63999" y="31998"/>
                  </a:lnTo>
                  <a:cubicBezTo>
                    <a:pt x="63999" y="31998"/>
                    <a:pt x="64000" y="31999"/>
                    <a:pt x="64000" y="32000"/>
                  </a:cubicBezTo>
                  <a:close/>
                </a:path>
              </a:pathLst>
            </a:custGeom>
            <a:solidFill>
              <a:srgbClr val="99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" name="AutoShape 3">
              <a:extLst>
                <a:ext uri="{FF2B5EF4-FFF2-40B4-BE49-F238E27FC236}">
                  <a16:creationId xmlns:a16="http://schemas.microsoft.com/office/drawing/2014/main" id="{83028289-FCD4-459B-9C6C-792B1057E0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28" y="0"/>
              <a:ext cx="1948" cy="1986"/>
            </a:xfrm>
            <a:custGeom>
              <a:avLst/>
              <a:gdLst>
                <a:gd name="T0" fmla="*/ 2 w 64000"/>
                <a:gd name="T1" fmla="*/ 0 h 64000"/>
                <a:gd name="T2" fmla="*/ 1 w 64000"/>
                <a:gd name="T3" fmla="*/ 1 h 64000"/>
                <a:gd name="T4" fmla="*/ 0 w 64000"/>
                <a:gd name="T5" fmla="*/ 0 h 64000"/>
                <a:gd name="T6" fmla="*/ 1 w 64000"/>
                <a:gd name="T7" fmla="*/ -1 h 64000"/>
                <a:gd name="T8" fmla="*/ 2 w 64000"/>
                <a:gd name="T9" fmla="*/ 0 h 64000"/>
                <a:gd name="T10" fmla="*/ 2 w 64000"/>
                <a:gd name="T11" fmla="*/ 0 h 64000"/>
                <a:gd name="T12" fmla="*/ 2 w 64000"/>
                <a:gd name="T13" fmla="*/ 0 h 64000"/>
                <a:gd name="T14" fmla="*/ 1 w 64000"/>
                <a:gd name="T15" fmla="*/ 0 h 64000"/>
                <a:gd name="T16" fmla="*/ 1 w 64000"/>
                <a:gd name="T17" fmla="*/ 0 h 64000"/>
                <a:gd name="T18" fmla="*/ 2 w 64000"/>
                <a:gd name="T19" fmla="*/ 0 h 64000"/>
                <a:gd name="T20" fmla="*/ 2 w 64000"/>
                <a:gd name="T21" fmla="*/ 0 h 640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550001478 w 64000"/>
                <a:gd name="T34" fmla="*/ 1730449241 h 64000"/>
                <a:gd name="T35" fmla="*/ 50070 w 64000"/>
                <a:gd name="T36" fmla="*/ 26393 h 640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000" h="64000">
                  <a:moveTo>
                    <a:pt x="64000" y="32000"/>
                  </a:moveTo>
                  <a:cubicBezTo>
                    <a:pt x="64000" y="49673"/>
                    <a:pt x="49673" y="64000"/>
                    <a:pt x="32000" y="64000"/>
                  </a:cubicBezTo>
                  <a:cubicBezTo>
                    <a:pt x="14326" y="64000"/>
                    <a:pt x="0" y="49673"/>
                    <a:pt x="0" y="32000"/>
                  </a:cubicBezTo>
                  <a:cubicBezTo>
                    <a:pt x="0" y="14326"/>
                    <a:pt x="14326" y="0"/>
                    <a:pt x="32000" y="0"/>
                  </a:cubicBezTo>
                  <a:cubicBezTo>
                    <a:pt x="49673" y="0"/>
                    <a:pt x="63999" y="14326"/>
                    <a:pt x="64000" y="31999"/>
                  </a:cubicBezTo>
                  <a:lnTo>
                    <a:pt x="64000" y="32000"/>
                  </a:lnTo>
                  <a:cubicBezTo>
                    <a:pt x="64000" y="32000"/>
                    <a:pt x="63999" y="32001"/>
                    <a:pt x="63999" y="32001"/>
                  </a:cubicBezTo>
                  <a:lnTo>
                    <a:pt x="50077" y="32001"/>
                  </a:lnTo>
                  <a:lnTo>
                    <a:pt x="50077" y="31999"/>
                  </a:lnTo>
                  <a:lnTo>
                    <a:pt x="63999" y="31998"/>
                  </a:lnTo>
                  <a:cubicBezTo>
                    <a:pt x="63999" y="31998"/>
                    <a:pt x="64000" y="31999"/>
                    <a:pt x="64000" y="32000"/>
                  </a:cubicBezTo>
                  <a:close/>
                </a:path>
              </a:pathLst>
            </a:custGeom>
            <a:solidFill>
              <a:srgbClr val="0066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Line 4">
              <a:extLst>
                <a:ext uri="{FF2B5EF4-FFF2-40B4-BE49-F238E27FC236}">
                  <a16:creationId xmlns:a16="http://schemas.microsoft.com/office/drawing/2014/main" id="{F1C71AAA-6C6D-40E7-8275-1DE162D329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960"/>
              <a:ext cx="4607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5">
            <a:extLst>
              <a:ext uri="{FF2B5EF4-FFF2-40B4-BE49-F238E27FC236}">
                <a16:creationId xmlns:a16="http://schemas.microsoft.com/office/drawing/2014/main" id="{DFED1DAC-FEAD-4735-9ED3-CCE7CBF16B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2025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do título</a:t>
            </a:r>
          </a:p>
        </p:txBody>
      </p:sp>
      <p:sp>
        <p:nvSpPr>
          <p:cNvPr id="1028" name="Rectangle 6">
            <a:extLst>
              <a:ext uri="{FF2B5EF4-FFF2-40B4-BE49-F238E27FC236}">
                <a16:creationId xmlns:a16="http://schemas.microsoft.com/office/drawing/2014/main" id="{1E1AAF47-2C2C-4FA7-B5C5-EBEF5CF793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2025" cy="411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da estrutura de tópicos</a:t>
            </a:r>
          </a:p>
          <a:p>
            <a:pPr lvl="1"/>
            <a:r>
              <a:rPr lang="en-GB" altLang="pt-BR"/>
              <a:t>2.º nível da estrutura de tópicos</a:t>
            </a:r>
          </a:p>
          <a:p>
            <a:pPr lvl="2"/>
            <a:r>
              <a:rPr lang="en-GB" altLang="pt-BR"/>
              <a:t>3.º nível da estrutura de tópicos</a:t>
            </a:r>
          </a:p>
          <a:p>
            <a:pPr lvl="3"/>
            <a:r>
              <a:rPr lang="en-GB" altLang="pt-BR"/>
              <a:t>4.º nível da estrutura de tópicos</a:t>
            </a:r>
          </a:p>
          <a:p>
            <a:pPr lvl="4"/>
            <a:r>
              <a:rPr lang="en-GB" altLang="pt-BR"/>
              <a:t>5.º nível da estrutura de tópicos</a:t>
            </a:r>
          </a:p>
          <a:p>
            <a:pPr lvl="4"/>
            <a:r>
              <a:rPr lang="en-GB" altLang="pt-BR"/>
              <a:t>6.º nível da estrutura de tópicos</a:t>
            </a:r>
          </a:p>
          <a:p>
            <a:pPr lvl="4"/>
            <a:r>
              <a:rPr lang="en-GB" altLang="pt-BR"/>
              <a:t>7.º nível da estrutura de tópicos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0EEBD34E-45AD-434A-BE34-F06938E5019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32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8C811735-BBA9-4FA8-857D-8FC6F8202D4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937D9CB3-6B01-4606-B154-8F0D8B41FB5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9633FD2C-0714-4F27-B7CF-13F4E908550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kern="1200">
          <a:solidFill>
            <a:srgbClr val="0066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6666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6666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6666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6666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6666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6666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6666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6666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7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9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5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4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4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om.ufop.br/prof/marcone/Disciplinas/InteligenciaComputacional/BuscaTabu-CE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D0290EC0-ADC6-4BFD-B48C-8C3A0C40845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Particle Swarm Optimization (PSO)</a:t>
            </a: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8A2CDE9C-5135-4039-A1DD-B3CBC514A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2276475"/>
            <a:ext cx="72390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7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>
              <a:spcBef>
                <a:spcPts val="4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>
              <a:spcBef>
                <a:spcPts val="4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SzPct val="70000"/>
              <a:buFontTx/>
              <a:buNone/>
            </a:pPr>
            <a:r>
              <a:rPr lang="pt-BR" altLang="pt-BR"/>
              <a:t>Marcone Jamilson Freitas Souza</a:t>
            </a:r>
          </a:p>
          <a:p>
            <a:pPr algn="ctr" eaLnBrk="1" hangingPunct="1">
              <a:spcBef>
                <a:spcPts val="625"/>
              </a:spcBef>
              <a:buClrTx/>
              <a:buSzPct val="70000"/>
              <a:buFontTx/>
              <a:buNone/>
            </a:pPr>
            <a:r>
              <a:rPr lang="pt-BR" altLang="pt-BR" sz="2500"/>
              <a:t>Departamento de Computação</a:t>
            </a:r>
          </a:p>
          <a:p>
            <a:pPr algn="ctr" eaLnBrk="1" hangingPunct="1">
              <a:spcBef>
                <a:spcPts val="625"/>
              </a:spcBef>
              <a:buClrTx/>
              <a:buSzPct val="70000"/>
              <a:buFontTx/>
              <a:buNone/>
            </a:pPr>
            <a:r>
              <a:rPr lang="pt-BR" altLang="pt-BR" sz="2500"/>
              <a:t>Universidade Federal de Ouro Preto</a:t>
            </a:r>
          </a:p>
          <a:p>
            <a:pPr algn="ctr" eaLnBrk="1" hangingPunct="1">
              <a:spcBef>
                <a:spcPts val="625"/>
              </a:spcBef>
              <a:buClrTx/>
              <a:buSzPct val="70000"/>
              <a:buFontTx/>
              <a:buNone/>
            </a:pPr>
            <a:endParaRPr lang="pt-BR" altLang="pt-BR" sz="2500"/>
          </a:p>
          <a:p>
            <a:pPr algn="ctr" eaLnBrk="1" hangingPunct="1">
              <a:spcBef>
                <a:spcPts val="625"/>
              </a:spcBef>
              <a:buClrTx/>
              <a:buSzPct val="70000"/>
              <a:buFontTx/>
              <a:buNone/>
            </a:pPr>
            <a:r>
              <a:rPr lang="pt-BR" altLang="pt-BR" sz="2500"/>
              <a:t>*Baseado no material da Profa. </a:t>
            </a:r>
          </a:p>
          <a:p>
            <a:pPr algn="ctr" eaLnBrk="1" hangingPunct="1">
              <a:spcBef>
                <a:spcPts val="625"/>
              </a:spcBef>
              <a:buClrTx/>
              <a:buSzPct val="70000"/>
              <a:buFontTx/>
              <a:buNone/>
            </a:pPr>
            <a:r>
              <a:rPr lang="pt-BR" altLang="pt-BR" sz="2500"/>
              <a:t>Estéfane G. M. de Lacerda</a:t>
            </a:r>
            <a:r>
              <a:rPr lang="pt-BR" altLang="pt-BR" sz="2000"/>
              <a:t> (www.dca.ufrn.br/~estefane/metaheuristicas/pso.pdf)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C309E86-4552-4DB8-9D4A-0F8DCAE00306}"/>
              </a:ext>
            </a:extLst>
          </p:cNvPr>
          <p:cNvSpPr txBox="1"/>
          <p:nvPr/>
        </p:nvSpPr>
        <p:spPr>
          <a:xfrm>
            <a:off x="432910" y="6237312"/>
            <a:ext cx="71870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>
                <a:solidFill>
                  <a:schemeClr val="tx1"/>
                </a:solidFill>
              </a:rPr>
              <a:t>Souza, Marcone J. F. </a:t>
            </a:r>
            <a:r>
              <a:rPr lang="pt-BR" sz="900" dirty="0" err="1">
                <a:solidFill>
                  <a:schemeClr val="tx1"/>
                </a:solidFill>
              </a:rPr>
              <a:t>Particle</a:t>
            </a:r>
            <a:r>
              <a:rPr lang="pt-BR" sz="900" dirty="0">
                <a:solidFill>
                  <a:schemeClr val="tx1"/>
                </a:solidFill>
              </a:rPr>
              <a:t> </a:t>
            </a:r>
            <a:r>
              <a:rPr lang="pt-BR" sz="900" dirty="0" err="1">
                <a:solidFill>
                  <a:schemeClr val="tx1"/>
                </a:solidFill>
              </a:rPr>
              <a:t>Swarm</a:t>
            </a:r>
            <a:r>
              <a:rPr lang="pt-BR" sz="900" dirty="0">
                <a:solidFill>
                  <a:schemeClr val="tx1"/>
                </a:solidFill>
              </a:rPr>
              <a:t> </a:t>
            </a:r>
            <a:r>
              <a:rPr lang="pt-BR" sz="900" dirty="0" err="1">
                <a:solidFill>
                  <a:schemeClr val="tx1"/>
                </a:solidFill>
              </a:rPr>
              <a:t>Optimization</a:t>
            </a:r>
            <a:r>
              <a:rPr lang="pt-BR" sz="900" dirty="0">
                <a:solidFill>
                  <a:schemeClr val="tx1"/>
                </a:solidFill>
              </a:rPr>
              <a:t>. Notas de aula de </a:t>
            </a:r>
            <a:r>
              <a:rPr lang="pt-BR" sz="900">
                <a:solidFill>
                  <a:schemeClr val="tx1"/>
                </a:solidFill>
              </a:rPr>
              <a:t>Técnicas Meta-heurísticas </a:t>
            </a:r>
            <a:r>
              <a:rPr lang="pt-BR" sz="900" dirty="0">
                <a:solidFill>
                  <a:schemeClr val="tx1"/>
                </a:solidFill>
              </a:rPr>
              <a:t>para Otimização Combinatória. Departamento de Computação, Universidade Federal de Ouro Preto, Ouro Preto, 2021. Disponível em </a:t>
            </a:r>
            <a:r>
              <a:rPr lang="pt-BR" sz="9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http://www.decom.ufop.br/prof/marcone/Disciplinas/InteligenciaComputacional/PSO.pptx</a:t>
            </a:r>
            <a:r>
              <a:rPr lang="pt-BR" sz="900" dirty="0">
                <a:solidFill>
                  <a:schemeClr val="tx1"/>
                </a:solidFill>
              </a:rPr>
              <a:t> </a:t>
            </a:r>
            <a:endParaRPr lang="en-US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9F08C6D7-25BE-4EC8-A682-C26CA9A3A6A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 sz="3200"/>
              <a:t>Atualização de posição e velocidade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066766EE-78FB-4327-9523-5F410E65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/>
              <a:t>A nova velocidade da partícula é influenciada por três fatores: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/>
              <a:t>velocidade anterior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/>
              <a:t>distância entre sua posição atual e melhor posição alcançada até então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/>
              <a:t>distância entre sua posição atual e a melhor posição do grupo</a:t>
            </a:r>
          </a:p>
          <a:p>
            <a:pPr marL="341313" indent="-341313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/>
              <a:t>A partir do cálculo dessa nova velocidade, a partícula “voa” para sua nova posição</a:t>
            </a:r>
          </a:p>
          <a:p>
            <a:pPr marL="341313" indent="-341313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altLang="pt-B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1128C483-1C02-41C7-8C36-38CF5F7D8E7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Atualização da nova posição</a:t>
            </a:r>
          </a:p>
        </p:txBody>
      </p:sp>
      <p:sp>
        <p:nvSpPr>
          <p:cNvPr id="23556" name="Text Box 3">
            <a:extLst>
              <a:ext uri="{FF2B5EF4-FFF2-40B4-BE49-F238E27FC236}">
                <a16:creationId xmlns:a16="http://schemas.microsoft.com/office/drawing/2014/main" id="{CB113D8D-15C1-4A1E-A9BD-1C5C53958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5589588"/>
            <a:ext cx="7273925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7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>
              <a:spcBef>
                <a:spcPts val="4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>
              <a:spcBef>
                <a:spcPts val="4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1125"/>
              </a:spcBef>
              <a:buClrTx/>
              <a:buFontTx/>
              <a:buNone/>
            </a:pPr>
            <a:r>
              <a:rPr lang="pt-BR" altLang="pt-BR" sz="1800"/>
              <a:t>Inicialmente, diversas partículas são espalhadas aleatoriamente no espaço de busca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C4CEA13-2983-4836-8D46-C7A163BD41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772816"/>
            <a:ext cx="4400550" cy="340042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C3EC07FA-66B9-4DFB-B08B-F861EE1F5C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5232" y="1802960"/>
            <a:ext cx="4876800" cy="3552825"/>
          </a:xfrm>
          <a:prstGeom prst="rect">
            <a:avLst/>
          </a:prstGeom>
        </p:spPr>
      </p:pic>
      <p:sp>
        <p:nvSpPr>
          <p:cNvPr id="25602" name="Rectangle 1">
            <a:extLst>
              <a:ext uri="{FF2B5EF4-FFF2-40B4-BE49-F238E27FC236}">
                <a16:creationId xmlns:a16="http://schemas.microsoft.com/office/drawing/2014/main" id="{3B163BCB-647D-4AE5-BF40-F6BE09806B5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Atualização da nova posição</a:t>
            </a:r>
          </a:p>
        </p:txBody>
      </p:sp>
      <p:sp>
        <p:nvSpPr>
          <p:cNvPr id="25604" name="Text Box 3">
            <a:extLst>
              <a:ext uri="{FF2B5EF4-FFF2-40B4-BE49-F238E27FC236}">
                <a16:creationId xmlns:a16="http://schemas.microsoft.com/office/drawing/2014/main" id="{D4D828D6-B73E-441D-B823-12E018CD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5589588"/>
            <a:ext cx="7273925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7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>
              <a:spcBef>
                <a:spcPts val="4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>
              <a:spcBef>
                <a:spcPts val="4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1125"/>
              </a:spcBef>
              <a:buClrTx/>
              <a:buFontTx/>
              <a:buNone/>
            </a:pPr>
            <a:r>
              <a:rPr lang="pt-BR" altLang="pt-BR" sz="1800"/>
              <a:t>Cada partícula utiliza sua melhor posição no passado (em cinza) e sua melhor posição na vizinhança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E0081AF8-5804-4084-91B0-2CBD5DD7ADD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Atualização da nova posição</a:t>
            </a:r>
          </a:p>
        </p:txBody>
      </p:sp>
      <p:sp>
        <p:nvSpPr>
          <p:cNvPr id="27652" name="Text Box 3">
            <a:extLst>
              <a:ext uri="{FF2B5EF4-FFF2-40B4-BE49-F238E27FC236}">
                <a16:creationId xmlns:a16="http://schemas.microsoft.com/office/drawing/2014/main" id="{7982C7A6-FD6B-48C4-9932-29E8C58CE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5589588"/>
            <a:ext cx="7273925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7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>
              <a:spcBef>
                <a:spcPts val="4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>
              <a:spcBef>
                <a:spcPts val="4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1125"/>
              </a:spcBef>
              <a:buClrTx/>
              <a:buFontTx/>
              <a:buNone/>
            </a:pPr>
            <a:r>
              <a:rPr lang="pt-BR" altLang="pt-BR" sz="1800"/>
              <a:t>A partícula se move para a nova posição, pela combinação linear desses dois vetores, com pesos diferentes.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BC937FD-CB53-4DD8-82AD-214BB11C92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2904" y="1795580"/>
            <a:ext cx="5105400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694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>
            <a:extLst>
              <a:ext uri="{FF2B5EF4-FFF2-40B4-BE49-F238E27FC236}">
                <a16:creationId xmlns:a16="http://schemas.microsoft.com/office/drawing/2014/main" id="{7963CB0F-0F05-401C-A02D-318B8ED604D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Atualização da nova posição</a:t>
            </a:r>
          </a:p>
        </p:txBody>
      </p:sp>
      <p:sp>
        <p:nvSpPr>
          <p:cNvPr id="29700" name="Text Box 3">
            <a:extLst>
              <a:ext uri="{FF2B5EF4-FFF2-40B4-BE49-F238E27FC236}">
                <a16:creationId xmlns:a16="http://schemas.microsoft.com/office/drawing/2014/main" id="{BAF7125D-BF8A-4C50-AB22-EE3F002C8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5589588"/>
            <a:ext cx="72739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7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>
              <a:spcBef>
                <a:spcPts val="4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>
              <a:spcBef>
                <a:spcPts val="4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ts val="4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1125"/>
              </a:spcBef>
              <a:buClrTx/>
              <a:buFontTx/>
              <a:buNone/>
            </a:pPr>
            <a:r>
              <a:rPr lang="pt-BR" altLang="pt-BR" sz="1800"/>
              <a:t>Nova posição para a partícula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F7E8A69-4A0C-4D02-BD96-5DE3422849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5064" y="1825160"/>
            <a:ext cx="5019675" cy="357187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>
            <a:extLst>
              <a:ext uri="{FF2B5EF4-FFF2-40B4-BE49-F238E27FC236}">
                <a16:creationId xmlns:a16="http://schemas.microsoft.com/office/drawing/2014/main" id="{6B089AF4-C05B-4EDD-ACEA-8346599CE22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Interpretação Geométrica</a:t>
            </a:r>
          </a:p>
        </p:txBody>
      </p:sp>
      <p:pic>
        <p:nvPicPr>
          <p:cNvPr id="31747" name="Picture 2">
            <a:extLst>
              <a:ext uri="{FF2B5EF4-FFF2-40B4-BE49-F238E27FC236}">
                <a16:creationId xmlns:a16="http://schemas.microsoft.com/office/drawing/2014/main" id="{C1114D68-DBBA-485F-B18E-1D93133B0A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325" y="1574800"/>
            <a:ext cx="52117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>
            <a:extLst>
              <a:ext uri="{FF2B5EF4-FFF2-40B4-BE49-F238E27FC236}">
                <a16:creationId xmlns:a16="http://schemas.microsoft.com/office/drawing/2014/main" id="{C1330651-2555-46DA-BAA7-1133C447FF6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Interpretação Geométrica</a:t>
            </a:r>
          </a:p>
        </p:txBody>
      </p:sp>
      <p:pic>
        <p:nvPicPr>
          <p:cNvPr id="33795" name="Picture 2">
            <a:extLst>
              <a:ext uri="{FF2B5EF4-FFF2-40B4-BE49-F238E27FC236}">
                <a16:creationId xmlns:a16="http://schemas.microsoft.com/office/drawing/2014/main" id="{A2CB4B7C-3153-4807-BA84-2DC8C0E76C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388" y="1711325"/>
            <a:ext cx="7010400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>
            <a:extLst>
              <a:ext uri="{FF2B5EF4-FFF2-40B4-BE49-F238E27FC236}">
                <a16:creationId xmlns:a16="http://schemas.microsoft.com/office/drawing/2014/main" id="{8DEAA0A4-2A1F-41CE-B07D-C6950B6AEA4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 sz="3200"/>
              <a:t>Diversificação versus intensificação</a:t>
            </a: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E1654858-AEA1-440F-871C-8A781F3FD6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1457325"/>
          </a:xfrm>
        </p:spPr>
        <p:txBody>
          <a:bodyPr/>
          <a:lstStyle/>
          <a:p>
            <a:pPr marL="341313" indent="-341313" eaLnBrk="1" hangingPunct="1"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/>
              <a:t>O algoritmo PSO fornece um mecanismo bem balanceado entre diversificação e intensificação:</a:t>
            </a:r>
          </a:p>
        </p:txBody>
      </p:sp>
      <p:pic>
        <p:nvPicPr>
          <p:cNvPr id="35844" name="Picture 3">
            <a:extLst>
              <a:ext uri="{FF2B5EF4-FFF2-40B4-BE49-F238E27FC236}">
                <a16:creationId xmlns:a16="http://schemas.microsoft.com/office/drawing/2014/main" id="{3DD88B2F-1E8E-41FE-B34E-4555FFA7A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800" y="3762375"/>
            <a:ext cx="7046913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>
            <a:extLst>
              <a:ext uri="{FF2B5EF4-FFF2-40B4-BE49-F238E27FC236}">
                <a16:creationId xmlns:a16="http://schemas.microsoft.com/office/drawing/2014/main" id="{ECB702CE-524E-40C1-B36B-0608071E39D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Algoritmo PSO</a:t>
            </a:r>
          </a:p>
        </p:txBody>
      </p:sp>
      <p:pic>
        <p:nvPicPr>
          <p:cNvPr id="37891" name="Picture 2">
            <a:extLst>
              <a:ext uri="{FF2B5EF4-FFF2-40B4-BE49-F238E27FC236}">
                <a16:creationId xmlns:a16="http://schemas.microsoft.com/office/drawing/2014/main" id="{C27B15F9-0FC2-4380-88E4-AC039222E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557338"/>
            <a:ext cx="5805488" cy="511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>
            <a:extLst>
              <a:ext uri="{FF2B5EF4-FFF2-40B4-BE49-F238E27FC236}">
                <a16:creationId xmlns:a16="http://schemas.microsoft.com/office/drawing/2014/main" id="{307AC8DE-4FBB-4596-A1B3-3A1790CBB68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Algoritmo PSO</a:t>
            </a:r>
          </a:p>
        </p:txBody>
      </p:sp>
      <p:pic>
        <p:nvPicPr>
          <p:cNvPr id="39939" name="Picture 2">
            <a:extLst>
              <a:ext uri="{FF2B5EF4-FFF2-40B4-BE49-F238E27FC236}">
                <a16:creationId xmlns:a16="http://schemas.microsoft.com/office/drawing/2014/main" id="{E51CF4D7-BB64-4CC8-8502-93E0A2994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1541463"/>
            <a:ext cx="6038850" cy="349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9940" name="Picture 3">
            <a:extLst>
              <a:ext uri="{FF2B5EF4-FFF2-40B4-BE49-F238E27FC236}">
                <a16:creationId xmlns:a16="http://schemas.microsoft.com/office/drawing/2014/main" id="{7B2C602A-7CFF-45CE-89AA-19FF25B1A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038" y="4868863"/>
            <a:ext cx="6002337" cy="165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3FC8DA7A-BA99-4137-B03F-488DA74B808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Particle Swarm Optimization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6457CA6-00E4-4395-9C40-345DBB7ABF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marL="341313" indent="-341313" eaLnBrk="1" hangingPunct="1"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/>
              <a:t>Otimização por nuvem de partículas</a:t>
            </a:r>
          </a:p>
          <a:p>
            <a:pPr marL="341313" indent="-341313" eaLnBrk="1" hangingPunct="1"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/>
              <a:t>Desenvolvido pelo psicólogo social James Kennedy e o engenheiro eletricista Russel Eberhart, em 1995</a:t>
            </a:r>
          </a:p>
          <a:p>
            <a:pPr marL="341313" indent="-341313" eaLnBrk="1" hangingPunct="1"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/>
              <a:t>Originalmente desenvolvido para resolver problemas de otimização com variáveis contínuas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:a16="http://schemas.microsoft.com/office/drawing/2014/main" id="{E2C9643E-9DCA-4FCA-B7D6-2EB198108A0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Detalhes de implementação</a:t>
            </a: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67089E21-69DD-4F12-A663-57BE3A731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25"/>
              </a:spcBef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500" dirty="0"/>
              <a:t>Limites para as posições de uma partícula: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100" dirty="0" err="1"/>
              <a:t>x</a:t>
            </a:r>
            <a:r>
              <a:rPr lang="pt-BR" altLang="pt-BR" sz="2100" baseline="-25000" dirty="0" err="1"/>
              <a:t>ij</a:t>
            </a:r>
            <a:r>
              <a:rPr lang="pt-BR" altLang="pt-BR" sz="2100" dirty="0"/>
              <a:t> </a:t>
            </a:r>
            <a:r>
              <a:rPr lang="pt-BR" altLang="pt-BR" sz="2100" dirty="0">
                <a:latin typeface="Symbol" panose="05050102010706020507" pitchFamily="18" charset="2"/>
              </a:rPr>
              <a:t></a:t>
            </a:r>
            <a:r>
              <a:rPr lang="pt-BR" altLang="pt-BR" sz="2100" dirty="0"/>
              <a:t> [</a:t>
            </a:r>
            <a:r>
              <a:rPr lang="pt-BR" altLang="pt-BR" sz="2100" dirty="0" err="1"/>
              <a:t>x</a:t>
            </a:r>
            <a:r>
              <a:rPr lang="pt-BR" altLang="pt-BR" sz="2100" baseline="-25000" dirty="0" err="1"/>
              <a:t>min</a:t>
            </a:r>
            <a:r>
              <a:rPr lang="pt-BR" altLang="pt-BR" sz="2100" dirty="0"/>
              <a:t>, </a:t>
            </a:r>
            <a:r>
              <a:rPr lang="pt-BR" altLang="pt-BR" sz="2100" dirty="0" err="1"/>
              <a:t>x</a:t>
            </a:r>
            <a:r>
              <a:rPr lang="pt-BR" altLang="pt-BR" sz="2100" baseline="-25000" dirty="0" err="1"/>
              <a:t>max</a:t>
            </a:r>
            <a:r>
              <a:rPr lang="pt-BR" altLang="pt-BR" sz="2100" dirty="0"/>
              <a:t>]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100" dirty="0"/>
              <a:t>Caso </a:t>
            </a:r>
            <a:r>
              <a:rPr lang="pt-BR" altLang="pt-BR" sz="2100" dirty="0" err="1"/>
              <a:t>x</a:t>
            </a:r>
            <a:r>
              <a:rPr lang="pt-BR" altLang="pt-BR" sz="1900" baseline="-25000" dirty="0" err="1"/>
              <a:t>ij</a:t>
            </a:r>
            <a:r>
              <a:rPr lang="pt-BR" altLang="pt-BR" sz="2100" dirty="0"/>
              <a:t> saia deste intervalo, fazer:</a:t>
            </a:r>
          </a:p>
          <a:p>
            <a:pPr lvl="2" eaLnBrk="1" hangingPunct="1">
              <a:lnSpc>
                <a:spcPct val="90000"/>
              </a:lnSpc>
              <a:spcBef>
                <a:spcPts val="500"/>
              </a:spcBef>
              <a:buClr>
                <a:srgbClr val="006666"/>
              </a:buClr>
              <a:buSzPct val="65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000" dirty="0" err="1"/>
              <a:t>x</a:t>
            </a:r>
            <a:r>
              <a:rPr lang="pt-BR" altLang="pt-BR" sz="1800" baseline="-25000" dirty="0" err="1"/>
              <a:t>ij</a:t>
            </a:r>
            <a:r>
              <a:rPr lang="pt-BR" altLang="pt-BR" sz="2000" dirty="0"/>
              <a:t> = </a:t>
            </a:r>
            <a:r>
              <a:rPr lang="pt-BR" altLang="pt-BR" sz="2000" dirty="0" err="1"/>
              <a:t>x</a:t>
            </a:r>
            <a:r>
              <a:rPr lang="pt-BR" altLang="pt-BR" sz="1800" baseline="-25000" dirty="0" err="1"/>
              <a:t>min</a:t>
            </a:r>
            <a:r>
              <a:rPr lang="pt-BR" altLang="pt-BR" sz="2000" dirty="0"/>
              <a:t> ou </a:t>
            </a:r>
            <a:r>
              <a:rPr lang="pt-BR" altLang="pt-BR" sz="2000" dirty="0" err="1"/>
              <a:t>x</a:t>
            </a:r>
            <a:r>
              <a:rPr lang="pt-BR" altLang="pt-BR" sz="2000" baseline="-25000" dirty="0" err="1"/>
              <a:t>ij</a:t>
            </a:r>
            <a:r>
              <a:rPr lang="pt-BR" altLang="pt-BR" sz="2000" dirty="0"/>
              <a:t> = </a:t>
            </a:r>
            <a:r>
              <a:rPr lang="pt-BR" altLang="pt-BR" sz="2000" dirty="0" err="1"/>
              <a:t>x</a:t>
            </a:r>
            <a:r>
              <a:rPr lang="pt-BR" altLang="pt-BR" sz="2000" baseline="-25000" dirty="0" err="1"/>
              <a:t>max</a:t>
            </a:r>
            <a:r>
              <a:rPr lang="pt-BR" altLang="pt-BR" sz="2000" dirty="0"/>
              <a:t>, conforme o caso</a:t>
            </a:r>
          </a:p>
          <a:p>
            <a:pPr lvl="2" eaLnBrk="1" hangingPunct="1">
              <a:lnSpc>
                <a:spcPct val="90000"/>
              </a:lnSpc>
              <a:spcBef>
                <a:spcPts val="500"/>
              </a:spcBef>
              <a:buClr>
                <a:srgbClr val="006666"/>
              </a:buClr>
              <a:buSzPct val="65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000" dirty="0"/>
              <a:t>v = 0.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25"/>
              </a:spcBef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500" dirty="0"/>
              <a:t>Velocidade máxima: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100" dirty="0" err="1"/>
              <a:t>v</a:t>
            </a:r>
            <a:r>
              <a:rPr lang="pt-BR" altLang="pt-BR" sz="2100" baseline="-25000" dirty="0" err="1"/>
              <a:t>min</a:t>
            </a:r>
            <a:r>
              <a:rPr lang="pt-BR" altLang="pt-BR" sz="2100" dirty="0"/>
              <a:t> </a:t>
            </a:r>
            <a:r>
              <a:rPr lang="pt-BR" altLang="pt-BR" sz="2100" dirty="0">
                <a:latin typeface="Symbol" panose="05050102010706020507" pitchFamily="18" charset="2"/>
              </a:rPr>
              <a:t></a:t>
            </a:r>
            <a:r>
              <a:rPr lang="pt-BR" altLang="pt-BR" sz="2100" dirty="0"/>
              <a:t> v </a:t>
            </a:r>
            <a:r>
              <a:rPr lang="pt-BR" altLang="pt-BR" sz="2100" dirty="0">
                <a:latin typeface="Symbol" panose="05050102010706020507" pitchFamily="18" charset="2"/>
              </a:rPr>
              <a:t></a:t>
            </a:r>
            <a:r>
              <a:rPr lang="pt-BR" altLang="pt-BR" sz="2100" dirty="0"/>
              <a:t> </a:t>
            </a:r>
            <a:r>
              <a:rPr lang="pt-BR" altLang="pt-BR" sz="2100" dirty="0" err="1"/>
              <a:t>v</a:t>
            </a:r>
            <a:r>
              <a:rPr lang="pt-BR" altLang="pt-BR" sz="2100" baseline="-25000" dirty="0" err="1"/>
              <a:t>max</a:t>
            </a:r>
            <a:endParaRPr lang="pt-BR" altLang="pt-BR" sz="2100" baseline="-25000" dirty="0"/>
          </a:p>
          <a:p>
            <a:pPr marL="341313" indent="-341313" eaLnBrk="1" hangingPunct="1">
              <a:lnSpc>
                <a:spcPct val="90000"/>
              </a:lnSpc>
              <a:spcBef>
                <a:spcPts val="625"/>
              </a:spcBef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500" dirty="0"/>
              <a:t>Não é necessário armazenar </a:t>
            </a:r>
            <a:r>
              <a:rPr lang="pt-BR" altLang="pt-BR" sz="2500" b="1" dirty="0"/>
              <a:t>g</a:t>
            </a:r>
            <a:r>
              <a:rPr lang="pt-BR" altLang="pt-BR" sz="2500" dirty="0"/>
              <a:t> no computador. Basta armazenar o índice </a:t>
            </a:r>
            <a:r>
              <a:rPr lang="pt-BR" altLang="pt-BR" sz="2500" i="1" dirty="0"/>
              <a:t>i</a:t>
            </a:r>
            <a:r>
              <a:rPr lang="pt-BR" altLang="pt-BR" sz="2500" dirty="0"/>
              <a:t> tal que </a:t>
            </a:r>
            <a:r>
              <a:rPr lang="pt-BR" altLang="pt-BR" sz="2500" b="1" dirty="0"/>
              <a:t>p</a:t>
            </a:r>
            <a:r>
              <a:rPr lang="pt-BR" altLang="pt-BR" sz="2500" i="1" baseline="-25000" dirty="0"/>
              <a:t>i</a:t>
            </a:r>
            <a:r>
              <a:rPr lang="pt-BR" altLang="pt-BR" sz="2500" dirty="0"/>
              <a:t> = </a:t>
            </a:r>
            <a:r>
              <a:rPr lang="pt-BR" altLang="pt-BR" sz="2500" b="1" dirty="0"/>
              <a:t>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03CB2314-8A59-44F3-A3CC-2B7865261F5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Melhoramentos</a:t>
            </a: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7007A781-F710-4E6B-A4A6-45672C849B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marL="341313" indent="-341313" eaLnBrk="1" hangingPunct="1"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/>
              <a:t>Redução linear da ponderação de inércia</a:t>
            </a:r>
          </a:p>
          <a:p>
            <a:pPr marL="741363" lvl="1" indent="-284163" eaLnBrk="1" hangingPunct="1"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/>
              <a:t>Para reduzir gradativamente a influência da diversificação</a:t>
            </a:r>
          </a:p>
          <a:p>
            <a:pPr marL="341313" indent="-341313" eaLnBrk="1" hangingPunct="1"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/>
              <a:t>Fator de constrição</a:t>
            </a:r>
          </a:p>
          <a:p>
            <a:pPr marL="741363" lvl="1" indent="-284163" eaLnBrk="1" hangingPunct="1"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/>
              <a:t>Para evitar a mudança brusca de velocidade</a:t>
            </a:r>
          </a:p>
          <a:p>
            <a:pPr marL="341313" indent="-341313" eaLnBrk="1" hangingPunct="1">
              <a:buClr>
                <a:srgbClr val="006666"/>
              </a:buClr>
              <a:buSzPct val="7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altLang="pt-B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>
            <a:extLst>
              <a:ext uri="{FF2B5EF4-FFF2-40B4-BE49-F238E27FC236}">
                <a16:creationId xmlns:a16="http://schemas.microsoft.com/office/drawing/2014/main" id="{D591E2D3-1496-4DDF-B496-AC73E21EFA0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 sz="3200"/>
              <a:t>Redução linear da ponderação de inércia</a:t>
            </a:r>
          </a:p>
        </p:txBody>
      </p:sp>
      <p:pic>
        <p:nvPicPr>
          <p:cNvPr id="46083" name="Picture 2">
            <a:extLst>
              <a:ext uri="{FF2B5EF4-FFF2-40B4-BE49-F238E27FC236}">
                <a16:creationId xmlns:a16="http://schemas.microsoft.com/office/drawing/2014/main" id="{3315DCCC-46B1-46B9-BC39-70F057207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113" y="1827213"/>
            <a:ext cx="62198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>
            <a:extLst>
              <a:ext uri="{FF2B5EF4-FFF2-40B4-BE49-F238E27FC236}">
                <a16:creationId xmlns:a16="http://schemas.microsoft.com/office/drawing/2014/main" id="{0426CA6D-65C6-476E-95B2-7874F2754F8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Fator de constrição</a:t>
            </a:r>
          </a:p>
        </p:txBody>
      </p:sp>
      <p:pic>
        <p:nvPicPr>
          <p:cNvPr id="48131" name="Picture 2">
            <a:extLst>
              <a:ext uri="{FF2B5EF4-FFF2-40B4-BE49-F238E27FC236}">
                <a16:creationId xmlns:a16="http://schemas.microsoft.com/office/drawing/2014/main" id="{9A709C9F-6E9E-46C8-A480-47FB3AE39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1827213"/>
            <a:ext cx="66262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8132" name="Picture 3">
            <a:extLst>
              <a:ext uri="{FF2B5EF4-FFF2-40B4-BE49-F238E27FC236}">
                <a16:creationId xmlns:a16="http://schemas.microsoft.com/office/drawing/2014/main" id="{A7BD76B9-D88C-4289-A5E4-74D20316C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548063"/>
            <a:ext cx="307975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>
            <a:extLst>
              <a:ext uri="{FF2B5EF4-FFF2-40B4-BE49-F238E27FC236}">
                <a16:creationId xmlns:a16="http://schemas.microsoft.com/office/drawing/2014/main" id="{ADA11C7F-87CF-4209-9977-0BE130688BB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PSO Discreto</a:t>
            </a: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703DB75E-BE94-4E00-9A01-3E1B82A71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marL="341313" indent="-341313" eaLnBrk="1" hangingPunct="1"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/>
              <a:t>Os vetores de posição (atual, melhor posição da partícula e melhor posição global) usam valores discretos</a:t>
            </a:r>
          </a:p>
          <a:p>
            <a:pPr marL="341313" indent="-341313" eaLnBrk="1" hangingPunct="1"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/>
              <a:t>O vetor velocidade é substituído por um vetor de trocas de posições (que representam as trocas necessárias para sair de uma posição e ir à outra) </a:t>
            </a:r>
          </a:p>
          <a:p>
            <a:pPr marL="341313" indent="-341313" eaLnBrk="1" hangingPunct="1">
              <a:buClr>
                <a:srgbClr val="006666"/>
              </a:buClr>
              <a:buSzPct val="7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altLang="pt-B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>
            <a:extLst>
              <a:ext uri="{FF2B5EF4-FFF2-40B4-BE49-F238E27FC236}">
                <a16:creationId xmlns:a16="http://schemas.microsoft.com/office/drawing/2014/main" id="{DB412AB1-10BD-4355-9AA3-308C3A26C0B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PSO Discreto aplicado ao PCV</a:t>
            </a: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160EAA4C-1833-485D-94C0-E02951506A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25"/>
              </a:spcBef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500"/>
              <a:t>População inicial: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100"/>
              <a:t>Cada partícula é um vetor </a:t>
            </a:r>
            <a:r>
              <a:rPr lang="pt-BR" altLang="pt-BR" sz="2100" i="1"/>
              <a:t>n</a:t>
            </a:r>
            <a:r>
              <a:rPr lang="pt-BR" altLang="pt-BR" sz="2100"/>
              <a:t>-dimensional, sendo </a:t>
            </a:r>
            <a:r>
              <a:rPr lang="pt-BR" altLang="pt-BR" sz="2100" i="1"/>
              <a:t>n</a:t>
            </a:r>
            <a:r>
              <a:rPr lang="pt-BR" altLang="pt-BR" sz="2100"/>
              <a:t> o número de cidades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100"/>
              <a:t>Partículas geradas aleatoriamente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25"/>
              </a:spcBef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500"/>
              <a:t>Operadores discretos: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100"/>
              <a:t>Velocidade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100"/>
              <a:t>Movimentação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100"/>
              <a:t>Obtenção da velocidade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100"/>
              <a:t>Soma de velocidades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100"/>
              <a:t>Multiplicação de uma constante por uma velocidade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>
            <a:extLst>
              <a:ext uri="{FF2B5EF4-FFF2-40B4-BE49-F238E27FC236}">
                <a16:creationId xmlns:a16="http://schemas.microsoft.com/office/drawing/2014/main" id="{75630761-2215-4F85-96A3-2E551BD0B55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PSO Discreto aplicado ao PCV</a:t>
            </a: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910E2995-B760-4C3F-9012-2FF047171F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25"/>
              </a:spcBef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100"/>
              <a:t>Operador velocidade: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7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1900"/>
              <a:t>Lista de trocas que serão feitas. Se não há trocas, a velocidade é nula. Quanto maior o número de trocas, maior a velocidade da partícula.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7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1900"/>
              <a:t>Exemplo de uma lista de trocas (transposição):</a:t>
            </a:r>
          </a:p>
          <a:p>
            <a:pPr lvl="2" eaLnBrk="1" hangingPunct="1">
              <a:lnSpc>
                <a:spcPct val="80000"/>
              </a:lnSpc>
              <a:spcBef>
                <a:spcPts val="475"/>
              </a:spcBef>
              <a:buClr>
                <a:srgbClr val="006666"/>
              </a:buClr>
              <a:buSzPct val="65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1900"/>
              <a:t>{(i</a:t>
            </a:r>
            <a:r>
              <a:rPr lang="pt-BR" altLang="pt-BR" sz="1900" baseline="-25000"/>
              <a:t>1</a:t>
            </a:r>
            <a:r>
              <a:rPr lang="pt-BR" altLang="pt-BR" sz="1900"/>
              <a:t>, j</a:t>
            </a:r>
            <a:r>
              <a:rPr lang="pt-BR" altLang="pt-BR" sz="1900" baseline="-25000"/>
              <a:t>1</a:t>
            </a:r>
            <a:r>
              <a:rPr lang="pt-BR" altLang="pt-BR" sz="1900"/>
              <a:t>), (i</a:t>
            </a:r>
            <a:r>
              <a:rPr lang="pt-BR" altLang="pt-BR" sz="1900" baseline="-25000"/>
              <a:t>2</a:t>
            </a:r>
            <a:r>
              <a:rPr lang="pt-BR" altLang="pt-BR" sz="1900"/>
              <a:t>, j</a:t>
            </a:r>
            <a:r>
              <a:rPr lang="pt-BR" altLang="pt-BR" sz="1900" baseline="-25000"/>
              <a:t>2</a:t>
            </a:r>
            <a:r>
              <a:rPr lang="pt-BR" altLang="pt-BR" sz="1900"/>
              <a:t>), ..., (i</a:t>
            </a:r>
            <a:r>
              <a:rPr lang="pt-BR" altLang="pt-BR" sz="1900" baseline="-25000"/>
              <a:t>n</a:t>
            </a:r>
            <a:r>
              <a:rPr lang="pt-BR" altLang="pt-BR" sz="1900"/>
              <a:t>, j</a:t>
            </a:r>
            <a:r>
              <a:rPr lang="pt-BR" altLang="pt-BR" sz="1900" baseline="-25000"/>
              <a:t>n</a:t>
            </a:r>
            <a:r>
              <a:rPr lang="pt-BR" altLang="pt-BR" sz="1900"/>
              <a:t>)}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50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1900"/>
              <a:t>Nesta transposição, troca-se inicialmente a cidade da posição i</a:t>
            </a:r>
            <a:r>
              <a:rPr lang="pt-BR" altLang="pt-BR" sz="1800" baseline="-25000"/>
              <a:t>1</a:t>
            </a:r>
            <a:r>
              <a:rPr lang="pt-BR" altLang="pt-BR" sz="1900"/>
              <a:t> com a da posição j</a:t>
            </a:r>
            <a:r>
              <a:rPr lang="pt-BR" altLang="pt-BR" sz="1800" baseline="-25000"/>
              <a:t>1</a:t>
            </a:r>
            <a:r>
              <a:rPr lang="pt-BR" altLang="pt-BR" sz="1900"/>
              <a:t>, depois faz-se a troca da cidade da posição i</a:t>
            </a:r>
            <a:r>
              <a:rPr lang="pt-BR" altLang="pt-BR" sz="1800" baseline="-25000"/>
              <a:t>2</a:t>
            </a:r>
            <a:r>
              <a:rPr lang="pt-BR" altLang="pt-BR" sz="1900"/>
              <a:t> com a da posição j</a:t>
            </a:r>
            <a:r>
              <a:rPr lang="pt-BR" altLang="pt-BR" sz="1800" baseline="-25000"/>
              <a:t>2</a:t>
            </a:r>
            <a:r>
              <a:rPr lang="pt-BR" altLang="pt-BR" sz="1900"/>
              <a:t>, até a troca de i</a:t>
            </a:r>
            <a:r>
              <a:rPr lang="pt-BR" altLang="pt-BR" sz="1800" baseline="-25000"/>
              <a:t>n</a:t>
            </a:r>
            <a:r>
              <a:rPr lang="pt-BR" altLang="pt-BR" sz="1900"/>
              <a:t> com j</a:t>
            </a:r>
            <a:r>
              <a:rPr lang="pt-BR" altLang="pt-BR" sz="1800" baseline="-25000"/>
              <a:t>n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50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1800"/>
              <a:t>Duas velocidades v</a:t>
            </a:r>
            <a:r>
              <a:rPr lang="pt-BR" altLang="pt-BR" sz="1800" baseline="-25000"/>
              <a:t>1</a:t>
            </a:r>
            <a:r>
              <a:rPr lang="pt-BR" altLang="pt-BR" sz="1800"/>
              <a:t> e v</a:t>
            </a:r>
            <a:r>
              <a:rPr lang="pt-BR" altLang="pt-BR" sz="1800" baseline="-25000"/>
              <a:t>2</a:t>
            </a:r>
            <a:r>
              <a:rPr lang="pt-BR" altLang="pt-BR" sz="1800"/>
              <a:t> são ditas equivalentes se ao aplicá-las a uma partícula, obtivermos uma mesma partícula resultante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50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1800"/>
              <a:t>Uma velocidade nula é uma lista vazia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50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1800"/>
              <a:t>|v| indica o número de transposições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>
            <a:extLst>
              <a:ext uri="{FF2B5EF4-FFF2-40B4-BE49-F238E27FC236}">
                <a16:creationId xmlns:a16="http://schemas.microsoft.com/office/drawing/2014/main" id="{C2D0A9E3-3B8B-412C-8F23-0E709E23EA7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PSO Discreto aplicado ao PCV</a:t>
            </a: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1CD1B72A-6B12-4436-82EC-68BD94692E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625"/>
              </a:spcBef>
              <a:buClr>
                <a:srgbClr val="006666"/>
              </a:buClr>
              <a:buSzPct val="70000"/>
              <a:buFont typeface="Wingdings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altLang="pt-BR" sz="2500" dirty="0"/>
              <a:t>Operador movimentação: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25"/>
              </a:spcBef>
              <a:buClr>
                <a:srgbClr val="99CCCC"/>
              </a:buClr>
              <a:buSzPct val="7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altLang="pt-BR" sz="2100" dirty="0"/>
              <a:t>Seja P a posição de uma partícula e v sua velocidade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25"/>
              </a:spcBef>
              <a:buClr>
                <a:srgbClr val="99CCCC"/>
              </a:buClr>
              <a:buSzPct val="7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altLang="pt-BR" sz="2100" dirty="0"/>
              <a:t>Uma nova posição P’ para esta partícula é obtida aplicando-se a P o operador velocidade v, isto é:</a:t>
            </a:r>
          </a:p>
          <a:p>
            <a:pPr lvl="2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65000"/>
              <a:buFont typeface="Wingdings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altLang="pt-BR" sz="2000" dirty="0"/>
              <a:t>P’ = P </a:t>
            </a:r>
            <a:r>
              <a:rPr lang="pt-BR" altLang="pt-BR" sz="2000" dirty="0">
                <a:latin typeface="Symbol" pitchFamily="16" charset="2"/>
              </a:rPr>
              <a:t></a:t>
            </a:r>
            <a:r>
              <a:rPr lang="pt-BR" altLang="pt-BR" sz="2000" dirty="0"/>
              <a:t> v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65000"/>
              <a:buFont typeface="Wingdings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altLang="pt-BR" sz="2300" dirty="0"/>
              <a:t>Dessa forma, a partícula da posição P “voa” para a posição P’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>
            <a:extLst>
              <a:ext uri="{FF2B5EF4-FFF2-40B4-BE49-F238E27FC236}">
                <a16:creationId xmlns:a16="http://schemas.microsoft.com/office/drawing/2014/main" id="{E9587B11-73C0-47C9-B1DA-BCC4EC007A6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PSO Discreto aplicado ao PCV</a:t>
            </a: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4E62BF85-288B-4C4C-9CE0-1082B54BC7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625"/>
              </a:spcBef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500" dirty="0"/>
              <a:t>Exemplo: Seja a partícula P dada por      P = (2, 3, 4, 5, 1) e sua velocidade v dada por v = {(1, 2),(2, 4)}.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100" dirty="0"/>
              <a:t>Aplicando essa velocidade v à partícula P,  obtém-se uma nova partícula P’ com as seguintes operações: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100" dirty="0"/>
              <a:t>Aplicação da transposição (1, 2), isto é, troca da cidade da primeira posição de P com a cidade da segunda posição de P: </a:t>
            </a:r>
          </a:p>
          <a:p>
            <a:pPr lvl="2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65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000" dirty="0"/>
              <a:t>P’ = (</a:t>
            </a:r>
            <a:r>
              <a:rPr lang="pt-BR" altLang="pt-BR" sz="2000" dirty="0">
                <a:solidFill>
                  <a:srgbClr val="FF0000"/>
                </a:solidFill>
              </a:rPr>
              <a:t>3</a:t>
            </a:r>
            <a:r>
              <a:rPr lang="pt-BR" altLang="pt-BR" sz="2000" dirty="0"/>
              <a:t>, </a:t>
            </a:r>
            <a:r>
              <a:rPr lang="pt-BR" altLang="pt-BR" sz="2000" dirty="0">
                <a:solidFill>
                  <a:srgbClr val="FF0000"/>
                </a:solidFill>
              </a:rPr>
              <a:t>2</a:t>
            </a:r>
            <a:r>
              <a:rPr lang="pt-BR" altLang="pt-BR" sz="2000" dirty="0"/>
              <a:t>, 4, 5, 1)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100" dirty="0"/>
              <a:t>Aplicação da transposição (2, 4), ou seja, troca da cidade da segunda posição de P com a cidade da quarta posição de P:</a:t>
            </a:r>
          </a:p>
          <a:p>
            <a:pPr lvl="2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65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000" dirty="0"/>
              <a:t>P’ = (3, </a:t>
            </a:r>
            <a:r>
              <a:rPr lang="pt-BR" altLang="pt-BR" sz="2000" dirty="0">
                <a:solidFill>
                  <a:srgbClr val="FF0000"/>
                </a:solidFill>
              </a:rPr>
              <a:t>5</a:t>
            </a:r>
            <a:r>
              <a:rPr lang="pt-BR" altLang="pt-BR" sz="2000" dirty="0"/>
              <a:t>, 4, </a:t>
            </a:r>
            <a:r>
              <a:rPr lang="pt-BR" altLang="pt-BR" sz="2000" dirty="0">
                <a:solidFill>
                  <a:srgbClr val="FF0000"/>
                </a:solidFill>
              </a:rPr>
              <a:t>2</a:t>
            </a:r>
            <a:r>
              <a:rPr lang="pt-BR" altLang="pt-BR" sz="2000" dirty="0"/>
              <a:t>, 1)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65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700" dirty="0"/>
              <a:t>Desta forma, o resultado da operação P’ = P </a:t>
            </a:r>
            <a:r>
              <a:rPr lang="pt-BR" altLang="pt-BR" sz="2800" dirty="0">
                <a:latin typeface="Symbol" pitchFamily="16" charset="2"/>
              </a:rPr>
              <a:t> </a:t>
            </a:r>
            <a:r>
              <a:rPr lang="pt-BR" altLang="pt-BR" sz="2700" dirty="0"/>
              <a:t>v = (3, 5, 4, 2, 1)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>
            <a:extLst>
              <a:ext uri="{FF2B5EF4-FFF2-40B4-BE49-F238E27FC236}">
                <a16:creationId xmlns:a16="http://schemas.microsoft.com/office/drawing/2014/main" id="{A091E521-D11D-4C05-9908-250911D07E6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PSO Discreto aplicado ao PCV</a:t>
            </a: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B1FF1663-F429-4878-B645-AC010AFF31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475"/>
              </a:spcBef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1900" dirty="0"/>
              <a:t>Operador obtenção da velocidade: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1700" dirty="0"/>
              <a:t>Sejam P</a:t>
            </a:r>
            <a:r>
              <a:rPr lang="pt-BR" altLang="pt-BR" sz="1700" baseline="-25000" dirty="0"/>
              <a:t>1</a:t>
            </a:r>
            <a:r>
              <a:rPr lang="pt-BR" altLang="pt-BR" sz="1700" dirty="0"/>
              <a:t> e P</a:t>
            </a:r>
            <a:r>
              <a:rPr lang="pt-BR" altLang="pt-BR" sz="1700" baseline="-25000" dirty="0"/>
              <a:t>2</a:t>
            </a:r>
            <a:r>
              <a:rPr lang="pt-BR" altLang="pt-BR" sz="1700" dirty="0"/>
              <a:t> duas posições de uma partícula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1700" dirty="0"/>
              <a:t>A velocidade v é calculada com base na diferença entre as posições P</a:t>
            </a:r>
            <a:r>
              <a:rPr lang="pt-BR" altLang="pt-BR" sz="1700" baseline="-25000" dirty="0"/>
              <a:t>1</a:t>
            </a:r>
            <a:r>
              <a:rPr lang="pt-BR" altLang="pt-BR" sz="1700" dirty="0"/>
              <a:t> e P</a:t>
            </a:r>
            <a:r>
              <a:rPr lang="pt-BR" altLang="pt-BR" sz="1700" baseline="-25000" dirty="0"/>
              <a:t>2</a:t>
            </a:r>
            <a:r>
              <a:rPr lang="pt-BR" altLang="pt-BR" sz="1700" dirty="0"/>
              <a:t>, isto é:</a:t>
            </a:r>
          </a:p>
          <a:p>
            <a:pPr lvl="2" eaLnBrk="1" hangingPunct="1">
              <a:lnSpc>
                <a:spcPct val="80000"/>
              </a:lnSpc>
              <a:spcBef>
                <a:spcPts val="425"/>
              </a:spcBef>
              <a:buClr>
                <a:srgbClr val="006666"/>
              </a:buClr>
              <a:buSzPct val="65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1500" dirty="0"/>
              <a:t>v = P</a:t>
            </a:r>
            <a:r>
              <a:rPr lang="pt-BR" altLang="pt-BR" sz="1700" baseline="-25000" dirty="0"/>
              <a:t>1</a:t>
            </a:r>
            <a:r>
              <a:rPr lang="pt-BR" altLang="pt-BR" sz="1500" dirty="0"/>
              <a:t> – P</a:t>
            </a:r>
            <a:r>
              <a:rPr lang="pt-BR" altLang="pt-BR" sz="1700" baseline="-25000" dirty="0"/>
              <a:t>2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75"/>
              </a:spcBef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1900" dirty="0"/>
              <a:t>Exemplo: Sejam P</a:t>
            </a:r>
            <a:r>
              <a:rPr lang="pt-BR" altLang="pt-BR" sz="1700" baseline="-25000" dirty="0"/>
              <a:t>1</a:t>
            </a:r>
            <a:r>
              <a:rPr lang="pt-BR" altLang="pt-BR" sz="1900" dirty="0"/>
              <a:t>=(1, 2, 3, 4, 5) e P</a:t>
            </a:r>
            <a:r>
              <a:rPr lang="pt-BR" altLang="pt-BR" sz="1700" baseline="-25000" dirty="0"/>
              <a:t>2</a:t>
            </a:r>
            <a:r>
              <a:rPr lang="pt-BR" altLang="pt-BR" sz="1900" dirty="0"/>
              <a:t>=(2, 3, 1, 5, 4)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1700" dirty="0"/>
              <a:t>P</a:t>
            </a:r>
            <a:r>
              <a:rPr lang="pt-BR" altLang="pt-BR" sz="1700" baseline="-25000" dirty="0"/>
              <a:t>1</a:t>
            </a:r>
            <a:r>
              <a:rPr lang="pt-BR" altLang="pt-BR" sz="1700" dirty="0"/>
              <a:t>[1] = P</a:t>
            </a:r>
            <a:r>
              <a:rPr lang="pt-BR" altLang="pt-BR" sz="1700" baseline="-25000" dirty="0"/>
              <a:t>2</a:t>
            </a:r>
            <a:r>
              <a:rPr lang="pt-BR" altLang="pt-BR" sz="1700" dirty="0"/>
              <a:t>[3] = 1. Assim, a primeira transposição é (1, 3) e escreve-se P</a:t>
            </a:r>
            <a:r>
              <a:rPr lang="pt-BR" altLang="pt-BR" sz="1700" baseline="-25000" dirty="0"/>
              <a:t>2</a:t>
            </a:r>
            <a:r>
              <a:rPr lang="pt-BR" altLang="pt-BR" sz="1700" dirty="0"/>
              <a:t>’ = P</a:t>
            </a:r>
            <a:r>
              <a:rPr lang="pt-BR" altLang="pt-BR" sz="1700" baseline="-25000" dirty="0"/>
              <a:t>2</a:t>
            </a:r>
            <a:r>
              <a:rPr lang="pt-BR" altLang="pt-BR" sz="1700" dirty="0"/>
              <a:t> + S(1, 3) = (</a:t>
            </a:r>
            <a:r>
              <a:rPr lang="pt-BR" altLang="pt-BR" sz="1700" dirty="0">
                <a:solidFill>
                  <a:srgbClr val="FF0000"/>
                </a:solidFill>
              </a:rPr>
              <a:t>1</a:t>
            </a:r>
            <a:r>
              <a:rPr lang="pt-BR" altLang="pt-BR" sz="1700" dirty="0"/>
              <a:t>, 3, </a:t>
            </a:r>
            <a:r>
              <a:rPr lang="pt-BR" altLang="pt-BR" sz="1700" dirty="0">
                <a:solidFill>
                  <a:srgbClr val="FF0000"/>
                </a:solidFill>
              </a:rPr>
              <a:t>2</a:t>
            </a:r>
            <a:r>
              <a:rPr lang="pt-BR" altLang="pt-BR" sz="1700" dirty="0"/>
              <a:t>, 5, 4)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altLang="pt-BR" sz="1600" dirty="0"/>
          </a:p>
          <a:p>
            <a:pPr marL="741363" lvl="1" indent="-284163" eaLnBrk="1" hangingPunct="1">
              <a:lnSpc>
                <a:spcPct val="80000"/>
              </a:lnSpc>
              <a:spcBef>
                <a:spcPts val="4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1700" dirty="0"/>
              <a:t>P</a:t>
            </a:r>
            <a:r>
              <a:rPr lang="pt-BR" altLang="pt-BR" sz="1700" baseline="-25000" dirty="0"/>
              <a:t>1</a:t>
            </a:r>
            <a:r>
              <a:rPr lang="pt-BR" altLang="pt-BR" sz="1700" dirty="0"/>
              <a:t>[2] = P</a:t>
            </a:r>
            <a:r>
              <a:rPr lang="pt-BR" altLang="pt-BR" sz="1700" baseline="-25000" dirty="0"/>
              <a:t>2</a:t>
            </a:r>
            <a:r>
              <a:rPr lang="pt-BR" altLang="pt-BR" sz="1700" dirty="0"/>
              <a:t>’[3] = 2. Assim, a segunda transposição é (2, 3) e escreve-se P</a:t>
            </a:r>
            <a:r>
              <a:rPr lang="pt-BR" altLang="pt-BR" sz="1700" baseline="-25000" dirty="0"/>
              <a:t>2</a:t>
            </a:r>
            <a:r>
              <a:rPr lang="pt-BR" altLang="pt-BR" sz="1700" dirty="0"/>
              <a:t>’’ = P</a:t>
            </a:r>
            <a:r>
              <a:rPr lang="pt-BR" altLang="pt-BR" sz="1700" baseline="-25000" dirty="0"/>
              <a:t>2</a:t>
            </a:r>
            <a:r>
              <a:rPr lang="pt-BR" altLang="pt-BR" sz="1700" dirty="0"/>
              <a:t>’ + S(2, 3) = (1, </a:t>
            </a:r>
            <a:r>
              <a:rPr lang="pt-BR" altLang="pt-BR" sz="1700" dirty="0">
                <a:solidFill>
                  <a:srgbClr val="FF0000"/>
                </a:solidFill>
              </a:rPr>
              <a:t>2</a:t>
            </a:r>
            <a:r>
              <a:rPr lang="pt-BR" altLang="pt-BR" sz="1700" dirty="0"/>
              <a:t>, </a:t>
            </a:r>
            <a:r>
              <a:rPr lang="pt-BR" altLang="pt-BR" sz="1700" dirty="0">
                <a:solidFill>
                  <a:srgbClr val="FF0000"/>
                </a:solidFill>
              </a:rPr>
              <a:t>3</a:t>
            </a:r>
            <a:r>
              <a:rPr lang="pt-BR" altLang="pt-BR" sz="1700" dirty="0"/>
              <a:t>, 5, 4)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altLang="pt-BR" sz="1600" dirty="0"/>
          </a:p>
          <a:p>
            <a:pPr marL="741363" lvl="1" indent="-284163" eaLnBrk="1" hangingPunct="1">
              <a:lnSpc>
                <a:spcPct val="80000"/>
              </a:lnSpc>
              <a:spcBef>
                <a:spcPts val="4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1700" dirty="0"/>
              <a:t>P</a:t>
            </a:r>
            <a:r>
              <a:rPr lang="pt-BR" altLang="pt-BR" sz="1700" baseline="-25000" dirty="0"/>
              <a:t>1</a:t>
            </a:r>
            <a:r>
              <a:rPr lang="pt-BR" altLang="pt-BR" sz="1700" dirty="0"/>
              <a:t>[4] = P</a:t>
            </a:r>
            <a:r>
              <a:rPr lang="pt-BR" altLang="pt-BR" sz="1700" baseline="-25000" dirty="0"/>
              <a:t>2</a:t>
            </a:r>
            <a:r>
              <a:rPr lang="pt-BR" altLang="pt-BR" sz="1700" dirty="0"/>
              <a:t>’’[5] = 4. Assim, a terceira transposição é (4, 5) e escreve-se P</a:t>
            </a:r>
            <a:r>
              <a:rPr lang="pt-BR" altLang="pt-BR" sz="1700" baseline="-25000" dirty="0"/>
              <a:t>2</a:t>
            </a:r>
            <a:r>
              <a:rPr lang="pt-BR" altLang="pt-BR" sz="1700" dirty="0"/>
              <a:t>’’’ = P</a:t>
            </a:r>
            <a:r>
              <a:rPr lang="pt-BR" altLang="pt-BR" sz="1700" baseline="-25000" dirty="0"/>
              <a:t>2</a:t>
            </a:r>
            <a:r>
              <a:rPr lang="pt-BR" altLang="pt-BR" sz="1700" dirty="0"/>
              <a:t>’’ + S(4, 5) = (1, 2, 3, </a:t>
            </a:r>
            <a:r>
              <a:rPr lang="pt-BR" altLang="pt-BR" sz="1700" dirty="0">
                <a:solidFill>
                  <a:srgbClr val="FF0000"/>
                </a:solidFill>
              </a:rPr>
              <a:t>4</a:t>
            </a:r>
            <a:r>
              <a:rPr lang="pt-BR" altLang="pt-BR" sz="1700" dirty="0"/>
              <a:t>, </a:t>
            </a:r>
            <a:r>
              <a:rPr lang="pt-BR" altLang="pt-BR" sz="1700" dirty="0">
                <a:solidFill>
                  <a:srgbClr val="FF0000"/>
                </a:solidFill>
              </a:rPr>
              <a:t>5</a:t>
            </a:r>
            <a:r>
              <a:rPr lang="pt-BR" altLang="pt-BR" sz="1700" dirty="0"/>
              <a:t>)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altLang="pt-BR" sz="1050" dirty="0"/>
          </a:p>
          <a:p>
            <a:pPr marL="741363" lvl="1" indent="-284163" eaLnBrk="1" hangingPunct="1">
              <a:lnSpc>
                <a:spcPct val="80000"/>
              </a:lnSpc>
              <a:spcBef>
                <a:spcPts val="4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1700" dirty="0"/>
              <a:t>Desta forma, a velocidade v de uma partícula pode ser obtida a partir das posições P</a:t>
            </a:r>
            <a:r>
              <a:rPr lang="pt-BR" altLang="pt-BR" sz="1700" baseline="-25000" dirty="0"/>
              <a:t>1</a:t>
            </a:r>
            <a:r>
              <a:rPr lang="pt-BR" altLang="pt-BR" sz="1700" dirty="0"/>
              <a:t> e P</a:t>
            </a:r>
            <a:r>
              <a:rPr lang="pt-BR" altLang="pt-BR" sz="1700" baseline="-25000" dirty="0"/>
              <a:t>2</a:t>
            </a:r>
            <a:r>
              <a:rPr lang="pt-BR" altLang="pt-BR" sz="1700" dirty="0"/>
              <a:t>, com base na seguinte lista de transposições:</a:t>
            </a:r>
          </a:p>
          <a:p>
            <a:pPr lvl="2" eaLnBrk="1" hangingPunct="1">
              <a:lnSpc>
                <a:spcPct val="80000"/>
              </a:lnSpc>
              <a:spcBef>
                <a:spcPts val="375"/>
              </a:spcBef>
              <a:buClr>
                <a:srgbClr val="006666"/>
              </a:buClr>
              <a:buSzPct val="65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1500" dirty="0"/>
              <a:t>v = P</a:t>
            </a:r>
            <a:r>
              <a:rPr lang="pt-BR" altLang="pt-BR" sz="1700" baseline="-25000" dirty="0"/>
              <a:t>1</a:t>
            </a:r>
            <a:r>
              <a:rPr lang="pt-BR" altLang="pt-BR" sz="1500" dirty="0"/>
              <a:t> – P</a:t>
            </a:r>
            <a:r>
              <a:rPr lang="pt-BR" altLang="pt-BR" sz="1700" baseline="-25000" dirty="0"/>
              <a:t>2</a:t>
            </a:r>
            <a:r>
              <a:rPr lang="pt-BR" altLang="pt-BR" sz="1500" dirty="0"/>
              <a:t> = {S(1,3), S(2, 3), S(4, 5)}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25C245D2-CE06-4A1A-B56C-0F05A75AF18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Princípio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7E8BAC6-FCC1-4B20-B5F9-2E2CF2F7D8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162427" cy="4114800"/>
          </a:xfrm>
        </p:spPr>
        <p:txBody>
          <a:bodyPr/>
          <a:lstStyle/>
          <a:p>
            <a:pPr marL="341313" indent="-341313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500" dirty="0"/>
              <a:t>Simula o comportamento social de um bando de pássaros à procura de um alvo (alimento, local para pouso, proteção contra predadores etc.)</a:t>
            </a:r>
          </a:p>
          <a:p>
            <a:pPr marL="341313" indent="-341313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500" dirty="0"/>
              <a:t>Estudos apontam que o bando encontra seu alvo por meio de um esforço conjunto</a:t>
            </a:r>
          </a:p>
          <a:p>
            <a:pPr marL="341313" indent="-341313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500" dirty="0"/>
              <a:t>Isto sugere que eles compartilham informações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>
            <a:extLst>
              <a:ext uri="{FF2B5EF4-FFF2-40B4-BE49-F238E27FC236}">
                <a16:creationId xmlns:a16="http://schemas.microsoft.com/office/drawing/2014/main" id="{E0E2CA78-E51C-4F6D-BB85-D5CD3E94427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PSO Discreto aplicado ao PCV</a:t>
            </a: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4573106A-BB6C-45AE-BB4E-301FE63A40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50"/>
              </a:spcBef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200" dirty="0"/>
              <a:t>Operador multiplicação de uma velocidade por um coeficiente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000" dirty="0"/>
              <a:t>Seja c um coeficiente e v uma velocidade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000" dirty="0"/>
              <a:t>As constantes são usadas para determinar o quanto da velocidade atual será mantida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7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000" dirty="0"/>
              <a:t>Ex.: Seja a constante c</a:t>
            </a:r>
            <a:r>
              <a:rPr lang="pt-BR" altLang="pt-BR" sz="1900" baseline="-25000" dirty="0"/>
              <a:t>1</a:t>
            </a:r>
            <a:r>
              <a:rPr lang="pt-BR" altLang="pt-BR" sz="2000" dirty="0"/>
              <a:t>=2 e a velocidade v={(1,2),(2,4),(3,5),(3,6)}</a:t>
            </a:r>
            <a:endParaRPr lang="pt-BR" altLang="pt-BR" sz="1900" dirty="0"/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000" dirty="0"/>
              <a:t>Neste caso, significa que devemos escolher duas trocas aleatoriamente dentro da lista de trocas que definem a velocidade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000" dirty="0"/>
              <a:t>Supondo que sejam escolhidas as trocas (2,4) e (3,6), o resultado do produto da constante c1 pela velocidade v é a velocidade v’ = c</a:t>
            </a:r>
            <a:r>
              <a:rPr lang="pt-BR" altLang="pt-BR" sz="2000" baseline="-25000" dirty="0"/>
              <a:t>1</a:t>
            </a:r>
            <a:r>
              <a:rPr lang="pt-BR" altLang="pt-BR" sz="2000" dirty="0"/>
              <a:t>v dada por:</a:t>
            </a:r>
          </a:p>
          <a:p>
            <a:pPr marL="1141413" lvl="2" indent="-284163" eaLnBrk="1" hangingPunct="1">
              <a:lnSpc>
                <a:spcPct val="80000"/>
              </a:lnSpc>
              <a:spcBef>
                <a:spcPts val="500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1700" dirty="0"/>
              <a:t>v’ = {(2,4), (3,6)}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>
            <a:extLst>
              <a:ext uri="{FF2B5EF4-FFF2-40B4-BE49-F238E27FC236}">
                <a16:creationId xmlns:a16="http://schemas.microsoft.com/office/drawing/2014/main" id="{E0E2CA78-E51C-4F6D-BB85-D5CD3E94427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PSO Discreto aplicado ao PCV</a:t>
            </a: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4573106A-BB6C-45AE-BB4E-301FE63A40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50"/>
              </a:spcBef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200" dirty="0"/>
              <a:t>Operador soma de velocidades: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000" dirty="0"/>
              <a:t>Sejam v</a:t>
            </a:r>
            <a:r>
              <a:rPr lang="pt-BR" altLang="pt-BR" sz="2000" baseline="-25000" dirty="0"/>
              <a:t>1</a:t>
            </a:r>
            <a:r>
              <a:rPr lang="pt-BR" altLang="pt-BR" sz="2000" dirty="0"/>
              <a:t> e v</a:t>
            </a:r>
            <a:r>
              <a:rPr lang="pt-BR" altLang="pt-BR" sz="2000" baseline="-25000" dirty="0"/>
              <a:t>2</a:t>
            </a:r>
            <a:r>
              <a:rPr lang="pt-BR" altLang="pt-BR" sz="2000" dirty="0"/>
              <a:t> duas velocidades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000" dirty="0"/>
              <a:t>v = v</a:t>
            </a:r>
            <a:r>
              <a:rPr lang="pt-BR" altLang="pt-BR" sz="2000" baseline="-25000" dirty="0"/>
              <a:t>1</a:t>
            </a:r>
            <a:r>
              <a:rPr lang="pt-BR" altLang="pt-BR" sz="2000" dirty="0"/>
              <a:t> + v</a:t>
            </a:r>
            <a:r>
              <a:rPr lang="pt-BR" altLang="pt-BR" sz="2000" baseline="-25000" dirty="0"/>
              <a:t>2</a:t>
            </a:r>
            <a:r>
              <a:rPr lang="pt-BR" altLang="pt-BR" sz="2000" dirty="0"/>
              <a:t> é calculado pela concatenação das listas de transposições associadas a v</a:t>
            </a:r>
            <a:r>
              <a:rPr lang="pt-BR" altLang="pt-BR" sz="2000" baseline="-25000" dirty="0"/>
              <a:t>1</a:t>
            </a:r>
            <a:r>
              <a:rPr lang="pt-BR" altLang="pt-BR" sz="2000" dirty="0"/>
              <a:t> e v</a:t>
            </a:r>
            <a:r>
              <a:rPr lang="pt-BR" altLang="pt-BR" sz="2000" baseline="-25000" dirty="0"/>
              <a:t>2</a:t>
            </a:r>
            <a:r>
              <a:rPr lang="pt-BR" altLang="pt-BR" sz="2000" dirty="0"/>
              <a:t> </a:t>
            </a:r>
          </a:p>
          <a:p>
            <a:pPr marL="341313" indent="-284163" eaLnBrk="1" hangingPunct="1">
              <a:lnSpc>
                <a:spcPct val="80000"/>
              </a:lnSpc>
              <a:spcBef>
                <a:spcPts val="500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400" dirty="0"/>
              <a:t>Exemplo: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000" dirty="0"/>
              <a:t>Se v</a:t>
            </a:r>
            <a:r>
              <a:rPr lang="pt-BR" altLang="pt-BR" sz="2000" baseline="-25000" dirty="0"/>
              <a:t>1</a:t>
            </a:r>
            <a:r>
              <a:rPr lang="pt-BR" altLang="pt-BR" sz="2000" dirty="0"/>
              <a:t> = {(</a:t>
            </a:r>
            <a:r>
              <a:rPr lang="pt-BR" altLang="pt-BR" sz="2000" dirty="0">
                <a:solidFill>
                  <a:srgbClr val="FF0000"/>
                </a:solidFill>
              </a:rPr>
              <a:t>1</a:t>
            </a:r>
            <a:r>
              <a:rPr lang="pt-BR" altLang="pt-BR" sz="2000" dirty="0"/>
              <a:t>,</a:t>
            </a:r>
            <a:r>
              <a:rPr lang="pt-BR" altLang="pt-BR" sz="2000" dirty="0">
                <a:solidFill>
                  <a:srgbClr val="FF0000"/>
                </a:solidFill>
              </a:rPr>
              <a:t>2</a:t>
            </a:r>
            <a:r>
              <a:rPr lang="pt-BR" altLang="pt-BR" sz="2000" dirty="0"/>
              <a:t>),(</a:t>
            </a:r>
            <a:r>
              <a:rPr lang="pt-BR" altLang="pt-BR" sz="2000" dirty="0">
                <a:solidFill>
                  <a:srgbClr val="FF0000"/>
                </a:solidFill>
              </a:rPr>
              <a:t>2</a:t>
            </a:r>
            <a:r>
              <a:rPr lang="pt-BR" altLang="pt-BR" sz="2000" dirty="0"/>
              <a:t>,</a:t>
            </a:r>
            <a:r>
              <a:rPr lang="pt-BR" altLang="pt-BR" sz="2000" dirty="0">
                <a:solidFill>
                  <a:srgbClr val="FF0000"/>
                </a:solidFill>
              </a:rPr>
              <a:t>4</a:t>
            </a:r>
            <a:r>
              <a:rPr lang="pt-BR" altLang="pt-BR" sz="2000" dirty="0"/>
              <a:t>),(</a:t>
            </a:r>
            <a:r>
              <a:rPr lang="pt-BR" altLang="pt-BR" sz="2000" dirty="0">
                <a:solidFill>
                  <a:srgbClr val="FF0000"/>
                </a:solidFill>
              </a:rPr>
              <a:t>3</a:t>
            </a:r>
            <a:r>
              <a:rPr lang="pt-BR" altLang="pt-BR" sz="2000" dirty="0"/>
              <a:t>,</a:t>
            </a:r>
            <a:r>
              <a:rPr lang="pt-BR" altLang="pt-BR" sz="2000" dirty="0">
                <a:solidFill>
                  <a:srgbClr val="FF0000"/>
                </a:solidFill>
              </a:rPr>
              <a:t>5</a:t>
            </a:r>
            <a:r>
              <a:rPr lang="pt-BR" altLang="pt-BR" sz="2000" dirty="0"/>
              <a:t>),(</a:t>
            </a:r>
            <a:r>
              <a:rPr lang="pt-BR" altLang="pt-BR" sz="2000" dirty="0">
                <a:solidFill>
                  <a:srgbClr val="FF0000"/>
                </a:solidFill>
              </a:rPr>
              <a:t>3</a:t>
            </a:r>
            <a:r>
              <a:rPr lang="pt-BR" altLang="pt-BR" sz="2000" dirty="0"/>
              <a:t>,</a:t>
            </a:r>
            <a:r>
              <a:rPr lang="pt-BR" altLang="pt-BR" sz="2000" dirty="0">
                <a:solidFill>
                  <a:srgbClr val="FF0000"/>
                </a:solidFill>
              </a:rPr>
              <a:t>6</a:t>
            </a:r>
            <a:r>
              <a:rPr lang="pt-BR" altLang="pt-BR" sz="2000" dirty="0"/>
              <a:t>)} e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000" dirty="0"/>
              <a:t>v</a:t>
            </a:r>
            <a:r>
              <a:rPr lang="pt-BR" altLang="pt-BR" sz="2000" baseline="-25000" dirty="0"/>
              <a:t>2</a:t>
            </a:r>
            <a:r>
              <a:rPr lang="pt-BR" altLang="pt-BR" sz="2000" dirty="0"/>
              <a:t> = {(</a:t>
            </a:r>
            <a:r>
              <a:rPr lang="pt-BR" altLang="pt-BR" sz="2000" dirty="0">
                <a:solidFill>
                  <a:schemeClr val="accent6"/>
                </a:solidFill>
              </a:rPr>
              <a:t>1</a:t>
            </a:r>
            <a:r>
              <a:rPr lang="pt-BR" altLang="pt-BR" sz="2000" dirty="0"/>
              <a:t>,</a:t>
            </a:r>
            <a:r>
              <a:rPr lang="pt-BR" altLang="pt-BR" sz="2000" dirty="0">
                <a:solidFill>
                  <a:schemeClr val="accent6"/>
                </a:solidFill>
              </a:rPr>
              <a:t>5</a:t>
            </a:r>
            <a:r>
              <a:rPr lang="pt-BR" altLang="pt-BR" sz="2000" dirty="0"/>
              <a:t>),(</a:t>
            </a:r>
            <a:r>
              <a:rPr lang="pt-BR" altLang="pt-BR" sz="2000" dirty="0">
                <a:solidFill>
                  <a:schemeClr val="accent6"/>
                </a:solidFill>
              </a:rPr>
              <a:t>3</a:t>
            </a:r>
            <a:r>
              <a:rPr lang="pt-BR" altLang="pt-BR" sz="2000" dirty="0"/>
              <a:t>,</a:t>
            </a:r>
            <a:r>
              <a:rPr lang="pt-BR" altLang="pt-BR" sz="2000" dirty="0">
                <a:solidFill>
                  <a:schemeClr val="accent6"/>
                </a:solidFill>
              </a:rPr>
              <a:t>4</a:t>
            </a:r>
            <a:r>
              <a:rPr lang="pt-BR" altLang="pt-BR" sz="2000" dirty="0"/>
              <a:t>)}, então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000" dirty="0"/>
              <a:t>v = v</a:t>
            </a:r>
            <a:r>
              <a:rPr lang="pt-BR" altLang="pt-BR" sz="2000" baseline="-25000" dirty="0"/>
              <a:t>1</a:t>
            </a:r>
            <a:r>
              <a:rPr lang="pt-BR" altLang="pt-BR" sz="2000" dirty="0"/>
              <a:t> + v</a:t>
            </a:r>
            <a:r>
              <a:rPr lang="pt-BR" altLang="pt-BR" sz="2000" baseline="-25000" dirty="0"/>
              <a:t>2</a:t>
            </a:r>
            <a:r>
              <a:rPr lang="pt-BR" altLang="pt-BR" sz="2000" dirty="0"/>
              <a:t> = 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000" dirty="0"/>
              <a:t>v = {(</a:t>
            </a:r>
            <a:r>
              <a:rPr lang="pt-BR" altLang="pt-BR" sz="2000" dirty="0">
                <a:solidFill>
                  <a:srgbClr val="FF0000"/>
                </a:solidFill>
              </a:rPr>
              <a:t>1</a:t>
            </a:r>
            <a:r>
              <a:rPr lang="pt-BR" altLang="pt-BR" sz="2000" dirty="0"/>
              <a:t>,</a:t>
            </a:r>
            <a:r>
              <a:rPr lang="pt-BR" altLang="pt-BR" sz="2000" dirty="0">
                <a:solidFill>
                  <a:srgbClr val="FF0000"/>
                </a:solidFill>
              </a:rPr>
              <a:t>2</a:t>
            </a:r>
            <a:r>
              <a:rPr lang="pt-BR" altLang="pt-BR" sz="2000" dirty="0"/>
              <a:t>),(</a:t>
            </a:r>
            <a:r>
              <a:rPr lang="pt-BR" altLang="pt-BR" sz="2000" dirty="0">
                <a:solidFill>
                  <a:srgbClr val="FF0000"/>
                </a:solidFill>
              </a:rPr>
              <a:t>2</a:t>
            </a:r>
            <a:r>
              <a:rPr lang="pt-BR" altLang="pt-BR" sz="2000" dirty="0"/>
              <a:t>,</a:t>
            </a:r>
            <a:r>
              <a:rPr lang="pt-BR" altLang="pt-BR" sz="2000" dirty="0">
                <a:solidFill>
                  <a:srgbClr val="FF0000"/>
                </a:solidFill>
              </a:rPr>
              <a:t>4</a:t>
            </a:r>
            <a:r>
              <a:rPr lang="pt-BR" altLang="pt-BR" sz="2000" dirty="0"/>
              <a:t>),(</a:t>
            </a:r>
            <a:r>
              <a:rPr lang="pt-BR" altLang="pt-BR" sz="2000" dirty="0">
                <a:solidFill>
                  <a:srgbClr val="FF0000"/>
                </a:solidFill>
              </a:rPr>
              <a:t>3</a:t>
            </a:r>
            <a:r>
              <a:rPr lang="pt-BR" altLang="pt-BR" sz="2000" dirty="0"/>
              <a:t>,</a:t>
            </a:r>
            <a:r>
              <a:rPr lang="pt-BR" altLang="pt-BR" sz="2000" dirty="0">
                <a:solidFill>
                  <a:srgbClr val="FF0000"/>
                </a:solidFill>
              </a:rPr>
              <a:t>5</a:t>
            </a:r>
            <a:r>
              <a:rPr lang="pt-BR" altLang="pt-BR" sz="2000" dirty="0"/>
              <a:t>),(</a:t>
            </a:r>
            <a:r>
              <a:rPr lang="pt-BR" altLang="pt-BR" sz="2000" dirty="0">
                <a:solidFill>
                  <a:srgbClr val="FF0000"/>
                </a:solidFill>
              </a:rPr>
              <a:t>3</a:t>
            </a:r>
            <a:r>
              <a:rPr lang="pt-BR" altLang="pt-BR" sz="2000" dirty="0"/>
              <a:t>,</a:t>
            </a:r>
            <a:r>
              <a:rPr lang="pt-BR" altLang="pt-BR" sz="2000" dirty="0">
                <a:solidFill>
                  <a:srgbClr val="FF0000"/>
                </a:solidFill>
              </a:rPr>
              <a:t>6</a:t>
            </a:r>
            <a:r>
              <a:rPr lang="pt-BR" altLang="pt-BR" sz="2000" dirty="0"/>
              <a:t>), (</a:t>
            </a:r>
            <a:r>
              <a:rPr lang="pt-BR" altLang="pt-BR" sz="2000" dirty="0">
                <a:solidFill>
                  <a:schemeClr val="accent6"/>
                </a:solidFill>
              </a:rPr>
              <a:t>1</a:t>
            </a:r>
            <a:r>
              <a:rPr lang="pt-BR" altLang="pt-BR" sz="2000" dirty="0"/>
              <a:t>,</a:t>
            </a:r>
            <a:r>
              <a:rPr lang="pt-BR" altLang="pt-BR" sz="2000" dirty="0">
                <a:solidFill>
                  <a:schemeClr val="accent6"/>
                </a:solidFill>
              </a:rPr>
              <a:t>5</a:t>
            </a:r>
            <a:r>
              <a:rPr lang="pt-BR" altLang="pt-BR" sz="2000" dirty="0"/>
              <a:t>),(</a:t>
            </a:r>
            <a:r>
              <a:rPr lang="pt-BR" altLang="pt-BR" sz="2000" dirty="0">
                <a:solidFill>
                  <a:schemeClr val="accent6"/>
                </a:solidFill>
              </a:rPr>
              <a:t>3</a:t>
            </a:r>
            <a:r>
              <a:rPr lang="pt-BR" altLang="pt-BR" sz="2000" dirty="0"/>
              <a:t>,</a:t>
            </a:r>
            <a:r>
              <a:rPr lang="pt-BR" altLang="pt-BR" sz="2000" dirty="0">
                <a:solidFill>
                  <a:schemeClr val="accent6"/>
                </a:solidFill>
              </a:rPr>
              <a:t>4</a:t>
            </a:r>
            <a:r>
              <a:rPr lang="pt-BR" altLang="pt-BR" sz="2000" dirty="0"/>
              <a:t>)}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altLang="pt-BR" sz="2000" dirty="0"/>
          </a:p>
        </p:txBody>
      </p:sp>
    </p:spTree>
    <p:extLst>
      <p:ext uri="{BB962C8B-B14F-4D97-AF65-F5344CB8AC3E}">
        <p14:creationId xmlns:p14="http://schemas.microsoft.com/office/powerpoint/2010/main" val="1225013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84BBB641-A259-4B46-8793-8C55D8B53E4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Princípio</a:t>
            </a:r>
          </a:p>
        </p:txBody>
      </p:sp>
      <p:pic>
        <p:nvPicPr>
          <p:cNvPr id="9219" name="Picture 2">
            <a:extLst>
              <a:ext uri="{FF2B5EF4-FFF2-40B4-BE49-F238E27FC236}">
                <a16:creationId xmlns:a16="http://schemas.microsoft.com/office/drawing/2014/main" id="{DDA2619E-458C-494C-800F-171DD3087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557338"/>
            <a:ext cx="7305675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2ED969ED-D9FF-4558-8DAA-314EE15DED8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Princípio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A491134D-1603-405B-8C6A-FDA0EDDBF5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marL="341313" indent="-341313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500" dirty="0"/>
              <a:t>Algoritmo populacional</a:t>
            </a:r>
          </a:p>
          <a:p>
            <a:pPr marL="741363" lvl="1" indent="-284163" eaLnBrk="1" hangingPunct="1">
              <a:spcBef>
                <a:spcPts val="5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100" dirty="0"/>
              <a:t>A população é chamada de “nuvem” ou “enxame”</a:t>
            </a:r>
          </a:p>
          <a:p>
            <a:pPr marL="741363" lvl="1" indent="-284163" eaLnBrk="1" hangingPunct="1">
              <a:spcBef>
                <a:spcPts val="525"/>
              </a:spcBef>
              <a:buClr>
                <a:srgbClr val="99CCCC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100" dirty="0"/>
              <a:t>Os indivíduos são chamados de “partículas”</a:t>
            </a:r>
          </a:p>
          <a:p>
            <a:pPr marL="341313" indent="-341313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500" dirty="0"/>
              <a:t>O enxame evolui por meio de cooperação e competição entre seus membros</a:t>
            </a:r>
          </a:p>
          <a:p>
            <a:pPr marL="341313" indent="-341313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 sz="2500" dirty="0"/>
              <a:t>As partículas se beneficiam da sua própria experiência e da experiência de outros membros do enxame durante a busca pelo alvo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21A73D49-5B03-4EBF-AB70-7E930505DF6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Notação</a:t>
            </a:r>
          </a:p>
        </p:txBody>
      </p:sp>
      <p:pic>
        <p:nvPicPr>
          <p:cNvPr id="13315" name="Picture 2">
            <a:extLst>
              <a:ext uri="{FF2B5EF4-FFF2-40B4-BE49-F238E27FC236}">
                <a16:creationId xmlns:a16="http://schemas.microsoft.com/office/drawing/2014/main" id="{6906D3F4-B69B-4068-95C4-12DF30DCBF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568450"/>
            <a:ext cx="6413500" cy="430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FD060FBD-7D64-411F-BB4F-52A903E0108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/>
              <a:t>Notação</a:t>
            </a:r>
          </a:p>
        </p:txBody>
      </p:sp>
      <p:pic>
        <p:nvPicPr>
          <p:cNvPr id="15363" name="Picture 2">
            <a:extLst>
              <a:ext uri="{FF2B5EF4-FFF2-40B4-BE49-F238E27FC236}">
                <a16:creationId xmlns:a16="http://schemas.microsoft.com/office/drawing/2014/main" id="{50A77500-E00E-4130-B7F7-B8BCA8233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700213"/>
            <a:ext cx="7637462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410B4D76-6531-4FF9-8E87-56DB8022D67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 sz="3200"/>
              <a:t>Atualização de posição e velocidade</a:t>
            </a:r>
          </a:p>
        </p:txBody>
      </p:sp>
      <p:pic>
        <p:nvPicPr>
          <p:cNvPr id="17411" name="Picture 2">
            <a:extLst>
              <a:ext uri="{FF2B5EF4-FFF2-40B4-BE49-F238E27FC236}">
                <a16:creationId xmlns:a16="http://schemas.microsoft.com/office/drawing/2014/main" id="{DB93347A-5422-40FE-99E6-494E77500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773238"/>
            <a:ext cx="7391400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BF12560D-A70C-438F-B4F1-58CCF073335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altLang="pt-BR" sz="3200"/>
              <a:t>Componentes Cognitivo e Social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54893AD-FC2D-45D6-AF8F-2B8042F4D4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/>
              <a:t>(p</a:t>
            </a:r>
            <a:r>
              <a:rPr lang="pt-BR" altLang="pt-BR" i="1" baseline="-25000"/>
              <a:t>i</a:t>
            </a:r>
            <a:r>
              <a:rPr lang="pt-BR" altLang="pt-BR" i="1" baseline="30000"/>
              <a:t>k</a:t>
            </a:r>
            <a:r>
              <a:rPr lang="pt-BR" altLang="pt-BR"/>
              <a:t> - x</a:t>
            </a:r>
            <a:r>
              <a:rPr lang="pt-BR" altLang="pt-BR" i="1" baseline="-25000"/>
              <a:t>i</a:t>
            </a:r>
            <a:r>
              <a:rPr lang="pt-BR" altLang="pt-BR" i="1" baseline="30000"/>
              <a:t>k</a:t>
            </a:r>
            <a:r>
              <a:rPr lang="pt-BR" altLang="pt-BR"/>
              <a:t>) é o </a:t>
            </a:r>
            <a:r>
              <a:rPr lang="pt-BR" altLang="pt-BR">
                <a:solidFill>
                  <a:srgbClr val="FF0000"/>
                </a:solidFill>
              </a:rPr>
              <a:t>componente cognitivo</a:t>
            </a:r>
            <a:r>
              <a:rPr lang="pt-BR" altLang="pt-BR"/>
              <a:t>: representa a experiência individual da partícula </a:t>
            </a:r>
            <a:r>
              <a:rPr lang="pt-BR" altLang="pt-BR" i="1"/>
              <a:t>i</a:t>
            </a:r>
            <a:r>
              <a:rPr lang="pt-BR" altLang="pt-BR"/>
              <a:t> até a </a:t>
            </a:r>
            <a:r>
              <a:rPr lang="pt-BR" altLang="pt-BR" i="1"/>
              <a:t>k</a:t>
            </a:r>
            <a:r>
              <a:rPr lang="pt-BR" altLang="pt-BR"/>
              <a:t>-ésima geração</a:t>
            </a:r>
          </a:p>
          <a:p>
            <a:pPr marL="341313" indent="-341313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anose="05000000000000000000" pitchFamily="2" charset="2"/>
              <a:buChar char="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pt-BR"/>
              <a:t>(g</a:t>
            </a:r>
            <a:r>
              <a:rPr lang="pt-BR" altLang="pt-BR" i="1" baseline="30000"/>
              <a:t>k</a:t>
            </a:r>
            <a:r>
              <a:rPr lang="pt-BR" altLang="pt-BR"/>
              <a:t> – x</a:t>
            </a:r>
            <a:r>
              <a:rPr lang="pt-BR" altLang="pt-BR" i="1" baseline="-25000"/>
              <a:t>i</a:t>
            </a:r>
            <a:r>
              <a:rPr lang="pt-BR" altLang="pt-BR" i="1" baseline="30000"/>
              <a:t>k</a:t>
            </a:r>
            <a:r>
              <a:rPr lang="pt-BR" altLang="pt-BR"/>
              <a:t>) é o </a:t>
            </a:r>
            <a:r>
              <a:rPr lang="pt-BR" altLang="pt-BR">
                <a:solidFill>
                  <a:srgbClr val="FF0000"/>
                </a:solidFill>
              </a:rPr>
              <a:t>componente social</a:t>
            </a:r>
            <a:r>
              <a:rPr lang="pt-BR" altLang="pt-BR"/>
              <a:t>: representa a experiência da nuvem de partículas até a geração atual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1122</TotalTime>
  <Words>1493</Words>
  <Application>Microsoft Office PowerPoint</Application>
  <PresentationFormat>Apresentação na tela (4:3)</PresentationFormat>
  <Paragraphs>163</Paragraphs>
  <Slides>31</Slides>
  <Notes>31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7" baseType="lpstr">
      <vt:lpstr>Arial</vt:lpstr>
      <vt:lpstr>Symbol</vt:lpstr>
      <vt:lpstr>Times New Roman</vt:lpstr>
      <vt:lpstr>Verdana</vt:lpstr>
      <vt:lpstr>Wingdings</vt:lpstr>
      <vt:lpstr>Tema do Office</vt:lpstr>
      <vt:lpstr>Particle Swarm Optimization (PSO)</vt:lpstr>
      <vt:lpstr>Particle Swarm Optimization</vt:lpstr>
      <vt:lpstr>Princípio</vt:lpstr>
      <vt:lpstr>Princípio</vt:lpstr>
      <vt:lpstr>Princípio</vt:lpstr>
      <vt:lpstr>Notação</vt:lpstr>
      <vt:lpstr>Notação</vt:lpstr>
      <vt:lpstr>Atualização de posição e velocidade</vt:lpstr>
      <vt:lpstr>Componentes Cognitivo e Social</vt:lpstr>
      <vt:lpstr>Atualização de posição e velocidade</vt:lpstr>
      <vt:lpstr>Atualização da nova posição</vt:lpstr>
      <vt:lpstr>Atualização da nova posição</vt:lpstr>
      <vt:lpstr>Atualização da nova posição</vt:lpstr>
      <vt:lpstr>Atualização da nova posição</vt:lpstr>
      <vt:lpstr>Interpretação Geométrica</vt:lpstr>
      <vt:lpstr>Interpretação Geométrica</vt:lpstr>
      <vt:lpstr>Diversificação versus intensificação</vt:lpstr>
      <vt:lpstr>Algoritmo PSO</vt:lpstr>
      <vt:lpstr>Algoritmo PSO</vt:lpstr>
      <vt:lpstr>Detalhes de implementação</vt:lpstr>
      <vt:lpstr>Melhoramentos</vt:lpstr>
      <vt:lpstr>Redução linear da ponderação de inércia</vt:lpstr>
      <vt:lpstr>Fator de constrição</vt:lpstr>
      <vt:lpstr>PSO Discreto</vt:lpstr>
      <vt:lpstr>PSO Discreto aplicado ao PCV</vt:lpstr>
      <vt:lpstr>PSO Discreto aplicado ao PCV</vt:lpstr>
      <vt:lpstr>PSO Discreto aplicado ao PCV</vt:lpstr>
      <vt:lpstr>PSO Discreto aplicado ao PCV</vt:lpstr>
      <vt:lpstr>PSO Discreto aplicado ao PCV</vt:lpstr>
      <vt:lpstr>PSO Discreto aplicado ao PCV</vt:lpstr>
      <vt:lpstr>PSO Discreto aplicado ao PCV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PARTICLE SWARM OPTIMIZATION (PSO)</dc:title>
  <dc:subject/>
  <dc:creator>Marcone Jamilson Freitas Souza</dc:creator>
  <cp:keywords/>
  <dc:description/>
  <cp:lastModifiedBy>Marcone Jamilson Freitas Souza</cp:lastModifiedBy>
  <cp:revision>161</cp:revision>
  <cp:lastPrinted>2018-11-28T00:24:03Z</cp:lastPrinted>
  <dcterms:created xsi:type="dcterms:W3CDTF">2009-06-30T12:18:47Z</dcterms:created>
  <dcterms:modified xsi:type="dcterms:W3CDTF">2023-12-01T11:00:50Z</dcterms:modified>
</cp:coreProperties>
</file>