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4"/>
  </p:notesMasterIdLst>
  <p:sldIdLst>
    <p:sldId id="760" r:id="rId2"/>
    <p:sldId id="481" r:id="rId3"/>
    <p:sldId id="762" r:id="rId4"/>
    <p:sldId id="763" r:id="rId5"/>
    <p:sldId id="764" r:id="rId6"/>
    <p:sldId id="765" r:id="rId7"/>
    <p:sldId id="775" r:id="rId8"/>
    <p:sldId id="769" r:id="rId9"/>
    <p:sldId id="776" r:id="rId10"/>
    <p:sldId id="777" r:id="rId11"/>
    <p:sldId id="778" r:id="rId12"/>
    <p:sldId id="779" r:id="rId1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660" autoAdjust="0"/>
  </p:normalViewPr>
  <p:slideViewPr>
    <p:cSldViewPr>
      <p:cViewPr varScale="1">
        <p:scale>
          <a:sx n="78" d="100"/>
          <a:sy n="78" d="100"/>
        </p:scale>
        <p:origin x="13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84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63" y="0"/>
            <a:ext cx="3076584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00" y="4861646"/>
            <a:ext cx="5680102" cy="4605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 smtClean="0"/>
              <a:t>Clique para editar os estilos do texto mestre</a:t>
            </a:r>
          </a:p>
          <a:p>
            <a:pPr lvl="1"/>
            <a:r>
              <a:rPr lang="pt-BR" altLang="pt-BR" noProof="0" smtClean="0"/>
              <a:t>Segundo nível</a:t>
            </a:r>
          </a:p>
          <a:p>
            <a:pPr lvl="2"/>
            <a:r>
              <a:rPr lang="pt-BR" altLang="pt-BR" noProof="0" smtClean="0"/>
              <a:t>Terceiro nível</a:t>
            </a:r>
          </a:p>
          <a:p>
            <a:pPr lvl="3"/>
            <a:r>
              <a:rPr lang="pt-BR" altLang="pt-BR" noProof="0" smtClean="0"/>
              <a:t>Quarto nível</a:t>
            </a:r>
          </a:p>
          <a:p>
            <a:pPr lvl="4"/>
            <a:r>
              <a:rPr lang="pt-BR" altLang="pt-BR" noProof="0" smtClean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658"/>
            <a:ext cx="3076584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63" y="9721658"/>
            <a:ext cx="3076584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fld id="{94F24EBE-A600-4C40-B1E8-ED63ADBB9F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6611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28C03F-7961-4A97-9C51-5AA3894E5856}" type="slidenum">
              <a:rPr lang="pt-BR" altLang="pt-BR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126333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3B8F8C-D17F-442B-A19D-B1A063E8BF19}" type="slidenum">
              <a:rPr lang="pt-BR" altLang="pt-BR">
                <a:latin typeface="Times New Roman" panose="02020603050405020304" pitchFamily="18" charset="0"/>
              </a:rPr>
              <a:pPr/>
              <a:t>2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815352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3B8F8C-D17F-442B-A19D-B1A063E8BF19}" type="slidenum">
              <a:rPr lang="pt-BR" altLang="pt-BR">
                <a:latin typeface="Times New Roman" panose="02020603050405020304" pitchFamily="18" charset="0"/>
              </a:rPr>
              <a:pPr/>
              <a:t>3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72227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3B8F8C-D17F-442B-A19D-B1A063E8BF19}" type="slidenum">
              <a:rPr lang="pt-BR" altLang="pt-BR">
                <a:latin typeface="Times New Roman" panose="02020603050405020304" pitchFamily="18" charset="0"/>
              </a:rPr>
              <a:pPr/>
              <a:t>4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577416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3B8F8C-D17F-442B-A19D-B1A063E8BF19}" type="slidenum">
              <a:rPr lang="pt-BR" altLang="pt-BR">
                <a:latin typeface="Times New Roman" panose="02020603050405020304" pitchFamily="18" charset="0"/>
              </a:rPr>
              <a:pPr/>
              <a:t>5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759773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3B8F8C-D17F-442B-A19D-B1A063E8BF19}" type="slidenum">
              <a:rPr lang="pt-BR" altLang="pt-BR">
                <a:latin typeface="Times New Roman" panose="02020603050405020304" pitchFamily="18" charset="0"/>
              </a:rPr>
              <a:pPr/>
              <a:t>6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17987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TextShape 1"/>
          <p:cNvSpPr txBox="1"/>
          <p:nvPr/>
        </p:nvSpPr>
        <p:spPr>
          <a:xfrm>
            <a:off x="4192497" y="10003975"/>
            <a:ext cx="3207338" cy="525703"/>
          </a:xfrm>
          <a:prstGeom prst="rect">
            <a:avLst/>
          </a:prstGeom>
          <a:noFill/>
          <a:ln>
            <a:noFill/>
          </a:ln>
        </p:spPr>
        <p:txBody>
          <a:bodyPr lIns="102452" tIns="51226" rIns="102452" bIns="51226" anchor="b"/>
          <a:lstStyle/>
          <a:p>
            <a:pPr algn="r">
              <a:lnSpc>
                <a:spcPct val="100000"/>
              </a:lnSpc>
            </a:pPr>
            <a:fld id="{9C559C4A-AEFE-47F0-88FA-6EDC0B10DB92}" type="slidenum">
              <a:rPr lang="pt-BR" sz="1300" spc="-1">
                <a:solidFill>
                  <a:srgbClr val="000000"/>
                </a:solidFill>
                <a:latin typeface="Times New Roman"/>
              </a:rPr>
              <a:t>11</a:t>
            </a:fld>
            <a:endParaRPr lang="pt-BR" sz="1300" spc="-1">
              <a:latin typeface="Times New Roman"/>
            </a:endParaRPr>
          </a:p>
        </p:txBody>
      </p:sp>
      <p:sp>
        <p:nvSpPr>
          <p:cNvPr id="1315" name="PlaceHolder 2"/>
          <p:cNvSpPr>
            <a:spLocks noGrp="1"/>
          </p:cNvSpPr>
          <p:nvPr>
            <p:ph type="body"/>
          </p:nvPr>
        </p:nvSpPr>
        <p:spPr>
          <a:xfrm>
            <a:off x="739944" y="5002750"/>
            <a:ext cx="5921901" cy="4738565"/>
          </a:xfrm>
          <a:prstGeom prst="rect">
            <a:avLst/>
          </a:prstGeom>
        </p:spPr>
        <p:txBody>
          <a:bodyPr lIns="102452" tIns="51226" rIns="102452" bIns="51226"/>
          <a:lstStyle/>
          <a:p>
            <a:endParaRPr lang="pt-BR" sz="22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309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3B8F8C-D17F-442B-A19D-B1A063E8BF19}" type="slidenum">
              <a:rPr lang="pt-BR" altLang="pt-BR">
                <a:latin typeface="Times New Roman" panose="02020603050405020304" pitchFamily="18" charset="0"/>
              </a:rPr>
              <a:pPr/>
              <a:t>12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154894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 smtClean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 smtClean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7B151-6AAD-4B73-92E3-954C0ADA5F7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4628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B8B84-9BB1-4B51-B9D2-E7F66E87357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2159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52B9F-5DE3-471D-947C-9A2E2FA2FB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36972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45BCC-AF2D-40DD-9F69-7B17FF788DE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98914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F1CB8-AFEB-4479-988A-88CA09A55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7356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03127-651E-4BB6-94FA-5DF2145BFC4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22555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B8424-6666-4B03-9740-54882176102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1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DFF86-5EB3-4786-B176-9BD43944D51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5338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867DD-EE88-4705-9124-14402A44E89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0358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3034E-0CBB-4586-8391-D9388698E68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5582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CD92E-978B-42C9-97C5-9E753691E5F0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741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60D5B-22EF-475C-8DBE-0D4829CA1B7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714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E5AFA-96FC-4D04-9C3F-A173F78DC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907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797C8-0A59-4983-9FA8-8152BEE382C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9686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F500B-D690-432D-AD56-1E05E836E8F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4456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46AD0-A331-46CE-B84B-F4AB7101F12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9796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7C096-94A2-44DD-89DD-1C83D63F67C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9129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6D37E-A9FC-4015-9B06-D3893151D8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4987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F60A8C6-90C9-4F01-B435-5D53B20DF249}" type="slidenum">
              <a:rPr lang="pt-BR" altLang="en-US"/>
              <a:pPr/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Metaheuristicas-Multi-Start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91ADA-615A-467C-9AEF-46EACA20D3F7}" type="slidenum">
              <a:rPr lang="pt-BR" altLang="en-US"/>
              <a:pPr/>
              <a:t>1</a:t>
            </a:fld>
            <a:endParaRPr lang="pt-BR" altLang="en-US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000" dirty="0" err="1" smtClean="0"/>
              <a:t>Metaheurísticas</a:t>
            </a:r>
            <a:r>
              <a:rPr lang="pt-BR" altLang="pt-BR" sz="4000" dirty="0" smtClean="0"/>
              <a:t>: </a:t>
            </a:r>
            <a:r>
              <a:rPr lang="pt-BR" altLang="pt-BR" sz="4000" dirty="0" smtClean="0"/>
              <a:t>Conceituação, Classificação e </a:t>
            </a:r>
            <a:r>
              <a:rPr lang="pt-BR" altLang="pt-BR" sz="4000" i="1" dirty="0" err="1" smtClean="0"/>
              <a:t>Multi-Start</a:t>
            </a:r>
            <a:endParaRPr lang="pt-BR" altLang="pt-BR" sz="4000" i="1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691316B4-C2BC-40A6-803C-2D1EB5D539E9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</a:t>
            </a:r>
            <a:r>
              <a:rPr lang="pt-BR" sz="900" dirty="0" err="1" smtClean="0"/>
              <a:t>Metaheurísticas</a:t>
            </a:r>
            <a:r>
              <a:rPr lang="pt-BR" sz="900" dirty="0" smtClean="0"/>
              <a:t>: </a:t>
            </a:r>
            <a:r>
              <a:rPr lang="pt-BR" sz="900" dirty="0" smtClean="0"/>
              <a:t>Conceituação, Classificação </a:t>
            </a:r>
            <a:r>
              <a:rPr lang="pt-BR" sz="900" dirty="0" smtClean="0"/>
              <a:t>e </a:t>
            </a:r>
            <a:r>
              <a:rPr lang="pt-BR" sz="900" dirty="0" err="1" smtClean="0"/>
              <a:t>Multi-Start</a:t>
            </a:r>
            <a:r>
              <a:rPr lang="pt-BR" sz="900" dirty="0" smtClean="0"/>
              <a:t>. Notas </a:t>
            </a:r>
            <a:r>
              <a:rPr lang="pt-BR" sz="900" dirty="0"/>
              <a:t>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3"/>
              </a:rPr>
              <a:t>http</a:t>
            </a:r>
            <a:r>
              <a:rPr lang="pt-BR" sz="900">
                <a:hlinkClick r:id="rId3"/>
              </a:rPr>
              <a:t>://</a:t>
            </a:r>
            <a:r>
              <a:rPr lang="pt-BR" sz="900" smtClean="0">
                <a:hlinkClick r:id="rId3"/>
              </a:rPr>
              <a:t>www.decom.ufop.br/prof/marcone/Disciplinas/InteligenciaComputacional/Metaheuristicas-Multi-Start.pptx</a:t>
            </a:r>
            <a:r>
              <a:rPr lang="pt-BR" sz="900" smtClean="0"/>
              <a:t>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5248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9625" y="2133600"/>
            <a:ext cx="7958138" cy="3962400"/>
          </a:xfrm>
        </p:spPr>
        <p:txBody>
          <a:bodyPr/>
          <a:lstStyle/>
          <a:p>
            <a:pPr algn="just">
              <a:buClr>
                <a:srgbClr val="FF5050"/>
              </a:buClr>
              <a:buFont typeface="Wingdings" panose="05000000000000000000" pitchFamily="2" charset="2"/>
              <a:buChar char="Ø"/>
            </a:pPr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pPr algn="just">
              <a:buClr>
                <a:srgbClr val="FF5050"/>
              </a:buClr>
              <a:buFont typeface="Wingdings" panose="05000000000000000000" pitchFamily="2" charset="2"/>
              <a:buChar char="Ø"/>
            </a:pPr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</p:txBody>
      </p:sp>
      <p:sp>
        <p:nvSpPr>
          <p:cNvPr id="262148" name="Oval 4"/>
          <p:cNvSpPr>
            <a:spLocks noChangeArrowheads="1"/>
          </p:cNvSpPr>
          <p:nvPr/>
        </p:nvSpPr>
        <p:spPr bwMode="auto">
          <a:xfrm>
            <a:off x="23399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49" name="Oval 5"/>
          <p:cNvSpPr>
            <a:spLocks noChangeArrowheads="1"/>
          </p:cNvSpPr>
          <p:nvPr/>
        </p:nvSpPr>
        <p:spPr bwMode="auto">
          <a:xfrm>
            <a:off x="2627313" y="36449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0" name="Oval 6"/>
          <p:cNvSpPr>
            <a:spLocks noChangeArrowheads="1"/>
          </p:cNvSpPr>
          <p:nvPr/>
        </p:nvSpPr>
        <p:spPr bwMode="auto">
          <a:xfrm>
            <a:off x="1763713" y="41497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1" name="Oval 7"/>
          <p:cNvSpPr>
            <a:spLocks noChangeArrowheads="1"/>
          </p:cNvSpPr>
          <p:nvPr/>
        </p:nvSpPr>
        <p:spPr bwMode="auto">
          <a:xfrm>
            <a:off x="133191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2" name="Oval 8"/>
          <p:cNvSpPr>
            <a:spLocks noChangeArrowheads="1"/>
          </p:cNvSpPr>
          <p:nvPr/>
        </p:nvSpPr>
        <p:spPr bwMode="auto">
          <a:xfrm>
            <a:off x="38512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3" name="Oval 9"/>
          <p:cNvSpPr>
            <a:spLocks noChangeArrowheads="1"/>
          </p:cNvSpPr>
          <p:nvPr/>
        </p:nvSpPr>
        <p:spPr bwMode="auto">
          <a:xfrm>
            <a:off x="2771775" y="47974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4" name="Oval 10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5" name="Oval 11"/>
          <p:cNvSpPr>
            <a:spLocks noChangeArrowheads="1"/>
          </p:cNvSpPr>
          <p:nvPr/>
        </p:nvSpPr>
        <p:spPr bwMode="auto">
          <a:xfrm>
            <a:off x="3132138" y="53006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6" name="Oval 12"/>
          <p:cNvSpPr>
            <a:spLocks noChangeArrowheads="1"/>
          </p:cNvSpPr>
          <p:nvPr/>
        </p:nvSpPr>
        <p:spPr bwMode="auto">
          <a:xfrm>
            <a:off x="3563938" y="573405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7" name="Oval 13"/>
          <p:cNvSpPr>
            <a:spLocks noChangeArrowheads="1"/>
          </p:cNvSpPr>
          <p:nvPr/>
        </p:nvSpPr>
        <p:spPr bwMode="auto">
          <a:xfrm>
            <a:off x="7164388" y="22050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8" name="Oval 14"/>
          <p:cNvSpPr>
            <a:spLocks noChangeArrowheads="1"/>
          </p:cNvSpPr>
          <p:nvPr/>
        </p:nvSpPr>
        <p:spPr bwMode="auto">
          <a:xfrm>
            <a:off x="4500563" y="58769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59" name="Oval 15"/>
          <p:cNvSpPr>
            <a:spLocks noChangeArrowheads="1"/>
          </p:cNvSpPr>
          <p:nvPr/>
        </p:nvSpPr>
        <p:spPr bwMode="auto">
          <a:xfrm>
            <a:off x="2555875" y="43656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0" name="Oval 16"/>
          <p:cNvSpPr>
            <a:spLocks noChangeArrowheads="1"/>
          </p:cNvSpPr>
          <p:nvPr/>
        </p:nvSpPr>
        <p:spPr bwMode="auto">
          <a:xfrm>
            <a:off x="5724525" y="42211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1" name="Oval 17"/>
          <p:cNvSpPr>
            <a:spLocks noChangeArrowheads="1"/>
          </p:cNvSpPr>
          <p:nvPr/>
        </p:nvSpPr>
        <p:spPr bwMode="auto">
          <a:xfrm>
            <a:off x="5146675" y="58039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2" name="Oval 18"/>
          <p:cNvSpPr>
            <a:spLocks noChangeArrowheads="1"/>
          </p:cNvSpPr>
          <p:nvPr/>
        </p:nvSpPr>
        <p:spPr bwMode="auto">
          <a:xfrm>
            <a:off x="7380288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3" name="Oval 19"/>
          <p:cNvSpPr>
            <a:spLocks noChangeArrowheads="1"/>
          </p:cNvSpPr>
          <p:nvPr/>
        </p:nvSpPr>
        <p:spPr bwMode="auto">
          <a:xfrm>
            <a:off x="2987675" y="2349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4" name="Oval 20"/>
          <p:cNvSpPr>
            <a:spLocks noChangeArrowheads="1"/>
          </p:cNvSpPr>
          <p:nvPr/>
        </p:nvSpPr>
        <p:spPr bwMode="auto">
          <a:xfrm>
            <a:off x="3924300" y="191611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5" name="Oval 21"/>
          <p:cNvSpPr>
            <a:spLocks noChangeArrowheads="1"/>
          </p:cNvSpPr>
          <p:nvPr/>
        </p:nvSpPr>
        <p:spPr bwMode="auto">
          <a:xfrm>
            <a:off x="6445250" y="3141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6" name="Oval 22"/>
          <p:cNvSpPr>
            <a:spLocks noChangeArrowheads="1"/>
          </p:cNvSpPr>
          <p:nvPr/>
        </p:nvSpPr>
        <p:spPr bwMode="auto">
          <a:xfrm>
            <a:off x="7740650" y="2565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7" name="Oval 23"/>
          <p:cNvSpPr>
            <a:spLocks noChangeArrowheads="1"/>
          </p:cNvSpPr>
          <p:nvPr/>
        </p:nvSpPr>
        <p:spPr bwMode="auto">
          <a:xfrm>
            <a:off x="5795963" y="22764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8" name="Oval 24"/>
          <p:cNvSpPr>
            <a:spLocks noChangeArrowheads="1"/>
          </p:cNvSpPr>
          <p:nvPr/>
        </p:nvSpPr>
        <p:spPr bwMode="auto">
          <a:xfrm>
            <a:off x="4787900" y="328453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69" name="Oval 25"/>
          <p:cNvSpPr>
            <a:spLocks noChangeArrowheads="1"/>
          </p:cNvSpPr>
          <p:nvPr/>
        </p:nvSpPr>
        <p:spPr bwMode="auto">
          <a:xfrm>
            <a:off x="2484438" y="170021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0" name="Oval 26"/>
          <p:cNvSpPr>
            <a:spLocks noChangeArrowheads="1"/>
          </p:cNvSpPr>
          <p:nvPr/>
        </p:nvSpPr>
        <p:spPr bwMode="auto">
          <a:xfrm>
            <a:off x="1331913" y="34290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1" name="Oval 27"/>
          <p:cNvSpPr>
            <a:spLocks noChangeArrowheads="1"/>
          </p:cNvSpPr>
          <p:nvPr/>
        </p:nvSpPr>
        <p:spPr bwMode="auto">
          <a:xfrm>
            <a:off x="2051050" y="53736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2" name="Oval 28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3" name="Oval 29"/>
          <p:cNvSpPr>
            <a:spLocks noChangeArrowheads="1"/>
          </p:cNvSpPr>
          <p:nvPr/>
        </p:nvSpPr>
        <p:spPr bwMode="auto">
          <a:xfrm>
            <a:off x="4427538" y="24923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4" name="Oval 30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5" name="Oval 31"/>
          <p:cNvSpPr>
            <a:spLocks noChangeArrowheads="1"/>
          </p:cNvSpPr>
          <p:nvPr/>
        </p:nvSpPr>
        <p:spPr bwMode="auto">
          <a:xfrm>
            <a:off x="4932363" y="40052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6" name="Oval 32"/>
          <p:cNvSpPr>
            <a:spLocks noChangeArrowheads="1"/>
          </p:cNvSpPr>
          <p:nvPr/>
        </p:nvSpPr>
        <p:spPr bwMode="auto">
          <a:xfrm>
            <a:off x="4067175" y="4724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7" name="Oval 33"/>
          <p:cNvSpPr>
            <a:spLocks noChangeArrowheads="1"/>
          </p:cNvSpPr>
          <p:nvPr/>
        </p:nvSpPr>
        <p:spPr bwMode="auto">
          <a:xfrm>
            <a:off x="6084888" y="50847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8" name="Oval 34"/>
          <p:cNvSpPr>
            <a:spLocks noChangeArrowheads="1"/>
          </p:cNvSpPr>
          <p:nvPr/>
        </p:nvSpPr>
        <p:spPr bwMode="auto">
          <a:xfrm>
            <a:off x="7092950" y="53736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79" name="Oval 35"/>
          <p:cNvSpPr>
            <a:spLocks noChangeArrowheads="1"/>
          </p:cNvSpPr>
          <p:nvPr/>
        </p:nvSpPr>
        <p:spPr bwMode="auto">
          <a:xfrm>
            <a:off x="6443663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0" name="Oval 36"/>
          <p:cNvSpPr>
            <a:spLocks noChangeArrowheads="1"/>
          </p:cNvSpPr>
          <p:nvPr/>
        </p:nvSpPr>
        <p:spPr bwMode="auto">
          <a:xfrm>
            <a:off x="5651500" y="3141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1" name="Oval 37"/>
          <p:cNvSpPr>
            <a:spLocks noChangeArrowheads="1"/>
          </p:cNvSpPr>
          <p:nvPr/>
        </p:nvSpPr>
        <p:spPr bwMode="auto">
          <a:xfrm>
            <a:off x="5364163" y="55895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2" name="Oval 38"/>
          <p:cNvSpPr>
            <a:spLocks noChangeArrowheads="1"/>
          </p:cNvSpPr>
          <p:nvPr/>
        </p:nvSpPr>
        <p:spPr bwMode="auto">
          <a:xfrm>
            <a:off x="5364163" y="47974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3" name="Oval 39"/>
          <p:cNvSpPr>
            <a:spLocks noChangeArrowheads="1"/>
          </p:cNvSpPr>
          <p:nvPr/>
        </p:nvSpPr>
        <p:spPr bwMode="auto">
          <a:xfrm>
            <a:off x="7235825" y="350043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4" name="Oval 40"/>
          <p:cNvSpPr>
            <a:spLocks noChangeArrowheads="1"/>
          </p:cNvSpPr>
          <p:nvPr/>
        </p:nvSpPr>
        <p:spPr bwMode="auto">
          <a:xfrm>
            <a:off x="6804025" y="39338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5" name="Oval 41"/>
          <p:cNvSpPr>
            <a:spLocks noChangeArrowheads="1"/>
          </p:cNvSpPr>
          <p:nvPr/>
        </p:nvSpPr>
        <p:spPr bwMode="auto">
          <a:xfrm>
            <a:off x="2124075" y="2349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6" name="Oval 42"/>
          <p:cNvSpPr>
            <a:spLocks noChangeArrowheads="1"/>
          </p:cNvSpPr>
          <p:nvPr/>
        </p:nvSpPr>
        <p:spPr bwMode="auto">
          <a:xfrm>
            <a:off x="2771775" y="27813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7" name="Oval 43"/>
          <p:cNvSpPr>
            <a:spLocks noChangeArrowheads="1"/>
          </p:cNvSpPr>
          <p:nvPr/>
        </p:nvSpPr>
        <p:spPr bwMode="auto">
          <a:xfrm>
            <a:off x="1763713" y="46529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8" name="Oval 44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89" name="Oval 45"/>
          <p:cNvSpPr>
            <a:spLocks noChangeArrowheads="1"/>
          </p:cNvSpPr>
          <p:nvPr/>
        </p:nvSpPr>
        <p:spPr bwMode="auto">
          <a:xfrm>
            <a:off x="3563938" y="49418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0" name="Oval 46"/>
          <p:cNvSpPr>
            <a:spLocks noChangeArrowheads="1"/>
          </p:cNvSpPr>
          <p:nvPr/>
        </p:nvSpPr>
        <p:spPr bwMode="auto">
          <a:xfrm>
            <a:off x="4140200" y="36449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1" name="Oval 47"/>
          <p:cNvSpPr>
            <a:spLocks noChangeArrowheads="1"/>
          </p:cNvSpPr>
          <p:nvPr/>
        </p:nvSpPr>
        <p:spPr bwMode="auto">
          <a:xfrm>
            <a:off x="2771775" y="58769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2" name="Oval 48"/>
          <p:cNvSpPr>
            <a:spLocks noChangeArrowheads="1"/>
          </p:cNvSpPr>
          <p:nvPr/>
        </p:nvSpPr>
        <p:spPr bwMode="auto">
          <a:xfrm>
            <a:off x="4356100" y="42211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3" name="Oval 49"/>
          <p:cNvSpPr>
            <a:spLocks noChangeArrowheads="1"/>
          </p:cNvSpPr>
          <p:nvPr/>
        </p:nvSpPr>
        <p:spPr bwMode="auto">
          <a:xfrm>
            <a:off x="4787900" y="45815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4" name="Oval 50"/>
          <p:cNvSpPr>
            <a:spLocks noChangeArrowheads="1"/>
          </p:cNvSpPr>
          <p:nvPr/>
        </p:nvSpPr>
        <p:spPr bwMode="auto">
          <a:xfrm>
            <a:off x="4498975" y="5156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5" name="Oval 51"/>
          <p:cNvSpPr>
            <a:spLocks noChangeArrowheads="1"/>
          </p:cNvSpPr>
          <p:nvPr/>
        </p:nvSpPr>
        <p:spPr bwMode="auto">
          <a:xfrm>
            <a:off x="7019925" y="4508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6" name="Oval 52"/>
          <p:cNvSpPr>
            <a:spLocks noChangeArrowheads="1"/>
          </p:cNvSpPr>
          <p:nvPr/>
        </p:nvSpPr>
        <p:spPr bwMode="auto">
          <a:xfrm>
            <a:off x="1619250" y="184467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7" name="Oval 53"/>
          <p:cNvSpPr>
            <a:spLocks noChangeArrowheads="1"/>
          </p:cNvSpPr>
          <p:nvPr/>
        </p:nvSpPr>
        <p:spPr bwMode="auto">
          <a:xfrm>
            <a:off x="5148263" y="27082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8" name="Oval 54"/>
          <p:cNvSpPr>
            <a:spLocks noChangeArrowheads="1"/>
          </p:cNvSpPr>
          <p:nvPr/>
        </p:nvSpPr>
        <p:spPr bwMode="auto">
          <a:xfrm>
            <a:off x="6011863" y="37163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199" name="Oval 55"/>
          <p:cNvSpPr>
            <a:spLocks noChangeArrowheads="1"/>
          </p:cNvSpPr>
          <p:nvPr/>
        </p:nvSpPr>
        <p:spPr bwMode="auto">
          <a:xfrm>
            <a:off x="7956550" y="50847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0" name="Oval 56"/>
          <p:cNvSpPr>
            <a:spLocks noChangeArrowheads="1"/>
          </p:cNvSpPr>
          <p:nvPr/>
        </p:nvSpPr>
        <p:spPr bwMode="auto">
          <a:xfrm>
            <a:off x="8316913" y="34290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1" name="Oval 57"/>
          <p:cNvSpPr>
            <a:spLocks noChangeArrowheads="1"/>
          </p:cNvSpPr>
          <p:nvPr/>
        </p:nvSpPr>
        <p:spPr bwMode="auto">
          <a:xfrm>
            <a:off x="3348038" y="292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2" name="Oval 58"/>
          <p:cNvSpPr>
            <a:spLocks noChangeArrowheads="1"/>
          </p:cNvSpPr>
          <p:nvPr/>
        </p:nvSpPr>
        <p:spPr bwMode="auto">
          <a:xfrm>
            <a:off x="3276600" y="3429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3" name="Oval 59"/>
          <p:cNvSpPr>
            <a:spLocks noChangeArrowheads="1"/>
          </p:cNvSpPr>
          <p:nvPr/>
        </p:nvSpPr>
        <p:spPr bwMode="auto">
          <a:xfrm>
            <a:off x="2771775" y="39338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4" name="Oval 60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5" name="Oval 61"/>
          <p:cNvSpPr>
            <a:spLocks noChangeArrowheads="1"/>
          </p:cNvSpPr>
          <p:nvPr/>
        </p:nvSpPr>
        <p:spPr bwMode="auto">
          <a:xfrm>
            <a:off x="3419475" y="43656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6" name="Oval 62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7" name="Oval 63"/>
          <p:cNvSpPr>
            <a:spLocks noChangeArrowheads="1"/>
          </p:cNvSpPr>
          <p:nvPr/>
        </p:nvSpPr>
        <p:spPr bwMode="auto">
          <a:xfrm>
            <a:off x="7596188" y="32845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8" name="Oval 64"/>
          <p:cNvSpPr>
            <a:spLocks noChangeArrowheads="1"/>
          </p:cNvSpPr>
          <p:nvPr/>
        </p:nvSpPr>
        <p:spPr bwMode="auto">
          <a:xfrm>
            <a:off x="4067175" y="4724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09" name="Oval 65"/>
          <p:cNvSpPr>
            <a:spLocks noChangeArrowheads="1"/>
          </p:cNvSpPr>
          <p:nvPr/>
        </p:nvSpPr>
        <p:spPr bwMode="auto">
          <a:xfrm>
            <a:off x="4140200" y="5300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0" name="Oval 66"/>
          <p:cNvSpPr>
            <a:spLocks noChangeArrowheads="1"/>
          </p:cNvSpPr>
          <p:nvPr/>
        </p:nvSpPr>
        <p:spPr bwMode="auto">
          <a:xfrm>
            <a:off x="4498975" y="5156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1" name="Oval 67"/>
          <p:cNvSpPr>
            <a:spLocks noChangeArrowheads="1"/>
          </p:cNvSpPr>
          <p:nvPr/>
        </p:nvSpPr>
        <p:spPr bwMode="auto">
          <a:xfrm>
            <a:off x="5003800" y="184467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2" name="Oval 68"/>
          <p:cNvSpPr>
            <a:spLocks noChangeArrowheads="1"/>
          </p:cNvSpPr>
          <p:nvPr/>
        </p:nvSpPr>
        <p:spPr bwMode="auto">
          <a:xfrm>
            <a:off x="4932363" y="60213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3" name="Oval 69"/>
          <p:cNvSpPr>
            <a:spLocks noChangeArrowheads="1"/>
          </p:cNvSpPr>
          <p:nvPr/>
        </p:nvSpPr>
        <p:spPr bwMode="auto">
          <a:xfrm>
            <a:off x="5508625" y="5300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4" name="Oval 70"/>
          <p:cNvSpPr>
            <a:spLocks noChangeArrowheads="1"/>
          </p:cNvSpPr>
          <p:nvPr/>
        </p:nvSpPr>
        <p:spPr bwMode="auto">
          <a:xfrm>
            <a:off x="665956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5" name="Oval 71"/>
          <p:cNvSpPr>
            <a:spLocks noChangeArrowheads="1"/>
          </p:cNvSpPr>
          <p:nvPr/>
        </p:nvSpPr>
        <p:spPr bwMode="auto">
          <a:xfrm>
            <a:off x="6084888" y="60928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6" name="Oval 72"/>
          <p:cNvSpPr>
            <a:spLocks noChangeArrowheads="1"/>
          </p:cNvSpPr>
          <p:nvPr/>
        </p:nvSpPr>
        <p:spPr bwMode="auto">
          <a:xfrm>
            <a:off x="6300788" y="19891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7" name="Oval 73"/>
          <p:cNvSpPr>
            <a:spLocks noChangeArrowheads="1"/>
          </p:cNvSpPr>
          <p:nvPr/>
        </p:nvSpPr>
        <p:spPr bwMode="auto">
          <a:xfrm>
            <a:off x="2555875" y="32131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8" name="Oval 74"/>
          <p:cNvSpPr>
            <a:spLocks noChangeArrowheads="1"/>
          </p:cNvSpPr>
          <p:nvPr/>
        </p:nvSpPr>
        <p:spPr bwMode="auto">
          <a:xfrm>
            <a:off x="2555875" y="2133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19" name="Oval 75"/>
          <p:cNvSpPr>
            <a:spLocks noChangeArrowheads="1"/>
          </p:cNvSpPr>
          <p:nvPr/>
        </p:nvSpPr>
        <p:spPr bwMode="auto">
          <a:xfrm>
            <a:off x="29876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0" name="Oval 76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1" name="Oval 77"/>
          <p:cNvSpPr>
            <a:spLocks noChangeArrowheads="1"/>
          </p:cNvSpPr>
          <p:nvPr/>
        </p:nvSpPr>
        <p:spPr bwMode="auto">
          <a:xfrm>
            <a:off x="5435600" y="3429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2" name="Oval 78"/>
          <p:cNvSpPr>
            <a:spLocks noChangeArrowheads="1"/>
          </p:cNvSpPr>
          <p:nvPr/>
        </p:nvSpPr>
        <p:spPr bwMode="auto">
          <a:xfrm>
            <a:off x="493236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3" name="Oval 79"/>
          <p:cNvSpPr>
            <a:spLocks noChangeArrowheads="1"/>
          </p:cNvSpPr>
          <p:nvPr/>
        </p:nvSpPr>
        <p:spPr bwMode="auto">
          <a:xfrm>
            <a:off x="5292725" y="4508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4" name="Oval 80"/>
          <p:cNvSpPr>
            <a:spLocks noChangeArrowheads="1"/>
          </p:cNvSpPr>
          <p:nvPr/>
        </p:nvSpPr>
        <p:spPr bwMode="auto">
          <a:xfrm>
            <a:off x="6443663" y="46529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5" name="Oval 81"/>
          <p:cNvSpPr>
            <a:spLocks noChangeArrowheads="1"/>
          </p:cNvSpPr>
          <p:nvPr/>
        </p:nvSpPr>
        <p:spPr bwMode="auto">
          <a:xfrm>
            <a:off x="4283075" y="49403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6" name="Oval 82"/>
          <p:cNvSpPr>
            <a:spLocks noChangeArrowheads="1"/>
          </p:cNvSpPr>
          <p:nvPr/>
        </p:nvSpPr>
        <p:spPr bwMode="auto">
          <a:xfrm>
            <a:off x="4932363" y="50133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7" name="Oval 83"/>
          <p:cNvSpPr>
            <a:spLocks noChangeArrowheads="1"/>
          </p:cNvSpPr>
          <p:nvPr/>
        </p:nvSpPr>
        <p:spPr bwMode="auto">
          <a:xfrm>
            <a:off x="5651500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8" name="Oval 84"/>
          <p:cNvSpPr>
            <a:spLocks noChangeArrowheads="1"/>
          </p:cNvSpPr>
          <p:nvPr/>
        </p:nvSpPr>
        <p:spPr bwMode="auto">
          <a:xfrm>
            <a:off x="4930775" y="5588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29" name="Oval 85"/>
          <p:cNvSpPr>
            <a:spLocks noChangeArrowheads="1"/>
          </p:cNvSpPr>
          <p:nvPr/>
        </p:nvSpPr>
        <p:spPr bwMode="auto">
          <a:xfrm>
            <a:off x="6011863" y="292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30" name="Oval 86"/>
          <p:cNvSpPr>
            <a:spLocks noChangeArrowheads="1"/>
          </p:cNvSpPr>
          <p:nvPr/>
        </p:nvSpPr>
        <p:spPr bwMode="auto">
          <a:xfrm>
            <a:off x="6516688" y="60213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31" name="Oval 87"/>
          <p:cNvSpPr>
            <a:spLocks noChangeArrowheads="1"/>
          </p:cNvSpPr>
          <p:nvPr/>
        </p:nvSpPr>
        <p:spPr bwMode="auto">
          <a:xfrm>
            <a:off x="5580063" y="594995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32" name="Oval 88"/>
          <p:cNvSpPr>
            <a:spLocks noChangeArrowheads="1"/>
          </p:cNvSpPr>
          <p:nvPr/>
        </p:nvSpPr>
        <p:spPr bwMode="auto">
          <a:xfrm>
            <a:off x="5867400" y="58769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2233" name="Oval 89"/>
          <p:cNvSpPr>
            <a:spLocks noChangeArrowheads="1"/>
          </p:cNvSpPr>
          <p:nvPr/>
        </p:nvSpPr>
        <p:spPr bwMode="auto">
          <a:xfrm>
            <a:off x="2627313" y="2636838"/>
            <a:ext cx="360362" cy="360362"/>
          </a:xfrm>
          <a:prstGeom prst="ellips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/>
          </a:p>
        </p:txBody>
      </p:sp>
      <p:sp>
        <p:nvSpPr>
          <p:cNvPr id="262234" name="Line 90"/>
          <p:cNvSpPr>
            <a:spLocks noChangeShapeType="1"/>
          </p:cNvSpPr>
          <p:nvPr/>
        </p:nvSpPr>
        <p:spPr bwMode="auto">
          <a:xfrm flipH="1">
            <a:off x="2555875" y="28527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35" name="Line 91"/>
          <p:cNvSpPr>
            <a:spLocks noChangeShapeType="1"/>
          </p:cNvSpPr>
          <p:nvPr/>
        </p:nvSpPr>
        <p:spPr bwMode="auto">
          <a:xfrm>
            <a:off x="2555875" y="3213100"/>
            <a:ext cx="144463" cy="5032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36" name="Line 92"/>
          <p:cNvSpPr>
            <a:spLocks noChangeShapeType="1"/>
          </p:cNvSpPr>
          <p:nvPr/>
        </p:nvSpPr>
        <p:spPr bwMode="auto">
          <a:xfrm>
            <a:off x="2700338" y="3716338"/>
            <a:ext cx="503237" cy="1444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37" name="Oval 93"/>
          <p:cNvSpPr>
            <a:spLocks noChangeArrowheads="1"/>
          </p:cNvSpPr>
          <p:nvPr/>
        </p:nvSpPr>
        <p:spPr bwMode="auto">
          <a:xfrm>
            <a:off x="5003800" y="2565400"/>
            <a:ext cx="360363" cy="360363"/>
          </a:xfrm>
          <a:prstGeom prst="ellips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/>
          </a:p>
        </p:txBody>
      </p:sp>
      <p:sp>
        <p:nvSpPr>
          <p:cNvPr id="262238" name="Line 94"/>
          <p:cNvSpPr>
            <a:spLocks noChangeShapeType="1"/>
          </p:cNvSpPr>
          <p:nvPr/>
        </p:nvSpPr>
        <p:spPr bwMode="auto">
          <a:xfrm>
            <a:off x="5148263" y="2708275"/>
            <a:ext cx="576262" cy="5048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39" name="Line 95"/>
          <p:cNvSpPr>
            <a:spLocks noChangeShapeType="1"/>
          </p:cNvSpPr>
          <p:nvPr/>
        </p:nvSpPr>
        <p:spPr bwMode="auto">
          <a:xfrm flipV="1">
            <a:off x="5724525" y="2924175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40" name="Line 96"/>
          <p:cNvSpPr>
            <a:spLocks noChangeShapeType="1"/>
          </p:cNvSpPr>
          <p:nvPr/>
        </p:nvSpPr>
        <p:spPr bwMode="auto">
          <a:xfrm>
            <a:off x="6084888" y="2924175"/>
            <a:ext cx="358775" cy="2174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41" name="Line 97"/>
          <p:cNvSpPr>
            <a:spLocks noChangeShapeType="1"/>
          </p:cNvSpPr>
          <p:nvPr/>
        </p:nvSpPr>
        <p:spPr bwMode="auto">
          <a:xfrm flipV="1">
            <a:off x="6443663" y="2565400"/>
            <a:ext cx="288925" cy="5762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42" name="Oval 98"/>
          <p:cNvSpPr>
            <a:spLocks noChangeArrowheads="1"/>
          </p:cNvSpPr>
          <p:nvPr/>
        </p:nvSpPr>
        <p:spPr bwMode="auto">
          <a:xfrm>
            <a:off x="5219700" y="5445125"/>
            <a:ext cx="360363" cy="360363"/>
          </a:xfrm>
          <a:prstGeom prst="ellips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/>
          </a:p>
        </p:txBody>
      </p:sp>
      <p:sp>
        <p:nvSpPr>
          <p:cNvPr id="262243" name="Line 99"/>
          <p:cNvSpPr>
            <a:spLocks noChangeShapeType="1"/>
          </p:cNvSpPr>
          <p:nvPr/>
        </p:nvSpPr>
        <p:spPr bwMode="auto">
          <a:xfrm>
            <a:off x="5435600" y="5661025"/>
            <a:ext cx="144463" cy="2889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44" name="Line 100"/>
          <p:cNvSpPr>
            <a:spLocks noChangeShapeType="1"/>
          </p:cNvSpPr>
          <p:nvPr/>
        </p:nvSpPr>
        <p:spPr bwMode="auto">
          <a:xfrm flipV="1">
            <a:off x="5580063" y="5876925"/>
            <a:ext cx="360362" cy="1444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45" name="Line 101"/>
          <p:cNvSpPr>
            <a:spLocks noChangeShapeType="1"/>
          </p:cNvSpPr>
          <p:nvPr/>
        </p:nvSpPr>
        <p:spPr bwMode="auto">
          <a:xfrm>
            <a:off x="5940425" y="5876925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2246" name="Line 102"/>
          <p:cNvSpPr>
            <a:spLocks noChangeShapeType="1"/>
          </p:cNvSpPr>
          <p:nvPr/>
        </p:nvSpPr>
        <p:spPr bwMode="auto">
          <a:xfrm>
            <a:off x="6156325" y="60928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04" name="TextShape 2"/>
          <p:cNvSpPr txBox="1"/>
          <p:nvPr/>
        </p:nvSpPr>
        <p:spPr>
          <a:xfrm>
            <a:off x="457200" y="64343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900" b="1" strike="noStrike" spc="-1" dirty="0" smtClean="0">
                <a:solidFill>
                  <a:srgbClr val="330066"/>
                </a:solidFill>
                <a:latin typeface="Arial"/>
              </a:rPr>
              <a:t>Multi-Start</a:t>
            </a:r>
            <a:endParaRPr lang="en-US" sz="39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479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242" grpId="0" animBg="1"/>
      <p:bldP spid="262243" grpId="0" animBg="1"/>
      <p:bldP spid="262244" grpId="0" animBg="1"/>
      <p:bldP spid="262245" grpId="0" animBg="1"/>
      <p:bldP spid="2622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D9A03F49-A446-49A4-8526-05754D047E78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11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338" name="TextShape 2"/>
          <p:cNvSpPr txBox="1"/>
          <p:nvPr/>
        </p:nvSpPr>
        <p:spPr>
          <a:xfrm>
            <a:off x="457200" y="64343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900" b="1" strike="noStrike" spc="-1" dirty="0" smtClean="0">
                <a:solidFill>
                  <a:srgbClr val="330066"/>
                </a:solidFill>
                <a:latin typeface="Arial"/>
              </a:rPr>
              <a:t>Multi-Start</a:t>
            </a:r>
            <a:endParaRPr lang="en-US" sz="39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84313"/>
            <a:ext cx="8339138" cy="379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16818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45DB3B-EA82-437A-BA55-9768F569E59A}" type="slidenum">
              <a:rPr lang="pt-BR" altLang="en-US"/>
              <a:pPr/>
              <a:t>12</a:t>
            </a:fld>
            <a:endParaRPr lang="pt-BR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dirty="0" err="1" smtClean="0"/>
              <a:t>Multi-Start</a:t>
            </a:r>
            <a:endParaRPr lang="pt-BR" altLang="pt-BR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411662"/>
          </a:xfrm>
        </p:spPr>
        <p:txBody>
          <a:bodyPr/>
          <a:lstStyle/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Procedimento </a:t>
            </a:r>
            <a:r>
              <a:rPr lang="pt-BR" spc="-1" dirty="0" err="1" smtClean="0">
                <a:solidFill>
                  <a:srgbClr val="000000"/>
                </a:solidFill>
              </a:rPr>
              <a:t>ConstruaSolucao</a:t>
            </a:r>
            <a:r>
              <a:rPr lang="pt-BR" spc="-1" dirty="0" smtClean="0">
                <a:solidFill>
                  <a:srgbClr val="000000"/>
                </a:solidFill>
              </a:rPr>
              <a:t>:</a:t>
            </a: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Gere uma solução aleatória</a:t>
            </a: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Gere uma solução de forma parcialmente gulosa (fase de construção do método GRASP)</a:t>
            </a:r>
          </a:p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Critério de parada:</a:t>
            </a:r>
            <a:endParaRPr lang="pt-BR" spc="-1" dirty="0">
              <a:solidFill>
                <a:srgbClr val="000000"/>
              </a:solidFill>
            </a:endParaRP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>
                <a:solidFill>
                  <a:srgbClr val="000000"/>
                </a:solidFill>
              </a:rPr>
              <a:t>Número de iterações sem melhora, </a:t>
            </a:r>
            <a:endParaRPr lang="pt-BR" spc="-1" dirty="0" smtClean="0">
              <a:solidFill>
                <a:srgbClr val="000000"/>
              </a:solidFill>
            </a:endParaRP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Tempo </a:t>
            </a:r>
            <a:r>
              <a:rPr lang="pt-BR" spc="-1" dirty="0">
                <a:solidFill>
                  <a:srgbClr val="000000"/>
                </a:solidFill>
              </a:rPr>
              <a:t>de processamento, </a:t>
            </a:r>
            <a:r>
              <a:rPr lang="pt-BR" spc="-1" dirty="0" smtClean="0">
                <a:solidFill>
                  <a:srgbClr val="000000"/>
                </a:solidFill>
              </a:rPr>
              <a:t>etc.</a:t>
            </a:r>
          </a:p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Procedimento </a:t>
            </a:r>
            <a:r>
              <a:rPr lang="pt-BR" spc="-1" dirty="0" err="1" smtClean="0">
                <a:solidFill>
                  <a:srgbClr val="000000"/>
                </a:solidFill>
              </a:rPr>
              <a:t>BuscaLocal</a:t>
            </a:r>
            <a:r>
              <a:rPr lang="pt-BR" spc="-1" dirty="0" smtClean="0">
                <a:solidFill>
                  <a:srgbClr val="000000"/>
                </a:solidFill>
              </a:rPr>
              <a:t>:</a:t>
            </a: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Best </a:t>
            </a:r>
            <a:r>
              <a:rPr lang="pt-BR" spc="-1" dirty="0" err="1" smtClean="0">
                <a:solidFill>
                  <a:srgbClr val="000000"/>
                </a:solidFill>
              </a:rPr>
              <a:t>Improvement</a:t>
            </a:r>
            <a:endParaRPr lang="pt-BR" spc="-1" dirty="0" smtClean="0">
              <a:solidFill>
                <a:srgbClr val="000000"/>
              </a:solidFill>
            </a:endParaRP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err="1" smtClean="0">
                <a:solidFill>
                  <a:srgbClr val="000000"/>
                </a:solidFill>
              </a:rPr>
              <a:t>First</a:t>
            </a:r>
            <a:r>
              <a:rPr lang="pt-BR" spc="-1" dirty="0" smtClean="0">
                <a:solidFill>
                  <a:srgbClr val="000000"/>
                </a:solidFill>
              </a:rPr>
              <a:t> </a:t>
            </a:r>
            <a:r>
              <a:rPr lang="pt-BR" spc="-1" dirty="0" err="1" smtClean="0">
                <a:solidFill>
                  <a:srgbClr val="000000"/>
                </a:solidFill>
              </a:rPr>
              <a:t>Improvement</a:t>
            </a:r>
            <a:endParaRPr lang="pt-BR" spc="-1" dirty="0" smtClean="0">
              <a:solidFill>
                <a:srgbClr val="000000"/>
              </a:solidFill>
            </a:endParaRP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err="1" smtClean="0">
                <a:solidFill>
                  <a:srgbClr val="000000"/>
                </a:solidFill>
              </a:rPr>
              <a:t>Random</a:t>
            </a:r>
            <a:r>
              <a:rPr lang="pt-BR" spc="-1" dirty="0" smtClean="0">
                <a:solidFill>
                  <a:srgbClr val="000000"/>
                </a:solidFill>
              </a:rPr>
              <a:t> </a:t>
            </a:r>
            <a:r>
              <a:rPr lang="pt-BR" spc="-1" dirty="0" err="1" smtClean="0">
                <a:solidFill>
                  <a:srgbClr val="000000"/>
                </a:solidFill>
              </a:rPr>
              <a:t>Descent</a:t>
            </a:r>
            <a:endParaRPr lang="pt-BR" sz="2000" spc="-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45DB3B-EA82-437A-BA55-9768F569E59A}" type="slidenum">
              <a:rPr lang="pt-BR" altLang="en-US"/>
              <a:pPr/>
              <a:t>2</a:t>
            </a:fld>
            <a:endParaRPr lang="pt-BR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 smtClean="0"/>
              <a:t>Metaheurísticas</a:t>
            </a:r>
            <a:r>
              <a:rPr lang="pt-BR" altLang="pt-BR" dirty="0" smtClean="0"/>
              <a:t>: conceituação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>
                <a:solidFill>
                  <a:srgbClr val="000000"/>
                </a:solidFill>
              </a:rPr>
              <a:t>Métodos heurísticos, de caráter geral, dotados de mecanismos que evitam a parada prematura em ótimos locais</a:t>
            </a:r>
          </a:p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>
                <a:solidFill>
                  <a:srgbClr val="000000"/>
                </a:solidFill>
              </a:rPr>
              <a:t>Princípio básico: </a:t>
            </a:r>
            <a:endParaRPr lang="pt-BR" spc="-1" dirty="0" smtClean="0">
              <a:solidFill>
                <a:srgbClr val="000000"/>
              </a:solidFill>
            </a:endParaRP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aceitar </a:t>
            </a:r>
            <a:r>
              <a:rPr lang="pt-BR" spc="-1" dirty="0">
                <a:solidFill>
                  <a:srgbClr val="000000"/>
                </a:solidFill>
              </a:rPr>
              <a:t>soluções de piora</a:t>
            </a:r>
          </a:p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Diferenças entre </a:t>
            </a:r>
            <a:r>
              <a:rPr lang="pt-BR" spc="-1" dirty="0" err="1" smtClean="0">
                <a:solidFill>
                  <a:srgbClr val="000000"/>
                </a:solidFill>
              </a:rPr>
              <a:t>metaheurísticas</a:t>
            </a:r>
            <a:r>
              <a:rPr lang="pt-BR" spc="-1" dirty="0" smtClean="0">
                <a:solidFill>
                  <a:srgbClr val="000000"/>
                </a:solidFill>
              </a:rPr>
              <a:t>:</a:t>
            </a: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Forma de explorar o espaço de soluções</a:t>
            </a:r>
          </a:p>
          <a:p>
            <a:pPr marL="69233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Forma de aceitar soluções de piora</a:t>
            </a:r>
          </a:p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Podem </a:t>
            </a:r>
            <a:r>
              <a:rPr lang="pt-BR" spc="-1" dirty="0">
                <a:solidFill>
                  <a:srgbClr val="000000"/>
                </a:solidFill>
              </a:rPr>
              <a:t>ser </a:t>
            </a:r>
            <a:r>
              <a:rPr lang="pt-BR" spc="-1" dirty="0" smtClean="0">
                <a:solidFill>
                  <a:srgbClr val="000000"/>
                </a:solidFill>
              </a:rPr>
              <a:t>baseadas </a:t>
            </a:r>
            <a:r>
              <a:rPr lang="pt-BR" spc="-1" dirty="0">
                <a:solidFill>
                  <a:srgbClr val="000000"/>
                </a:solidFill>
              </a:rPr>
              <a:t>em Busca Local </a:t>
            </a:r>
            <a:r>
              <a:rPr lang="pt-BR" spc="-1" dirty="0" smtClean="0">
                <a:solidFill>
                  <a:srgbClr val="000000"/>
                </a:solidFill>
              </a:rPr>
              <a:t>(ou de trajetória) ou </a:t>
            </a:r>
            <a:r>
              <a:rPr lang="pt-BR" spc="-1" dirty="0">
                <a:solidFill>
                  <a:srgbClr val="000000"/>
                </a:solidFill>
              </a:rPr>
              <a:t>Busca </a:t>
            </a:r>
            <a:r>
              <a:rPr lang="pt-BR" spc="-1" dirty="0" smtClean="0">
                <a:solidFill>
                  <a:srgbClr val="000000"/>
                </a:solidFill>
              </a:rPr>
              <a:t>Populacional</a:t>
            </a:r>
            <a:endParaRPr lang="en-US" spc="-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45DB3B-EA82-437A-BA55-9768F569E59A}" type="slidenum">
              <a:rPr lang="pt-BR" altLang="en-US"/>
              <a:pPr/>
              <a:t>3</a:t>
            </a:fld>
            <a:endParaRPr lang="pt-BR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 smtClean="0"/>
              <a:t>Metaheurísticas</a:t>
            </a:r>
            <a:r>
              <a:rPr lang="pt-BR" altLang="pt-BR" dirty="0" smtClean="0"/>
              <a:t>: conceituação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smtClean="0">
                <a:solidFill>
                  <a:srgbClr val="000000"/>
                </a:solidFill>
              </a:rPr>
              <a:t>As </a:t>
            </a:r>
            <a:r>
              <a:rPr lang="pt-BR" spc="-1" dirty="0" err="1" smtClean="0">
                <a:solidFill>
                  <a:srgbClr val="000000"/>
                </a:solidFill>
              </a:rPr>
              <a:t>metaheurísticas</a:t>
            </a:r>
            <a:r>
              <a:rPr lang="pt-BR" spc="-1" dirty="0" smtClean="0">
                <a:solidFill>
                  <a:srgbClr val="000000"/>
                </a:solidFill>
              </a:rPr>
              <a:t> de </a:t>
            </a:r>
            <a:r>
              <a:rPr lang="pt-BR" spc="-1" dirty="0">
                <a:solidFill>
                  <a:srgbClr val="000000"/>
                </a:solidFill>
              </a:rPr>
              <a:t>Busca Local são </a:t>
            </a:r>
            <a:r>
              <a:rPr lang="pt-BR" spc="-1" dirty="0" smtClean="0">
                <a:solidFill>
                  <a:srgbClr val="000000"/>
                </a:solidFill>
              </a:rPr>
              <a:t>fundamentadas </a:t>
            </a:r>
            <a:r>
              <a:rPr lang="pt-BR" spc="-1" dirty="0">
                <a:solidFill>
                  <a:srgbClr val="000000"/>
                </a:solidFill>
              </a:rPr>
              <a:t>na noção de vizinhança: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</a:rPr>
              <a:t>Dada uma solução s, diz-se que </a:t>
            </a:r>
            <a:r>
              <a:rPr lang="pt-BR" sz="2400" spc="-1" dirty="0">
                <a:solidFill>
                  <a:srgbClr val="FF0000"/>
                </a:solidFill>
              </a:rPr>
              <a:t>s’</a:t>
            </a:r>
            <a:r>
              <a:rPr lang="pt-BR" sz="2400" spc="-1" dirty="0">
                <a:solidFill>
                  <a:srgbClr val="000000"/>
                </a:solidFill>
              </a:rPr>
              <a:t> é um vizinho de </a:t>
            </a:r>
            <a:r>
              <a:rPr lang="pt-BR" sz="2400" spc="-1" dirty="0">
                <a:solidFill>
                  <a:srgbClr val="FF0000"/>
                </a:solidFill>
              </a:rPr>
              <a:t>s</a:t>
            </a:r>
            <a:r>
              <a:rPr lang="pt-BR" sz="2400" spc="-1" dirty="0">
                <a:solidFill>
                  <a:srgbClr val="000000"/>
                </a:solidFill>
              </a:rPr>
              <a:t>, se </a:t>
            </a:r>
            <a:r>
              <a:rPr lang="pt-BR" sz="2400" spc="-1" dirty="0">
                <a:solidFill>
                  <a:srgbClr val="FF0000"/>
                </a:solidFill>
              </a:rPr>
              <a:t>s’</a:t>
            </a:r>
            <a:r>
              <a:rPr lang="pt-BR" sz="2400" spc="-1" dirty="0">
                <a:solidFill>
                  <a:srgbClr val="000000"/>
                </a:solidFill>
              </a:rPr>
              <a:t> é obtido de </a:t>
            </a:r>
            <a:r>
              <a:rPr lang="pt-BR" sz="2400" spc="-1" dirty="0">
                <a:solidFill>
                  <a:srgbClr val="FF0000"/>
                </a:solidFill>
              </a:rPr>
              <a:t>s</a:t>
            </a:r>
            <a:r>
              <a:rPr lang="pt-BR" sz="2400" spc="-1" dirty="0">
                <a:solidFill>
                  <a:srgbClr val="000000"/>
                </a:solidFill>
              </a:rPr>
              <a:t> a partir de um movimento </a:t>
            </a:r>
            <a:r>
              <a:rPr lang="pt-BR" sz="2400" spc="-1" dirty="0">
                <a:solidFill>
                  <a:srgbClr val="FF0000"/>
                </a:solidFill>
              </a:rPr>
              <a:t>m</a:t>
            </a:r>
            <a:r>
              <a:rPr lang="pt-BR" sz="2400" spc="-1" dirty="0">
                <a:solidFill>
                  <a:srgbClr val="000000"/>
                </a:solidFill>
              </a:rPr>
              <a:t>, isto é: </a:t>
            </a:r>
            <a:r>
              <a:rPr lang="pt-BR" sz="2400" spc="-1" dirty="0">
                <a:solidFill>
                  <a:srgbClr val="FF0000"/>
                </a:solidFill>
              </a:rPr>
              <a:t>s’</a:t>
            </a:r>
            <a:r>
              <a:rPr lang="pt-BR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>
                <a:solidFill>
                  <a:srgbClr val="000000"/>
                </a:solidFill>
              </a:rPr>
              <a:t>=</a:t>
            </a:r>
            <a:r>
              <a:rPr lang="pt-BR" sz="2400" spc="-1" dirty="0">
                <a:solidFill>
                  <a:srgbClr val="000000"/>
                </a:solidFill>
              </a:rPr>
              <a:t> </a:t>
            </a:r>
            <a:r>
              <a:rPr lang="pt-BR" sz="2400" spc="-1" dirty="0">
                <a:solidFill>
                  <a:srgbClr val="FF0000"/>
                </a:solidFill>
              </a:rPr>
              <a:t>s</a:t>
            </a:r>
            <a:r>
              <a:rPr lang="pt-BR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>
                <a:solidFill>
                  <a:srgbClr val="000000"/>
                </a:solidFill>
                <a:latin typeface="Symbol"/>
              </a:rPr>
              <a:t>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pt-BR" sz="2400" spc="-1" dirty="0">
                <a:solidFill>
                  <a:srgbClr val="000000"/>
                </a:solidFill>
              </a:rPr>
              <a:t> </a:t>
            </a:r>
            <a:r>
              <a:rPr lang="pt-BR" sz="2400" spc="-1" dirty="0">
                <a:solidFill>
                  <a:srgbClr val="FF0000"/>
                </a:solidFill>
              </a:rPr>
              <a:t>m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</a:rPr>
              <a:t>A estrutura de vizinhança varia de acordo com o problema tratado</a:t>
            </a:r>
            <a:endParaRPr lang="pt-BR" sz="3000" spc="-1" dirty="0">
              <a:solidFill>
                <a:srgbClr val="000000"/>
              </a:solidFill>
            </a:endParaRPr>
          </a:p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altLang="pt-BR" sz="3200" dirty="0" smtClean="0"/>
              <a:t>As </a:t>
            </a:r>
            <a:r>
              <a:rPr lang="pt-BR" altLang="pt-BR" sz="3200" dirty="0" err="1" smtClean="0"/>
              <a:t>metaheurísticas</a:t>
            </a:r>
            <a:r>
              <a:rPr lang="pt-BR" altLang="pt-BR" sz="3200" dirty="0" smtClean="0"/>
              <a:t> de Busca </a:t>
            </a:r>
            <a:r>
              <a:rPr lang="pt-BR" altLang="pt-BR" sz="3200" dirty="0"/>
              <a:t>Populacional partem de um conjunto de soluções e aplicam sobre elas operadores que visam à melhoria </a:t>
            </a:r>
            <a:r>
              <a:rPr lang="pt-BR" altLang="pt-BR" sz="3200" dirty="0" smtClean="0"/>
              <a:t>desse </a:t>
            </a:r>
            <a:r>
              <a:rPr lang="pt-BR" altLang="pt-BR" sz="3200" dirty="0"/>
              <a:t>conjunto.</a:t>
            </a:r>
            <a:endParaRPr lang="en-US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4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45DB3B-EA82-437A-BA55-9768F569E59A}" type="slidenum">
              <a:rPr lang="pt-BR" altLang="en-US"/>
              <a:pPr/>
              <a:t>4</a:t>
            </a:fld>
            <a:endParaRPr lang="pt-BR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 smtClean="0"/>
              <a:t>Metaheurísticas</a:t>
            </a:r>
            <a:r>
              <a:rPr lang="pt-BR" altLang="pt-BR" dirty="0" smtClean="0"/>
              <a:t>: conceituação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err="1">
                <a:solidFill>
                  <a:srgbClr val="000000"/>
                </a:solidFill>
              </a:rPr>
              <a:t>Metaheurísticas</a:t>
            </a:r>
            <a:r>
              <a:rPr lang="pt-BR" spc="-1" dirty="0">
                <a:solidFill>
                  <a:srgbClr val="000000"/>
                </a:solidFill>
              </a:rPr>
              <a:t> de busca local: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i="1" spc="-1" dirty="0" err="1">
                <a:solidFill>
                  <a:srgbClr val="000000"/>
                </a:solidFill>
              </a:rPr>
              <a:t>Multi-Start</a:t>
            </a:r>
            <a:r>
              <a:rPr lang="pt-BR" sz="2400" spc="-1" dirty="0">
                <a:solidFill>
                  <a:srgbClr val="000000"/>
                </a:solidFill>
              </a:rPr>
              <a:t> (MS)</a:t>
            </a:r>
            <a:endParaRPr lang="pt-BR" sz="2400" spc="-1" dirty="0">
              <a:solidFill>
                <a:srgbClr val="FF0000"/>
              </a:solidFill>
            </a:endParaRP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i="1" spc="-1" dirty="0" err="1">
                <a:solidFill>
                  <a:srgbClr val="000000"/>
                </a:solidFill>
              </a:rPr>
              <a:t>Simulated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Annealing</a:t>
            </a:r>
            <a:r>
              <a:rPr lang="pt-BR" sz="2400" spc="-1" dirty="0">
                <a:solidFill>
                  <a:srgbClr val="000000"/>
                </a:solidFill>
              </a:rPr>
              <a:t> (SA)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i="1" spc="-1" dirty="0" err="1">
                <a:solidFill>
                  <a:srgbClr val="000000"/>
                </a:solidFill>
              </a:rPr>
              <a:t>Iterated</a:t>
            </a:r>
            <a:r>
              <a:rPr lang="pt-BR" sz="2400" i="1" spc="-1" dirty="0">
                <a:solidFill>
                  <a:srgbClr val="000000"/>
                </a:solidFill>
              </a:rPr>
              <a:t> Local </a:t>
            </a:r>
            <a:r>
              <a:rPr lang="pt-BR" sz="2400" i="1" spc="-1" dirty="0" err="1">
                <a:solidFill>
                  <a:srgbClr val="000000"/>
                </a:solidFill>
              </a:rPr>
              <a:t>Search</a:t>
            </a:r>
            <a:r>
              <a:rPr lang="pt-BR" sz="2400" spc="-1" dirty="0">
                <a:solidFill>
                  <a:srgbClr val="000000"/>
                </a:solidFill>
              </a:rPr>
              <a:t> (ILS)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i="1" spc="-1" dirty="0" err="1">
                <a:solidFill>
                  <a:srgbClr val="000000"/>
                </a:solidFill>
              </a:rPr>
              <a:t>Variable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Neighborhood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Search</a:t>
            </a:r>
            <a:r>
              <a:rPr lang="pt-BR" sz="2400" spc="-1" dirty="0">
                <a:solidFill>
                  <a:srgbClr val="000000"/>
                </a:solidFill>
              </a:rPr>
              <a:t> (VNS)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</a:rPr>
              <a:t>Busca Tabu (TS – Tabu </a:t>
            </a:r>
            <a:r>
              <a:rPr lang="pt-BR" sz="2400" spc="-1" dirty="0" err="1">
                <a:solidFill>
                  <a:srgbClr val="000000"/>
                </a:solidFill>
              </a:rPr>
              <a:t>Search</a:t>
            </a:r>
            <a:r>
              <a:rPr lang="pt-BR" sz="2400" spc="-1" dirty="0">
                <a:solidFill>
                  <a:srgbClr val="000000"/>
                </a:solidFill>
              </a:rPr>
              <a:t>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i="1" spc="-1" dirty="0" err="1">
                <a:solidFill>
                  <a:srgbClr val="000000"/>
                </a:solidFill>
              </a:rPr>
              <a:t>Greedy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Randomized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Adaptive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Search</a:t>
            </a:r>
            <a:r>
              <a:rPr lang="pt-BR" sz="2400" i="1" spc="-1" dirty="0">
                <a:solidFill>
                  <a:srgbClr val="000000"/>
                </a:solidFill>
              </a:rPr>
              <a:t> Procedures</a:t>
            </a:r>
            <a:r>
              <a:rPr lang="pt-BR" sz="2400" spc="-1" dirty="0">
                <a:solidFill>
                  <a:srgbClr val="000000"/>
                </a:solidFill>
              </a:rPr>
              <a:t> (GRASP)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i="1" spc="-1" dirty="0" err="1">
                <a:solidFill>
                  <a:srgbClr val="000000"/>
                </a:solidFill>
              </a:rPr>
              <a:t>Guided</a:t>
            </a:r>
            <a:r>
              <a:rPr lang="pt-BR" sz="2400" i="1" spc="-1" dirty="0">
                <a:solidFill>
                  <a:srgbClr val="000000"/>
                </a:solidFill>
              </a:rPr>
              <a:t> Local </a:t>
            </a:r>
            <a:r>
              <a:rPr lang="pt-BR" sz="2400" i="1" spc="-1" dirty="0" err="1">
                <a:solidFill>
                  <a:srgbClr val="000000"/>
                </a:solidFill>
              </a:rPr>
              <a:t>Search</a:t>
            </a:r>
            <a:r>
              <a:rPr lang="pt-BR" sz="2400" spc="-1" dirty="0">
                <a:solidFill>
                  <a:srgbClr val="000000"/>
                </a:solidFill>
              </a:rPr>
              <a:t> (GLS</a:t>
            </a:r>
            <a:r>
              <a:rPr lang="pt-BR" sz="2400" spc="-1" dirty="0" smtClean="0">
                <a:solidFill>
                  <a:srgbClr val="000000"/>
                </a:solidFill>
              </a:rPr>
              <a:t>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spc="-1" dirty="0" smtClean="0">
                <a:solidFill>
                  <a:srgbClr val="000000"/>
                </a:solidFill>
              </a:rPr>
              <a:t>Late </a:t>
            </a:r>
            <a:r>
              <a:rPr lang="pt-BR" sz="2400" spc="-1" dirty="0" err="1" smtClean="0">
                <a:solidFill>
                  <a:srgbClr val="000000"/>
                </a:solidFill>
              </a:rPr>
              <a:t>Acceptance</a:t>
            </a:r>
            <a:r>
              <a:rPr lang="pt-BR" sz="2400" spc="-1" dirty="0" smtClean="0">
                <a:solidFill>
                  <a:srgbClr val="000000"/>
                </a:solidFill>
              </a:rPr>
              <a:t> Hill-</a:t>
            </a:r>
            <a:r>
              <a:rPr lang="pt-BR" sz="2400" spc="-1" dirty="0" err="1" smtClean="0">
                <a:solidFill>
                  <a:srgbClr val="000000"/>
                </a:solidFill>
              </a:rPr>
              <a:t>Climbing</a:t>
            </a:r>
            <a:r>
              <a:rPr lang="pt-BR" sz="2400" spc="-1" dirty="0" smtClean="0">
                <a:solidFill>
                  <a:srgbClr val="000000"/>
                </a:solidFill>
              </a:rPr>
              <a:t> (LAHC)</a:t>
            </a:r>
            <a:endParaRPr lang="pt-BR" sz="2400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50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45DB3B-EA82-437A-BA55-9768F569E59A}" type="slidenum">
              <a:rPr lang="pt-BR" altLang="en-US"/>
              <a:pPr/>
              <a:t>5</a:t>
            </a:fld>
            <a:endParaRPr lang="pt-BR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 smtClean="0"/>
              <a:t>Metaheurísticas</a:t>
            </a:r>
            <a:r>
              <a:rPr lang="pt-BR" altLang="pt-BR" dirty="0" smtClean="0"/>
              <a:t>: conceituação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err="1">
                <a:solidFill>
                  <a:srgbClr val="000000"/>
                </a:solidFill>
              </a:rPr>
              <a:t>Metaheurísticas</a:t>
            </a:r>
            <a:r>
              <a:rPr lang="pt-BR" spc="-1" dirty="0">
                <a:solidFill>
                  <a:srgbClr val="000000"/>
                </a:solidFill>
              </a:rPr>
              <a:t> de busca populacional: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</a:rPr>
              <a:t>Algoritmos Genéticos (</a:t>
            </a:r>
            <a:r>
              <a:rPr lang="pt-BR" sz="2400" i="1" spc="-1" dirty="0" err="1">
                <a:solidFill>
                  <a:srgbClr val="000000"/>
                </a:solidFill>
              </a:rPr>
              <a:t>Genetic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Algorithms</a:t>
            </a:r>
            <a:r>
              <a:rPr lang="pt-BR" sz="2400" spc="-1" dirty="0">
                <a:solidFill>
                  <a:srgbClr val="000000"/>
                </a:solidFill>
              </a:rPr>
              <a:t>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</a:rPr>
              <a:t>Algoritmos </a:t>
            </a:r>
            <a:r>
              <a:rPr lang="pt-BR" sz="2400" spc="-1" dirty="0" err="1">
                <a:solidFill>
                  <a:srgbClr val="000000"/>
                </a:solidFill>
              </a:rPr>
              <a:t>Meméticos</a:t>
            </a:r>
            <a:r>
              <a:rPr lang="pt-BR" sz="2400" spc="-1" dirty="0">
                <a:solidFill>
                  <a:srgbClr val="000000"/>
                </a:solidFill>
              </a:rPr>
              <a:t> (</a:t>
            </a:r>
            <a:r>
              <a:rPr lang="pt-BR" sz="2400" i="1" spc="-1" dirty="0" err="1">
                <a:solidFill>
                  <a:srgbClr val="000000"/>
                </a:solidFill>
              </a:rPr>
              <a:t>Memetic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Algorithms</a:t>
            </a:r>
            <a:r>
              <a:rPr lang="pt-BR" sz="2400" spc="-1" dirty="0">
                <a:solidFill>
                  <a:srgbClr val="000000"/>
                </a:solidFill>
              </a:rPr>
              <a:t>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</a:rPr>
              <a:t>Colônia de Formigas (</a:t>
            </a:r>
            <a:r>
              <a:rPr lang="pt-BR" sz="2400" i="1" spc="-1" dirty="0" err="1">
                <a:solidFill>
                  <a:srgbClr val="000000"/>
                </a:solidFill>
              </a:rPr>
              <a:t>Ant</a:t>
            </a:r>
            <a:r>
              <a:rPr lang="pt-BR" sz="2400" i="1" spc="-1" dirty="0">
                <a:solidFill>
                  <a:srgbClr val="000000"/>
                </a:solidFill>
              </a:rPr>
              <a:t> Systems</a:t>
            </a:r>
            <a:r>
              <a:rPr lang="pt-BR" sz="2400" spc="-1" dirty="0">
                <a:solidFill>
                  <a:srgbClr val="000000"/>
                </a:solidFill>
              </a:rPr>
              <a:t>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</a:rPr>
              <a:t>Busca Dispersa (SS - </a:t>
            </a:r>
            <a:r>
              <a:rPr lang="pt-BR" sz="2400" i="1" spc="-1" dirty="0" err="1">
                <a:solidFill>
                  <a:srgbClr val="000000"/>
                </a:solidFill>
              </a:rPr>
              <a:t>Scatter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Search</a:t>
            </a:r>
            <a:r>
              <a:rPr lang="pt-BR" sz="2400" spc="-1" dirty="0">
                <a:solidFill>
                  <a:srgbClr val="000000"/>
                </a:solidFill>
              </a:rPr>
              <a:t>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spc="-1" dirty="0">
                <a:solidFill>
                  <a:srgbClr val="000000"/>
                </a:solidFill>
              </a:rPr>
              <a:t>Otimização por Nuvem de Partículas (PSO - </a:t>
            </a:r>
            <a:r>
              <a:rPr lang="pt-BR" sz="2400" i="1" spc="-1" dirty="0" err="1">
                <a:solidFill>
                  <a:srgbClr val="000000"/>
                </a:solidFill>
              </a:rPr>
              <a:t>Particle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Swarm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Optimization</a:t>
            </a:r>
            <a:r>
              <a:rPr lang="pt-BR" sz="2400" spc="-1" dirty="0">
                <a:solidFill>
                  <a:srgbClr val="000000"/>
                </a:solidFill>
              </a:rPr>
              <a:t>)</a:t>
            </a:r>
          </a:p>
          <a:p>
            <a:pPr marL="800280" lvl="1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z="2400" i="1" spc="-1" dirty="0" err="1">
                <a:solidFill>
                  <a:srgbClr val="000000"/>
                </a:solidFill>
              </a:rPr>
              <a:t>Biased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Random</a:t>
            </a:r>
            <a:r>
              <a:rPr lang="pt-BR" sz="2400" i="1" spc="-1" dirty="0">
                <a:solidFill>
                  <a:srgbClr val="000000"/>
                </a:solidFill>
              </a:rPr>
              <a:t> Key </a:t>
            </a:r>
            <a:r>
              <a:rPr lang="pt-BR" sz="2400" i="1" spc="-1" dirty="0" err="1">
                <a:solidFill>
                  <a:srgbClr val="000000"/>
                </a:solidFill>
              </a:rPr>
              <a:t>Genetic</a:t>
            </a:r>
            <a:r>
              <a:rPr lang="pt-BR" sz="2400" i="1" spc="-1" dirty="0">
                <a:solidFill>
                  <a:srgbClr val="000000"/>
                </a:solidFill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</a:rPr>
              <a:t>Algorithm</a:t>
            </a:r>
            <a:r>
              <a:rPr lang="pt-BR" sz="2400" spc="-1" dirty="0">
                <a:solidFill>
                  <a:srgbClr val="000000"/>
                </a:solidFill>
              </a:rPr>
              <a:t> (BRKGA</a:t>
            </a:r>
            <a:r>
              <a:rPr lang="pt-BR" sz="2400" spc="-1" dirty="0" smtClean="0">
                <a:solidFill>
                  <a:srgbClr val="000000"/>
                </a:solidFill>
              </a:rPr>
              <a:t>)</a:t>
            </a:r>
            <a:endParaRPr lang="pt-BR" sz="2400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45DB3B-EA82-437A-BA55-9768F569E59A}" type="slidenum">
              <a:rPr lang="pt-BR" altLang="en-US"/>
              <a:pPr/>
              <a:t>6</a:t>
            </a:fld>
            <a:endParaRPr lang="pt-BR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dirty="0" err="1" smtClean="0"/>
              <a:t>Multi-Start</a:t>
            </a:r>
            <a:endParaRPr lang="pt-BR" altLang="pt-BR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 err="1">
                <a:solidFill>
                  <a:srgbClr val="000000"/>
                </a:solidFill>
              </a:rPr>
              <a:t>Metaheurística</a:t>
            </a:r>
            <a:r>
              <a:rPr lang="pt-BR" spc="-1" dirty="0">
                <a:solidFill>
                  <a:srgbClr val="000000"/>
                </a:solidFill>
              </a:rPr>
              <a:t> de busca local</a:t>
            </a:r>
          </a:p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>
                <a:solidFill>
                  <a:srgbClr val="000000"/>
                </a:solidFill>
              </a:rPr>
              <a:t>Consiste em fazer amostragens do espaço de busca seguidas de refinamento sobre a solução construída</a:t>
            </a:r>
          </a:p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>
                <a:solidFill>
                  <a:srgbClr val="000000"/>
                </a:solidFill>
              </a:rPr>
              <a:t>Retorna a melhor das soluções refinadas</a:t>
            </a:r>
          </a:p>
          <a:p>
            <a:pPr marL="343080" indent="-342720">
              <a:spcBef>
                <a:spcPts val="601"/>
              </a:spcBef>
              <a:buClr>
                <a:srgbClr val="330066"/>
              </a:buClr>
              <a:buFont typeface="Wingdings" charset="2"/>
              <a:buChar char=""/>
            </a:pPr>
            <a:r>
              <a:rPr lang="pt-BR" spc="-1" dirty="0">
                <a:solidFill>
                  <a:srgbClr val="000000"/>
                </a:solidFill>
              </a:rPr>
              <a:t>É encerrada quando um critério de parada for atingido (Número de iterações sem melhora, tempo de processamento, etc.)</a:t>
            </a:r>
            <a:endParaRPr lang="pt-BR" sz="2400" spc="-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8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9625" y="2133600"/>
            <a:ext cx="7958138" cy="3962400"/>
          </a:xfrm>
        </p:spPr>
        <p:txBody>
          <a:bodyPr/>
          <a:lstStyle/>
          <a:p>
            <a:pPr algn="just">
              <a:buClr>
                <a:srgbClr val="FF5050"/>
              </a:buClr>
              <a:buFont typeface="Wingdings" panose="05000000000000000000" pitchFamily="2" charset="2"/>
              <a:buChar char="Ø"/>
            </a:pPr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pPr algn="just">
              <a:buClr>
                <a:srgbClr val="FF5050"/>
              </a:buClr>
              <a:buFont typeface="Wingdings" panose="05000000000000000000" pitchFamily="2" charset="2"/>
              <a:buChar char="Ø"/>
            </a:pPr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</p:txBody>
      </p:sp>
      <p:sp>
        <p:nvSpPr>
          <p:cNvPr id="259077" name="Oval 5"/>
          <p:cNvSpPr>
            <a:spLocks noChangeArrowheads="1"/>
          </p:cNvSpPr>
          <p:nvPr/>
        </p:nvSpPr>
        <p:spPr bwMode="auto">
          <a:xfrm>
            <a:off x="23399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78" name="Oval 6"/>
          <p:cNvSpPr>
            <a:spLocks noChangeArrowheads="1"/>
          </p:cNvSpPr>
          <p:nvPr/>
        </p:nvSpPr>
        <p:spPr bwMode="auto">
          <a:xfrm>
            <a:off x="2627313" y="36449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79" name="Oval 7"/>
          <p:cNvSpPr>
            <a:spLocks noChangeArrowheads="1"/>
          </p:cNvSpPr>
          <p:nvPr/>
        </p:nvSpPr>
        <p:spPr bwMode="auto">
          <a:xfrm>
            <a:off x="1763713" y="41497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0" name="Oval 8"/>
          <p:cNvSpPr>
            <a:spLocks noChangeArrowheads="1"/>
          </p:cNvSpPr>
          <p:nvPr/>
        </p:nvSpPr>
        <p:spPr bwMode="auto">
          <a:xfrm>
            <a:off x="133191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1" name="Oval 9"/>
          <p:cNvSpPr>
            <a:spLocks noChangeArrowheads="1"/>
          </p:cNvSpPr>
          <p:nvPr/>
        </p:nvSpPr>
        <p:spPr bwMode="auto">
          <a:xfrm>
            <a:off x="38512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2" name="Oval 10"/>
          <p:cNvSpPr>
            <a:spLocks noChangeArrowheads="1"/>
          </p:cNvSpPr>
          <p:nvPr/>
        </p:nvSpPr>
        <p:spPr bwMode="auto">
          <a:xfrm>
            <a:off x="2771775" y="47974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3" name="Oval 11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4" name="Oval 12"/>
          <p:cNvSpPr>
            <a:spLocks noChangeArrowheads="1"/>
          </p:cNvSpPr>
          <p:nvPr/>
        </p:nvSpPr>
        <p:spPr bwMode="auto">
          <a:xfrm>
            <a:off x="3132138" y="53006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5" name="Oval 13"/>
          <p:cNvSpPr>
            <a:spLocks noChangeArrowheads="1"/>
          </p:cNvSpPr>
          <p:nvPr/>
        </p:nvSpPr>
        <p:spPr bwMode="auto">
          <a:xfrm>
            <a:off x="3563938" y="573405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6" name="Oval 14"/>
          <p:cNvSpPr>
            <a:spLocks noChangeArrowheads="1"/>
          </p:cNvSpPr>
          <p:nvPr/>
        </p:nvSpPr>
        <p:spPr bwMode="auto">
          <a:xfrm>
            <a:off x="7164388" y="22050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7" name="Oval 15"/>
          <p:cNvSpPr>
            <a:spLocks noChangeArrowheads="1"/>
          </p:cNvSpPr>
          <p:nvPr/>
        </p:nvSpPr>
        <p:spPr bwMode="auto">
          <a:xfrm>
            <a:off x="4500563" y="58769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8" name="Oval 16"/>
          <p:cNvSpPr>
            <a:spLocks noChangeArrowheads="1"/>
          </p:cNvSpPr>
          <p:nvPr/>
        </p:nvSpPr>
        <p:spPr bwMode="auto">
          <a:xfrm>
            <a:off x="2555875" y="43656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89" name="Oval 17"/>
          <p:cNvSpPr>
            <a:spLocks noChangeArrowheads="1"/>
          </p:cNvSpPr>
          <p:nvPr/>
        </p:nvSpPr>
        <p:spPr bwMode="auto">
          <a:xfrm>
            <a:off x="5724525" y="42211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0" name="Oval 18"/>
          <p:cNvSpPr>
            <a:spLocks noChangeArrowheads="1"/>
          </p:cNvSpPr>
          <p:nvPr/>
        </p:nvSpPr>
        <p:spPr bwMode="auto">
          <a:xfrm>
            <a:off x="5146675" y="58039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1" name="Oval 19"/>
          <p:cNvSpPr>
            <a:spLocks noChangeArrowheads="1"/>
          </p:cNvSpPr>
          <p:nvPr/>
        </p:nvSpPr>
        <p:spPr bwMode="auto">
          <a:xfrm>
            <a:off x="7380288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2" name="Oval 20"/>
          <p:cNvSpPr>
            <a:spLocks noChangeArrowheads="1"/>
          </p:cNvSpPr>
          <p:nvPr/>
        </p:nvSpPr>
        <p:spPr bwMode="auto">
          <a:xfrm>
            <a:off x="2987675" y="2349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3" name="Oval 21"/>
          <p:cNvSpPr>
            <a:spLocks noChangeArrowheads="1"/>
          </p:cNvSpPr>
          <p:nvPr/>
        </p:nvSpPr>
        <p:spPr bwMode="auto">
          <a:xfrm>
            <a:off x="3924300" y="191611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4" name="Oval 22"/>
          <p:cNvSpPr>
            <a:spLocks noChangeArrowheads="1"/>
          </p:cNvSpPr>
          <p:nvPr/>
        </p:nvSpPr>
        <p:spPr bwMode="auto">
          <a:xfrm>
            <a:off x="6445250" y="3141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5" name="Oval 23"/>
          <p:cNvSpPr>
            <a:spLocks noChangeArrowheads="1"/>
          </p:cNvSpPr>
          <p:nvPr/>
        </p:nvSpPr>
        <p:spPr bwMode="auto">
          <a:xfrm>
            <a:off x="7740650" y="2565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6" name="Oval 24"/>
          <p:cNvSpPr>
            <a:spLocks noChangeArrowheads="1"/>
          </p:cNvSpPr>
          <p:nvPr/>
        </p:nvSpPr>
        <p:spPr bwMode="auto">
          <a:xfrm>
            <a:off x="5795963" y="22764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7" name="Oval 25"/>
          <p:cNvSpPr>
            <a:spLocks noChangeArrowheads="1"/>
          </p:cNvSpPr>
          <p:nvPr/>
        </p:nvSpPr>
        <p:spPr bwMode="auto">
          <a:xfrm>
            <a:off x="4787900" y="328453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8" name="Oval 26"/>
          <p:cNvSpPr>
            <a:spLocks noChangeArrowheads="1"/>
          </p:cNvSpPr>
          <p:nvPr/>
        </p:nvSpPr>
        <p:spPr bwMode="auto">
          <a:xfrm>
            <a:off x="2484438" y="170021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099" name="Oval 27"/>
          <p:cNvSpPr>
            <a:spLocks noChangeArrowheads="1"/>
          </p:cNvSpPr>
          <p:nvPr/>
        </p:nvSpPr>
        <p:spPr bwMode="auto">
          <a:xfrm>
            <a:off x="1331913" y="34290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0" name="Oval 28"/>
          <p:cNvSpPr>
            <a:spLocks noChangeArrowheads="1"/>
          </p:cNvSpPr>
          <p:nvPr/>
        </p:nvSpPr>
        <p:spPr bwMode="auto">
          <a:xfrm>
            <a:off x="2051050" y="53736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1" name="Oval 29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2" name="Oval 30"/>
          <p:cNvSpPr>
            <a:spLocks noChangeArrowheads="1"/>
          </p:cNvSpPr>
          <p:nvPr/>
        </p:nvSpPr>
        <p:spPr bwMode="auto">
          <a:xfrm>
            <a:off x="4427538" y="24923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3" name="Oval 31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4" name="Oval 32"/>
          <p:cNvSpPr>
            <a:spLocks noChangeArrowheads="1"/>
          </p:cNvSpPr>
          <p:nvPr/>
        </p:nvSpPr>
        <p:spPr bwMode="auto">
          <a:xfrm>
            <a:off x="4932363" y="40052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5" name="Oval 33"/>
          <p:cNvSpPr>
            <a:spLocks noChangeArrowheads="1"/>
          </p:cNvSpPr>
          <p:nvPr/>
        </p:nvSpPr>
        <p:spPr bwMode="auto">
          <a:xfrm>
            <a:off x="4067175" y="4724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6" name="Oval 34"/>
          <p:cNvSpPr>
            <a:spLocks noChangeArrowheads="1"/>
          </p:cNvSpPr>
          <p:nvPr/>
        </p:nvSpPr>
        <p:spPr bwMode="auto">
          <a:xfrm>
            <a:off x="6084888" y="50847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7" name="Oval 35"/>
          <p:cNvSpPr>
            <a:spLocks noChangeArrowheads="1"/>
          </p:cNvSpPr>
          <p:nvPr/>
        </p:nvSpPr>
        <p:spPr bwMode="auto">
          <a:xfrm>
            <a:off x="7092950" y="53736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8" name="Oval 36"/>
          <p:cNvSpPr>
            <a:spLocks noChangeArrowheads="1"/>
          </p:cNvSpPr>
          <p:nvPr/>
        </p:nvSpPr>
        <p:spPr bwMode="auto">
          <a:xfrm>
            <a:off x="6443663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09" name="Oval 37"/>
          <p:cNvSpPr>
            <a:spLocks noChangeArrowheads="1"/>
          </p:cNvSpPr>
          <p:nvPr/>
        </p:nvSpPr>
        <p:spPr bwMode="auto">
          <a:xfrm>
            <a:off x="5651500" y="3141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0" name="Oval 38"/>
          <p:cNvSpPr>
            <a:spLocks noChangeArrowheads="1"/>
          </p:cNvSpPr>
          <p:nvPr/>
        </p:nvSpPr>
        <p:spPr bwMode="auto">
          <a:xfrm>
            <a:off x="5364163" y="55895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1" name="Oval 39"/>
          <p:cNvSpPr>
            <a:spLocks noChangeArrowheads="1"/>
          </p:cNvSpPr>
          <p:nvPr/>
        </p:nvSpPr>
        <p:spPr bwMode="auto">
          <a:xfrm>
            <a:off x="5364163" y="47974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2" name="Oval 40"/>
          <p:cNvSpPr>
            <a:spLocks noChangeArrowheads="1"/>
          </p:cNvSpPr>
          <p:nvPr/>
        </p:nvSpPr>
        <p:spPr bwMode="auto">
          <a:xfrm>
            <a:off x="7235825" y="350043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3" name="Oval 41"/>
          <p:cNvSpPr>
            <a:spLocks noChangeArrowheads="1"/>
          </p:cNvSpPr>
          <p:nvPr/>
        </p:nvSpPr>
        <p:spPr bwMode="auto">
          <a:xfrm>
            <a:off x="6804025" y="39338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4" name="Oval 42"/>
          <p:cNvSpPr>
            <a:spLocks noChangeArrowheads="1"/>
          </p:cNvSpPr>
          <p:nvPr/>
        </p:nvSpPr>
        <p:spPr bwMode="auto">
          <a:xfrm>
            <a:off x="2124075" y="2349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5" name="Oval 43"/>
          <p:cNvSpPr>
            <a:spLocks noChangeArrowheads="1"/>
          </p:cNvSpPr>
          <p:nvPr/>
        </p:nvSpPr>
        <p:spPr bwMode="auto">
          <a:xfrm>
            <a:off x="2771775" y="27813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6" name="Oval 44"/>
          <p:cNvSpPr>
            <a:spLocks noChangeArrowheads="1"/>
          </p:cNvSpPr>
          <p:nvPr/>
        </p:nvSpPr>
        <p:spPr bwMode="auto">
          <a:xfrm>
            <a:off x="1763713" y="46529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7" name="Oval 45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8" name="Oval 46"/>
          <p:cNvSpPr>
            <a:spLocks noChangeArrowheads="1"/>
          </p:cNvSpPr>
          <p:nvPr/>
        </p:nvSpPr>
        <p:spPr bwMode="auto">
          <a:xfrm>
            <a:off x="3563938" y="49418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19" name="Oval 47"/>
          <p:cNvSpPr>
            <a:spLocks noChangeArrowheads="1"/>
          </p:cNvSpPr>
          <p:nvPr/>
        </p:nvSpPr>
        <p:spPr bwMode="auto">
          <a:xfrm>
            <a:off x="4140200" y="36449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0" name="Oval 48"/>
          <p:cNvSpPr>
            <a:spLocks noChangeArrowheads="1"/>
          </p:cNvSpPr>
          <p:nvPr/>
        </p:nvSpPr>
        <p:spPr bwMode="auto">
          <a:xfrm>
            <a:off x="2771775" y="58769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1" name="Oval 49"/>
          <p:cNvSpPr>
            <a:spLocks noChangeArrowheads="1"/>
          </p:cNvSpPr>
          <p:nvPr/>
        </p:nvSpPr>
        <p:spPr bwMode="auto">
          <a:xfrm>
            <a:off x="4356100" y="42211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2" name="Oval 50"/>
          <p:cNvSpPr>
            <a:spLocks noChangeArrowheads="1"/>
          </p:cNvSpPr>
          <p:nvPr/>
        </p:nvSpPr>
        <p:spPr bwMode="auto">
          <a:xfrm>
            <a:off x="4787900" y="45815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3" name="Oval 51"/>
          <p:cNvSpPr>
            <a:spLocks noChangeArrowheads="1"/>
          </p:cNvSpPr>
          <p:nvPr/>
        </p:nvSpPr>
        <p:spPr bwMode="auto">
          <a:xfrm>
            <a:off x="4498975" y="5156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4" name="Oval 52"/>
          <p:cNvSpPr>
            <a:spLocks noChangeArrowheads="1"/>
          </p:cNvSpPr>
          <p:nvPr/>
        </p:nvSpPr>
        <p:spPr bwMode="auto">
          <a:xfrm>
            <a:off x="7019925" y="4508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5" name="Oval 53"/>
          <p:cNvSpPr>
            <a:spLocks noChangeArrowheads="1"/>
          </p:cNvSpPr>
          <p:nvPr/>
        </p:nvSpPr>
        <p:spPr bwMode="auto">
          <a:xfrm>
            <a:off x="1619250" y="184467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6" name="Oval 54"/>
          <p:cNvSpPr>
            <a:spLocks noChangeArrowheads="1"/>
          </p:cNvSpPr>
          <p:nvPr/>
        </p:nvSpPr>
        <p:spPr bwMode="auto">
          <a:xfrm>
            <a:off x="5148263" y="27082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7" name="Oval 55"/>
          <p:cNvSpPr>
            <a:spLocks noChangeArrowheads="1"/>
          </p:cNvSpPr>
          <p:nvPr/>
        </p:nvSpPr>
        <p:spPr bwMode="auto">
          <a:xfrm>
            <a:off x="6011863" y="37163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8" name="Oval 56"/>
          <p:cNvSpPr>
            <a:spLocks noChangeArrowheads="1"/>
          </p:cNvSpPr>
          <p:nvPr/>
        </p:nvSpPr>
        <p:spPr bwMode="auto">
          <a:xfrm>
            <a:off x="7956550" y="50847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29" name="Oval 57"/>
          <p:cNvSpPr>
            <a:spLocks noChangeArrowheads="1"/>
          </p:cNvSpPr>
          <p:nvPr/>
        </p:nvSpPr>
        <p:spPr bwMode="auto">
          <a:xfrm>
            <a:off x="8316913" y="34290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0" name="Oval 58"/>
          <p:cNvSpPr>
            <a:spLocks noChangeArrowheads="1"/>
          </p:cNvSpPr>
          <p:nvPr/>
        </p:nvSpPr>
        <p:spPr bwMode="auto">
          <a:xfrm>
            <a:off x="3348038" y="292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1" name="Oval 59"/>
          <p:cNvSpPr>
            <a:spLocks noChangeArrowheads="1"/>
          </p:cNvSpPr>
          <p:nvPr/>
        </p:nvSpPr>
        <p:spPr bwMode="auto">
          <a:xfrm>
            <a:off x="3276600" y="3429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2" name="Oval 60"/>
          <p:cNvSpPr>
            <a:spLocks noChangeArrowheads="1"/>
          </p:cNvSpPr>
          <p:nvPr/>
        </p:nvSpPr>
        <p:spPr bwMode="auto">
          <a:xfrm>
            <a:off x="2771775" y="39338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3" name="Oval 61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4" name="Oval 62"/>
          <p:cNvSpPr>
            <a:spLocks noChangeArrowheads="1"/>
          </p:cNvSpPr>
          <p:nvPr/>
        </p:nvSpPr>
        <p:spPr bwMode="auto">
          <a:xfrm>
            <a:off x="3419475" y="43656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5" name="Oval 63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6" name="Oval 64"/>
          <p:cNvSpPr>
            <a:spLocks noChangeArrowheads="1"/>
          </p:cNvSpPr>
          <p:nvPr/>
        </p:nvSpPr>
        <p:spPr bwMode="auto">
          <a:xfrm>
            <a:off x="7596188" y="32845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7" name="Oval 65"/>
          <p:cNvSpPr>
            <a:spLocks noChangeArrowheads="1"/>
          </p:cNvSpPr>
          <p:nvPr/>
        </p:nvSpPr>
        <p:spPr bwMode="auto">
          <a:xfrm>
            <a:off x="4067175" y="4724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8" name="Oval 66"/>
          <p:cNvSpPr>
            <a:spLocks noChangeArrowheads="1"/>
          </p:cNvSpPr>
          <p:nvPr/>
        </p:nvSpPr>
        <p:spPr bwMode="auto">
          <a:xfrm>
            <a:off x="4140200" y="5300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39" name="Oval 67"/>
          <p:cNvSpPr>
            <a:spLocks noChangeArrowheads="1"/>
          </p:cNvSpPr>
          <p:nvPr/>
        </p:nvSpPr>
        <p:spPr bwMode="auto">
          <a:xfrm>
            <a:off x="4498975" y="5156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0" name="Oval 68"/>
          <p:cNvSpPr>
            <a:spLocks noChangeArrowheads="1"/>
          </p:cNvSpPr>
          <p:nvPr/>
        </p:nvSpPr>
        <p:spPr bwMode="auto">
          <a:xfrm>
            <a:off x="5003800" y="184467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1" name="Oval 69"/>
          <p:cNvSpPr>
            <a:spLocks noChangeArrowheads="1"/>
          </p:cNvSpPr>
          <p:nvPr/>
        </p:nvSpPr>
        <p:spPr bwMode="auto">
          <a:xfrm>
            <a:off x="4932363" y="60213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2" name="Oval 70"/>
          <p:cNvSpPr>
            <a:spLocks noChangeArrowheads="1"/>
          </p:cNvSpPr>
          <p:nvPr/>
        </p:nvSpPr>
        <p:spPr bwMode="auto">
          <a:xfrm>
            <a:off x="5508625" y="5300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3" name="Oval 71"/>
          <p:cNvSpPr>
            <a:spLocks noChangeArrowheads="1"/>
          </p:cNvSpPr>
          <p:nvPr/>
        </p:nvSpPr>
        <p:spPr bwMode="auto">
          <a:xfrm>
            <a:off x="665956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4" name="Oval 72"/>
          <p:cNvSpPr>
            <a:spLocks noChangeArrowheads="1"/>
          </p:cNvSpPr>
          <p:nvPr/>
        </p:nvSpPr>
        <p:spPr bwMode="auto">
          <a:xfrm>
            <a:off x="6084888" y="60928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5" name="Oval 73"/>
          <p:cNvSpPr>
            <a:spLocks noChangeArrowheads="1"/>
          </p:cNvSpPr>
          <p:nvPr/>
        </p:nvSpPr>
        <p:spPr bwMode="auto">
          <a:xfrm>
            <a:off x="6300788" y="19891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6" name="Oval 74"/>
          <p:cNvSpPr>
            <a:spLocks noChangeArrowheads="1"/>
          </p:cNvSpPr>
          <p:nvPr/>
        </p:nvSpPr>
        <p:spPr bwMode="auto">
          <a:xfrm>
            <a:off x="2555875" y="32131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7" name="Oval 75"/>
          <p:cNvSpPr>
            <a:spLocks noChangeArrowheads="1"/>
          </p:cNvSpPr>
          <p:nvPr/>
        </p:nvSpPr>
        <p:spPr bwMode="auto">
          <a:xfrm>
            <a:off x="2555875" y="2133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8" name="Oval 76"/>
          <p:cNvSpPr>
            <a:spLocks noChangeArrowheads="1"/>
          </p:cNvSpPr>
          <p:nvPr/>
        </p:nvSpPr>
        <p:spPr bwMode="auto">
          <a:xfrm>
            <a:off x="29876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49" name="Oval 77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0" name="Oval 78"/>
          <p:cNvSpPr>
            <a:spLocks noChangeArrowheads="1"/>
          </p:cNvSpPr>
          <p:nvPr/>
        </p:nvSpPr>
        <p:spPr bwMode="auto">
          <a:xfrm>
            <a:off x="5435600" y="3429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1" name="Oval 79"/>
          <p:cNvSpPr>
            <a:spLocks noChangeArrowheads="1"/>
          </p:cNvSpPr>
          <p:nvPr/>
        </p:nvSpPr>
        <p:spPr bwMode="auto">
          <a:xfrm>
            <a:off x="493236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2" name="Oval 80"/>
          <p:cNvSpPr>
            <a:spLocks noChangeArrowheads="1"/>
          </p:cNvSpPr>
          <p:nvPr/>
        </p:nvSpPr>
        <p:spPr bwMode="auto">
          <a:xfrm>
            <a:off x="5292725" y="4508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3" name="Oval 81"/>
          <p:cNvSpPr>
            <a:spLocks noChangeArrowheads="1"/>
          </p:cNvSpPr>
          <p:nvPr/>
        </p:nvSpPr>
        <p:spPr bwMode="auto">
          <a:xfrm>
            <a:off x="6443663" y="46529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4" name="Oval 82"/>
          <p:cNvSpPr>
            <a:spLocks noChangeArrowheads="1"/>
          </p:cNvSpPr>
          <p:nvPr/>
        </p:nvSpPr>
        <p:spPr bwMode="auto">
          <a:xfrm>
            <a:off x="4283075" y="49403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5" name="Oval 83"/>
          <p:cNvSpPr>
            <a:spLocks noChangeArrowheads="1"/>
          </p:cNvSpPr>
          <p:nvPr/>
        </p:nvSpPr>
        <p:spPr bwMode="auto">
          <a:xfrm>
            <a:off x="4932363" y="50133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6" name="Oval 84"/>
          <p:cNvSpPr>
            <a:spLocks noChangeArrowheads="1"/>
          </p:cNvSpPr>
          <p:nvPr/>
        </p:nvSpPr>
        <p:spPr bwMode="auto">
          <a:xfrm>
            <a:off x="5651500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7" name="Oval 85"/>
          <p:cNvSpPr>
            <a:spLocks noChangeArrowheads="1"/>
          </p:cNvSpPr>
          <p:nvPr/>
        </p:nvSpPr>
        <p:spPr bwMode="auto">
          <a:xfrm>
            <a:off x="4930775" y="5588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8" name="Oval 86"/>
          <p:cNvSpPr>
            <a:spLocks noChangeArrowheads="1"/>
          </p:cNvSpPr>
          <p:nvPr/>
        </p:nvSpPr>
        <p:spPr bwMode="auto">
          <a:xfrm>
            <a:off x="6011863" y="292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59" name="Oval 87"/>
          <p:cNvSpPr>
            <a:spLocks noChangeArrowheads="1"/>
          </p:cNvSpPr>
          <p:nvPr/>
        </p:nvSpPr>
        <p:spPr bwMode="auto">
          <a:xfrm>
            <a:off x="6516688" y="60213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60" name="Oval 88"/>
          <p:cNvSpPr>
            <a:spLocks noChangeArrowheads="1"/>
          </p:cNvSpPr>
          <p:nvPr/>
        </p:nvSpPr>
        <p:spPr bwMode="auto">
          <a:xfrm>
            <a:off x="5580063" y="594995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9161" name="Oval 89"/>
          <p:cNvSpPr>
            <a:spLocks noChangeArrowheads="1"/>
          </p:cNvSpPr>
          <p:nvPr/>
        </p:nvSpPr>
        <p:spPr bwMode="auto">
          <a:xfrm>
            <a:off x="5867400" y="58769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0" name="TextShape 2"/>
          <p:cNvSpPr txBox="1"/>
          <p:nvPr/>
        </p:nvSpPr>
        <p:spPr>
          <a:xfrm>
            <a:off x="457200" y="64343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900" b="1" strike="noStrike" spc="-1" dirty="0" smtClean="0">
                <a:solidFill>
                  <a:srgbClr val="330066"/>
                </a:solidFill>
                <a:latin typeface="Arial"/>
              </a:rPr>
              <a:t>Multi-Start</a:t>
            </a:r>
            <a:endParaRPr lang="en-US" sz="39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540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9625" y="2133600"/>
            <a:ext cx="7958138" cy="3962400"/>
          </a:xfrm>
        </p:spPr>
        <p:txBody>
          <a:bodyPr/>
          <a:lstStyle/>
          <a:p>
            <a:pPr algn="just">
              <a:buClr>
                <a:srgbClr val="FF5050"/>
              </a:buClr>
              <a:buFont typeface="Wingdings" panose="05000000000000000000" pitchFamily="2" charset="2"/>
              <a:buChar char="Ø"/>
            </a:pPr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pPr algn="just">
              <a:buClr>
                <a:srgbClr val="FF5050"/>
              </a:buClr>
              <a:buFont typeface="Wingdings" panose="05000000000000000000" pitchFamily="2" charset="2"/>
              <a:buChar char="Ø"/>
            </a:pPr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</p:txBody>
      </p:sp>
      <p:sp>
        <p:nvSpPr>
          <p:cNvPr id="260100" name="Oval 4"/>
          <p:cNvSpPr>
            <a:spLocks noChangeArrowheads="1"/>
          </p:cNvSpPr>
          <p:nvPr/>
        </p:nvSpPr>
        <p:spPr bwMode="auto">
          <a:xfrm>
            <a:off x="23399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01" name="Oval 5"/>
          <p:cNvSpPr>
            <a:spLocks noChangeArrowheads="1"/>
          </p:cNvSpPr>
          <p:nvPr/>
        </p:nvSpPr>
        <p:spPr bwMode="auto">
          <a:xfrm>
            <a:off x="2627313" y="36449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02" name="Oval 6"/>
          <p:cNvSpPr>
            <a:spLocks noChangeArrowheads="1"/>
          </p:cNvSpPr>
          <p:nvPr/>
        </p:nvSpPr>
        <p:spPr bwMode="auto">
          <a:xfrm>
            <a:off x="1763713" y="41497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03" name="Oval 7"/>
          <p:cNvSpPr>
            <a:spLocks noChangeArrowheads="1"/>
          </p:cNvSpPr>
          <p:nvPr/>
        </p:nvSpPr>
        <p:spPr bwMode="auto">
          <a:xfrm>
            <a:off x="133191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04" name="Oval 8"/>
          <p:cNvSpPr>
            <a:spLocks noChangeArrowheads="1"/>
          </p:cNvSpPr>
          <p:nvPr/>
        </p:nvSpPr>
        <p:spPr bwMode="auto">
          <a:xfrm>
            <a:off x="38512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05" name="Oval 9"/>
          <p:cNvSpPr>
            <a:spLocks noChangeArrowheads="1"/>
          </p:cNvSpPr>
          <p:nvPr/>
        </p:nvSpPr>
        <p:spPr bwMode="auto">
          <a:xfrm>
            <a:off x="2771775" y="47974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06" name="Oval 10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07" name="Oval 11"/>
          <p:cNvSpPr>
            <a:spLocks noChangeArrowheads="1"/>
          </p:cNvSpPr>
          <p:nvPr/>
        </p:nvSpPr>
        <p:spPr bwMode="auto">
          <a:xfrm>
            <a:off x="3132138" y="53006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08" name="Oval 12"/>
          <p:cNvSpPr>
            <a:spLocks noChangeArrowheads="1"/>
          </p:cNvSpPr>
          <p:nvPr/>
        </p:nvSpPr>
        <p:spPr bwMode="auto">
          <a:xfrm>
            <a:off x="3563938" y="573405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09" name="Oval 13"/>
          <p:cNvSpPr>
            <a:spLocks noChangeArrowheads="1"/>
          </p:cNvSpPr>
          <p:nvPr/>
        </p:nvSpPr>
        <p:spPr bwMode="auto">
          <a:xfrm>
            <a:off x="7164388" y="22050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0" name="Oval 14"/>
          <p:cNvSpPr>
            <a:spLocks noChangeArrowheads="1"/>
          </p:cNvSpPr>
          <p:nvPr/>
        </p:nvSpPr>
        <p:spPr bwMode="auto">
          <a:xfrm>
            <a:off x="4500563" y="58769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1" name="Oval 15"/>
          <p:cNvSpPr>
            <a:spLocks noChangeArrowheads="1"/>
          </p:cNvSpPr>
          <p:nvPr/>
        </p:nvSpPr>
        <p:spPr bwMode="auto">
          <a:xfrm>
            <a:off x="2555875" y="43656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2" name="Oval 16"/>
          <p:cNvSpPr>
            <a:spLocks noChangeArrowheads="1"/>
          </p:cNvSpPr>
          <p:nvPr/>
        </p:nvSpPr>
        <p:spPr bwMode="auto">
          <a:xfrm>
            <a:off x="5724525" y="42211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3" name="Oval 17"/>
          <p:cNvSpPr>
            <a:spLocks noChangeArrowheads="1"/>
          </p:cNvSpPr>
          <p:nvPr/>
        </p:nvSpPr>
        <p:spPr bwMode="auto">
          <a:xfrm>
            <a:off x="5146675" y="58039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4" name="Oval 18"/>
          <p:cNvSpPr>
            <a:spLocks noChangeArrowheads="1"/>
          </p:cNvSpPr>
          <p:nvPr/>
        </p:nvSpPr>
        <p:spPr bwMode="auto">
          <a:xfrm>
            <a:off x="7380288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5" name="Oval 19"/>
          <p:cNvSpPr>
            <a:spLocks noChangeArrowheads="1"/>
          </p:cNvSpPr>
          <p:nvPr/>
        </p:nvSpPr>
        <p:spPr bwMode="auto">
          <a:xfrm>
            <a:off x="2987675" y="2349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6" name="Oval 20"/>
          <p:cNvSpPr>
            <a:spLocks noChangeArrowheads="1"/>
          </p:cNvSpPr>
          <p:nvPr/>
        </p:nvSpPr>
        <p:spPr bwMode="auto">
          <a:xfrm>
            <a:off x="3924300" y="191611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7" name="Oval 21"/>
          <p:cNvSpPr>
            <a:spLocks noChangeArrowheads="1"/>
          </p:cNvSpPr>
          <p:nvPr/>
        </p:nvSpPr>
        <p:spPr bwMode="auto">
          <a:xfrm>
            <a:off x="6445250" y="3141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8" name="Oval 22"/>
          <p:cNvSpPr>
            <a:spLocks noChangeArrowheads="1"/>
          </p:cNvSpPr>
          <p:nvPr/>
        </p:nvSpPr>
        <p:spPr bwMode="auto">
          <a:xfrm>
            <a:off x="7740650" y="2565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19" name="Oval 23"/>
          <p:cNvSpPr>
            <a:spLocks noChangeArrowheads="1"/>
          </p:cNvSpPr>
          <p:nvPr/>
        </p:nvSpPr>
        <p:spPr bwMode="auto">
          <a:xfrm>
            <a:off x="5795963" y="22764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0" name="Oval 24"/>
          <p:cNvSpPr>
            <a:spLocks noChangeArrowheads="1"/>
          </p:cNvSpPr>
          <p:nvPr/>
        </p:nvSpPr>
        <p:spPr bwMode="auto">
          <a:xfrm>
            <a:off x="4787900" y="328453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1" name="Oval 25"/>
          <p:cNvSpPr>
            <a:spLocks noChangeArrowheads="1"/>
          </p:cNvSpPr>
          <p:nvPr/>
        </p:nvSpPr>
        <p:spPr bwMode="auto">
          <a:xfrm>
            <a:off x="2484438" y="170021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2" name="Oval 26"/>
          <p:cNvSpPr>
            <a:spLocks noChangeArrowheads="1"/>
          </p:cNvSpPr>
          <p:nvPr/>
        </p:nvSpPr>
        <p:spPr bwMode="auto">
          <a:xfrm>
            <a:off x="1331913" y="34290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3" name="Oval 27"/>
          <p:cNvSpPr>
            <a:spLocks noChangeArrowheads="1"/>
          </p:cNvSpPr>
          <p:nvPr/>
        </p:nvSpPr>
        <p:spPr bwMode="auto">
          <a:xfrm>
            <a:off x="2051050" y="53736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4" name="Oval 28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5" name="Oval 29"/>
          <p:cNvSpPr>
            <a:spLocks noChangeArrowheads="1"/>
          </p:cNvSpPr>
          <p:nvPr/>
        </p:nvSpPr>
        <p:spPr bwMode="auto">
          <a:xfrm>
            <a:off x="4427538" y="24923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6" name="Oval 30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7" name="Oval 31"/>
          <p:cNvSpPr>
            <a:spLocks noChangeArrowheads="1"/>
          </p:cNvSpPr>
          <p:nvPr/>
        </p:nvSpPr>
        <p:spPr bwMode="auto">
          <a:xfrm>
            <a:off x="4932363" y="40052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8" name="Oval 32"/>
          <p:cNvSpPr>
            <a:spLocks noChangeArrowheads="1"/>
          </p:cNvSpPr>
          <p:nvPr/>
        </p:nvSpPr>
        <p:spPr bwMode="auto">
          <a:xfrm>
            <a:off x="4067175" y="4724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29" name="Oval 33"/>
          <p:cNvSpPr>
            <a:spLocks noChangeArrowheads="1"/>
          </p:cNvSpPr>
          <p:nvPr/>
        </p:nvSpPr>
        <p:spPr bwMode="auto">
          <a:xfrm>
            <a:off x="6084888" y="50847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0" name="Oval 34"/>
          <p:cNvSpPr>
            <a:spLocks noChangeArrowheads="1"/>
          </p:cNvSpPr>
          <p:nvPr/>
        </p:nvSpPr>
        <p:spPr bwMode="auto">
          <a:xfrm>
            <a:off x="7092950" y="53736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1" name="Oval 35"/>
          <p:cNvSpPr>
            <a:spLocks noChangeArrowheads="1"/>
          </p:cNvSpPr>
          <p:nvPr/>
        </p:nvSpPr>
        <p:spPr bwMode="auto">
          <a:xfrm>
            <a:off x="6443663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2" name="Oval 36"/>
          <p:cNvSpPr>
            <a:spLocks noChangeArrowheads="1"/>
          </p:cNvSpPr>
          <p:nvPr/>
        </p:nvSpPr>
        <p:spPr bwMode="auto">
          <a:xfrm>
            <a:off x="5651500" y="3141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3" name="Oval 37"/>
          <p:cNvSpPr>
            <a:spLocks noChangeArrowheads="1"/>
          </p:cNvSpPr>
          <p:nvPr/>
        </p:nvSpPr>
        <p:spPr bwMode="auto">
          <a:xfrm>
            <a:off x="5364163" y="55895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4" name="Oval 38"/>
          <p:cNvSpPr>
            <a:spLocks noChangeArrowheads="1"/>
          </p:cNvSpPr>
          <p:nvPr/>
        </p:nvSpPr>
        <p:spPr bwMode="auto">
          <a:xfrm>
            <a:off x="5364163" y="47974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5" name="Oval 39"/>
          <p:cNvSpPr>
            <a:spLocks noChangeArrowheads="1"/>
          </p:cNvSpPr>
          <p:nvPr/>
        </p:nvSpPr>
        <p:spPr bwMode="auto">
          <a:xfrm>
            <a:off x="7235825" y="350043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6" name="Oval 40"/>
          <p:cNvSpPr>
            <a:spLocks noChangeArrowheads="1"/>
          </p:cNvSpPr>
          <p:nvPr/>
        </p:nvSpPr>
        <p:spPr bwMode="auto">
          <a:xfrm>
            <a:off x="6804025" y="39338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7" name="Oval 41"/>
          <p:cNvSpPr>
            <a:spLocks noChangeArrowheads="1"/>
          </p:cNvSpPr>
          <p:nvPr/>
        </p:nvSpPr>
        <p:spPr bwMode="auto">
          <a:xfrm>
            <a:off x="2124075" y="2349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8" name="Oval 42"/>
          <p:cNvSpPr>
            <a:spLocks noChangeArrowheads="1"/>
          </p:cNvSpPr>
          <p:nvPr/>
        </p:nvSpPr>
        <p:spPr bwMode="auto">
          <a:xfrm>
            <a:off x="2771775" y="27813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39" name="Oval 43"/>
          <p:cNvSpPr>
            <a:spLocks noChangeArrowheads="1"/>
          </p:cNvSpPr>
          <p:nvPr/>
        </p:nvSpPr>
        <p:spPr bwMode="auto">
          <a:xfrm>
            <a:off x="1763713" y="46529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0" name="Oval 44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1" name="Oval 45"/>
          <p:cNvSpPr>
            <a:spLocks noChangeArrowheads="1"/>
          </p:cNvSpPr>
          <p:nvPr/>
        </p:nvSpPr>
        <p:spPr bwMode="auto">
          <a:xfrm>
            <a:off x="3563938" y="49418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2" name="Oval 46"/>
          <p:cNvSpPr>
            <a:spLocks noChangeArrowheads="1"/>
          </p:cNvSpPr>
          <p:nvPr/>
        </p:nvSpPr>
        <p:spPr bwMode="auto">
          <a:xfrm>
            <a:off x="4140200" y="36449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3" name="Oval 47"/>
          <p:cNvSpPr>
            <a:spLocks noChangeArrowheads="1"/>
          </p:cNvSpPr>
          <p:nvPr/>
        </p:nvSpPr>
        <p:spPr bwMode="auto">
          <a:xfrm>
            <a:off x="2771775" y="58769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4" name="Oval 48"/>
          <p:cNvSpPr>
            <a:spLocks noChangeArrowheads="1"/>
          </p:cNvSpPr>
          <p:nvPr/>
        </p:nvSpPr>
        <p:spPr bwMode="auto">
          <a:xfrm>
            <a:off x="4356100" y="42211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5" name="Oval 49"/>
          <p:cNvSpPr>
            <a:spLocks noChangeArrowheads="1"/>
          </p:cNvSpPr>
          <p:nvPr/>
        </p:nvSpPr>
        <p:spPr bwMode="auto">
          <a:xfrm>
            <a:off x="4787900" y="45815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6" name="Oval 50"/>
          <p:cNvSpPr>
            <a:spLocks noChangeArrowheads="1"/>
          </p:cNvSpPr>
          <p:nvPr/>
        </p:nvSpPr>
        <p:spPr bwMode="auto">
          <a:xfrm>
            <a:off x="4498975" y="5156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7" name="Oval 51"/>
          <p:cNvSpPr>
            <a:spLocks noChangeArrowheads="1"/>
          </p:cNvSpPr>
          <p:nvPr/>
        </p:nvSpPr>
        <p:spPr bwMode="auto">
          <a:xfrm>
            <a:off x="7019925" y="4508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8" name="Oval 52"/>
          <p:cNvSpPr>
            <a:spLocks noChangeArrowheads="1"/>
          </p:cNvSpPr>
          <p:nvPr/>
        </p:nvSpPr>
        <p:spPr bwMode="auto">
          <a:xfrm>
            <a:off x="1619250" y="184467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49" name="Oval 53"/>
          <p:cNvSpPr>
            <a:spLocks noChangeArrowheads="1"/>
          </p:cNvSpPr>
          <p:nvPr/>
        </p:nvSpPr>
        <p:spPr bwMode="auto">
          <a:xfrm>
            <a:off x="5148263" y="27082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0" name="Oval 54"/>
          <p:cNvSpPr>
            <a:spLocks noChangeArrowheads="1"/>
          </p:cNvSpPr>
          <p:nvPr/>
        </p:nvSpPr>
        <p:spPr bwMode="auto">
          <a:xfrm>
            <a:off x="6011863" y="37163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1" name="Oval 55"/>
          <p:cNvSpPr>
            <a:spLocks noChangeArrowheads="1"/>
          </p:cNvSpPr>
          <p:nvPr/>
        </p:nvSpPr>
        <p:spPr bwMode="auto">
          <a:xfrm>
            <a:off x="7956550" y="50847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2" name="Oval 56"/>
          <p:cNvSpPr>
            <a:spLocks noChangeArrowheads="1"/>
          </p:cNvSpPr>
          <p:nvPr/>
        </p:nvSpPr>
        <p:spPr bwMode="auto">
          <a:xfrm>
            <a:off x="8316913" y="34290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3" name="Oval 57"/>
          <p:cNvSpPr>
            <a:spLocks noChangeArrowheads="1"/>
          </p:cNvSpPr>
          <p:nvPr/>
        </p:nvSpPr>
        <p:spPr bwMode="auto">
          <a:xfrm>
            <a:off x="3348038" y="292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4" name="Oval 58"/>
          <p:cNvSpPr>
            <a:spLocks noChangeArrowheads="1"/>
          </p:cNvSpPr>
          <p:nvPr/>
        </p:nvSpPr>
        <p:spPr bwMode="auto">
          <a:xfrm>
            <a:off x="3276600" y="3429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5" name="Oval 59"/>
          <p:cNvSpPr>
            <a:spLocks noChangeArrowheads="1"/>
          </p:cNvSpPr>
          <p:nvPr/>
        </p:nvSpPr>
        <p:spPr bwMode="auto">
          <a:xfrm>
            <a:off x="2771775" y="39338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6" name="Oval 60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7" name="Oval 61"/>
          <p:cNvSpPr>
            <a:spLocks noChangeArrowheads="1"/>
          </p:cNvSpPr>
          <p:nvPr/>
        </p:nvSpPr>
        <p:spPr bwMode="auto">
          <a:xfrm>
            <a:off x="3419475" y="43656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8" name="Oval 62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59" name="Oval 63"/>
          <p:cNvSpPr>
            <a:spLocks noChangeArrowheads="1"/>
          </p:cNvSpPr>
          <p:nvPr/>
        </p:nvSpPr>
        <p:spPr bwMode="auto">
          <a:xfrm>
            <a:off x="7596188" y="32845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0" name="Oval 64"/>
          <p:cNvSpPr>
            <a:spLocks noChangeArrowheads="1"/>
          </p:cNvSpPr>
          <p:nvPr/>
        </p:nvSpPr>
        <p:spPr bwMode="auto">
          <a:xfrm>
            <a:off x="4067175" y="4724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1" name="Oval 65"/>
          <p:cNvSpPr>
            <a:spLocks noChangeArrowheads="1"/>
          </p:cNvSpPr>
          <p:nvPr/>
        </p:nvSpPr>
        <p:spPr bwMode="auto">
          <a:xfrm>
            <a:off x="4140200" y="5300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2" name="Oval 66"/>
          <p:cNvSpPr>
            <a:spLocks noChangeArrowheads="1"/>
          </p:cNvSpPr>
          <p:nvPr/>
        </p:nvSpPr>
        <p:spPr bwMode="auto">
          <a:xfrm>
            <a:off x="4498975" y="5156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3" name="Oval 67"/>
          <p:cNvSpPr>
            <a:spLocks noChangeArrowheads="1"/>
          </p:cNvSpPr>
          <p:nvPr/>
        </p:nvSpPr>
        <p:spPr bwMode="auto">
          <a:xfrm>
            <a:off x="5003800" y="184467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4" name="Oval 68"/>
          <p:cNvSpPr>
            <a:spLocks noChangeArrowheads="1"/>
          </p:cNvSpPr>
          <p:nvPr/>
        </p:nvSpPr>
        <p:spPr bwMode="auto">
          <a:xfrm>
            <a:off x="4932363" y="60213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5" name="Oval 69"/>
          <p:cNvSpPr>
            <a:spLocks noChangeArrowheads="1"/>
          </p:cNvSpPr>
          <p:nvPr/>
        </p:nvSpPr>
        <p:spPr bwMode="auto">
          <a:xfrm>
            <a:off x="5508625" y="5300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6" name="Oval 70"/>
          <p:cNvSpPr>
            <a:spLocks noChangeArrowheads="1"/>
          </p:cNvSpPr>
          <p:nvPr/>
        </p:nvSpPr>
        <p:spPr bwMode="auto">
          <a:xfrm>
            <a:off x="665956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7" name="Oval 71"/>
          <p:cNvSpPr>
            <a:spLocks noChangeArrowheads="1"/>
          </p:cNvSpPr>
          <p:nvPr/>
        </p:nvSpPr>
        <p:spPr bwMode="auto">
          <a:xfrm>
            <a:off x="6084888" y="60928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8" name="Oval 72"/>
          <p:cNvSpPr>
            <a:spLocks noChangeArrowheads="1"/>
          </p:cNvSpPr>
          <p:nvPr/>
        </p:nvSpPr>
        <p:spPr bwMode="auto">
          <a:xfrm>
            <a:off x="6300788" y="19891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69" name="Oval 73"/>
          <p:cNvSpPr>
            <a:spLocks noChangeArrowheads="1"/>
          </p:cNvSpPr>
          <p:nvPr/>
        </p:nvSpPr>
        <p:spPr bwMode="auto">
          <a:xfrm>
            <a:off x="2555875" y="32131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0" name="Oval 74"/>
          <p:cNvSpPr>
            <a:spLocks noChangeArrowheads="1"/>
          </p:cNvSpPr>
          <p:nvPr/>
        </p:nvSpPr>
        <p:spPr bwMode="auto">
          <a:xfrm>
            <a:off x="2555875" y="2133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1" name="Oval 75"/>
          <p:cNvSpPr>
            <a:spLocks noChangeArrowheads="1"/>
          </p:cNvSpPr>
          <p:nvPr/>
        </p:nvSpPr>
        <p:spPr bwMode="auto">
          <a:xfrm>
            <a:off x="29876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2" name="Oval 76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3" name="Oval 77"/>
          <p:cNvSpPr>
            <a:spLocks noChangeArrowheads="1"/>
          </p:cNvSpPr>
          <p:nvPr/>
        </p:nvSpPr>
        <p:spPr bwMode="auto">
          <a:xfrm>
            <a:off x="5435600" y="3429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4" name="Oval 78"/>
          <p:cNvSpPr>
            <a:spLocks noChangeArrowheads="1"/>
          </p:cNvSpPr>
          <p:nvPr/>
        </p:nvSpPr>
        <p:spPr bwMode="auto">
          <a:xfrm>
            <a:off x="493236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5" name="Oval 79"/>
          <p:cNvSpPr>
            <a:spLocks noChangeArrowheads="1"/>
          </p:cNvSpPr>
          <p:nvPr/>
        </p:nvSpPr>
        <p:spPr bwMode="auto">
          <a:xfrm>
            <a:off x="5292725" y="4508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6" name="Oval 80"/>
          <p:cNvSpPr>
            <a:spLocks noChangeArrowheads="1"/>
          </p:cNvSpPr>
          <p:nvPr/>
        </p:nvSpPr>
        <p:spPr bwMode="auto">
          <a:xfrm>
            <a:off x="6443663" y="46529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7" name="Oval 81"/>
          <p:cNvSpPr>
            <a:spLocks noChangeArrowheads="1"/>
          </p:cNvSpPr>
          <p:nvPr/>
        </p:nvSpPr>
        <p:spPr bwMode="auto">
          <a:xfrm>
            <a:off x="4283075" y="49403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8" name="Oval 82"/>
          <p:cNvSpPr>
            <a:spLocks noChangeArrowheads="1"/>
          </p:cNvSpPr>
          <p:nvPr/>
        </p:nvSpPr>
        <p:spPr bwMode="auto">
          <a:xfrm>
            <a:off x="4932363" y="50133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79" name="Oval 83"/>
          <p:cNvSpPr>
            <a:spLocks noChangeArrowheads="1"/>
          </p:cNvSpPr>
          <p:nvPr/>
        </p:nvSpPr>
        <p:spPr bwMode="auto">
          <a:xfrm>
            <a:off x="5651500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80" name="Oval 84"/>
          <p:cNvSpPr>
            <a:spLocks noChangeArrowheads="1"/>
          </p:cNvSpPr>
          <p:nvPr/>
        </p:nvSpPr>
        <p:spPr bwMode="auto">
          <a:xfrm>
            <a:off x="4930775" y="5588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81" name="Oval 85"/>
          <p:cNvSpPr>
            <a:spLocks noChangeArrowheads="1"/>
          </p:cNvSpPr>
          <p:nvPr/>
        </p:nvSpPr>
        <p:spPr bwMode="auto">
          <a:xfrm>
            <a:off x="6011863" y="292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82" name="Oval 86"/>
          <p:cNvSpPr>
            <a:spLocks noChangeArrowheads="1"/>
          </p:cNvSpPr>
          <p:nvPr/>
        </p:nvSpPr>
        <p:spPr bwMode="auto">
          <a:xfrm>
            <a:off x="6516688" y="60213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83" name="Oval 87"/>
          <p:cNvSpPr>
            <a:spLocks noChangeArrowheads="1"/>
          </p:cNvSpPr>
          <p:nvPr/>
        </p:nvSpPr>
        <p:spPr bwMode="auto">
          <a:xfrm>
            <a:off x="5580063" y="594995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84" name="Oval 88"/>
          <p:cNvSpPr>
            <a:spLocks noChangeArrowheads="1"/>
          </p:cNvSpPr>
          <p:nvPr/>
        </p:nvSpPr>
        <p:spPr bwMode="auto">
          <a:xfrm>
            <a:off x="5867400" y="58769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0185" name="Oval 89"/>
          <p:cNvSpPr>
            <a:spLocks noChangeArrowheads="1"/>
          </p:cNvSpPr>
          <p:nvPr/>
        </p:nvSpPr>
        <p:spPr bwMode="auto">
          <a:xfrm>
            <a:off x="2627313" y="2636838"/>
            <a:ext cx="360362" cy="360362"/>
          </a:xfrm>
          <a:prstGeom prst="ellips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/>
          </a:p>
        </p:txBody>
      </p:sp>
      <p:sp>
        <p:nvSpPr>
          <p:cNvPr id="260187" name="Line 91"/>
          <p:cNvSpPr>
            <a:spLocks noChangeShapeType="1"/>
          </p:cNvSpPr>
          <p:nvPr/>
        </p:nvSpPr>
        <p:spPr bwMode="auto">
          <a:xfrm flipH="1">
            <a:off x="2555875" y="28527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0188" name="Line 92"/>
          <p:cNvSpPr>
            <a:spLocks noChangeShapeType="1"/>
          </p:cNvSpPr>
          <p:nvPr/>
        </p:nvSpPr>
        <p:spPr bwMode="auto">
          <a:xfrm>
            <a:off x="2555875" y="3213100"/>
            <a:ext cx="144463" cy="5032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0189" name="Line 93"/>
          <p:cNvSpPr>
            <a:spLocks noChangeShapeType="1"/>
          </p:cNvSpPr>
          <p:nvPr/>
        </p:nvSpPr>
        <p:spPr bwMode="auto">
          <a:xfrm>
            <a:off x="2700338" y="3716338"/>
            <a:ext cx="503237" cy="1444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94" name="TextShape 2"/>
          <p:cNvSpPr txBox="1"/>
          <p:nvPr/>
        </p:nvSpPr>
        <p:spPr>
          <a:xfrm>
            <a:off x="457200" y="64343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900" b="1" strike="noStrike" spc="-1" dirty="0" smtClean="0">
                <a:solidFill>
                  <a:srgbClr val="330066"/>
                </a:solidFill>
                <a:latin typeface="Arial"/>
              </a:rPr>
              <a:t>Multi-Start</a:t>
            </a:r>
            <a:endParaRPr lang="en-US" sz="39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450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85" grpId="0" animBg="1"/>
      <p:bldP spid="260187" grpId="0" animBg="1"/>
      <p:bldP spid="260188" grpId="0" animBg="1"/>
      <p:bldP spid="2601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9625" y="2133600"/>
            <a:ext cx="7958138" cy="3962400"/>
          </a:xfrm>
        </p:spPr>
        <p:txBody>
          <a:bodyPr/>
          <a:lstStyle/>
          <a:p>
            <a:pPr algn="just">
              <a:buClr>
                <a:srgbClr val="FF5050"/>
              </a:buClr>
              <a:buFont typeface="Wingdings" panose="05000000000000000000" pitchFamily="2" charset="2"/>
              <a:buChar char="Ø"/>
            </a:pPr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pPr algn="just">
              <a:buClr>
                <a:srgbClr val="FF5050"/>
              </a:buClr>
              <a:buFont typeface="Wingdings" panose="05000000000000000000" pitchFamily="2" charset="2"/>
              <a:buChar char="Ø"/>
            </a:pPr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  <a:p>
            <a:endParaRPr lang="pt-BR" altLang="pt-BR">
              <a:latin typeface="Comic Sans MS" panose="030F0702030302020204" pitchFamily="66" charset="0"/>
            </a:endParaRPr>
          </a:p>
        </p:txBody>
      </p:sp>
      <p:sp>
        <p:nvSpPr>
          <p:cNvPr id="261124" name="Oval 4"/>
          <p:cNvSpPr>
            <a:spLocks noChangeArrowheads="1"/>
          </p:cNvSpPr>
          <p:nvPr/>
        </p:nvSpPr>
        <p:spPr bwMode="auto">
          <a:xfrm>
            <a:off x="23399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25" name="Oval 5"/>
          <p:cNvSpPr>
            <a:spLocks noChangeArrowheads="1"/>
          </p:cNvSpPr>
          <p:nvPr/>
        </p:nvSpPr>
        <p:spPr bwMode="auto">
          <a:xfrm>
            <a:off x="2627313" y="36449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26" name="Oval 6"/>
          <p:cNvSpPr>
            <a:spLocks noChangeArrowheads="1"/>
          </p:cNvSpPr>
          <p:nvPr/>
        </p:nvSpPr>
        <p:spPr bwMode="auto">
          <a:xfrm>
            <a:off x="1763713" y="41497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27" name="Oval 7"/>
          <p:cNvSpPr>
            <a:spLocks noChangeArrowheads="1"/>
          </p:cNvSpPr>
          <p:nvPr/>
        </p:nvSpPr>
        <p:spPr bwMode="auto">
          <a:xfrm>
            <a:off x="133191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28" name="Oval 8"/>
          <p:cNvSpPr>
            <a:spLocks noChangeArrowheads="1"/>
          </p:cNvSpPr>
          <p:nvPr/>
        </p:nvSpPr>
        <p:spPr bwMode="auto">
          <a:xfrm>
            <a:off x="38512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29" name="Oval 9"/>
          <p:cNvSpPr>
            <a:spLocks noChangeArrowheads="1"/>
          </p:cNvSpPr>
          <p:nvPr/>
        </p:nvSpPr>
        <p:spPr bwMode="auto">
          <a:xfrm>
            <a:off x="2771775" y="47974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0" name="Oval 10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1" name="Oval 11"/>
          <p:cNvSpPr>
            <a:spLocks noChangeArrowheads="1"/>
          </p:cNvSpPr>
          <p:nvPr/>
        </p:nvSpPr>
        <p:spPr bwMode="auto">
          <a:xfrm>
            <a:off x="3132138" y="53006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2" name="Oval 12"/>
          <p:cNvSpPr>
            <a:spLocks noChangeArrowheads="1"/>
          </p:cNvSpPr>
          <p:nvPr/>
        </p:nvSpPr>
        <p:spPr bwMode="auto">
          <a:xfrm>
            <a:off x="3563938" y="573405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3" name="Oval 13"/>
          <p:cNvSpPr>
            <a:spLocks noChangeArrowheads="1"/>
          </p:cNvSpPr>
          <p:nvPr/>
        </p:nvSpPr>
        <p:spPr bwMode="auto">
          <a:xfrm>
            <a:off x="7164388" y="22050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4" name="Oval 14"/>
          <p:cNvSpPr>
            <a:spLocks noChangeArrowheads="1"/>
          </p:cNvSpPr>
          <p:nvPr/>
        </p:nvSpPr>
        <p:spPr bwMode="auto">
          <a:xfrm>
            <a:off x="4500563" y="58769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5" name="Oval 15"/>
          <p:cNvSpPr>
            <a:spLocks noChangeArrowheads="1"/>
          </p:cNvSpPr>
          <p:nvPr/>
        </p:nvSpPr>
        <p:spPr bwMode="auto">
          <a:xfrm>
            <a:off x="2555875" y="43656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6" name="Oval 16"/>
          <p:cNvSpPr>
            <a:spLocks noChangeArrowheads="1"/>
          </p:cNvSpPr>
          <p:nvPr/>
        </p:nvSpPr>
        <p:spPr bwMode="auto">
          <a:xfrm>
            <a:off x="5724525" y="42211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7" name="Oval 17"/>
          <p:cNvSpPr>
            <a:spLocks noChangeArrowheads="1"/>
          </p:cNvSpPr>
          <p:nvPr/>
        </p:nvSpPr>
        <p:spPr bwMode="auto">
          <a:xfrm>
            <a:off x="5146675" y="58039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8" name="Oval 18"/>
          <p:cNvSpPr>
            <a:spLocks noChangeArrowheads="1"/>
          </p:cNvSpPr>
          <p:nvPr/>
        </p:nvSpPr>
        <p:spPr bwMode="auto">
          <a:xfrm>
            <a:off x="7380288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39" name="Oval 19"/>
          <p:cNvSpPr>
            <a:spLocks noChangeArrowheads="1"/>
          </p:cNvSpPr>
          <p:nvPr/>
        </p:nvSpPr>
        <p:spPr bwMode="auto">
          <a:xfrm>
            <a:off x="2987675" y="2349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0" name="Oval 20"/>
          <p:cNvSpPr>
            <a:spLocks noChangeArrowheads="1"/>
          </p:cNvSpPr>
          <p:nvPr/>
        </p:nvSpPr>
        <p:spPr bwMode="auto">
          <a:xfrm>
            <a:off x="3924300" y="191611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1" name="Oval 21"/>
          <p:cNvSpPr>
            <a:spLocks noChangeArrowheads="1"/>
          </p:cNvSpPr>
          <p:nvPr/>
        </p:nvSpPr>
        <p:spPr bwMode="auto">
          <a:xfrm>
            <a:off x="6445250" y="3141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2" name="Oval 22"/>
          <p:cNvSpPr>
            <a:spLocks noChangeArrowheads="1"/>
          </p:cNvSpPr>
          <p:nvPr/>
        </p:nvSpPr>
        <p:spPr bwMode="auto">
          <a:xfrm>
            <a:off x="7740650" y="2565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3" name="Oval 23"/>
          <p:cNvSpPr>
            <a:spLocks noChangeArrowheads="1"/>
          </p:cNvSpPr>
          <p:nvPr/>
        </p:nvSpPr>
        <p:spPr bwMode="auto">
          <a:xfrm>
            <a:off x="5795963" y="22764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4" name="Oval 24"/>
          <p:cNvSpPr>
            <a:spLocks noChangeArrowheads="1"/>
          </p:cNvSpPr>
          <p:nvPr/>
        </p:nvSpPr>
        <p:spPr bwMode="auto">
          <a:xfrm>
            <a:off x="4787900" y="328453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5" name="Oval 25"/>
          <p:cNvSpPr>
            <a:spLocks noChangeArrowheads="1"/>
          </p:cNvSpPr>
          <p:nvPr/>
        </p:nvSpPr>
        <p:spPr bwMode="auto">
          <a:xfrm>
            <a:off x="2484438" y="170021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6" name="Oval 26"/>
          <p:cNvSpPr>
            <a:spLocks noChangeArrowheads="1"/>
          </p:cNvSpPr>
          <p:nvPr/>
        </p:nvSpPr>
        <p:spPr bwMode="auto">
          <a:xfrm>
            <a:off x="1331913" y="34290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7" name="Oval 27"/>
          <p:cNvSpPr>
            <a:spLocks noChangeArrowheads="1"/>
          </p:cNvSpPr>
          <p:nvPr/>
        </p:nvSpPr>
        <p:spPr bwMode="auto">
          <a:xfrm>
            <a:off x="2051050" y="53736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8" name="Oval 28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49" name="Oval 29"/>
          <p:cNvSpPr>
            <a:spLocks noChangeArrowheads="1"/>
          </p:cNvSpPr>
          <p:nvPr/>
        </p:nvSpPr>
        <p:spPr bwMode="auto">
          <a:xfrm>
            <a:off x="4427538" y="24923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0" name="Oval 30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1" name="Oval 31"/>
          <p:cNvSpPr>
            <a:spLocks noChangeArrowheads="1"/>
          </p:cNvSpPr>
          <p:nvPr/>
        </p:nvSpPr>
        <p:spPr bwMode="auto">
          <a:xfrm>
            <a:off x="4932363" y="40052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2" name="Oval 32"/>
          <p:cNvSpPr>
            <a:spLocks noChangeArrowheads="1"/>
          </p:cNvSpPr>
          <p:nvPr/>
        </p:nvSpPr>
        <p:spPr bwMode="auto">
          <a:xfrm>
            <a:off x="4067175" y="4724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3" name="Oval 33"/>
          <p:cNvSpPr>
            <a:spLocks noChangeArrowheads="1"/>
          </p:cNvSpPr>
          <p:nvPr/>
        </p:nvSpPr>
        <p:spPr bwMode="auto">
          <a:xfrm>
            <a:off x="6084888" y="50847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4" name="Oval 34"/>
          <p:cNvSpPr>
            <a:spLocks noChangeArrowheads="1"/>
          </p:cNvSpPr>
          <p:nvPr/>
        </p:nvSpPr>
        <p:spPr bwMode="auto">
          <a:xfrm>
            <a:off x="7092950" y="537368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5" name="Oval 35"/>
          <p:cNvSpPr>
            <a:spLocks noChangeArrowheads="1"/>
          </p:cNvSpPr>
          <p:nvPr/>
        </p:nvSpPr>
        <p:spPr bwMode="auto">
          <a:xfrm>
            <a:off x="6443663" y="43656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6" name="Oval 36"/>
          <p:cNvSpPr>
            <a:spLocks noChangeArrowheads="1"/>
          </p:cNvSpPr>
          <p:nvPr/>
        </p:nvSpPr>
        <p:spPr bwMode="auto">
          <a:xfrm>
            <a:off x="5651500" y="3141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7" name="Oval 37"/>
          <p:cNvSpPr>
            <a:spLocks noChangeArrowheads="1"/>
          </p:cNvSpPr>
          <p:nvPr/>
        </p:nvSpPr>
        <p:spPr bwMode="auto">
          <a:xfrm>
            <a:off x="5364163" y="55895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8" name="Oval 38"/>
          <p:cNvSpPr>
            <a:spLocks noChangeArrowheads="1"/>
          </p:cNvSpPr>
          <p:nvPr/>
        </p:nvSpPr>
        <p:spPr bwMode="auto">
          <a:xfrm>
            <a:off x="5364163" y="47974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59" name="Oval 39"/>
          <p:cNvSpPr>
            <a:spLocks noChangeArrowheads="1"/>
          </p:cNvSpPr>
          <p:nvPr/>
        </p:nvSpPr>
        <p:spPr bwMode="auto">
          <a:xfrm>
            <a:off x="7235825" y="3500438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0" name="Oval 40"/>
          <p:cNvSpPr>
            <a:spLocks noChangeArrowheads="1"/>
          </p:cNvSpPr>
          <p:nvPr/>
        </p:nvSpPr>
        <p:spPr bwMode="auto">
          <a:xfrm>
            <a:off x="6804025" y="39338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1" name="Oval 41"/>
          <p:cNvSpPr>
            <a:spLocks noChangeArrowheads="1"/>
          </p:cNvSpPr>
          <p:nvPr/>
        </p:nvSpPr>
        <p:spPr bwMode="auto">
          <a:xfrm>
            <a:off x="2124075" y="2349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2" name="Oval 42"/>
          <p:cNvSpPr>
            <a:spLocks noChangeArrowheads="1"/>
          </p:cNvSpPr>
          <p:nvPr/>
        </p:nvSpPr>
        <p:spPr bwMode="auto">
          <a:xfrm>
            <a:off x="2771775" y="27813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3" name="Oval 43"/>
          <p:cNvSpPr>
            <a:spLocks noChangeArrowheads="1"/>
          </p:cNvSpPr>
          <p:nvPr/>
        </p:nvSpPr>
        <p:spPr bwMode="auto">
          <a:xfrm>
            <a:off x="1763713" y="46529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4" name="Oval 44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5" name="Oval 45"/>
          <p:cNvSpPr>
            <a:spLocks noChangeArrowheads="1"/>
          </p:cNvSpPr>
          <p:nvPr/>
        </p:nvSpPr>
        <p:spPr bwMode="auto">
          <a:xfrm>
            <a:off x="3563938" y="49418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6" name="Oval 46"/>
          <p:cNvSpPr>
            <a:spLocks noChangeArrowheads="1"/>
          </p:cNvSpPr>
          <p:nvPr/>
        </p:nvSpPr>
        <p:spPr bwMode="auto">
          <a:xfrm>
            <a:off x="4140200" y="36449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7" name="Oval 47"/>
          <p:cNvSpPr>
            <a:spLocks noChangeArrowheads="1"/>
          </p:cNvSpPr>
          <p:nvPr/>
        </p:nvSpPr>
        <p:spPr bwMode="auto">
          <a:xfrm>
            <a:off x="2771775" y="58769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8" name="Oval 48"/>
          <p:cNvSpPr>
            <a:spLocks noChangeArrowheads="1"/>
          </p:cNvSpPr>
          <p:nvPr/>
        </p:nvSpPr>
        <p:spPr bwMode="auto">
          <a:xfrm>
            <a:off x="4356100" y="42211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69" name="Oval 49"/>
          <p:cNvSpPr>
            <a:spLocks noChangeArrowheads="1"/>
          </p:cNvSpPr>
          <p:nvPr/>
        </p:nvSpPr>
        <p:spPr bwMode="auto">
          <a:xfrm>
            <a:off x="4787900" y="45815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0" name="Oval 50"/>
          <p:cNvSpPr>
            <a:spLocks noChangeArrowheads="1"/>
          </p:cNvSpPr>
          <p:nvPr/>
        </p:nvSpPr>
        <p:spPr bwMode="auto">
          <a:xfrm>
            <a:off x="4498975" y="5156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1" name="Oval 51"/>
          <p:cNvSpPr>
            <a:spLocks noChangeArrowheads="1"/>
          </p:cNvSpPr>
          <p:nvPr/>
        </p:nvSpPr>
        <p:spPr bwMode="auto">
          <a:xfrm>
            <a:off x="7019925" y="4508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2" name="Oval 52"/>
          <p:cNvSpPr>
            <a:spLocks noChangeArrowheads="1"/>
          </p:cNvSpPr>
          <p:nvPr/>
        </p:nvSpPr>
        <p:spPr bwMode="auto">
          <a:xfrm>
            <a:off x="1619250" y="184467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3" name="Oval 53"/>
          <p:cNvSpPr>
            <a:spLocks noChangeArrowheads="1"/>
          </p:cNvSpPr>
          <p:nvPr/>
        </p:nvSpPr>
        <p:spPr bwMode="auto">
          <a:xfrm>
            <a:off x="5148263" y="27082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4" name="Oval 54"/>
          <p:cNvSpPr>
            <a:spLocks noChangeArrowheads="1"/>
          </p:cNvSpPr>
          <p:nvPr/>
        </p:nvSpPr>
        <p:spPr bwMode="auto">
          <a:xfrm>
            <a:off x="6011863" y="37163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5" name="Oval 55"/>
          <p:cNvSpPr>
            <a:spLocks noChangeArrowheads="1"/>
          </p:cNvSpPr>
          <p:nvPr/>
        </p:nvSpPr>
        <p:spPr bwMode="auto">
          <a:xfrm>
            <a:off x="7956550" y="50847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6" name="Oval 56"/>
          <p:cNvSpPr>
            <a:spLocks noChangeArrowheads="1"/>
          </p:cNvSpPr>
          <p:nvPr/>
        </p:nvSpPr>
        <p:spPr bwMode="auto">
          <a:xfrm>
            <a:off x="8316913" y="34290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7" name="Oval 57"/>
          <p:cNvSpPr>
            <a:spLocks noChangeArrowheads="1"/>
          </p:cNvSpPr>
          <p:nvPr/>
        </p:nvSpPr>
        <p:spPr bwMode="auto">
          <a:xfrm>
            <a:off x="3348038" y="292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8" name="Oval 58"/>
          <p:cNvSpPr>
            <a:spLocks noChangeArrowheads="1"/>
          </p:cNvSpPr>
          <p:nvPr/>
        </p:nvSpPr>
        <p:spPr bwMode="auto">
          <a:xfrm>
            <a:off x="3276600" y="3429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79" name="Oval 59"/>
          <p:cNvSpPr>
            <a:spLocks noChangeArrowheads="1"/>
          </p:cNvSpPr>
          <p:nvPr/>
        </p:nvSpPr>
        <p:spPr bwMode="auto">
          <a:xfrm>
            <a:off x="2771775" y="39338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0" name="Oval 60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1" name="Oval 61"/>
          <p:cNvSpPr>
            <a:spLocks noChangeArrowheads="1"/>
          </p:cNvSpPr>
          <p:nvPr/>
        </p:nvSpPr>
        <p:spPr bwMode="auto">
          <a:xfrm>
            <a:off x="3419475" y="43656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2" name="Oval 62"/>
          <p:cNvSpPr>
            <a:spLocks noChangeArrowheads="1"/>
          </p:cNvSpPr>
          <p:nvPr/>
        </p:nvSpPr>
        <p:spPr bwMode="auto">
          <a:xfrm>
            <a:off x="3635375" y="4292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3" name="Oval 63"/>
          <p:cNvSpPr>
            <a:spLocks noChangeArrowheads="1"/>
          </p:cNvSpPr>
          <p:nvPr/>
        </p:nvSpPr>
        <p:spPr bwMode="auto">
          <a:xfrm>
            <a:off x="7596188" y="32845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4" name="Oval 64"/>
          <p:cNvSpPr>
            <a:spLocks noChangeArrowheads="1"/>
          </p:cNvSpPr>
          <p:nvPr/>
        </p:nvSpPr>
        <p:spPr bwMode="auto">
          <a:xfrm>
            <a:off x="4067175" y="47244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5" name="Oval 65"/>
          <p:cNvSpPr>
            <a:spLocks noChangeArrowheads="1"/>
          </p:cNvSpPr>
          <p:nvPr/>
        </p:nvSpPr>
        <p:spPr bwMode="auto">
          <a:xfrm>
            <a:off x="4140200" y="5300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6" name="Oval 66"/>
          <p:cNvSpPr>
            <a:spLocks noChangeArrowheads="1"/>
          </p:cNvSpPr>
          <p:nvPr/>
        </p:nvSpPr>
        <p:spPr bwMode="auto">
          <a:xfrm>
            <a:off x="4498975" y="5156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7" name="Oval 67"/>
          <p:cNvSpPr>
            <a:spLocks noChangeArrowheads="1"/>
          </p:cNvSpPr>
          <p:nvPr/>
        </p:nvSpPr>
        <p:spPr bwMode="auto">
          <a:xfrm>
            <a:off x="5003800" y="184467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8" name="Oval 68"/>
          <p:cNvSpPr>
            <a:spLocks noChangeArrowheads="1"/>
          </p:cNvSpPr>
          <p:nvPr/>
        </p:nvSpPr>
        <p:spPr bwMode="auto">
          <a:xfrm>
            <a:off x="4932363" y="60213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89" name="Oval 69"/>
          <p:cNvSpPr>
            <a:spLocks noChangeArrowheads="1"/>
          </p:cNvSpPr>
          <p:nvPr/>
        </p:nvSpPr>
        <p:spPr bwMode="auto">
          <a:xfrm>
            <a:off x="5508625" y="5300663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0" name="Oval 70"/>
          <p:cNvSpPr>
            <a:spLocks noChangeArrowheads="1"/>
          </p:cNvSpPr>
          <p:nvPr/>
        </p:nvSpPr>
        <p:spPr bwMode="auto">
          <a:xfrm>
            <a:off x="665956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1" name="Oval 71"/>
          <p:cNvSpPr>
            <a:spLocks noChangeArrowheads="1"/>
          </p:cNvSpPr>
          <p:nvPr/>
        </p:nvSpPr>
        <p:spPr bwMode="auto">
          <a:xfrm>
            <a:off x="6084888" y="60928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2" name="Oval 72"/>
          <p:cNvSpPr>
            <a:spLocks noChangeArrowheads="1"/>
          </p:cNvSpPr>
          <p:nvPr/>
        </p:nvSpPr>
        <p:spPr bwMode="auto">
          <a:xfrm>
            <a:off x="6300788" y="19891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3" name="Oval 73"/>
          <p:cNvSpPr>
            <a:spLocks noChangeArrowheads="1"/>
          </p:cNvSpPr>
          <p:nvPr/>
        </p:nvSpPr>
        <p:spPr bwMode="auto">
          <a:xfrm>
            <a:off x="2555875" y="32131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4" name="Oval 74"/>
          <p:cNvSpPr>
            <a:spLocks noChangeArrowheads="1"/>
          </p:cNvSpPr>
          <p:nvPr/>
        </p:nvSpPr>
        <p:spPr bwMode="auto">
          <a:xfrm>
            <a:off x="2555875" y="21336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5" name="Oval 75"/>
          <p:cNvSpPr>
            <a:spLocks noChangeArrowheads="1"/>
          </p:cNvSpPr>
          <p:nvPr/>
        </p:nvSpPr>
        <p:spPr bwMode="auto">
          <a:xfrm>
            <a:off x="2987675" y="29972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6" name="Oval 76"/>
          <p:cNvSpPr>
            <a:spLocks noChangeArrowheads="1"/>
          </p:cNvSpPr>
          <p:nvPr/>
        </p:nvSpPr>
        <p:spPr bwMode="auto">
          <a:xfrm>
            <a:off x="3203575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7" name="Oval 77"/>
          <p:cNvSpPr>
            <a:spLocks noChangeArrowheads="1"/>
          </p:cNvSpPr>
          <p:nvPr/>
        </p:nvSpPr>
        <p:spPr bwMode="auto">
          <a:xfrm>
            <a:off x="5435600" y="3429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8" name="Oval 78"/>
          <p:cNvSpPr>
            <a:spLocks noChangeArrowheads="1"/>
          </p:cNvSpPr>
          <p:nvPr/>
        </p:nvSpPr>
        <p:spPr bwMode="auto">
          <a:xfrm>
            <a:off x="4932363" y="256540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199" name="Oval 79"/>
          <p:cNvSpPr>
            <a:spLocks noChangeArrowheads="1"/>
          </p:cNvSpPr>
          <p:nvPr/>
        </p:nvSpPr>
        <p:spPr bwMode="auto">
          <a:xfrm>
            <a:off x="5292725" y="45085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0" name="Oval 80"/>
          <p:cNvSpPr>
            <a:spLocks noChangeArrowheads="1"/>
          </p:cNvSpPr>
          <p:nvPr/>
        </p:nvSpPr>
        <p:spPr bwMode="auto">
          <a:xfrm>
            <a:off x="6443663" y="46529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1" name="Oval 81"/>
          <p:cNvSpPr>
            <a:spLocks noChangeArrowheads="1"/>
          </p:cNvSpPr>
          <p:nvPr/>
        </p:nvSpPr>
        <p:spPr bwMode="auto">
          <a:xfrm>
            <a:off x="4283075" y="49403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2" name="Oval 82"/>
          <p:cNvSpPr>
            <a:spLocks noChangeArrowheads="1"/>
          </p:cNvSpPr>
          <p:nvPr/>
        </p:nvSpPr>
        <p:spPr bwMode="auto">
          <a:xfrm>
            <a:off x="4932363" y="50133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3" name="Oval 83"/>
          <p:cNvSpPr>
            <a:spLocks noChangeArrowheads="1"/>
          </p:cNvSpPr>
          <p:nvPr/>
        </p:nvSpPr>
        <p:spPr bwMode="auto">
          <a:xfrm>
            <a:off x="5651500" y="38608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4" name="Oval 84"/>
          <p:cNvSpPr>
            <a:spLocks noChangeArrowheads="1"/>
          </p:cNvSpPr>
          <p:nvPr/>
        </p:nvSpPr>
        <p:spPr bwMode="auto">
          <a:xfrm>
            <a:off x="4930775" y="5588000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5" name="Oval 85"/>
          <p:cNvSpPr>
            <a:spLocks noChangeArrowheads="1"/>
          </p:cNvSpPr>
          <p:nvPr/>
        </p:nvSpPr>
        <p:spPr bwMode="auto">
          <a:xfrm>
            <a:off x="6011863" y="292417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6" name="Oval 86"/>
          <p:cNvSpPr>
            <a:spLocks noChangeArrowheads="1"/>
          </p:cNvSpPr>
          <p:nvPr/>
        </p:nvSpPr>
        <p:spPr bwMode="auto">
          <a:xfrm>
            <a:off x="6516688" y="60213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7" name="Oval 87"/>
          <p:cNvSpPr>
            <a:spLocks noChangeArrowheads="1"/>
          </p:cNvSpPr>
          <p:nvPr/>
        </p:nvSpPr>
        <p:spPr bwMode="auto">
          <a:xfrm>
            <a:off x="5580063" y="5949950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8" name="Oval 88"/>
          <p:cNvSpPr>
            <a:spLocks noChangeArrowheads="1"/>
          </p:cNvSpPr>
          <p:nvPr/>
        </p:nvSpPr>
        <p:spPr bwMode="auto">
          <a:xfrm>
            <a:off x="5867400" y="58769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1209" name="Oval 89"/>
          <p:cNvSpPr>
            <a:spLocks noChangeArrowheads="1"/>
          </p:cNvSpPr>
          <p:nvPr/>
        </p:nvSpPr>
        <p:spPr bwMode="auto">
          <a:xfrm>
            <a:off x="2627313" y="2636838"/>
            <a:ext cx="360362" cy="360362"/>
          </a:xfrm>
          <a:prstGeom prst="ellips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/>
          </a:p>
        </p:txBody>
      </p:sp>
      <p:sp>
        <p:nvSpPr>
          <p:cNvPr id="261210" name="Line 90"/>
          <p:cNvSpPr>
            <a:spLocks noChangeShapeType="1"/>
          </p:cNvSpPr>
          <p:nvPr/>
        </p:nvSpPr>
        <p:spPr bwMode="auto">
          <a:xfrm flipH="1">
            <a:off x="2555875" y="28527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1211" name="Line 91"/>
          <p:cNvSpPr>
            <a:spLocks noChangeShapeType="1"/>
          </p:cNvSpPr>
          <p:nvPr/>
        </p:nvSpPr>
        <p:spPr bwMode="auto">
          <a:xfrm>
            <a:off x="2555875" y="3213100"/>
            <a:ext cx="144463" cy="50323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1212" name="Line 92"/>
          <p:cNvSpPr>
            <a:spLocks noChangeShapeType="1"/>
          </p:cNvSpPr>
          <p:nvPr/>
        </p:nvSpPr>
        <p:spPr bwMode="auto">
          <a:xfrm>
            <a:off x="2700338" y="3716338"/>
            <a:ext cx="503237" cy="1444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1213" name="Oval 93"/>
          <p:cNvSpPr>
            <a:spLocks noChangeArrowheads="1"/>
          </p:cNvSpPr>
          <p:nvPr/>
        </p:nvSpPr>
        <p:spPr bwMode="auto">
          <a:xfrm>
            <a:off x="5003800" y="2565400"/>
            <a:ext cx="360363" cy="360363"/>
          </a:xfrm>
          <a:prstGeom prst="ellips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/>
          </a:p>
        </p:txBody>
      </p:sp>
      <p:sp>
        <p:nvSpPr>
          <p:cNvPr id="261214" name="Line 94"/>
          <p:cNvSpPr>
            <a:spLocks noChangeShapeType="1"/>
          </p:cNvSpPr>
          <p:nvPr/>
        </p:nvSpPr>
        <p:spPr bwMode="auto">
          <a:xfrm>
            <a:off x="5148263" y="2708275"/>
            <a:ext cx="576262" cy="5048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1215" name="Line 95"/>
          <p:cNvSpPr>
            <a:spLocks noChangeShapeType="1"/>
          </p:cNvSpPr>
          <p:nvPr/>
        </p:nvSpPr>
        <p:spPr bwMode="auto">
          <a:xfrm flipV="1">
            <a:off x="5724525" y="2924175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1216" name="Line 96"/>
          <p:cNvSpPr>
            <a:spLocks noChangeShapeType="1"/>
          </p:cNvSpPr>
          <p:nvPr/>
        </p:nvSpPr>
        <p:spPr bwMode="auto">
          <a:xfrm>
            <a:off x="6084888" y="2924175"/>
            <a:ext cx="358775" cy="2174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61217" name="Line 97"/>
          <p:cNvSpPr>
            <a:spLocks noChangeShapeType="1"/>
          </p:cNvSpPr>
          <p:nvPr/>
        </p:nvSpPr>
        <p:spPr bwMode="auto">
          <a:xfrm flipV="1">
            <a:off x="6443663" y="2565400"/>
            <a:ext cx="288925" cy="5762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99" name="TextShape 2"/>
          <p:cNvSpPr txBox="1"/>
          <p:nvPr/>
        </p:nvSpPr>
        <p:spPr>
          <a:xfrm>
            <a:off x="457200" y="64343"/>
            <a:ext cx="7543440" cy="1294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900" b="1" strike="noStrike" spc="-1" dirty="0" smtClean="0">
                <a:solidFill>
                  <a:srgbClr val="330066"/>
                </a:solidFill>
                <a:latin typeface="Arial"/>
              </a:rPr>
              <a:t>Multi-Start</a:t>
            </a:r>
            <a:endParaRPr lang="en-US" sz="39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042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213" grpId="0" animBg="1"/>
      <p:bldP spid="261214" grpId="0" animBg="1"/>
      <p:bldP spid="261215" grpId="0" animBg="1"/>
      <p:bldP spid="261216" grpId="0" animBg="1"/>
      <p:bldP spid="261217" grpId="0" animBg="1"/>
    </p:bldLst>
  </p:timing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8628</TotalTime>
  <Words>496</Words>
  <Application>Microsoft Office PowerPoint</Application>
  <PresentationFormat>Apresentação na tela (4:3)</PresentationFormat>
  <Paragraphs>96</Paragraphs>
  <Slides>12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Comic Sans MS</vt:lpstr>
      <vt:lpstr>Symbol</vt:lpstr>
      <vt:lpstr>Times New Roman</vt:lpstr>
      <vt:lpstr>Wingdings</vt:lpstr>
      <vt:lpstr>Rede</vt:lpstr>
      <vt:lpstr>Metaheurísticas: Conceituação, Classificação e Multi-Start</vt:lpstr>
      <vt:lpstr>Metaheurísticas: conceituação</vt:lpstr>
      <vt:lpstr>Metaheurísticas: conceituação</vt:lpstr>
      <vt:lpstr>Metaheurísticas: conceituação</vt:lpstr>
      <vt:lpstr>Metaheurísticas: conceituação</vt:lpstr>
      <vt:lpstr>Multi-Start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Multi-Start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1539</cp:revision>
  <cp:lastPrinted>2021-02-07T23:46:56Z</cp:lastPrinted>
  <dcterms:created xsi:type="dcterms:W3CDTF">2003-07-31T18:45:40Z</dcterms:created>
  <dcterms:modified xsi:type="dcterms:W3CDTF">2021-02-07T23:47:46Z</dcterms:modified>
</cp:coreProperties>
</file>