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9"/>
  </p:notesMasterIdLst>
  <p:sldIdLst>
    <p:sldId id="770" r:id="rId2"/>
    <p:sldId id="280" r:id="rId3"/>
    <p:sldId id="781" r:id="rId4"/>
    <p:sldId id="782" r:id="rId5"/>
    <p:sldId id="783" r:id="rId6"/>
    <p:sldId id="784" r:id="rId7"/>
    <p:sldId id="780" r:id="rId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84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63" y="0"/>
            <a:ext cx="3076584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00" y="4861646"/>
            <a:ext cx="5680102" cy="4605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658"/>
            <a:ext cx="3076584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63" y="9721658"/>
            <a:ext cx="3076584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fld id="{94F24EBE-A600-4C40-B1E8-ED63ADBB9F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6611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28C03F-7961-4A97-9C51-5AA3894E5856}" type="slidenum">
              <a:rPr lang="pt-BR" altLang="pt-BR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6071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2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3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9787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4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0785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5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99178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6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50702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7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406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7B151-6AAD-4B73-92E3-954C0ADA5F7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4628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B8B84-9BB1-4B51-B9D2-E7F66E87357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2159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52B9F-5DE3-471D-947C-9A2E2FA2FB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36972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45BCC-AF2D-40DD-9F69-7B17FF788DE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98914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F1CB8-AFEB-4479-988A-88CA09A55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7356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03127-651E-4BB6-94FA-5DF2145BFC4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22555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B8424-6666-4B03-9740-54882176102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1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DFF86-5EB3-4786-B176-9BD43944D51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5338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867DD-EE88-4705-9124-14402A44E89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0358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3034E-0CBB-4586-8391-D9388698E68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5582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CD92E-978B-42C9-97C5-9E753691E5F0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741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60D5B-22EF-475C-8DBE-0D4829CA1B7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714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E5AFA-96FC-4D04-9C3F-A173F78DC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907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797C8-0A59-4983-9FA8-8152BEE382C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9686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F500B-D690-432D-AD56-1E05E836E8F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4456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46AD0-A331-46CE-B84B-F4AB7101F12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9796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7C096-94A2-44DD-89DD-1C83D63F67C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9129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6D37E-A9FC-4015-9B06-D3893151D8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4987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F60A8C6-90C9-4F01-B435-5D53B20DF249}" type="slidenum">
              <a:rPr lang="pt-BR" altLang="en-US"/>
              <a:pPr/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ColoniaDeFormigas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037722171630549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cor.2017.08.00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91ADA-615A-467C-9AEF-46EACA20D3F7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400" i="1" dirty="0"/>
              <a:t>Late </a:t>
            </a:r>
            <a:r>
              <a:rPr lang="pt-BR" altLang="pt-BR" sz="4400" i="1" dirty="0" err="1"/>
              <a:t>Acceptance</a:t>
            </a:r>
            <a:br>
              <a:rPr lang="pt-BR" altLang="pt-BR" sz="4400" i="1" dirty="0"/>
            </a:br>
            <a:r>
              <a:rPr lang="pt-BR" altLang="pt-BR" sz="4400" i="1" dirty="0"/>
              <a:t>Hill-</a:t>
            </a:r>
            <a:r>
              <a:rPr lang="pt-BR" altLang="pt-BR" sz="4400" i="1" dirty="0" err="1"/>
              <a:t>Climbing</a:t>
            </a:r>
            <a:endParaRPr lang="pt-BR" altLang="pt-BR" sz="4400" i="1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91316B4-C2BC-40A6-803C-2D1EB5D539E9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Late </a:t>
            </a:r>
            <a:r>
              <a:rPr lang="pt-BR" sz="900" dirty="0" err="1"/>
              <a:t>Acceptance</a:t>
            </a:r>
            <a:r>
              <a:rPr lang="pt-BR" sz="900" dirty="0"/>
              <a:t> Hill-</a:t>
            </a:r>
            <a:r>
              <a:rPr lang="pt-BR" sz="900" dirty="0" err="1"/>
              <a:t>Climbing</a:t>
            </a:r>
            <a:r>
              <a:rPr lang="pt-BR" sz="900" dirty="0"/>
              <a:t>. Notas 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3"/>
              </a:rPr>
              <a:t>www.decom.ufop.br/prof/marcone/Disciplinas/InteligenciaComputacional/LAHC.pptx</a:t>
            </a:r>
            <a:r>
              <a:rPr lang="pt-BR" sz="900" dirty="0"/>
              <a:t>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6879092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i="1" dirty="0"/>
              <a:t>Late </a:t>
            </a:r>
            <a:r>
              <a:rPr lang="pt-BR" altLang="pt-BR" sz="4000" i="1" dirty="0" err="1"/>
              <a:t>Acceptance</a:t>
            </a:r>
            <a:r>
              <a:rPr lang="pt-BR" altLang="pt-BR" sz="4000" i="1" dirty="0"/>
              <a:t> Hill-</a:t>
            </a:r>
            <a:r>
              <a:rPr lang="pt-BR" altLang="pt-BR" sz="4000" i="1" dirty="0" err="1"/>
              <a:t>Climbing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i="1" dirty="0"/>
              <a:t>Late </a:t>
            </a:r>
            <a:r>
              <a:rPr lang="pt-BR" altLang="pt-BR" sz="2800" i="1" dirty="0" err="1"/>
              <a:t>Acceptance</a:t>
            </a:r>
            <a:r>
              <a:rPr lang="pt-BR" altLang="pt-BR" sz="2800" i="1" dirty="0"/>
              <a:t> Hill-</a:t>
            </a:r>
            <a:r>
              <a:rPr lang="pt-BR" altLang="pt-BR" sz="2800" i="1" dirty="0" err="1"/>
              <a:t>Climbing</a:t>
            </a:r>
            <a:r>
              <a:rPr lang="pt-BR" altLang="pt-BR" sz="2800" dirty="0"/>
              <a:t> (LAHC):</a:t>
            </a:r>
          </a:p>
          <a:p>
            <a:pPr lvl="1" eaLnBrk="1" hangingPunct="1"/>
            <a:r>
              <a:rPr lang="pt-BR" altLang="pt-BR" sz="2400" dirty="0"/>
              <a:t>Método da Subida com Aceitação Tardia</a:t>
            </a:r>
          </a:p>
          <a:p>
            <a:pPr eaLnBrk="1" hangingPunct="1"/>
            <a:r>
              <a:rPr lang="pt-BR" altLang="pt-BR" sz="2800" dirty="0" err="1"/>
              <a:t>Metaheurística</a:t>
            </a:r>
            <a:r>
              <a:rPr lang="pt-BR" altLang="pt-BR" sz="2800" dirty="0"/>
              <a:t> de busca local</a:t>
            </a:r>
          </a:p>
          <a:p>
            <a:pPr eaLnBrk="1" hangingPunct="1"/>
            <a:r>
              <a:rPr lang="pt-BR" sz="2800" dirty="0"/>
              <a:t>Proposta por Edmund Burke e Yuri </a:t>
            </a:r>
            <a:r>
              <a:rPr lang="pt-BR" sz="2800" dirty="0" err="1"/>
              <a:t>Bykov</a:t>
            </a:r>
            <a:r>
              <a:rPr lang="pt-BR" sz="2800" dirty="0"/>
              <a:t> na </a:t>
            </a:r>
            <a:r>
              <a:rPr lang="pt-BR" sz="2800" i="1" dirty="0" err="1"/>
              <a:t>International</a:t>
            </a:r>
            <a:r>
              <a:rPr lang="pt-BR" sz="2800" i="1" dirty="0"/>
              <a:t> </a:t>
            </a:r>
            <a:r>
              <a:rPr lang="pt-BR" sz="2800" i="1" dirty="0" err="1"/>
              <a:t>Conference</a:t>
            </a:r>
            <a:r>
              <a:rPr lang="pt-BR" sz="2800" i="1" dirty="0"/>
              <a:t> </a:t>
            </a:r>
            <a:r>
              <a:rPr lang="pt-BR" sz="2800" i="1" dirty="0" err="1"/>
              <a:t>of</a:t>
            </a:r>
            <a:r>
              <a:rPr lang="pt-BR" sz="2800" i="1" dirty="0"/>
              <a:t> </a:t>
            </a:r>
            <a:r>
              <a:rPr lang="pt-BR" sz="2800" i="1" dirty="0" err="1"/>
              <a:t>Practice</a:t>
            </a:r>
            <a:r>
              <a:rPr lang="pt-BR" sz="2800" i="1" dirty="0"/>
              <a:t> </a:t>
            </a:r>
            <a:r>
              <a:rPr lang="pt-BR" sz="2800" i="1" dirty="0" err="1"/>
              <a:t>and</a:t>
            </a:r>
            <a:r>
              <a:rPr lang="pt-BR" sz="2800" i="1" dirty="0"/>
              <a:t> </a:t>
            </a:r>
            <a:r>
              <a:rPr lang="pt-BR" sz="2800" i="1" dirty="0" err="1"/>
              <a:t>Theory</a:t>
            </a:r>
            <a:r>
              <a:rPr lang="pt-BR" sz="2800" i="1" dirty="0"/>
              <a:t> </a:t>
            </a:r>
            <a:r>
              <a:rPr lang="pt-BR" sz="2800" i="1" dirty="0" err="1"/>
              <a:t>of</a:t>
            </a:r>
            <a:r>
              <a:rPr lang="pt-BR" sz="2800" i="1" dirty="0"/>
              <a:t> </a:t>
            </a:r>
            <a:r>
              <a:rPr lang="pt-BR" sz="2800" i="1" dirty="0" err="1"/>
              <a:t>Automated</a:t>
            </a:r>
            <a:r>
              <a:rPr lang="pt-BR" sz="2800" i="1" dirty="0"/>
              <a:t> </a:t>
            </a:r>
            <a:r>
              <a:rPr lang="pt-BR" sz="2800" i="1" dirty="0" err="1"/>
              <a:t>Timetabling</a:t>
            </a:r>
            <a:r>
              <a:rPr lang="pt-BR" sz="2800" dirty="0"/>
              <a:t> (PATAT) de 2008</a:t>
            </a:r>
          </a:p>
          <a:p>
            <a:pPr eaLnBrk="1" hangingPunct="1"/>
            <a:r>
              <a:rPr lang="pt-BR" sz="2800" dirty="0"/>
              <a:t>Publicação em periódico: Burke e </a:t>
            </a:r>
            <a:r>
              <a:rPr lang="pt-BR" sz="2800" dirty="0" err="1"/>
              <a:t>Bykov</a:t>
            </a:r>
            <a:r>
              <a:rPr lang="pt-BR" sz="2800" dirty="0"/>
              <a:t> (2017) (</a:t>
            </a:r>
            <a:r>
              <a:rPr lang="pt-BR" sz="2800" u="sng" dirty="0">
                <a:solidFill>
                  <a:srgbClr val="6F89F7"/>
                </a:solidFill>
                <a:uFill>
                  <a:solidFill>
                    <a:srgbClr val="6F89F7"/>
                  </a:solidFill>
                </a:uFill>
                <a:hlinkClick r:id="rId3"/>
              </a:rPr>
              <a:t>http://www.sciencedirect.com/</a:t>
            </a:r>
            <a:r>
              <a:rPr lang="pt-BR" sz="2800" u="sng" dirty="0" err="1">
                <a:solidFill>
                  <a:srgbClr val="6F89F7"/>
                </a:solidFill>
                <a:uFill>
                  <a:solidFill>
                    <a:srgbClr val="6F89F7"/>
                  </a:solidFill>
                </a:uFill>
                <a:hlinkClick r:id="rId3"/>
              </a:rPr>
              <a:t>science</a:t>
            </a:r>
            <a:r>
              <a:rPr lang="pt-BR" sz="2800" u="sng" dirty="0">
                <a:solidFill>
                  <a:srgbClr val="6F89F7"/>
                </a:solidFill>
                <a:uFill>
                  <a:solidFill>
                    <a:srgbClr val="6F89F7"/>
                  </a:solidFill>
                </a:uFill>
                <a:hlinkClick r:id="rId3"/>
              </a:rPr>
              <a:t>/</a:t>
            </a:r>
            <a:r>
              <a:rPr lang="pt-BR" sz="2800" u="sng" dirty="0" err="1">
                <a:solidFill>
                  <a:srgbClr val="6F89F7"/>
                </a:solidFill>
                <a:uFill>
                  <a:solidFill>
                    <a:srgbClr val="6F89F7"/>
                  </a:solidFill>
                </a:uFill>
                <a:hlinkClick r:id="rId3"/>
              </a:rPr>
              <a:t>article</a:t>
            </a:r>
            <a:r>
              <a:rPr lang="pt-BR" sz="2800" u="sng" dirty="0">
                <a:solidFill>
                  <a:srgbClr val="6F89F7"/>
                </a:solidFill>
                <a:uFill>
                  <a:solidFill>
                    <a:srgbClr val="6F89F7"/>
                  </a:solidFill>
                </a:uFill>
                <a:hlinkClick r:id="rId3"/>
              </a:rPr>
              <a:t>/</a:t>
            </a:r>
            <a:r>
              <a:rPr lang="pt-BR" sz="2800" u="sng" dirty="0" err="1">
                <a:solidFill>
                  <a:srgbClr val="6F89F7"/>
                </a:solidFill>
                <a:uFill>
                  <a:solidFill>
                    <a:srgbClr val="6F89F7"/>
                  </a:solidFill>
                </a:uFill>
                <a:hlinkClick r:id="rId3"/>
              </a:rPr>
              <a:t>pii</a:t>
            </a:r>
            <a:r>
              <a:rPr lang="pt-BR" sz="2800" u="sng" dirty="0">
                <a:solidFill>
                  <a:srgbClr val="6F89F7"/>
                </a:solidFill>
                <a:uFill>
                  <a:solidFill>
                    <a:srgbClr val="6F89F7"/>
                  </a:solidFill>
                </a:uFill>
                <a:hlinkClick r:id="rId3"/>
              </a:rPr>
              <a:t>/S0377221716305495</a:t>
            </a:r>
            <a:r>
              <a:rPr lang="pt-BR" sz="2800" dirty="0"/>
              <a:t>)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i="1" dirty="0"/>
              <a:t>Late </a:t>
            </a:r>
            <a:r>
              <a:rPr lang="pt-BR" altLang="pt-BR" sz="4000" i="1" dirty="0" err="1"/>
              <a:t>Acceptance</a:t>
            </a:r>
            <a:r>
              <a:rPr lang="pt-BR" altLang="pt-BR" sz="4000" i="1" dirty="0"/>
              <a:t> Hill-</a:t>
            </a:r>
            <a:r>
              <a:rPr lang="pt-BR" altLang="pt-BR" sz="4000" i="1" dirty="0" err="1"/>
              <a:t>Climbing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800" dirty="0"/>
              <a:t>Consiste, basicamente, de uma modificação do Método da Subida/Descida Randômica (</a:t>
            </a:r>
            <a:r>
              <a:rPr lang="pt-BR" sz="2800" i="1" dirty="0" err="1"/>
              <a:t>Random</a:t>
            </a:r>
            <a:r>
              <a:rPr lang="pt-BR" sz="2800" i="1" dirty="0"/>
              <a:t> </a:t>
            </a:r>
            <a:r>
              <a:rPr lang="pt-BR" sz="2800" i="1" dirty="0" err="1"/>
              <a:t>Uphill</a:t>
            </a:r>
            <a:r>
              <a:rPr lang="pt-BR" sz="2800" i="1" dirty="0"/>
              <a:t>/</a:t>
            </a:r>
            <a:r>
              <a:rPr lang="pt-BR" sz="2800" i="1" dirty="0" err="1"/>
              <a:t>Descent</a:t>
            </a:r>
            <a:r>
              <a:rPr lang="pt-BR" sz="2800" i="1" dirty="0"/>
              <a:t> </a:t>
            </a:r>
            <a:r>
              <a:rPr lang="pt-BR" sz="2800" i="1" dirty="0" err="1"/>
              <a:t>Method</a:t>
            </a:r>
            <a:r>
              <a:rPr lang="pt-BR" sz="2800" dirty="0"/>
              <a:t>) </a:t>
            </a:r>
          </a:p>
          <a:p>
            <a:pPr eaLnBrk="1" hangingPunct="1"/>
            <a:r>
              <a:rPr lang="pt-BR" sz="2800" dirty="0"/>
              <a:t>Princípio de funcionamento do método:</a:t>
            </a:r>
          </a:p>
          <a:p>
            <a:pPr lvl="1" eaLnBrk="1" hangingPunct="1"/>
            <a:r>
              <a:rPr lang="pt-BR" sz="2400" dirty="0"/>
              <a:t>A cada iteração gerar uma solução vizinha </a:t>
            </a:r>
            <a:r>
              <a:rPr lang="pt-BR" sz="2400" dirty="0">
                <a:solidFill>
                  <a:srgbClr val="FF0000"/>
                </a:solidFill>
              </a:rPr>
              <a:t>qualquer</a:t>
            </a:r>
            <a:r>
              <a:rPr lang="pt-BR" sz="2400" dirty="0"/>
              <a:t> e aceitá-la se:</a:t>
            </a:r>
          </a:p>
          <a:p>
            <a:pPr lvl="2" eaLnBrk="1" hangingPunct="1"/>
            <a:r>
              <a:rPr lang="pt-BR" sz="2100" dirty="0"/>
              <a:t>1) ela for melhor que a solução corrente </a:t>
            </a:r>
            <a:r>
              <a:rPr lang="pt-BR" sz="2100" dirty="0">
                <a:solidFill>
                  <a:srgbClr val="FF0000"/>
                </a:solidFill>
              </a:rPr>
              <a:t>ou</a:t>
            </a:r>
            <a:r>
              <a:rPr lang="pt-BR" sz="2100" dirty="0"/>
              <a:t> </a:t>
            </a:r>
          </a:p>
          <a:p>
            <a:pPr lvl="2" eaLnBrk="1" hangingPunct="1"/>
            <a:r>
              <a:rPr lang="pt-BR" sz="2100" dirty="0"/>
              <a:t>2) ela for melhor que uma das soluções geradas anteriormente, não necessariamente a última (avaliação tardia)</a:t>
            </a:r>
          </a:p>
          <a:p>
            <a:pPr eaLnBrk="1" hangingPunct="1"/>
            <a:r>
              <a:rPr lang="pt-BR" sz="2800" dirty="0"/>
              <a:t>Desta forma, </a:t>
            </a:r>
            <a:r>
              <a:rPr lang="pt-BR" sz="2800" dirty="0">
                <a:solidFill>
                  <a:srgbClr val="FF0000"/>
                </a:solidFill>
              </a:rPr>
              <a:t>soluções piores </a:t>
            </a:r>
            <a:r>
              <a:rPr lang="pt-BR" sz="2800" dirty="0"/>
              <a:t>que a corrente </a:t>
            </a:r>
            <a:r>
              <a:rPr lang="pt-BR" sz="2800" dirty="0">
                <a:solidFill>
                  <a:srgbClr val="FF0000"/>
                </a:solidFill>
              </a:rPr>
              <a:t>podem ser aceitas</a:t>
            </a:r>
          </a:p>
        </p:txBody>
      </p:sp>
    </p:spTree>
    <p:extLst>
      <p:ext uri="{BB962C8B-B14F-4D97-AF65-F5344CB8AC3E}">
        <p14:creationId xmlns:p14="http://schemas.microsoft.com/office/powerpoint/2010/main" val="387650349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i="1" dirty="0"/>
              <a:t>Late </a:t>
            </a:r>
            <a:r>
              <a:rPr lang="pt-BR" altLang="pt-BR" sz="4000" i="1" dirty="0" err="1"/>
              <a:t>Acceptance</a:t>
            </a:r>
            <a:r>
              <a:rPr lang="pt-BR" altLang="pt-BR" sz="4000" i="1" dirty="0"/>
              <a:t> Hill-</a:t>
            </a:r>
            <a:r>
              <a:rPr lang="pt-BR" altLang="pt-BR" sz="4000" i="1" dirty="0" err="1"/>
              <a:t>Climbing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800" dirty="0"/>
              <a:t>Trabalha com uma lista F de valores das últimas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800" dirty="0"/>
              <a:t> soluções geradas:</a:t>
            </a:r>
          </a:p>
          <a:p>
            <a:pPr eaLnBrk="1" hangingPunct="1"/>
            <a:r>
              <a:rPr lang="pt-BR" sz="2800" dirty="0"/>
              <a:t>F = {F</a:t>
            </a:r>
            <a:r>
              <a:rPr lang="pt-BR" sz="2800" baseline="-25000" dirty="0"/>
              <a:t>0</a:t>
            </a:r>
            <a:r>
              <a:rPr lang="pt-BR" sz="2800" dirty="0"/>
              <a:t>, F</a:t>
            </a:r>
            <a:r>
              <a:rPr lang="pt-BR" sz="2800" baseline="-25000" dirty="0"/>
              <a:t>1</a:t>
            </a:r>
            <a:r>
              <a:rPr lang="pt-BR" sz="2800" dirty="0"/>
              <a:t>, F</a:t>
            </a:r>
            <a:r>
              <a:rPr lang="pt-BR" sz="2800" baseline="-25000" dirty="0"/>
              <a:t>2</a:t>
            </a:r>
            <a:r>
              <a:rPr lang="pt-BR" sz="2800" dirty="0"/>
              <a:t>, ..., F</a:t>
            </a:r>
            <a:r>
              <a:rPr lang="pt-BR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800" baseline="-25000" dirty="0"/>
              <a:t>-1</a:t>
            </a:r>
            <a:r>
              <a:rPr lang="pt-BR" sz="2800" dirty="0"/>
              <a:t>}</a:t>
            </a:r>
          </a:p>
          <a:p>
            <a:pPr lvl="1" eaLnBrk="1" hangingPunct="1"/>
            <a:r>
              <a:rPr lang="pt-BR" sz="2400" dirty="0"/>
              <a:t>F</a:t>
            </a:r>
            <a:r>
              <a:rPr lang="pt-BR" sz="2400" baseline="-25000" dirty="0"/>
              <a:t>0</a:t>
            </a:r>
            <a:r>
              <a:rPr lang="pt-BR" sz="2400" dirty="0"/>
              <a:t> = f(</a:t>
            </a:r>
            <a:r>
              <a:rPr lang="pt-BR" sz="2400" i="1" dirty="0"/>
              <a:t>s</a:t>
            </a:r>
            <a:r>
              <a:rPr lang="pt-BR" sz="2400" baseline="-25000" dirty="0"/>
              <a:t>0</a:t>
            </a:r>
            <a:r>
              <a:rPr lang="pt-BR" sz="2400" dirty="0"/>
              <a:t>), F</a:t>
            </a:r>
            <a:r>
              <a:rPr lang="pt-BR" sz="2400" baseline="-25000" dirty="0"/>
              <a:t>1</a:t>
            </a:r>
            <a:r>
              <a:rPr lang="pt-BR" sz="2400" dirty="0"/>
              <a:t> = f(</a:t>
            </a:r>
            <a:r>
              <a:rPr lang="pt-BR" sz="2400" i="1" dirty="0"/>
              <a:t>s</a:t>
            </a:r>
            <a:r>
              <a:rPr lang="pt-BR" sz="2400" baseline="-25000" dirty="0"/>
              <a:t>1</a:t>
            </a:r>
            <a:r>
              <a:rPr lang="pt-BR" sz="2400" dirty="0"/>
              <a:t>), F</a:t>
            </a:r>
            <a:r>
              <a:rPr lang="pt-BR" sz="2400" baseline="-25000" dirty="0"/>
              <a:t>2</a:t>
            </a:r>
            <a:r>
              <a:rPr lang="pt-BR" sz="2400" dirty="0"/>
              <a:t> = f(</a:t>
            </a:r>
            <a:r>
              <a:rPr lang="pt-BR" sz="2400" i="1" dirty="0"/>
              <a:t>s</a:t>
            </a:r>
            <a:r>
              <a:rPr lang="pt-BR" sz="2400" baseline="-25000" dirty="0"/>
              <a:t>2</a:t>
            </a:r>
            <a:r>
              <a:rPr lang="pt-BR" sz="2400" dirty="0"/>
              <a:t>), ..., F</a:t>
            </a:r>
            <a:r>
              <a:rPr lang="pt-B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400" baseline="-25000" dirty="0"/>
              <a:t>-1</a:t>
            </a:r>
            <a:r>
              <a:rPr lang="pt-BR" sz="2400" dirty="0"/>
              <a:t> = f(</a:t>
            </a:r>
            <a:r>
              <a:rPr lang="pt-BR" sz="2400" i="1" dirty="0"/>
              <a:t>s</a:t>
            </a:r>
            <a:r>
              <a:rPr lang="pt-B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400" baseline="-25000" dirty="0"/>
              <a:t>-1</a:t>
            </a:r>
            <a:r>
              <a:rPr lang="pt-BR" sz="2400" dirty="0"/>
              <a:t>) </a:t>
            </a:r>
          </a:p>
          <a:p>
            <a:pPr eaLnBrk="1" hangingPunct="1"/>
            <a:r>
              <a:rPr lang="pt-BR" sz="2800" dirty="0"/>
              <a:t>Uma solução vizinha </a:t>
            </a:r>
            <a:r>
              <a:rPr lang="pt-BR" sz="2800" i="1" dirty="0"/>
              <a:t>s</a:t>
            </a:r>
            <a:r>
              <a:rPr lang="pt-BR" sz="2800" dirty="0"/>
              <a:t>’ </a:t>
            </a:r>
            <a:r>
              <a:rPr lang="pt-BR" sz="2800" dirty="0">
                <a:sym typeface="Symbol" panose="05050102010706020507" pitchFamily="18" charset="2"/>
              </a:rPr>
              <a:t> </a:t>
            </a:r>
            <a:r>
              <a:rPr lang="pt-BR" sz="2800" dirty="0"/>
              <a:t>N(</a:t>
            </a:r>
            <a:r>
              <a:rPr lang="pt-BR" sz="2800" i="1" dirty="0"/>
              <a:t>s</a:t>
            </a:r>
            <a:r>
              <a:rPr lang="pt-BR" sz="2800" dirty="0"/>
              <a:t>) é aceita se:</a:t>
            </a:r>
          </a:p>
          <a:p>
            <a:pPr lvl="1" eaLnBrk="1" hangingPunct="1"/>
            <a:r>
              <a:rPr lang="pt-BR" sz="2400" dirty="0"/>
              <a:t>f(</a:t>
            </a:r>
            <a:r>
              <a:rPr lang="pt-BR" sz="2400" i="1" dirty="0"/>
              <a:t>s</a:t>
            </a:r>
            <a:r>
              <a:rPr lang="pt-BR" sz="2400" dirty="0"/>
              <a:t>’) ≤ f(</a:t>
            </a:r>
            <a:r>
              <a:rPr lang="pt-BR" sz="2400" i="1" dirty="0"/>
              <a:t>s</a:t>
            </a:r>
            <a:r>
              <a:rPr lang="pt-BR" sz="2400" dirty="0"/>
              <a:t>), isto é, </a:t>
            </a:r>
            <a:r>
              <a:rPr lang="pt-BR" sz="2400" i="1" dirty="0"/>
              <a:t>s</a:t>
            </a:r>
            <a:r>
              <a:rPr lang="pt-BR" sz="2400" dirty="0"/>
              <a:t>’ é melhor ou igual a </a:t>
            </a:r>
            <a:r>
              <a:rPr lang="pt-BR" sz="2400" i="1" dirty="0"/>
              <a:t>s</a:t>
            </a:r>
            <a:r>
              <a:rPr lang="pt-BR" sz="2400" dirty="0"/>
              <a:t> </a:t>
            </a:r>
            <a:r>
              <a:rPr lang="pt-BR" sz="2400" dirty="0">
                <a:solidFill>
                  <a:srgbClr val="FF0000"/>
                </a:solidFill>
              </a:rPr>
              <a:t>OU</a:t>
            </a:r>
          </a:p>
          <a:p>
            <a:pPr lvl="1" eaLnBrk="1" hangingPunct="1"/>
            <a:r>
              <a:rPr lang="pt-BR" sz="2400" dirty="0"/>
              <a:t>f(</a:t>
            </a:r>
            <a:r>
              <a:rPr lang="pt-BR" sz="2400" i="1" dirty="0"/>
              <a:t>s</a:t>
            </a:r>
            <a:r>
              <a:rPr lang="pt-BR" sz="2400" dirty="0"/>
              <a:t>’) ≤ </a:t>
            </a:r>
            <a:r>
              <a:rPr lang="pt-BR" sz="2400" dirty="0" err="1"/>
              <a:t>F</a:t>
            </a:r>
            <a:r>
              <a:rPr lang="pt-BR" sz="2400" baseline="-25000" dirty="0" err="1"/>
              <a:t>p</a:t>
            </a:r>
            <a:r>
              <a:rPr lang="pt-BR" sz="2400" dirty="0"/>
              <a:t> , isto é, </a:t>
            </a:r>
            <a:r>
              <a:rPr lang="pt-BR" sz="2400" i="1" dirty="0"/>
              <a:t>s</a:t>
            </a:r>
            <a:r>
              <a:rPr lang="pt-BR" sz="2400" dirty="0"/>
              <a:t>’ é melhor ou igual à solução que está na </a:t>
            </a:r>
            <a:r>
              <a:rPr lang="pt-BR" sz="2400" dirty="0" err="1"/>
              <a:t>p-ésima</a:t>
            </a:r>
            <a:r>
              <a:rPr lang="pt-BR" sz="2400" dirty="0"/>
              <a:t> posição da lista F</a:t>
            </a:r>
            <a:endParaRPr lang="pt-BR" sz="2800" dirty="0"/>
          </a:p>
          <a:p>
            <a:pPr eaLnBrk="1" hangingPunct="1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1218551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i="1" dirty="0"/>
              <a:t>Late </a:t>
            </a:r>
            <a:r>
              <a:rPr lang="pt-BR" altLang="pt-BR" sz="4000" i="1" dirty="0" err="1"/>
              <a:t>Acceptance</a:t>
            </a:r>
            <a:r>
              <a:rPr lang="pt-BR" altLang="pt-BR" sz="4000" i="1" dirty="0"/>
              <a:t> Hill-</a:t>
            </a:r>
            <a:r>
              <a:rPr lang="pt-BR" altLang="pt-BR" sz="4000" i="1" dirty="0" err="1"/>
              <a:t>Climbing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800" dirty="0"/>
              <a:t>O índice p é usado para percorrer a lista F e é atualizado como se segue:</a:t>
            </a:r>
          </a:p>
          <a:p>
            <a:pPr lvl="1" eaLnBrk="1" hangingPunct="1"/>
            <a:r>
              <a:rPr lang="pt-BR" sz="2400" dirty="0"/>
              <a:t>p </a:t>
            </a:r>
            <a:r>
              <a:rPr lang="pt-BR" sz="2400" dirty="0">
                <a:sym typeface="Wingdings" panose="05000000000000000000" pitchFamily="2" charset="2"/>
              </a:rPr>
              <a:t> (p + 1) </a:t>
            </a:r>
            <a:r>
              <a:rPr lang="pt-BR" sz="2400" dirty="0" err="1">
                <a:sym typeface="Wingdings" panose="05000000000000000000" pitchFamily="2" charset="2"/>
              </a:rPr>
              <a:t>mod</a:t>
            </a:r>
            <a:r>
              <a:rPr lang="pt-BR" sz="2400" dirty="0">
                <a:sym typeface="Wingdings" panose="05000000000000000000" pitchFamily="2" charset="2"/>
              </a:rPr>
              <a:t>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</a:t>
            </a:r>
          </a:p>
          <a:p>
            <a:pPr eaLnBrk="1" hangingPunct="1"/>
            <a:r>
              <a:rPr lang="pt-BR" sz="2800" dirty="0">
                <a:sym typeface="Wingdings" panose="05000000000000000000" pitchFamily="2" charset="2"/>
              </a:rPr>
              <a:t>Se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</a:t>
            </a:r>
            <a:r>
              <a:rPr lang="pt-BR" sz="2800" dirty="0">
                <a:sym typeface="Wingdings" panose="05000000000000000000" pitchFamily="2" charset="2"/>
              </a:rPr>
              <a:t> = 20 e p = 3, então p = (3+1) </a:t>
            </a:r>
            <a:r>
              <a:rPr lang="pt-BR" sz="2800" dirty="0" err="1">
                <a:sym typeface="Wingdings" panose="05000000000000000000" pitchFamily="2" charset="2"/>
              </a:rPr>
              <a:t>mod</a:t>
            </a:r>
            <a:r>
              <a:rPr lang="pt-BR" sz="2800" dirty="0">
                <a:sym typeface="Wingdings" panose="05000000000000000000" pitchFamily="2" charset="2"/>
              </a:rPr>
              <a:t> 20 = 4</a:t>
            </a:r>
          </a:p>
          <a:p>
            <a:pPr eaLnBrk="1" hangingPunct="1"/>
            <a:r>
              <a:rPr lang="pt-BR" sz="2800" dirty="0">
                <a:sym typeface="Wingdings" panose="05000000000000000000" pitchFamily="2" charset="2"/>
              </a:rPr>
              <a:t>Assim, dada uma solução </a:t>
            </a:r>
            <a:r>
              <a:rPr lang="pt-BR" sz="2800" i="1" dirty="0">
                <a:sym typeface="Wingdings" panose="05000000000000000000" pitchFamily="2" charset="2"/>
              </a:rPr>
              <a:t>s</a:t>
            </a:r>
            <a:r>
              <a:rPr lang="pt-BR" sz="2800" dirty="0">
                <a:sym typeface="Wingdings" panose="05000000000000000000" pitchFamily="2" charset="2"/>
              </a:rPr>
              <a:t>, o valor de uma solução vizinha </a:t>
            </a:r>
            <a:r>
              <a:rPr lang="pt-BR" sz="2800" i="1" dirty="0">
                <a:sym typeface="Wingdings" panose="05000000000000000000" pitchFamily="2" charset="2"/>
              </a:rPr>
              <a:t>s</a:t>
            </a:r>
            <a:r>
              <a:rPr lang="pt-BR" sz="2800" dirty="0">
                <a:sym typeface="Wingdings" panose="05000000000000000000" pitchFamily="2" charset="2"/>
              </a:rPr>
              <a:t>’ aleatoriamente gerada, isto é, f(</a:t>
            </a:r>
            <a:r>
              <a:rPr lang="pt-BR" sz="2800" i="1" dirty="0">
                <a:sym typeface="Wingdings" panose="05000000000000000000" pitchFamily="2" charset="2"/>
              </a:rPr>
              <a:t>s</a:t>
            </a:r>
            <a:r>
              <a:rPr lang="pt-BR" sz="2800" dirty="0">
                <a:sym typeface="Wingdings" panose="05000000000000000000" pitchFamily="2" charset="2"/>
              </a:rPr>
              <a:t>’), é comparado com:</a:t>
            </a:r>
          </a:p>
          <a:p>
            <a:pPr lvl="1" eaLnBrk="1" hangingPunct="1"/>
            <a:r>
              <a:rPr lang="pt-BR" sz="2400" dirty="0">
                <a:sym typeface="Wingdings" panose="05000000000000000000" pitchFamily="2" charset="2"/>
              </a:rPr>
              <a:t>1) o valor da solução </a:t>
            </a:r>
            <a:r>
              <a:rPr lang="pt-BR" sz="2400" i="1" dirty="0">
                <a:sym typeface="Wingdings" panose="05000000000000000000" pitchFamily="2" charset="2"/>
              </a:rPr>
              <a:t>s</a:t>
            </a:r>
            <a:r>
              <a:rPr lang="pt-BR" sz="2400" dirty="0">
                <a:sym typeface="Wingdings" panose="05000000000000000000" pitchFamily="2" charset="2"/>
              </a:rPr>
              <a:t> e com</a:t>
            </a:r>
          </a:p>
          <a:p>
            <a:pPr lvl="1" eaLnBrk="1" hangingPunct="1"/>
            <a:r>
              <a:rPr lang="pt-BR" sz="2400" dirty="0">
                <a:sym typeface="Wingdings" panose="05000000000000000000" pitchFamily="2" charset="2"/>
              </a:rPr>
              <a:t>2) o valor da solução armazenada na posição 4 de F, isto é, com F</a:t>
            </a:r>
            <a:r>
              <a:rPr lang="pt-BR" sz="2400" baseline="-25000" dirty="0">
                <a:sym typeface="Wingdings" panose="05000000000000000000" pitchFamily="2" charset="2"/>
              </a:rPr>
              <a:t>4</a:t>
            </a:r>
          </a:p>
          <a:p>
            <a:pPr marL="344487" lvl="1" indent="0" eaLnBrk="1" hangingPunct="1">
              <a:buNone/>
            </a:pPr>
            <a:endParaRPr lang="pt-BR" sz="2400" dirty="0"/>
          </a:p>
          <a:p>
            <a:pPr eaLnBrk="1" hangingPunct="1"/>
            <a:endParaRPr lang="pt-BR" sz="2800" dirty="0"/>
          </a:p>
          <a:p>
            <a:pPr eaLnBrk="1" hangingPunct="1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486728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i="1" dirty="0"/>
              <a:t>Late </a:t>
            </a:r>
            <a:r>
              <a:rPr lang="pt-BR" altLang="pt-BR" sz="4000" i="1" dirty="0" err="1"/>
              <a:t>Acceptance</a:t>
            </a:r>
            <a:r>
              <a:rPr lang="pt-BR" altLang="pt-BR" sz="4000" i="1" dirty="0"/>
              <a:t> Hill-</a:t>
            </a:r>
            <a:r>
              <a:rPr lang="pt-BR" altLang="pt-BR" sz="4000" i="1" dirty="0" err="1"/>
              <a:t>Climbing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800" dirty="0"/>
              <a:t>No algoritmo LAHC apresentado a seguir:</a:t>
            </a:r>
          </a:p>
          <a:p>
            <a:pPr lvl="1" eaLnBrk="1" hangingPunct="1"/>
            <a:r>
              <a:rPr lang="pt-BR" sz="2400" dirty="0"/>
              <a:t>m é o número máximo de rejeições consecutivas</a:t>
            </a:r>
          </a:p>
          <a:p>
            <a:pPr lvl="1" eaLnBrk="1" hangingPunct="1"/>
            <a:r>
              <a:rPr lang="pt-BR" sz="2400" dirty="0"/>
              <a:t>r é o contador do número de rejeições consecutivas</a:t>
            </a:r>
          </a:p>
          <a:p>
            <a:pPr lvl="1" eaLnBrk="1" hangingPunct="1"/>
            <a:r>
              <a:rPr lang="pt-BR" sz="2400" dirty="0"/>
              <a:t>Cada elemento </a:t>
            </a:r>
            <a:r>
              <a:rPr lang="pt-BR" sz="2400" dirty="0" err="1"/>
              <a:t>F</a:t>
            </a:r>
            <a:r>
              <a:rPr lang="pt-BR" sz="2400" baseline="-25000" dirty="0" err="1"/>
              <a:t>p</a:t>
            </a:r>
            <a:r>
              <a:rPr lang="pt-BR" sz="2400" dirty="0"/>
              <a:t> da lista F é inicializado com o valor da solução s</a:t>
            </a:r>
            <a:r>
              <a:rPr lang="pt-BR" sz="2400" baseline="-25000" dirty="0"/>
              <a:t>0</a:t>
            </a:r>
            <a:r>
              <a:rPr lang="pt-BR" sz="2400" dirty="0"/>
              <a:t> inicial, isto é,</a:t>
            </a:r>
          </a:p>
          <a:p>
            <a:pPr lvl="2" eaLnBrk="1" hangingPunct="1"/>
            <a:r>
              <a:rPr lang="pt-BR" sz="2100" dirty="0" err="1"/>
              <a:t>F</a:t>
            </a:r>
            <a:r>
              <a:rPr lang="pt-BR" sz="2100" baseline="-25000" dirty="0" err="1"/>
              <a:t>p</a:t>
            </a:r>
            <a:r>
              <a:rPr lang="pt-BR" sz="2100" dirty="0"/>
              <a:t> = f(s</a:t>
            </a:r>
            <a:r>
              <a:rPr lang="pt-BR" sz="2100" baseline="-25000" dirty="0"/>
              <a:t>0</a:t>
            </a:r>
            <a:r>
              <a:rPr lang="pt-BR" sz="2100" dirty="0"/>
              <a:t>) para todo p = 0, 1, ..., </a:t>
            </a:r>
            <a:r>
              <a:rPr lang="pt-BR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100" dirty="0"/>
              <a:t> </a:t>
            </a:r>
          </a:p>
          <a:p>
            <a:pPr eaLnBrk="1" hangingPunct="1"/>
            <a:endParaRPr lang="pt-BR" sz="2800" dirty="0"/>
          </a:p>
          <a:p>
            <a:pPr marL="344487" lvl="1" indent="0" eaLnBrk="1" hangingPunct="1">
              <a:buNone/>
            </a:pPr>
            <a:endParaRPr lang="pt-BR" sz="2400" dirty="0"/>
          </a:p>
          <a:p>
            <a:pPr eaLnBrk="1" hangingPunct="1"/>
            <a:endParaRPr lang="pt-BR" sz="2800" dirty="0"/>
          </a:p>
          <a:p>
            <a:pPr eaLnBrk="1" hangingPunct="1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0007521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i="1" dirty="0"/>
              <a:t>Late </a:t>
            </a:r>
            <a:r>
              <a:rPr lang="pt-BR" altLang="pt-BR" sz="4000" i="1" dirty="0" err="1"/>
              <a:t>Acceptance</a:t>
            </a:r>
            <a:r>
              <a:rPr lang="pt-BR" altLang="pt-BR" sz="4000" i="1" dirty="0"/>
              <a:t> Hill-</a:t>
            </a:r>
            <a:r>
              <a:rPr lang="pt-BR" altLang="pt-BR" sz="4000" i="1" dirty="0" err="1"/>
              <a:t>Climbing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449" y="6263651"/>
            <a:ext cx="8229600" cy="46967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/>
              <a:t>Fonte: </a:t>
            </a:r>
            <a:r>
              <a:rPr lang="en-US" sz="2000" dirty="0" err="1"/>
              <a:t>Toffolo</a:t>
            </a:r>
            <a:r>
              <a:rPr lang="en-US" sz="2000" dirty="0"/>
              <a:t> et al., 2018 (</a:t>
            </a:r>
            <a:r>
              <a:rPr lang="en-US" sz="2000" u="sng" dirty="0">
                <a:solidFill>
                  <a:srgbClr val="6F89F7"/>
                </a:solidFill>
                <a:uFill>
                  <a:solidFill>
                    <a:srgbClr val="6F89F7"/>
                  </a:solidFill>
                </a:uFill>
                <a:hlinkClick r:id="rId3"/>
              </a:rPr>
              <a:t>https://doi.org/10.1016/j.cor.2017.08.002</a:t>
            </a:r>
            <a:r>
              <a:rPr lang="en-US" sz="2000" dirty="0"/>
              <a:t>)</a:t>
            </a:r>
            <a:endParaRPr lang="pt-BR" sz="2800" dirty="0"/>
          </a:p>
        </p:txBody>
      </p:sp>
      <p:pic>
        <p:nvPicPr>
          <p:cNvPr id="4" name="image.png" descr="image.png">
            <a:extLst>
              <a:ext uri="{FF2B5EF4-FFF2-40B4-BE49-F238E27FC236}">
                <a16:creationId xmlns:a16="http://schemas.microsoft.com/office/drawing/2014/main" id="{A04F4558-CE02-41B7-8F69-EED34A321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1392832"/>
            <a:ext cx="6438901" cy="491648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59409216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10275</TotalTime>
  <Words>620</Words>
  <Application>Microsoft Office PowerPoint</Application>
  <PresentationFormat>Apresentação na tela (4:3)</PresentationFormat>
  <Paragraphs>58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Rede</vt:lpstr>
      <vt:lpstr>Late Acceptance Hill-Climbing</vt:lpstr>
      <vt:lpstr>Late Acceptance Hill-Climbing</vt:lpstr>
      <vt:lpstr>Late Acceptance Hill-Climbing</vt:lpstr>
      <vt:lpstr>Late Acceptance Hill-Climbing</vt:lpstr>
      <vt:lpstr>Late Acceptance Hill-Climbing</vt:lpstr>
      <vt:lpstr>Late Acceptance Hill-Climbing</vt:lpstr>
      <vt:lpstr>Late Acceptance Hill-Climbing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1765</cp:revision>
  <cp:lastPrinted>2021-04-03T22:37:48Z</cp:lastPrinted>
  <dcterms:created xsi:type="dcterms:W3CDTF">2003-07-31T18:45:40Z</dcterms:created>
  <dcterms:modified xsi:type="dcterms:W3CDTF">2021-04-04T22:34:31Z</dcterms:modified>
</cp:coreProperties>
</file>