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7"/>
  </p:notesMasterIdLst>
  <p:sldIdLst>
    <p:sldId id="770" r:id="rId2"/>
    <p:sldId id="481" r:id="rId3"/>
    <p:sldId id="769" r:id="rId4"/>
    <p:sldId id="740" r:id="rId5"/>
    <p:sldId id="741" r:id="rId6"/>
    <p:sldId id="742" r:id="rId7"/>
    <p:sldId id="743" r:id="rId8"/>
    <p:sldId id="762" r:id="rId9"/>
    <p:sldId id="763" r:id="rId10"/>
    <p:sldId id="744" r:id="rId11"/>
    <p:sldId id="745" r:id="rId12"/>
    <p:sldId id="746" r:id="rId13"/>
    <p:sldId id="747" r:id="rId14"/>
    <p:sldId id="717" r:id="rId15"/>
    <p:sldId id="729" r:id="rId16"/>
    <p:sldId id="761" r:id="rId17"/>
    <p:sldId id="730" r:id="rId18"/>
    <p:sldId id="734" r:id="rId19"/>
    <p:sldId id="736" r:id="rId20"/>
    <p:sldId id="737" r:id="rId21"/>
    <p:sldId id="738" r:id="rId22"/>
    <p:sldId id="728" r:id="rId23"/>
    <p:sldId id="764" r:id="rId24"/>
    <p:sldId id="765" r:id="rId25"/>
    <p:sldId id="767" r:id="rId26"/>
    <p:sldId id="710" r:id="rId27"/>
    <p:sldId id="711" r:id="rId28"/>
    <p:sldId id="768" r:id="rId29"/>
    <p:sldId id="712" r:id="rId30"/>
    <p:sldId id="707" r:id="rId31"/>
    <p:sldId id="482" r:id="rId32"/>
    <p:sldId id="483" r:id="rId33"/>
    <p:sldId id="484" r:id="rId34"/>
    <p:sldId id="706" r:id="rId35"/>
    <p:sldId id="485" r:id="rId36"/>
    <p:sldId id="772" r:id="rId37"/>
    <p:sldId id="771" r:id="rId38"/>
    <p:sldId id="668" r:id="rId39"/>
    <p:sldId id="669" r:id="rId40"/>
    <p:sldId id="670" r:id="rId41"/>
    <p:sldId id="486" r:id="rId42"/>
    <p:sldId id="487" r:id="rId43"/>
    <p:sldId id="488" r:id="rId44"/>
    <p:sldId id="489" r:id="rId45"/>
    <p:sldId id="490" r:id="rId46"/>
    <p:sldId id="671" r:id="rId47"/>
    <p:sldId id="678" r:id="rId48"/>
    <p:sldId id="672" r:id="rId49"/>
    <p:sldId id="673" r:id="rId50"/>
    <p:sldId id="674" r:id="rId51"/>
    <p:sldId id="675" r:id="rId52"/>
    <p:sldId id="676" r:id="rId53"/>
    <p:sldId id="677" r:id="rId54"/>
    <p:sldId id="699" r:id="rId55"/>
    <p:sldId id="700" r:id="rId56"/>
    <p:sldId id="748" r:id="rId57"/>
    <p:sldId id="702" r:id="rId58"/>
    <p:sldId id="703" r:id="rId59"/>
    <p:sldId id="704" r:id="rId60"/>
    <p:sldId id="705" r:id="rId61"/>
    <p:sldId id="685" r:id="rId62"/>
    <p:sldId id="686" r:id="rId63"/>
    <p:sldId id="687" r:id="rId64"/>
    <p:sldId id="688" r:id="rId65"/>
    <p:sldId id="749" r:id="rId66"/>
    <p:sldId id="750" r:id="rId67"/>
    <p:sldId id="751" r:id="rId68"/>
    <p:sldId id="752" r:id="rId69"/>
    <p:sldId id="753" r:id="rId70"/>
    <p:sldId id="754" r:id="rId71"/>
    <p:sldId id="755" r:id="rId72"/>
    <p:sldId id="756" r:id="rId73"/>
    <p:sldId id="757" r:id="rId74"/>
    <p:sldId id="758" r:id="rId75"/>
    <p:sldId id="759" r:id="rId7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BC102D"/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608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2-01T12:16:48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7602 9225 0,'0'-17'31,"-17"17"-15,-1 0-1,0 0-15,1 0 16,-1 0 0,1 0-1,-1 0 1,-17 0-1,-1 0 1,1 0 0,-18 0-1,36 0 32,-1 0-31,0 0-16,-17 17 15,35 1 17,-18-18-17,-17 0 17,0 35-32,-18-17 15,18-1 1,-18 36-1,-18-35 1,1 0 0,-1-18-1,0 35-15,-34 0 16,69-17 0,19-18-1,-1 17 1,0 1-1,-17 17 17,-18 1-17,0-19 1,36 1 15,17-1-15,-18 19-1,-35 34 1,35-34 0,1 34-1,-1-17 1,18 18 0,0-1-1,0 54 1,0-54-1,18 36 1,-18-53 0,17-35-1,19 35 1,-19-1 0,89 72-1,0-1 1,-53-123-1,-18 36-15,1 17 16,16-36 0,-16 1-1,17 35 1,70-18 0,-17 18-1,-18-35 1,71 34-1,-18-52 17,53 18-17,-71 0 1,-70-18 0,159 53-1,-88-36 1,-19-17-1,-16 0 1,52 0 0,53-35-1,35-106 1,-53 35 0,-52-17-1,-106 70 1,17-124-1,0 107 17,0-18-17,-17-18 1,0 35 0,-18 36-1,0-36 16,0 36-31,0-53 16,0 17 0,0 36-1,-36-53 1,19 53 0,-36-1-1,-53 1 1,0 0-1,36-36 1,-19 36 15,19 0-15,-1 17 0,-52-17-1,-18-1 1,0 19-1,-36-36 1,124 53 0,-35-35-1,53 35 1,17 0 15,1 0-15,-19-18 15,1 0-31,-18 18 31,-53-17-15,0 17 0,71-18-1,-35 18 1,-36-18-1,35 18 1,36 0 0,0 0-1</inkml:trace>
  <inkml:trace contextRef="#ctx0" brushRef="#br0" timeOffset="3461.43">17321 11959 0,'18'0'16,"-36"0"46,1 0-62,-19 0 16,1 0-1,18 0-15,-19 0 16,1 0-16,0 0 16,-1 0-1,1 0 1,0 18 0,0 17-1,-1-17 1,-34 35-1,52-18 1,1-17 15,17-1-15,0 36 0,0-18-1,0-17 1,0 17-1,0 18-15,0-18 16,0 54 0,17-19-1,-17 71 1,0-88 0,35-17-1,-35-19 1,36 18-1,-1 1 1,0 34 15,-17-17-15,35 0 0,0 18-1,-18-18 1,36-18-1,17 18 1,-71-36 0,1 1-1,17 17 1,18 18 0,71 53-1,-36-53 1,18 18-1,35-19 17,-71-34-17,19 17 1,34-35 0,-17 0-1,0 0 1,-36 0-1,71 0 1,-17 0 0,-1 0-1,-17 0 1,-53 0 0,-18 0-1,36 0 1,35 0-1,-36-35 17,-17-18-17,-17 0 1,16-105 0,-34 105-1,-18 17 1,0 1-1,0 0 1,0-53 0,18 17-1,-18 18 1,0-35 0,0 35-1,17 18 1,-17 17-1,0-35 17,0 36-17,0-36 1,0 17 0,0-17-1,0 18 16,0-18-15,-17 36 0,17-1-1,-18-17 1,0-36 0,1 36-1,-1 35 1,-17-35-1,17-18 17,-17 0-17,-18 0 1,35 0 0,-17 53-1,35-35 1,-53-1-1,0-17 1,36 53-16,-72-52 16,54 16-1,-71-17 1,-52-17 0,122 70-1,-34-18 1,-36 1-1,18-1 17,-71 0-17,0 1 1,-35-19 0,177 36-1,-54 0 1,-105 36-1,87-36 1,-69 35 0,87 0-1,53-17 1,1-18 0,-1 17-1,-17 19 16,0-1-31,17-17 32,18-1-17,0 1 1,-71 52 0,19 19-1,34-72 1</inkml:trace>
  <inkml:trace contextRef="#ctx0" brushRef="#br0" timeOffset="5609.1">18309 12347 0,'-17'0'94,"-1"0"-78,-17-17-16,17-1 15,0 0-15,-17-70 16,0-35 15,35 34-15,-35 1 0,35 71-1,0-19-15,0 1 16,0-35-1,0-142 1,0 106 0,-18 71-1,18-106 1,0 88 0,0-36-1,-18 1 1,1-18-1,-1 54 17,18 34 15,0 0-32,0-52 1,0-18-1,0 70 1,0 0 0,-18-17-1,18 0 1,0 17 15,0 0-15</inkml:trace>
  <inkml:trace contextRef="#ctx0" brushRef="#br0" timeOffset="7424.99">17851 10901 0,'0'-18'125,"0"-35"-110,0 36-15,0-19 16,0-17-16,0 36 15,0-36 1,0 35 15,0 1 1,0-1-17,0 0 1,0 1-16,0-1 15,0 0 1,0 1 0,0-18 15,0 17 94,0 0-125,17 1 16,18-36-16,-17 53 31,0 0 188,-1 0-204,1 0 1,0 0-16,17 17 15,36 19-15,-36 17 16,0-36 0,-17 1-1,-1-1 1,-17 1 0,36 0-1,-36 17 1,35 18 15,0-18-15,-17 0-1,-1 1 1,1-19 46</inkml:trace>
  <inkml:trace contextRef="#ctx0" brushRef="#br0" timeOffset="10284.79">7779 10495 0,'0'18'94,"0"17"-78,0 0-16,0 18 15,0-17 1,0 34-16,0-35 16,17 71-1,-17-18 1,18-52-1,-18 17 1,18-36 0,-18 18-1,0 1 1,17 17 0,1 0-1,-18-18 1,0-17 15,0-1 32,0 18-63,0-17 15,0 0 1,0-1-1,0 36 1,0-17 0,0-19 15,0 1 0,0 52-15,0 19-1</inkml:trace>
  <inkml:trace contextRef="#ctx0" brushRef="#br0" timeOffset="11681.26">7691 11501 0,'17'52'93,"1"1"-77,-1-17 0,-17-19-1,0 19-15,18-19 16,0 54 0,-1 17-1,1-88 1,-18 18-1,0-1 17,18 19-17,-1-19 1,-17-52 187,18 0-187,17-18-1,-35-18-15,53-17 16,-18 17-16,18 18 16,-53 36-1</inkml:trace>
  <inkml:trace contextRef="#ctx0" brushRef="#br0" timeOffset="34393.75">8484 6932 0,'18'0'62,"17"0"-46,36 0 0,282 0-1,-230 0 1,-35 0-16,-52 0 16,-1 0-1,0 0 1,0 0-1,36 0 1,-53 0 0,-1 0-1,54 0 1,-18 0 0,-18 0-16,35 0 15,19 0 1,-36 0-1,52 0 1,-34 18 0,52-18-1,1 35 1,-1-35 0,-70 0 15,0 0-31,53 0 31,35 18-15,18-18-1,-53 0 1,-53 0 0,88 0-1,106 17 1,-53-17-1,-71 0 1,-17 0 0,-18 0-1,18 0 1,18 0 0,34 0-1,19 0 1,-54 0 15,71 0-15,0 0-1,-70 0 1,105 0 0,53 0-1,-105 0 1,34 0-1,1 0 1,-18 0 0,18 0-1,-1 0 1,-34-17 0,-124 17-1,-18 0 1,0 0-1,0 0 17,1 0-17,-1 0 1,0 0 0,36-36-1,-18 36 1,0 0-1,35-17 1,0 17 0,0 0-1,-35 0 1,-35 0 0,17 0-1,89 0 1,-72 0-1,1 0 17,0 0-17,-35 0 1,0 0 0,52 0-1,-35 0 1,36 0-1,-18-18-15,-35 18 16,34 0 0,-34-18-1,53 18 1,-36 0 0,-17 0-1,17 0 1,-18 0-1,1 0 32,0 0-31,-1 0 0,1-17-1,0 17 48,-1 0-63,1 0 31,0 0 0,-1 0-15,1 0-16,0 0 15</inkml:trace>
  <inkml:trace contextRef="#ctx0" brushRef="#br0" timeOffset="-56578.04">8520 6156 0,'17'0'94,"36"0"-78,0 0-16,-18 0 15,36 0-15,-1 0 16,19 0-16,87 0 16,-52 0-1,17 0 17,-36 0-32,1 0 31,-18 0-16,36 0 1,-18 0 0,0 0-1,52 0 1,-140 0 0,35 0-1,0 0 1,0 0-1,17 0 1,-17 0 0,71 0-1,-89 0 1,0 0 0,-17 0-1,17 0 16,18 0-15,-18 0 0,71 0-1,-53 0 1,106 0 0,-89 0-1,177 0 1,141 0-1,18 0 1,123 0 0,-458 0-1,-54 0 1,1 0 0,0 0 30,35 0-30,-36 0 0,19 0-1,34 0 1,-52 0-16,52-18 16,-34 1-1,-19 17 16,36 0-15,53-18 0,-35 18-1,34 0 1,-16 0 0,52 0-1,-53 0 16,106-18-15,-106 18 0,-35 0-1,-18-17 1,1 17-16,-1 0 16,18 0-1,17 0 1,36 0-1,35 0 1,53 0 0,-141 0-1,18 0 1,35 0 0,-36 0 15,-35 0-16,18 0 1,-35 0 0,0 0-1,52 0 1,54-18 0,-18 18-1,-18-18 1,0 18-1,0 0 1,-53 0 0,-17 0-1,0 0 1,-1 0 15,36 0 0,18 0-15,35 0 0,-36 0-1,-52 0 1,-1 0 15,1 0 0,0 0-15,17 0 0,0 0-16,1 0 15,-1 0 1,-18 0 0,1 0-1,0 0 16,-1 0-15,1 0-16,0 0 16,17 0-1,-17 0 17,-1 0-17,1 0 63,-1 0-62,1 0-16,35 0 16,0 0-1,-18 0-15,1 0 16,-19 0 15,1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84" cy="51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l" defTabSz="990001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63" y="0"/>
            <a:ext cx="3076584" cy="51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 defTabSz="990001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646"/>
            <a:ext cx="5680102" cy="46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658"/>
            <a:ext cx="3076584" cy="5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l" defTabSz="990001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63" y="9721658"/>
            <a:ext cx="3076584" cy="5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 defTabSz="990001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fld id="{94F24EBE-A600-4C40-B1E8-ED63ADBB9F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661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28C03F-7961-4A97-9C51-5AA3894E5856}" type="slidenum">
              <a:rPr lang="pt-BR" altLang="pt-BR">
                <a:latin typeface="Times New Roman" panose="02020603050405020304" pitchFamily="18" charset="0"/>
              </a:rPr>
              <a:pPr/>
              <a:t>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607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10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1193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11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054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12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4659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13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6764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14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6282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AB7E45-E422-4D1D-9F3D-5DDD9AFCE1F0}" type="slidenum">
              <a:rPr lang="pt-BR" altLang="pt-BR">
                <a:latin typeface="Times New Roman" panose="02020603050405020304" pitchFamily="18" charset="0"/>
              </a:rPr>
              <a:pPr/>
              <a:t>15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0480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16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9515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AB7E45-E422-4D1D-9F3D-5DDD9AFCE1F0}" type="slidenum">
              <a:rPr lang="pt-BR" altLang="pt-BR">
                <a:latin typeface="Times New Roman" panose="02020603050405020304" pitchFamily="18" charset="0"/>
              </a:rPr>
              <a:pPr/>
              <a:t>17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5779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18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886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19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105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3B8F8C-D17F-442B-A19D-B1A063E8BF19}" type="slidenum">
              <a:rPr lang="pt-BR" altLang="pt-BR">
                <a:latin typeface="Times New Roman" panose="02020603050405020304" pitchFamily="18" charset="0"/>
              </a:rPr>
              <a:pPr/>
              <a:t>2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5352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20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7015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21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1133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22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2501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23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5124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24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4541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25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1296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B16293-1D99-4F77-9F86-ED6B8BEB1D36}" type="slidenum">
              <a:rPr lang="pt-BR" altLang="pt-BR">
                <a:latin typeface="Times New Roman" panose="02020603050405020304" pitchFamily="18" charset="0"/>
              </a:rPr>
              <a:pPr/>
              <a:t>26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8502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AB7E45-E422-4D1D-9F3D-5DDD9AFCE1F0}" type="slidenum">
              <a:rPr lang="pt-BR" altLang="pt-BR">
                <a:latin typeface="Times New Roman" panose="02020603050405020304" pitchFamily="18" charset="0"/>
              </a:rPr>
              <a:pPr/>
              <a:t>27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6248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AB7E45-E422-4D1D-9F3D-5DDD9AFCE1F0}" type="slidenum">
              <a:rPr lang="pt-BR" altLang="pt-BR">
                <a:latin typeface="Times New Roman" panose="02020603050405020304" pitchFamily="18" charset="0"/>
              </a:rPr>
              <a:pPr/>
              <a:t>28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7560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12C3BB-3C62-49DE-A5D8-5B9B6111D98D}" type="slidenum">
              <a:rPr lang="pt-BR" altLang="pt-BR">
                <a:latin typeface="Times New Roman" panose="02020603050405020304" pitchFamily="18" charset="0"/>
              </a:rPr>
              <a:pPr/>
              <a:t>29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57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3B8F8C-D17F-442B-A19D-B1A063E8BF19}" type="slidenum">
              <a:rPr lang="pt-BR" altLang="pt-BR">
                <a:latin typeface="Times New Roman" panose="02020603050405020304" pitchFamily="18" charset="0"/>
              </a:rPr>
              <a:pPr/>
              <a:t>3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3750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A4106C-B992-48CC-B13D-B0652C849CFE}" type="slidenum">
              <a:rPr lang="pt-BR" altLang="pt-BR">
                <a:latin typeface="Times New Roman" panose="02020603050405020304" pitchFamily="18" charset="0"/>
              </a:rPr>
              <a:pPr/>
              <a:t>30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8351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9CC1BB-F171-49AB-AD74-1574FB02A7B5}" type="slidenum">
              <a:rPr lang="pt-BR" altLang="pt-BR">
                <a:latin typeface="Times New Roman" panose="02020603050405020304" pitchFamily="18" charset="0"/>
              </a:rPr>
              <a:pPr/>
              <a:t>31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9441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F424D5-ECE3-43D3-9661-BBACCCAE90B7}" type="slidenum">
              <a:rPr lang="pt-BR" altLang="pt-BR">
                <a:latin typeface="Times New Roman" panose="02020603050405020304" pitchFamily="18" charset="0"/>
              </a:rPr>
              <a:pPr/>
              <a:t>32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9411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02001D-C4CE-482B-AFBF-7E14253C4D3F}" type="slidenum">
              <a:rPr lang="pt-BR" altLang="pt-BR">
                <a:latin typeface="Times New Roman" panose="02020603050405020304" pitchFamily="18" charset="0"/>
              </a:rPr>
              <a:pPr/>
              <a:t>33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3016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FBF8C7-6BD7-4A8A-9548-BA7115781F0E}" type="slidenum">
              <a:rPr lang="pt-BR" altLang="pt-BR">
                <a:latin typeface="Times New Roman" panose="02020603050405020304" pitchFamily="18" charset="0"/>
              </a:rPr>
              <a:pPr/>
              <a:t>34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7818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ED237B-566C-4C27-90FE-765542764BF8}" type="slidenum">
              <a:rPr lang="pt-BR" altLang="pt-BR">
                <a:latin typeface="Times New Roman" panose="02020603050405020304" pitchFamily="18" charset="0"/>
              </a:rPr>
              <a:pPr/>
              <a:t>35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1229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9CC1BB-F171-49AB-AD74-1574FB02A7B5}" type="slidenum">
              <a:rPr lang="pt-BR" altLang="pt-BR">
                <a:latin typeface="Times New Roman" panose="02020603050405020304" pitchFamily="18" charset="0"/>
              </a:rPr>
              <a:pPr/>
              <a:t>36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1705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9CC1BB-F171-49AB-AD74-1574FB02A7B5}" type="slidenum">
              <a:rPr lang="pt-BR" altLang="pt-BR">
                <a:latin typeface="Times New Roman" panose="02020603050405020304" pitchFamily="18" charset="0"/>
              </a:rPr>
              <a:pPr/>
              <a:t>37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87321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3ECA0A-DE7B-4A6B-918B-155C955145C9}" type="slidenum">
              <a:rPr lang="pt-BR" altLang="pt-BR">
                <a:latin typeface="Times New Roman" panose="02020603050405020304" pitchFamily="18" charset="0"/>
              </a:rPr>
              <a:pPr/>
              <a:t>38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29364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BE0AF0-C281-4FBA-A270-80A94D05368E}" type="slidenum">
              <a:rPr lang="pt-BR" altLang="pt-BR">
                <a:latin typeface="Times New Roman" panose="02020603050405020304" pitchFamily="18" charset="0"/>
              </a:rPr>
              <a:pPr/>
              <a:t>39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021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4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98392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0A8C06-8BDE-4EAB-8B4A-6674E24BF0F7}" type="slidenum">
              <a:rPr lang="pt-BR" altLang="pt-BR">
                <a:latin typeface="Times New Roman" panose="02020603050405020304" pitchFamily="18" charset="0"/>
              </a:rPr>
              <a:pPr/>
              <a:t>40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0847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974186-FA9E-4A46-BC71-F4F4D2DC2005}" type="slidenum">
              <a:rPr lang="pt-BR" altLang="pt-BR">
                <a:latin typeface="Times New Roman" panose="02020603050405020304" pitchFamily="18" charset="0"/>
              </a:rPr>
              <a:pPr/>
              <a:t>41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0474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07773D-8D88-4BA8-94A8-BD0BA33BA120}" type="slidenum">
              <a:rPr lang="pt-BR" altLang="pt-BR">
                <a:latin typeface="Times New Roman" panose="02020603050405020304" pitchFamily="18" charset="0"/>
              </a:rPr>
              <a:pPr/>
              <a:t>42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81872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86EAD-8EEA-4609-B0D8-7D57C877D5BD}" type="slidenum">
              <a:rPr lang="pt-BR" altLang="pt-BR">
                <a:latin typeface="Times New Roman" panose="02020603050405020304" pitchFamily="18" charset="0"/>
              </a:rPr>
              <a:pPr/>
              <a:t>43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58242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AA06CD-3310-400A-8B36-11EC8CEC6397}" type="slidenum">
              <a:rPr lang="pt-BR" altLang="pt-BR">
                <a:latin typeface="Times New Roman" panose="02020603050405020304" pitchFamily="18" charset="0"/>
              </a:rPr>
              <a:pPr/>
              <a:t>44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41431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16868B-7347-441B-9293-CA9ADDDC51B3}" type="slidenum">
              <a:rPr lang="pt-BR" altLang="pt-BR">
                <a:latin typeface="Times New Roman" panose="02020603050405020304" pitchFamily="18" charset="0"/>
              </a:rPr>
              <a:pPr/>
              <a:t>45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58114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103E99-500C-411E-8C62-B69DFFE26791}" type="slidenum">
              <a:rPr lang="pt-BR" altLang="pt-BR">
                <a:latin typeface="Times New Roman" panose="02020603050405020304" pitchFamily="18" charset="0"/>
              </a:rPr>
              <a:pPr/>
              <a:t>46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2268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717B5-FBBA-4636-B058-D56BBB12111F}" type="slidenum">
              <a:rPr lang="pt-BR" altLang="pt-BR">
                <a:latin typeface="Times New Roman" panose="02020603050405020304" pitchFamily="18" charset="0"/>
              </a:rPr>
              <a:pPr/>
              <a:t>47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52418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209B62-9B58-4D16-94E7-12BFBCB69F55}" type="slidenum">
              <a:rPr lang="pt-BR" altLang="pt-BR">
                <a:latin typeface="Times New Roman" panose="02020603050405020304" pitchFamily="18" charset="0"/>
              </a:rPr>
              <a:pPr/>
              <a:t>48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75265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E39C3D-68C5-41AE-B73F-ABF430525F12}" type="slidenum">
              <a:rPr lang="pt-BR" altLang="pt-BR">
                <a:latin typeface="Times New Roman" panose="02020603050405020304" pitchFamily="18" charset="0"/>
              </a:rPr>
              <a:pPr/>
              <a:t>49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572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5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92556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C8F88D-0C2C-4760-B3A9-8334F6BA6FE3}" type="slidenum">
              <a:rPr lang="pt-BR" altLang="pt-BR">
                <a:latin typeface="Times New Roman" panose="02020603050405020304" pitchFamily="18" charset="0"/>
              </a:rPr>
              <a:pPr/>
              <a:t>50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49197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0D654D-6396-419B-92CB-B9995E1A3C4A}" type="slidenum">
              <a:rPr lang="pt-BR" altLang="pt-BR">
                <a:latin typeface="Times New Roman" panose="02020603050405020304" pitchFamily="18" charset="0"/>
              </a:rPr>
              <a:pPr/>
              <a:t>51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91069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A47E04-E790-4AD9-9574-EE80D467E568}" type="slidenum">
              <a:rPr lang="pt-BR" altLang="pt-BR">
                <a:latin typeface="Times New Roman" panose="02020603050405020304" pitchFamily="18" charset="0"/>
              </a:rPr>
              <a:pPr/>
              <a:t>52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83886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12D808-609D-4076-8BD4-8A6EEC59868E}" type="slidenum">
              <a:rPr lang="pt-BR" altLang="pt-BR">
                <a:latin typeface="Times New Roman" panose="02020603050405020304" pitchFamily="18" charset="0"/>
              </a:rPr>
              <a:pPr/>
              <a:t>53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679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68C827-5C3B-43F1-8C4F-C298D0297AC6}" type="slidenum">
              <a:rPr lang="pt-BR" altLang="pt-BR">
                <a:latin typeface="Times New Roman" panose="02020603050405020304" pitchFamily="18" charset="0"/>
              </a:rPr>
              <a:pPr/>
              <a:t>54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44142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09D9C6-EF65-4938-B8A4-92410DC83EDD}" type="slidenum">
              <a:rPr lang="pt-BR" altLang="pt-BR">
                <a:latin typeface="Times New Roman" panose="02020603050405020304" pitchFamily="18" charset="0"/>
              </a:rPr>
              <a:pPr/>
              <a:t>55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7956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F0E5F6-A2A6-44F9-BE32-908F135A46B7}" type="slidenum">
              <a:rPr lang="pt-BR" altLang="pt-BR">
                <a:latin typeface="Times New Roman" panose="02020603050405020304" pitchFamily="18" charset="0"/>
              </a:rPr>
              <a:pPr/>
              <a:t>56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01272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C0491D-AEAE-4F21-966B-DEFB20CE760A}" type="slidenum">
              <a:rPr lang="pt-BR" altLang="pt-BR">
                <a:latin typeface="Times New Roman" panose="02020603050405020304" pitchFamily="18" charset="0"/>
              </a:rPr>
              <a:pPr/>
              <a:t>57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73312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96EFC7-04F8-4BD9-82FD-B4C94B7274BB}" type="slidenum">
              <a:rPr lang="pt-BR" altLang="pt-BR">
                <a:latin typeface="Times New Roman" panose="02020603050405020304" pitchFamily="18" charset="0"/>
              </a:rPr>
              <a:pPr/>
              <a:t>58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19734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48F14F-2E30-473F-9672-7B138EE1FBFF}" type="slidenum">
              <a:rPr lang="pt-BR" altLang="pt-BR">
                <a:latin typeface="Times New Roman" panose="02020603050405020304" pitchFamily="18" charset="0"/>
              </a:rPr>
              <a:pPr/>
              <a:t>59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454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6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02570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BFF0B0-B45B-42F9-BDE4-AB45E057863E}" type="slidenum">
              <a:rPr lang="pt-BR" altLang="pt-BR">
                <a:latin typeface="Times New Roman" panose="02020603050405020304" pitchFamily="18" charset="0"/>
              </a:rPr>
              <a:pPr/>
              <a:t>60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92695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6F266A-62AC-4ABE-97A7-301A518A4BB8}" type="slidenum">
              <a:rPr lang="pt-BR" altLang="pt-BR">
                <a:latin typeface="Times New Roman" panose="02020603050405020304" pitchFamily="18" charset="0"/>
              </a:rPr>
              <a:pPr/>
              <a:t>61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39227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4ECBCD-B467-4B3B-ACE6-7B22EBDAB022}" type="slidenum">
              <a:rPr lang="pt-BR" altLang="pt-BR">
                <a:latin typeface="Times New Roman" panose="02020603050405020304" pitchFamily="18" charset="0"/>
              </a:rPr>
              <a:pPr/>
              <a:t>62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7276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C875E3-63C6-4F1F-BBDC-85F371E50DB3}" type="slidenum">
              <a:rPr lang="pt-BR" altLang="pt-BR">
                <a:latin typeface="Times New Roman" panose="02020603050405020304" pitchFamily="18" charset="0"/>
              </a:rPr>
              <a:pPr/>
              <a:t>63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21992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ADB49F-07D1-48ED-9B71-813E5C5DFB55}" type="slidenum">
              <a:rPr lang="pt-BR" altLang="pt-BR">
                <a:latin typeface="Times New Roman" panose="02020603050405020304" pitchFamily="18" charset="0"/>
              </a:rPr>
              <a:pPr/>
              <a:t>64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822650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2F1C97-7FB5-4441-B6E0-1A5286B7A319}" type="slidenum">
              <a:rPr lang="pt-BR" altLang="pt-BR">
                <a:latin typeface="Times New Roman" panose="02020603050405020304" pitchFamily="18" charset="0"/>
              </a:rPr>
              <a:pPr/>
              <a:t>65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78077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8C030B-14E0-4915-A5EC-7252F0802B16}" type="slidenum">
              <a:rPr lang="pt-BR" altLang="pt-BR">
                <a:latin typeface="Times New Roman" panose="02020603050405020304" pitchFamily="18" charset="0"/>
              </a:rPr>
              <a:pPr/>
              <a:t>66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9745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14BB16-8ADD-4010-BA31-07BECD67E5B7}" type="slidenum">
              <a:rPr lang="pt-BR" altLang="pt-BR">
                <a:latin typeface="Times New Roman" panose="02020603050405020304" pitchFamily="18" charset="0"/>
              </a:rPr>
              <a:pPr/>
              <a:t>67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18515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DB2134-245D-4F9F-AB71-473B48EF403E}" type="slidenum">
              <a:rPr lang="pt-BR" altLang="pt-BR">
                <a:latin typeface="Times New Roman" panose="02020603050405020304" pitchFamily="18" charset="0"/>
              </a:rPr>
              <a:pPr/>
              <a:t>68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5062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8AC082-393C-4A80-A856-F733D00C5D19}" type="slidenum">
              <a:rPr lang="pt-BR" altLang="pt-BR">
                <a:latin typeface="Times New Roman" panose="02020603050405020304" pitchFamily="18" charset="0"/>
              </a:rPr>
              <a:pPr/>
              <a:t>69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470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7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22962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4AED7-3E5B-4960-B7C1-5EEC3A7E3661}" type="slidenum">
              <a:rPr lang="pt-BR" altLang="pt-BR">
                <a:latin typeface="Times New Roman" panose="02020603050405020304" pitchFamily="18" charset="0"/>
              </a:rPr>
              <a:pPr/>
              <a:t>70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5533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E17C6B-494B-458F-B1D5-638ED4DC6757}" type="slidenum">
              <a:rPr lang="pt-BR" altLang="pt-BR">
                <a:latin typeface="Times New Roman" panose="02020603050405020304" pitchFamily="18" charset="0"/>
              </a:rPr>
              <a:pPr/>
              <a:t>71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90860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E17C6B-494B-458F-B1D5-638ED4DC6757}" type="slidenum">
              <a:rPr lang="pt-BR" altLang="pt-BR">
                <a:latin typeface="Times New Roman" panose="02020603050405020304" pitchFamily="18" charset="0"/>
              </a:rPr>
              <a:pPr/>
              <a:t>72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141583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3B6F88-BBC2-4E6A-A381-83CF2D4528BE}" type="slidenum">
              <a:rPr lang="en-US" altLang="pt-BR"/>
              <a:pPr/>
              <a:t>73</a:t>
            </a:fld>
            <a:endParaRPr lang="en-US" altLang="pt-BR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0788" y="706438"/>
            <a:ext cx="4703762" cy="3527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14562" y="4469577"/>
            <a:ext cx="5716491" cy="423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67" tIns="47284" rIns="94567" bIns="47284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32385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6A5162-603D-4FC8-9A58-6D12A5F49EDC}" type="slidenum">
              <a:rPr lang="en-US" altLang="pt-BR"/>
              <a:pPr/>
              <a:t>74</a:t>
            </a:fld>
            <a:endParaRPr lang="en-US" alt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0788" y="706438"/>
            <a:ext cx="4703762" cy="3527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14562" y="4469577"/>
            <a:ext cx="5716491" cy="423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67" tIns="47284" rIns="94567" bIns="47284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24363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1E1020-B80B-486F-8FCF-8FBF4C8AAB21}" type="slidenum">
              <a:rPr lang="en-US" altLang="pt-BR"/>
              <a:pPr/>
              <a:t>75</a:t>
            </a:fld>
            <a:endParaRPr lang="en-US" altLang="pt-BR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20788" y="706438"/>
            <a:ext cx="4703762" cy="3527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14562" y="4469577"/>
            <a:ext cx="5716491" cy="423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67" tIns="47284" rIns="94567" bIns="47284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72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8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9512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048188-8511-47FF-B72F-2C7E6DCC0119}" type="slidenum">
              <a:rPr lang="pt-BR" altLang="pt-BR">
                <a:latin typeface="Times New Roman" panose="02020603050405020304" pitchFamily="18" charset="0"/>
              </a:rPr>
              <a:pPr/>
              <a:t>9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073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7B151-6AAD-4B73-92E3-954C0ADA5F7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4628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B8B84-9BB1-4B51-B9D2-E7F66E87357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2159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52B9F-5DE3-471D-947C-9A2E2FA2FB2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3697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45BCC-AF2D-40DD-9F69-7B17FF788DE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9891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F1CB8-AFEB-4479-988A-88CA09A55D0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735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03127-651E-4BB6-94FA-5DF2145BFC4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2255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B8424-6666-4B03-9740-54882176102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91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DFF86-5EB3-4786-B176-9BD43944D51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5338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867DD-EE88-4705-9124-14402A44E89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0358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3034E-0CBB-4586-8391-D9388698E68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558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CD92E-978B-42C9-97C5-9E753691E5F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74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60D5B-22EF-475C-8DBE-0D4829CA1B7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714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E5AFA-96FC-4D04-9C3F-A173F78DCD0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907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797C8-0A59-4983-9FA8-8152BEE382C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9686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F500B-D690-432D-AD56-1E05E836E8F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4456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46AD0-A331-46CE-B84B-F4AB7101F12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979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7C096-94A2-44DD-89DD-1C83D63F67C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9129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6D37E-A9FC-4015-9B06-D3893151D82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987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F60A8C6-90C9-4F01-B435-5D53B20DF249}" type="slidenum">
              <a:rPr lang="pt-BR" altLang="en-US"/>
              <a:pPr/>
              <a:t>‹nº›</a:t>
            </a:fld>
            <a:endParaRPr lang="pt-BR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prof/marcone/Disciplinas/InteligenciaComputacional/HeuristicasRefinamento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291ADA-615A-467C-9AEF-46EACA20D3F7}" type="slidenum">
              <a:rPr lang="pt-BR" altLang="en-US"/>
              <a:pPr/>
              <a:t>1</a:t>
            </a:fld>
            <a:endParaRPr lang="pt-BR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438" y="466725"/>
            <a:ext cx="7110412" cy="2133600"/>
          </a:xfrm>
        </p:spPr>
        <p:txBody>
          <a:bodyPr/>
          <a:lstStyle/>
          <a:p>
            <a:pPr algn="ctr" eaLnBrk="1" hangingPunct="1"/>
            <a:r>
              <a:rPr lang="pt-BR" altLang="pt-BR" sz="4400" dirty="0"/>
              <a:t>Heurísticas de refinamento: </a:t>
            </a:r>
            <a:br>
              <a:rPr lang="pt-BR" altLang="pt-BR" sz="4400" dirty="0"/>
            </a:br>
            <a:r>
              <a:rPr lang="pt-BR" altLang="pt-BR" sz="4400" dirty="0"/>
              <a:t>Fundamentação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8" y="2852738"/>
            <a:ext cx="7037387" cy="38528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pt-BR" altLang="pt-BR" sz="2400" dirty="0"/>
              <a:t>Marcone Jamilson Freitas Souza</a:t>
            </a:r>
            <a:r>
              <a:rPr lang="pt-BR" altLang="pt-BR" sz="2400" baseline="30000" dirty="0"/>
              <a:t>1,2,3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2400" dirty="0" err="1"/>
              <a:t>Puca</a:t>
            </a:r>
            <a:r>
              <a:rPr lang="pt-BR" altLang="pt-BR" sz="2400" dirty="0"/>
              <a:t> </a:t>
            </a:r>
            <a:r>
              <a:rPr lang="pt-BR" altLang="pt-BR" sz="2400" dirty="0" err="1"/>
              <a:t>Huachi</a:t>
            </a:r>
            <a:r>
              <a:rPr lang="pt-BR" altLang="pt-BR" sz="2400" dirty="0"/>
              <a:t> Vaz Penna</a:t>
            </a:r>
            <a:r>
              <a:rPr lang="pt-BR" altLang="pt-BR" sz="2400" baseline="30000" dirty="0"/>
              <a:t>1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1 </a:t>
            </a:r>
            <a:r>
              <a:rPr lang="pt-BR" altLang="pt-BR" sz="1800" dirty="0"/>
              <a:t>Departamento de Computação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1 </a:t>
            </a:r>
            <a:r>
              <a:rPr lang="pt-BR" altLang="pt-BR" sz="1800" dirty="0"/>
              <a:t>Programa de Pós-Graduação em Ciência da Computação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dirty="0"/>
              <a:t>Universidade Federal de Ouro Preto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2 </a:t>
            </a:r>
            <a:r>
              <a:rPr lang="pt-BR" altLang="pt-BR" sz="1800" dirty="0"/>
              <a:t>Programa de Pós-graduação em Modelagem Matemática e Computacional / CEFET-MG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400" baseline="30000" dirty="0"/>
              <a:t>3</a:t>
            </a:r>
            <a:r>
              <a:rPr lang="pt-BR" altLang="pt-BR" sz="1800" dirty="0"/>
              <a:t> Programa de Pós-graduação em Instrumentação, Controle e Automação de Processos de Mineração / ITV/UFOP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sz="900" dirty="0"/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altLang="pt-BR" sz="1400" dirty="0"/>
              <a:t>www.decom.ufop.br/</a:t>
            </a:r>
            <a:r>
              <a:rPr lang="pt-BR" altLang="pt-BR" sz="1400" dirty="0" err="1"/>
              <a:t>prof</a:t>
            </a:r>
            <a:r>
              <a:rPr lang="pt-BR" altLang="pt-BR" sz="1400" dirty="0"/>
              <a:t>/</a:t>
            </a:r>
            <a:r>
              <a:rPr lang="pt-BR" altLang="pt-BR" sz="1400" dirty="0" err="1"/>
              <a:t>marcone</a:t>
            </a:r>
            <a:r>
              <a:rPr lang="pt-BR" altLang="pt-BR" sz="1400" dirty="0"/>
              <a:t>, www.decom.ufop.br/puca</a:t>
            </a:r>
            <a:endParaRPr lang="pt-BR" altLang="pt-BR" sz="2000" dirty="0"/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altLang="pt-BR" sz="1400" dirty="0"/>
              <a:t>E-mail: {</a:t>
            </a:r>
            <a:r>
              <a:rPr lang="pt-BR" altLang="pt-BR" sz="1400" dirty="0" err="1"/>
              <a:t>marcone,puca</a:t>
            </a:r>
            <a:r>
              <a:rPr lang="pt-BR" altLang="pt-BR" sz="1400" dirty="0"/>
              <a:t>}@ufop.edu.br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1316B4-C2BC-40A6-803C-2D1EB5D539E9}"/>
              </a:ext>
            </a:extLst>
          </p:cNvPr>
          <p:cNvSpPr txBox="1"/>
          <p:nvPr/>
        </p:nvSpPr>
        <p:spPr>
          <a:xfrm>
            <a:off x="432910" y="6237312"/>
            <a:ext cx="7187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Souza, Marcone J. F. e Penna, </a:t>
            </a:r>
            <a:r>
              <a:rPr lang="pt-BR" sz="900" dirty="0" err="1"/>
              <a:t>Puca</a:t>
            </a:r>
            <a:r>
              <a:rPr lang="pt-BR" sz="900" dirty="0"/>
              <a:t> H. V. Heurísticas de refinamento: fundamentação. Notas de aula de Técnicas </a:t>
            </a:r>
            <a:r>
              <a:rPr lang="pt-BR" sz="900" dirty="0" err="1"/>
              <a:t>Metaheurísticas</a:t>
            </a:r>
            <a:r>
              <a:rPr lang="pt-BR" sz="900" dirty="0"/>
              <a:t> para Otimização Combinatória. Departamento de Computação, Universidade Federal de Ouro Preto, Ouro Preto, 2021. Disponível em </a:t>
            </a:r>
            <a:r>
              <a:rPr lang="pt-BR" sz="900" dirty="0">
                <a:hlinkClick r:id="rId3"/>
              </a:rPr>
              <a:t>www.decom.ufop.br/prof/marcone/Disciplinas/InteligenciaComputacional/HeuristicasRefinamento.pptx</a:t>
            </a:r>
            <a:r>
              <a:rPr lang="pt-BR" sz="900" dirty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687909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10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Estruturas de vizinhança: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Movimento 3 (realocação com disponibilidade): Realocar uma tarefa de uma tripulação para outra tripulação que esteja disponível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412503" y="342865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652591" y="342865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228853" y="4365278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38" name="AutoShape 12"/>
          <p:cNvCxnSpPr>
            <a:cxnSpLocks noChangeShapeType="1"/>
            <a:stCxn id="29" idx="3"/>
            <a:endCxn id="30" idx="1"/>
          </p:cNvCxnSpPr>
          <p:nvPr/>
        </p:nvCxnSpPr>
        <p:spPr bwMode="auto">
          <a:xfrm>
            <a:off x="3131641" y="364455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3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644528" y="364455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4"/>
          <p:cNvCxnSpPr>
            <a:cxnSpLocks noChangeShapeType="1"/>
            <a:stCxn id="31" idx="3"/>
          </p:cNvCxnSpPr>
          <p:nvPr/>
        </p:nvCxnSpPr>
        <p:spPr bwMode="auto">
          <a:xfrm>
            <a:off x="6371728" y="3644553"/>
            <a:ext cx="79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5"/>
          <p:cNvCxnSpPr>
            <a:cxnSpLocks noChangeShapeType="1"/>
            <a:stCxn id="33" idx="3"/>
            <a:endCxn id="37" idx="1"/>
          </p:cNvCxnSpPr>
          <p:nvPr/>
        </p:nvCxnSpPr>
        <p:spPr bwMode="auto">
          <a:xfrm>
            <a:off x="3636466" y="4581178"/>
            <a:ext cx="2592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6"/>
          <p:cNvCxnSpPr>
            <a:cxnSpLocks noChangeShapeType="1"/>
            <a:stCxn id="36" idx="3"/>
            <a:endCxn id="35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7"/>
          <p:cNvCxnSpPr>
            <a:cxnSpLocks noChangeShapeType="1"/>
            <a:stCxn id="35" idx="3"/>
            <a:endCxn id="34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7" name="AutoShape 21"/>
          <p:cNvCxnSpPr>
            <a:cxnSpLocks noChangeShapeType="1"/>
            <a:stCxn id="44" idx="3"/>
            <a:endCxn id="29" idx="1"/>
          </p:cNvCxnSpPr>
          <p:nvPr/>
        </p:nvCxnSpPr>
        <p:spPr bwMode="auto">
          <a:xfrm>
            <a:off x="1907678" y="364455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2"/>
          <p:cNvCxnSpPr>
            <a:cxnSpLocks noChangeShapeType="1"/>
            <a:stCxn id="46" idx="3"/>
            <a:endCxn id="33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3"/>
          <p:cNvCxnSpPr>
            <a:cxnSpLocks noChangeShapeType="1"/>
            <a:stCxn id="45" idx="3"/>
            <a:endCxn id="36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</a:t>
            </a:r>
          </a:p>
        </p:txBody>
      </p:sp>
    </p:spTree>
    <p:extLst>
      <p:ext uri="{BB962C8B-B14F-4D97-AF65-F5344CB8AC3E}">
        <p14:creationId xmlns:p14="http://schemas.microsoft.com/office/powerpoint/2010/main" val="124777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11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Estruturas de vizinhança: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Movimento 3 (realocação com disponibilidade): Realocar uma tarefa de uma tripulação para outra tripulação que esteja disponível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412503" y="5157192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652591" y="342865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228853" y="4365278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38" name="AutoShape 12"/>
          <p:cNvCxnSpPr>
            <a:cxnSpLocks noChangeShapeType="1"/>
            <a:endCxn id="36" idx="1"/>
          </p:cNvCxnSpPr>
          <p:nvPr/>
        </p:nvCxnSpPr>
        <p:spPr bwMode="auto">
          <a:xfrm>
            <a:off x="3131641" y="5373216"/>
            <a:ext cx="865187" cy="1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3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644528" y="364455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4"/>
          <p:cNvCxnSpPr>
            <a:cxnSpLocks noChangeShapeType="1"/>
            <a:stCxn id="31" idx="3"/>
          </p:cNvCxnSpPr>
          <p:nvPr/>
        </p:nvCxnSpPr>
        <p:spPr bwMode="auto">
          <a:xfrm>
            <a:off x="6371728" y="3644553"/>
            <a:ext cx="79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5"/>
          <p:cNvCxnSpPr>
            <a:cxnSpLocks noChangeShapeType="1"/>
            <a:stCxn id="33" idx="3"/>
            <a:endCxn id="37" idx="1"/>
          </p:cNvCxnSpPr>
          <p:nvPr/>
        </p:nvCxnSpPr>
        <p:spPr bwMode="auto">
          <a:xfrm>
            <a:off x="3636466" y="4581178"/>
            <a:ext cx="2592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6"/>
          <p:cNvCxnSpPr>
            <a:cxnSpLocks noChangeShapeType="1"/>
            <a:stCxn id="36" idx="3"/>
            <a:endCxn id="35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7"/>
          <p:cNvCxnSpPr>
            <a:cxnSpLocks noChangeShapeType="1"/>
            <a:stCxn id="35" idx="3"/>
            <a:endCxn id="34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7" name="AutoShape 21"/>
          <p:cNvCxnSpPr>
            <a:cxnSpLocks noChangeShapeType="1"/>
          </p:cNvCxnSpPr>
          <p:nvPr/>
        </p:nvCxnSpPr>
        <p:spPr bwMode="auto">
          <a:xfrm>
            <a:off x="1907678" y="5373216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2"/>
          <p:cNvCxnSpPr>
            <a:cxnSpLocks noChangeShapeType="1"/>
            <a:stCxn id="46" idx="3"/>
            <a:endCxn id="33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3"/>
          <p:cNvCxnSpPr>
            <a:cxnSpLocks noChangeShapeType="1"/>
            <a:endCxn id="30" idx="1"/>
          </p:cNvCxnSpPr>
          <p:nvPr/>
        </p:nvCxnSpPr>
        <p:spPr bwMode="auto">
          <a:xfrm flipV="1">
            <a:off x="1907678" y="3644553"/>
            <a:ext cx="2017713" cy="4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s’</a:t>
            </a:r>
          </a:p>
        </p:txBody>
      </p:sp>
    </p:spTree>
    <p:extLst>
      <p:ext uri="{BB962C8B-B14F-4D97-AF65-F5344CB8AC3E}">
        <p14:creationId xmlns:p14="http://schemas.microsoft.com/office/powerpoint/2010/main" val="255258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12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Estruturas de vizinhança: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Movimento 4 (realocação): Realocar uma tarefa de uma tripulação para outra tripulação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412503" y="342865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652591" y="342865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228853" y="4365278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38" name="AutoShape 12"/>
          <p:cNvCxnSpPr>
            <a:cxnSpLocks noChangeShapeType="1"/>
            <a:stCxn id="29" idx="3"/>
            <a:endCxn id="30" idx="1"/>
          </p:cNvCxnSpPr>
          <p:nvPr/>
        </p:nvCxnSpPr>
        <p:spPr bwMode="auto">
          <a:xfrm>
            <a:off x="3131641" y="364455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3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644528" y="364455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4"/>
          <p:cNvCxnSpPr>
            <a:cxnSpLocks noChangeShapeType="1"/>
            <a:stCxn id="31" idx="3"/>
          </p:cNvCxnSpPr>
          <p:nvPr/>
        </p:nvCxnSpPr>
        <p:spPr bwMode="auto">
          <a:xfrm>
            <a:off x="6371728" y="3644553"/>
            <a:ext cx="79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5"/>
          <p:cNvCxnSpPr>
            <a:cxnSpLocks noChangeShapeType="1"/>
            <a:stCxn id="33" idx="3"/>
            <a:endCxn id="37" idx="1"/>
          </p:cNvCxnSpPr>
          <p:nvPr/>
        </p:nvCxnSpPr>
        <p:spPr bwMode="auto">
          <a:xfrm>
            <a:off x="3636466" y="4581178"/>
            <a:ext cx="2592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6"/>
          <p:cNvCxnSpPr>
            <a:cxnSpLocks noChangeShapeType="1"/>
            <a:stCxn id="36" idx="3"/>
            <a:endCxn id="35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7"/>
          <p:cNvCxnSpPr>
            <a:cxnSpLocks noChangeShapeType="1"/>
            <a:stCxn id="35" idx="3"/>
            <a:endCxn id="34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7" name="AutoShape 21"/>
          <p:cNvCxnSpPr>
            <a:cxnSpLocks noChangeShapeType="1"/>
            <a:stCxn id="44" idx="3"/>
            <a:endCxn id="29" idx="1"/>
          </p:cNvCxnSpPr>
          <p:nvPr/>
        </p:nvCxnSpPr>
        <p:spPr bwMode="auto">
          <a:xfrm>
            <a:off x="1907678" y="364455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2"/>
          <p:cNvCxnSpPr>
            <a:cxnSpLocks noChangeShapeType="1"/>
            <a:stCxn id="46" idx="3"/>
            <a:endCxn id="33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3"/>
          <p:cNvCxnSpPr>
            <a:cxnSpLocks noChangeShapeType="1"/>
            <a:stCxn id="45" idx="3"/>
            <a:endCxn id="36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</a:t>
            </a:r>
          </a:p>
        </p:txBody>
      </p:sp>
    </p:spTree>
    <p:extLst>
      <p:ext uri="{BB962C8B-B14F-4D97-AF65-F5344CB8AC3E}">
        <p14:creationId xmlns:p14="http://schemas.microsoft.com/office/powerpoint/2010/main" val="245793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13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Estruturas de vizinhança: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Movimento 4 (realocação): Realocar uma tarefa de uma tripulação para outra tripulação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412503" y="4365352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652591" y="342865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228853" y="4365278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39" name="AutoShape 13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644528" y="364455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4"/>
          <p:cNvCxnSpPr>
            <a:cxnSpLocks noChangeShapeType="1"/>
            <a:stCxn id="31" idx="3"/>
          </p:cNvCxnSpPr>
          <p:nvPr/>
        </p:nvCxnSpPr>
        <p:spPr bwMode="auto">
          <a:xfrm>
            <a:off x="6371728" y="3644553"/>
            <a:ext cx="79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5"/>
          <p:cNvCxnSpPr>
            <a:cxnSpLocks noChangeShapeType="1"/>
            <a:stCxn id="33" idx="3"/>
            <a:endCxn id="37" idx="1"/>
          </p:cNvCxnSpPr>
          <p:nvPr/>
        </p:nvCxnSpPr>
        <p:spPr bwMode="auto">
          <a:xfrm>
            <a:off x="3636466" y="4581178"/>
            <a:ext cx="2592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6"/>
          <p:cNvCxnSpPr>
            <a:cxnSpLocks noChangeShapeType="1"/>
            <a:stCxn id="36" idx="3"/>
            <a:endCxn id="35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7"/>
          <p:cNvCxnSpPr>
            <a:cxnSpLocks noChangeShapeType="1"/>
            <a:stCxn id="35" idx="3"/>
            <a:endCxn id="34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7" name="AutoShape 21"/>
          <p:cNvCxnSpPr>
            <a:cxnSpLocks noChangeShapeType="1"/>
          </p:cNvCxnSpPr>
          <p:nvPr/>
        </p:nvCxnSpPr>
        <p:spPr bwMode="auto">
          <a:xfrm>
            <a:off x="1907678" y="4581128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2"/>
          <p:cNvCxnSpPr>
            <a:cxnSpLocks noChangeShapeType="1"/>
          </p:cNvCxnSpPr>
          <p:nvPr/>
        </p:nvCxnSpPr>
        <p:spPr bwMode="auto">
          <a:xfrm flipV="1">
            <a:off x="1907678" y="3644553"/>
            <a:ext cx="2017713" cy="4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3"/>
          <p:cNvCxnSpPr>
            <a:cxnSpLocks noChangeShapeType="1"/>
            <a:stCxn id="45" idx="3"/>
            <a:endCxn id="36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s’</a:t>
            </a:r>
          </a:p>
        </p:txBody>
      </p:sp>
    </p:spTree>
    <p:extLst>
      <p:ext uri="{BB962C8B-B14F-4D97-AF65-F5344CB8AC3E}">
        <p14:creationId xmlns:p14="http://schemas.microsoft.com/office/powerpoint/2010/main" val="55847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14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Nos movimentos 2 (troca) e 4 (realocação), permite-se gerar soluções </a:t>
            </a:r>
            <a:r>
              <a:rPr lang="pt-BR" altLang="pt-BR" sz="2600" b="1" dirty="0"/>
              <a:t>inviáveis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Neste caso, a função de avaliação deve penalizar o tempo em que uma tripulação está executando mais de uma tarefa ao mesmo tempo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Questionamento: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Com qual movimento (ou quais movimentos) é possível explorar todo o espaço de busca?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Isto é, dada uma solução, com qual ou quais movimentos podemos alcançar qualquer outra solução do espaço de busca?</a:t>
            </a:r>
          </a:p>
        </p:txBody>
      </p:sp>
    </p:spTree>
    <p:extLst>
      <p:ext uri="{BB962C8B-B14F-4D97-AF65-F5344CB8AC3E}">
        <p14:creationId xmlns:p14="http://schemas.microsoft.com/office/powerpoint/2010/main" val="53725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B5FF0A-3F23-4CB9-8991-EA6E969A6606}" type="slidenum">
              <a:rPr lang="pt-BR" altLang="en-US"/>
              <a:pPr/>
              <a:t>15</a:t>
            </a:fld>
            <a:endParaRPr lang="pt-BR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600" dirty="0"/>
              <a:t>Nos movimentos de troca de tarefas (com ou sem disponibilidade), o número de tarefas por tripulação permanece o mesmo após o movimento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200" dirty="0"/>
              <a:t>Então não é possível explorar todo o espaço de busca com eles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600" dirty="0"/>
              <a:t>No movimento de realocação de uma tarefa (com disponibilidade) também não há garantia de se explorar todo o espaço de busca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1900" dirty="0"/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1900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pt-BR" alt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23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16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De fato, considerando-se as figuras abaixo, partindo-se da solução </a:t>
            </a:r>
            <a:r>
              <a:rPr lang="pt-BR" altLang="pt-BR" sz="2600" i="1" dirty="0"/>
              <a:t>s</a:t>
            </a:r>
            <a:r>
              <a:rPr lang="pt-BR" altLang="pt-BR" sz="2600" dirty="0"/>
              <a:t> </a:t>
            </a:r>
            <a:r>
              <a:rPr lang="pt-BR" altLang="pt-BR" sz="2600" b="1" dirty="0"/>
              <a:t>não é possível</a:t>
            </a:r>
            <a:r>
              <a:rPr lang="pt-BR" altLang="pt-BR" sz="2600" dirty="0"/>
              <a:t> alcançar a solução </a:t>
            </a:r>
            <a:r>
              <a:rPr lang="pt-BR" altLang="pt-BR" sz="2600" i="1" dirty="0"/>
              <a:t>s</a:t>
            </a:r>
            <a:r>
              <a:rPr lang="pt-BR" altLang="pt-BR" sz="2600" dirty="0"/>
              <a:t>*, usando-se APENAS de movimentos de realocação (com disponibilidade):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403648" y="5557838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</a:t>
            </a:r>
            <a:r>
              <a:rPr lang="pt-BR" i="1" dirty="0"/>
              <a:t>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74" y="3389313"/>
            <a:ext cx="3371850" cy="18669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389609"/>
            <a:ext cx="3381375" cy="1819275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5508104" y="5554190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</a:t>
            </a:r>
            <a:r>
              <a:rPr lang="pt-BR" i="1" dirty="0"/>
              <a:t>s</a:t>
            </a:r>
            <a:r>
              <a:rPr lang="pt-BR" dirty="0"/>
              <a:t>*</a:t>
            </a:r>
          </a:p>
        </p:txBody>
      </p:sp>
      <p:cxnSp>
        <p:nvCxnSpPr>
          <p:cNvPr id="9" name="AutoShape 23">
            <a:extLst>
              <a:ext uri="{FF2B5EF4-FFF2-40B4-BE49-F238E27FC236}">
                <a16:creationId xmlns:a16="http://schemas.microsoft.com/office/drawing/2014/main" id="{4AC20364-8DF8-4862-A85C-D899FBDC84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2080" y="5013176"/>
            <a:ext cx="10801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23">
            <a:extLst>
              <a:ext uri="{FF2B5EF4-FFF2-40B4-BE49-F238E27FC236}">
                <a16:creationId xmlns:a16="http://schemas.microsoft.com/office/drawing/2014/main" id="{0A0E3B50-7AB5-4E62-9A48-57A514A446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07073" y="5013176"/>
            <a:ext cx="2160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80832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B5FF0A-3F23-4CB9-8991-EA6E969A6606}" type="slidenum">
              <a:rPr lang="pt-BR" altLang="en-US"/>
              <a:pPr/>
              <a:t>17</a:t>
            </a:fld>
            <a:endParaRPr lang="pt-BR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600" dirty="0"/>
              <a:t>No movimento de realocação de uma tarefa (admitindo-se inviabilidade) é possível partir de uma dada solução e gerar </a:t>
            </a:r>
            <a:r>
              <a:rPr lang="pt-BR" altLang="pt-BR" sz="2600" b="1" dirty="0"/>
              <a:t>qualquer</a:t>
            </a:r>
            <a:r>
              <a:rPr lang="pt-BR" altLang="pt-BR" sz="2600" dirty="0"/>
              <a:t> outra após um número finito de operações com este movimento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200" dirty="0"/>
              <a:t>Então este movimento é ESSENCIAL para explorar o espaço de soluções do problema </a:t>
            </a:r>
            <a:endParaRPr lang="pt-BR" altLang="pt-BR" sz="1900" dirty="0"/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1900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pt-BR" alt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84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18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De fato, partindo-se da solução s (abaixo) é possível se chegar à solução s*, após 3 aplicações do movimento de realocação (com inviabilidade):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12503" y="342865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52591" y="342865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228853" y="4365278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4" name="AutoShape 12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3131641" y="364455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3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4644528" y="364455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4"/>
          <p:cNvCxnSpPr>
            <a:cxnSpLocks noChangeShapeType="1"/>
            <a:stCxn id="7" idx="3"/>
          </p:cNvCxnSpPr>
          <p:nvPr/>
        </p:nvCxnSpPr>
        <p:spPr bwMode="auto">
          <a:xfrm>
            <a:off x="6371728" y="3644553"/>
            <a:ext cx="79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5"/>
          <p:cNvCxnSpPr>
            <a:cxnSpLocks noChangeShapeType="1"/>
            <a:stCxn id="9" idx="3"/>
            <a:endCxn id="13" idx="1"/>
          </p:cNvCxnSpPr>
          <p:nvPr/>
        </p:nvCxnSpPr>
        <p:spPr bwMode="auto">
          <a:xfrm>
            <a:off x="3636466" y="4581178"/>
            <a:ext cx="2592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6"/>
          <p:cNvCxnSpPr>
            <a:cxnSpLocks noChangeShapeType="1"/>
            <a:stCxn id="12" idx="3"/>
            <a:endCxn id="11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  <a:stCxn id="11" idx="3"/>
            <a:endCxn id="10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23" name="AutoShape 21"/>
          <p:cNvCxnSpPr>
            <a:cxnSpLocks noChangeShapeType="1"/>
            <a:stCxn id="20" idx="3"/>
            <a:endCxn id="5" idx="1"/>
          </p:cNvCxnSpPr>
          <p:nvPr/>
        </p:nvCxnSpPr>
        <p:spPr bwMode="auto">
          <a:xfrm>
            <a:off x="1907678" y="364455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22"/>
          <p:cNvCxnSpPr>
            <a:cxnSpLocks noChangeShapeType="1"/>
            <a:stCxn id="22" idx="3"/>
            <a:endCxn id="9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3"/>
          <p:cNvCxnSpPr>
            <a:cxnSpLocks noChangeShapeType="1"/>
            <a:stCxn id="21" idx="3"/>
            <a:endCxn id="12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</a:t>
            </a:r>
          </a:p>
        </p:txBody>
      </p:sp>
    </p:spTree>
    <p:extLst>
      <p:ext uri="{BB962C8B-B14F-4D97-AF65-F5344CB8AC3E}">
        <p14:creationId xmlns:p14="http://schemas.microsoft.com/office/powerpoint/2010/main" val="314899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19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1ª Iteração: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12503" y="342865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52591" y="4365352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228853" y="4365278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4" name="AutoShape 12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3131641" y="364455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3"/>
          <p:cNvCxnSpPr>
            <a:cxnSpLocks noChangeShapeType="1"/>
            <a:endCxn id="8" idx="1"/>
          </p:cNvCxnSpPr>
          <p:nvPr/>
        </p:nvCxnSpPr>
        <p:spPr bwMode="auto">
          <a:xfrm flipV="1">
            <a:off x="4644528" y="3644553"/>
            <a:ext cx="2519760" cy="4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5"/>
          <p:cNvCxnSpPr>
            <a:cxnSpLocks noChangeShapeType="1"/>
          </p:cNvCxnSpPr>
          <p:nvPr/>
        </p:nvCxnSpPr>
        <p:spPr bwMode="auto">
          <a:xfrm>
            <a:off x="3636466" y="458112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6"/>
          <p:cNvCxnSpPr>
            <a:cxnSpLocks noChangeShapeType="1"/>
            <a:stCxn id="12" idx="3"/>
            <a:endCxn id="11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  <a:stCxn id="11" idx="3"/>
            <a:endCxn id="10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23" name="AutoShape 21"/>
          <p:cNvCxnSpPr>
            <a:cxnSpLocks noChangeShapeType="1"/>
            <a:stCxn id="20" idx="3"/>
            <a:endCxn id="5" idx="1"/>
          </p:cNvCxnSpPr>
          <p:nvPr/>
        </p:nvCxnSpPr>
        <p:spPr bwMode="auto">
          <a:xfrm>
            <a:off x="1907678" y="364455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22"/>
          <p:cNvCxnSpPr>
            <a:cxnSpLocks noChangeShapeType="1"/>
            <a:stCxn id="22" idx="3"/>
            <a:endCxn id="9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3"/>
          <p:cNvCxnSpPr>
            <a:cxnSpLocks noChangeShapeType="1"/>
            <a:stCxn id="21" idx="3"/>
            <a:endCxn id="12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s’</a:t>
            </a:r>
          </a:p>
        </p:txBody>
      </p:sp>
    </p:spTree>
    <p:extLst>
      <p:ext uri="{BB962C8B-B14F-4D97-AF65-F5344CB8AC3E}">
        <p14:creationId xmlns:p14="http://schemas.microsoft.com/office/powerpoint/2010/main" val="25332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45DB3B-EA82-437A-BA55-9768F569E59A}" type="slidenum">
              <a:rPr lang="pt-BR" altLang="en-US"/>
              <a:pPr/>
              <a:t>2</a:t>
            </a:fld>
            <a:endParaRPr lang="pt-BR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Sumário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Estruturas de vizinhança:</a:t>
            </a:r>
          </a:p>
          <a:p>
            <a:pPr lvl="1" eaLnBrk="1" hangingPunct="1"/>
            <a:r>
              <a:rPr lang="pt-BR" altLang="pt-BR" dirty="0"/>
              <a:t>Definição de movimento</a:t>
            </a:r>
          </a:p>
          <a:p>
            <a:pPr lvl="1" eaLnBrk="1" hangingPunct="1"/>
            <a:r>
              <a:rPr lang="pt-BR" altLang="pt-BR" dirty="0"/>
              <a:t>Exemplos:</a:t>
            </a:r>
          </a:p>
          <a:p>
            <a:pPr lvl="2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  <a:p>
            <a:pPr lvl="2" eaLnBrk="1" hangingPunct="1"/>
            <a:r>
              <a:rPr lang="pt-BR" altLang="pt-BR" dirty="0"/>
              <a:t>Problema da Mochila (</a:t>
            </a:r>
            <a:r>
              <a:rPr lang="pt-BR" altLang="pt-BR" i="1" dirty="0" err="1"/>
              <a:t>Knapsack</a:t>
            </a:r>
            <a:r>
              <a:rPr lang="pt-BR" altLang="pt-BR" i="1" dirty="0"/>
              <a:t> </a:t>
            </a:r>
            <a:r>
              <a:rPr lang="pt-BR" altLang="pt-BR" i="1" dirty="0" err="1"/>
              <a:t>problem</a:t>
            </a:r>
            <a:r>
              <a:rPr lang="pt-BR" altLang="pt-BR" dirty="0"/>
              <a:t>)</a:t>
            </a:r>
          </a:p>
          <a:p>
            <a:pPr lvl="2" eaLnBrk="1" hangingPunct="1"/>
            <a:r>
              <a:rPr lang="pt-BR" altLang="pt-BR" dirty="0"/>
              <a:t>Problema do Caixeiro Viajante (</a:t>
            </a:r>
            <a:r>
              <a:rPr lang="pt-BR" altLang="pt-BR" i="1" dirty="0" err="1"/>
              <a:t>Traveling</a:t>
            </a:r>
            <a:r>
              <a:rPr lang="pt-BR" altLang="pt-BR" i="1" dirty="0"/>
              <a:t> </a:t>
            </a:r>
            <a:r>
              <a:rPr lang="pt-BR" altLang="pt-BR" i="1" dirty="0" err="1"/>
              <a:t>Salesman</a:t>
            </a:r>
            <a:r>
              <a:rPr lang="pt-BR" altLang="pt-BR" i="1" dirty="0"/>
              <a:t> </a:t>
            </a:r>
            <a:r>
              <a:rPr lang="pt-BR" altLang="pt-BR" i="1" dirty="0" err="1"/>
              <a:t>Problem</a:t>
            </a:r>
            <a:r>
              <a:rPr lang="pt-BR" altLang="pt-BR" dirty="0"/>
              <a:t>)</a:t>
            </a:r>
          </a:p>
          <a:p>
            <a:pPr eaLnBrk="1" hangingPunct="1"/>
            <a:r>
              <a:rPr lang="pt-BR" altLang="pt-BR" dirty="0"/>
              <a:t>Métodos de busca local:</a:t>
            </a:r>
          </a:p>
          <a:p>
            <a:pPr lvl="1" eaLnBrk="1" hangingPunct="1"/>
            <a:r>
              <a:rPr lang="pt-BR" altLang="pt-BR" dirty="0"/>
              <a:t>Método da Descida (</a:t>
            </a:r>
            <a:r>
              <a:rPr lang="pt-BR" altLang="pt-BR" i="1" dirty="0" err="1"/>
              <a:t>Descent</a:t>
            </a:r>
            <a:r>
              <a:rPr lang="pt-BR" altLang="pt-BR" i="1" dirty="0"/>
              <a:t> </a:t>
            </a:r>
            <a:r>
              <a:rPr lang="pt-BR" altLang="pt-BR" i="1" dirty="0" err="1"/>
              <a:t>Method</a:t>
            </a:r>
            <a:r>
              <a:rPr lang="pt-BR" altLang="pt-BR" dirty="0"/>
              <a:t>)</a:t>
            </a:r>
          </a:p>
          <a:p>
            <a:pPr lvl="1" eaLnBrk="1" hangingPunct="1"/>
            <a:r>
              <a:rPr lang="pt-BR" altLang="pt-BR" dirty="0"/>
              <a:t>Método da Subida (</a:t>
            </a:r>
            <a:r>
              <a:rPr lang="pt-BR" altLang="pt-BR" i="1" dirty="0" err="1"/>
              <a:t>Uphill</a:t>
            </a:r>
            <a:r>
              <a:rPr lang="pt-BR" altLang="pt-BR" i="1" dirty="0"/>
              <a:t> </a:t>
            </a:r>
            <a:r>
              <a:rPr lang="pt-BR" altLang="pt-BR" i="1" dirty="0" err="1"/>
              <a:t>method</a:t>
            </a:r>
            <a:r>
              <a:rPr lang="pt-BR" altLang="pt-BR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20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2ª Iteração: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12503" y="342865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52591" y="4365352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228853" y="3429000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4" name="AutoShape 12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3131641" y="364455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V="1">
            <a:off x="4644528" y="3644019"/>
            <a:ext cx="1584325" cy="10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4"/>
          <p:cNvCxnSpPr>
            <a:cxnSpLocks noChangeShapeType="1"/>
            <a:endCxn id="8" idx="1"/>
          </p:cNvCxnSpPr>
          <p:nvPr/>
        </p:nvCxnSpPr>
        <p:spPr bwMode="auto">
          <a:xfrm flipV="1">
            <a:off x="6947371" y="3644553"/>
            <a:ext cx="216917" cy="4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5"/>
          <p:cNvCxnSpPr>
            <a:cxnSpLocks noChangeShapeType="1"/>
          </p:cNvCxnSpPr>
          <p:nvPr/>
        </p:nvCxnSpPr>
        <p:spPr bwMode="auto">
          <a:xfrm>
            <a:off x="3636466" y="458112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6"/>
          <p:cNvCxnSpPr>
            <a:cxnSpLocks noChangeShapeType="1"/>
            <a:stCxn id="12" idx="3"/>
            <a:endCxn id="11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17"/>
          <p:cNvCxnSpPr>
            <a:cxnSpLocks noChangeShapeType="1"/>
            <a:stCxn id="11" idx="3"/>
            <a:endCxn id="10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23" name="AutoShape 21"/>
          <p:cNvCxnSpPr>
            <a:cxnSpLocks noChangeShapeType="1"/>
            <a:stCxn id="20" idx="3"/>
            <a:endCxn id="5" idx="1"/>
          </p:cNvCxnSpPr>
          <p:nvPr/>
        </p:nvCxnSpPr>
        <p:spPr bwMode="auto">
          <a:xfrm>
            <a:off x="1907678" y="364455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22"/>
          <p:cNvCxnSpPr>
            <a:cxnSpLocks noChangeShapeType="1"/>
            <a:stCxn id="22" idx="3"/>
            <a:endCxn id="9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3"/>
          <p:cNvCxnSpPr>
            <a:cxnSpLocks noChangeShapeType="1"/>
            <a:stCxn id="21" idx="3"/>
            <a:endCxn id="12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s’’</a:t>
            </a:r>
          </a:p>
        </p:txBody>
      </p:sp>
    </p:spTree>
    <p:extLst>
      <p:ext uri="{BB962C8B-B14F-4D97-AF65-F5344CB8AC3E}">
        <p14:creationId xmlns:p14="http://schemas.microsoft.com/office/powerpoint/2010/main" val="3152187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21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3ª Iteração: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12503" y="342865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52591" y="4365352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660653" y="4365104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228853" y="3429000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4" name="AutoShape 12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3131641" y="364455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V="1">
            <a:off x="4644528" y="3644019"/>
            <a:ext cx="1584325" cy="10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4"/>
          <p:cNvCxnSpPr>
            <a:cxnSpLocks noChangeShapeType="1"/>
            <a:endCxn id="8" idx="1"/>
          </p:cNvCxnSpPr>
          <p:nvPr/>
        </p:nvCxnSpPr>
        <p:spPr bwMode="auto">
          <a:xfrm flipV="1">
            <a:off x="6947371" y="3644553"/>
            <a:ext cx="216917" cy="4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5"/>
          <p:cNvCxnSpPr>
            <a:cxnSpLocks noChangeShapeType="1"/>
          </p:cNvCxnSpPr>
          <p:nvPr/>
        </p:nvCxnSpPr>
        <p:spPr bwMode="auto">
          <a:xfrm>
            <a:off x="3636466" y="458112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16"/>
          <p:cNvCxnSpPr>
            <a:cxnSpLocks noChangeShapeType="1"/>
            <a:stCxn id="12" idx="3"/>
            <a:endCxn id="11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23" name="AutoShape 21"/>
          <p:cNvCxnSpPr>
            <a:cxnSpLocks noChangeShapeType="1"/>
            <a:stCxn id="20" idx="3"/>
            <a:endCxn id="5" idx="1"/>
          </p:cNvCxnSpPr>
          <p:nvPr/>
        </p:nvCxnSpPr>
        <p:spPr bwMode="auto">
          <a:xfrm>
            <a:off x="1907678" y="364455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22"/>
          <p:cNvCxnSpPr>
            <a:cxnSpLocks noChangeShapeType="1"/>
            <a:stCxn id="22" idx="3"/>
            <a:endCxn id="9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23"/>
          <p:cNvCxnSpPr>
            <a:cxnSpLocks noChangeShapeType="1"/>
            <a:stCxn id="21" idx="3"/>
            <a:endCxn id="12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s*</a:t>
            </a:r>
          </a:p>
        </p:txBody>
      </p:sp>
      <p:cxnSp>
        <p:nvCxnSpPr>
          <p:cNvPr id="31" name="AutoShape 17"/>
          <p:cNvCxnSpPr>
            <a:cxnSpLocks noChangeShapeType="1"/>
            <a:endCxn id="10" idx="1"/>
          </p:cNvCxnSpPr>
          <p:nvPr/>
        </p:nvCxnSpPr>
        <p:spPr bwMode="auto">
          <a:xfrm flipV="1">
            <a:off x="6381973" y="4581004"/>
            <a:ext cx="278680" cy="85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5290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22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/>
              <a:t>Problema da Mochila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Dado um conjunto de </a:t>
            </a:r>
            <a:r>
              <a:rPr lang="pt-BR" altLang="pt-BR" sz="2600" b="1" dirty="0"/>
              <a:t>n</a:t>
            </a:r>
            <a:r>
              <a:rPr lang="pt-BR" altLang="pt-BR" sz="2600" dirty="0"/>
              <a:t> itens, cada qual com seu peso </a:t>
            </a:r>
            <a:r>
              <a:rPr lang="pt-BR" altLang="pt-BR" sz="2600" b="1" dirty="0" err="1"/>
              <a:t>w</a:t>
            </a:r>
            <a:r>
              <a:rPr lang="pt-BR" altLang="pt-BR" sz="2600" b="1" baseline="-25000" dirty="0" err="1"/>
              <a:t>j</a:t>
            </a:r>
            <a:r>
              <a:rPr lang="pt-BR" altLang="pt-BR" sz="2600" dirty="0"/>
              <a:t> e retorno </a:t>
            </a:r>
            <a:r>
              <a:rPr lang="pt-BR" altLang="pt-BR" sz="2600" b="1" dirty="0" err="1"/>
              <a:t>p</a:t>
            </a:r>
            <a:r>
              <a:rPr lang="pt-BR" altLang="pt-BR" sz="2600" b="1" baseline="-25000" dirty="0" err="1"/>
              <a:t>j</a:t>
            </a:r>
            <a:r>
              <a:rPr lang="pt-BR" altLang="pt-BR" sz="2600" dirty="0"/>
              <a:t>, escolher os itens a serem colocados em uma mochila de capacidade </a:t>
            </a:r>
            <a:r>
              <a:rPr lang="pt-BR" altLang="pt-BR" sz="2600" b="1" dirty="0"/>
              <a:t>b</a:t>
            </a:r>
            <a:r>
              <a:rPr lang="pt-BR" altLang="pt-BR" sz="2600" dirty="0"/>
              <a:t> tal que o retorno </a:t>
            </a:r>
            <a:r>
              <a:rPr lang="pt-BR" altLang="pt-BR" sz="2600"/>
              <a:t>(benefício) </a:t>
            </a:r>
            <a:r>
              <a:rPr lang="pt-BR" altLang="pt-BR" sz="2600" dirty="0"/>
              <a:t>dos itens carregados seja máximo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Representação de uma solução: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Vetor s de </a:t>
            </a:r>
            <a:r>
              <a:rPr lang="pt-BR" altLang="pt-BR" sz="2200" b="1" dirty="0"/>
              <a:t>n</a:t>
            </a:r>
            <a:r>
              <a:rPr lang="pt-BR" altLang="pt-BR" sz="2200" dirty="0"/>
              <a:t> posições, em que cada posição </a:t>
            </a:r>
            <a:r>
              <a:rPr lang="pt-BR" altLang="pt-BR" sz="2200" b="1" dirty="0"/>
              <a:t>j</a:t>
            </a:r>
            <a:r>
              <a:rPr lang="pt-BR" altLang="pt-BR" sz="2200" dirty="0"/>
              <a:t> armazena o valor 1 se o item </a:t>
            </a:r>
            <a:r>
              <a:rPr lang="pt-BR" altLang="pt-BR" sz="2200" b="1" dirty="0"/>
              <a:t>j</a:t>
            </a:r>
            <a:r>
              <a:rPr lang="pt-BR" altLang="pt-BR" sz="2200" dirty="0"/>
              <a:t> for alocado à mochila e 0, caso contrário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s = (s</a:t>
            </a:r>
            <a:r>
              <a:rPr lang="pt-BR" altLang="pt-BR" sz="2200" baseline="-25000" dirty="0"/>
              <a:t>1</a:t>
            </a:r>
            <a:r>
              <a:rPr lang="pt-BR" altLang="pt-BR" sz="2200" dirty="0"/>
              <a:t> s</a:t>
            </a:r>
            <a:r>
              <a:rPr lang="pt-BR" altLang="pt-BR" sz="2200" baseline="-25000" dirty="0"/>
              <a:t>2</a:t>
            </a:r>
            <a:r>
              <a:rPr lang="pt-BR" altLang="pt-BR" sz="2200" dirty="0"/>
              <a:t> s</a:t>
            </a:r>
            <a:r>
              <a:rPr lang="pt-BR" altLang="pt-BR" sz="2200" baseline="-25000" dirty="0"/>
              <a:t>3</a:t>
            </a:r>
            <a:r>
              <a:rPr lang="pt-BR" altLang="pt-BR" sz="2200" dirty="0"/>
              <a:t> ... </a:t>
            </a:r>
            <a:r>
              <a:rPr lang="pt-BR" altLang="pt-BR" sz="2200" dirty="0" err="1"/>
              <a:t>s</a:t>
            </a:r>
            <a:r>
              <a:rPr lang="pt-BR" altLang="pt-BR" sz="2200" baseline="-25000" dirty="0" err="1"/>
              <a:t>n</a:t>
            </a:r>
            <a:r>
              <a:rPr lang="pt-BR" altLang="pt-BR" sz="2200" dirty="0"/>
              <a:t>), em que </a:t>
            </a:r>
            <a:r>
              <a:rPr lang="pt-BR" altLang="pt-BR" sz="2200" dirty="0" err="1"/>
              <a:t>s</a:t>
            </a:r>
            <a:r>
              <a:rPr lang="pt-BR" altLang="pt-BR" sz="2200" baseline="-25000" dirty="0" err="1"/>
              <a:t>j</a:t>
            </a:r>
            <a:r>
              <a:rPr lang="pt-BR" altLang="pt-BR" sz="2200" baseline="-25000" dirty="0"/>
              <a:t> </a:t>
            </a:r>
            <a:r>
              <a:rPr lang="pt-BR" altLang="pt-BR" sz="2200" dirty="0">
                <a:sym typeface="Symbol" panose="05050102010706020507" pitchFamily="18" charset="2"/>
              </a:rPr>
              <a:t> </a:t>
            </a:r>
            <a:r>
              <a:rPr lang="pt-BR" altLang="pt-BR" sz="2200" dirty="0"/>
              <a:t>{0,1} </a:t>
            </a:r>
            <a:r>
              <a:rPr lang="pt-BR" altLang="pt-BR" sz="2200" dirty="0">
                <a:sym typeface="Symbol" panose="05050102010706020507" pitchFamily="18" charset="2"/>
              </a:rPr>
              <a:t>j = 1, ..., n</a:t>
            </a:r>
            <a:endParaRPr lang="pt-BR" altLang="pt-BR" sz="2200" dirty="0"/>
          </a:p>
        </p:txBody>
      </p:sp>
    </p:spTree>
    <p:extLst>
      <p:ext uri="{BB962C8B-B14F-4D97-AF65-F5344CB8AC3E}">
        <p14:creationId xmlns:p14="http://schemas.microsoft.com/office/powerpoint/2010/main" val="392748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23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/>
              <a:t>Problema da Mochila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pt-BR" altLang="pt-BR" sz="2600" dirty="0"/>
                  <a:t>Avaliação de uma solução: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pt-BR" altLang="pt-BR" sz="2200" dirty="0"/>
                  <a:t>Se for trabalhar no espaço de soluções </a:t>
                </a:r>
                <a:r>
                  <a:rPr lang="pt-BR" altLang="pt-BR" sz="2200" b="1" dirty="0"/>
                  <a:t>viáveis</a:t>
                </a:r>
                <a:r>
                  <a:rPr lang="pt-BR" altLang="pt-BR" sz="2200" dirty="0"/>
                  <a:t>: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pt-BR" altLang="pt-BR" sz="1900" dirty="0"/>
                  <a:t>A função de avaliação deve ser igual à função objetivo:</a:t>
                </a:r>
              </a:p>
              <a:p>
                <a:pPr lvl="3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pt-BR" altLang="pt-BR" sz="1600" dirty="0"/>
              </a:p>
              <a:p>
                <a:pPr marL="693737" lvl="2" indent="0" eaLnBrk="1" hangingPunct="1">
                  <a:lnSpc>
                    <a:spcPct val="90000"/>
                  </a:lnSpc>
                  <a:buNone/>
                </a:pPr>
                <a:endParaRPr lang="pt-BR" altLang="pt-BR" sz="19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pt-BR" altLang="pt-BR" sz="2200" dirty="0"/>
                  <a:t>Se for trabalhar no espaço de soluções </a:t>
                </a:r>
                <a:r>
                  <a:rPr lang="pt-BR" altLang="pt-BR" sz="2200" b="1" dirty="0"/>
                  <a:t>inviáveis</a:t>
                </a:r>
                <a:r>
                  <a:rPr lang="pt-BR" altLang="pt-BR" sz="2200" dirty="0"/>
                  <a:t>: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pt-BR" altLang="pt-BR" sz="1900" dirty="0"/>
                  <a:t>A função de avaliação deve penalizar o não atendimento à restrição de peso:</a:t>
                </a:r>
              </a:p>
              <a:p>
                <a:pPr lvl="3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pt-BR" sz="1600" b="0" i="1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l-GR" altLang="pt-BR" sz="1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nary>
                              <m:naryPr>
                                <m:chr m:val="∑"/>
                                <m:ctrlP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pt-BR" altLang="pt-BR" sz="1600" dirty="0"/>
              </a:p>
              <a:p>
                <a:pPr lvl="2" eaLnBrk="1" hangingPunct="1">
                  <a:lnSpc>
                    <a:spcPct val="90000"/>
                  </a:lnSpc>
                </a:pPr>
                <a:endParaRPr lang="pt-BR" altLang="pt-BR" sz="1900" dirty="0"/>
              </a:p>
              <a:p>
                <a:pPr lvl="3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</m:t>
                    </m:r>
                  </m:oMath>
                </a14:m>
                <a:r>
                  <a:rPr lang="pt-BR" altLang="pt-BR" sz="1600" dirty="0"/>
                  <a:t> é a penalização por violar a capacidade da mochila</a:t>
                </a:r>
              </a:p>
              <a:p>
                <a:pPr lvl="2" eaLnBrk="1" hangingPunct="1">
                  <a:lnSpc>
                    <a:spcPct val="90000"/>
                  </a:lnSpc>
                </a:pPr>
                <a:endParaRPr lang="pt-BR" altLang="pt-BR" sz="1900" dirty="0"/>
              </a:p>
              <a:p>
                <a:pPr lvl="3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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pt-BR" altLang="pt-BR" sz="16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altLang="pt-BR" sz="16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pt-BR" sz="1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altLang="pt-BR" sz="1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pt-BR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1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pt-BR" altLang="pt-BR" sz="1600" dirty="0"/>
              </a:p>
            </p:txBody>
          </p:sp>
        </mc:Choice>
        <mc:Fallback xmlns="">
          <p:sp>
            <p:nvSpPr>
              <p:cNvPr id="51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444" t="-2210" b="-8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48605B65-F92D-4CCB-92DA-9FFDD4F2E199}"/>
              </a:ext>
            </a:extLst>
          </p:cNvPr>
          <p:cNvSpPr/>
          <p:nvPr/>
        </p:nvSpPr>
        <p:spPr bwMode="auto">
          <a:xfrm rot="16200000">
            <a:off x="4754467" y="3789039"/>
            <a:ext cx="216024" cy="194421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965860-9BB6-4E0A-8BD5-618A02DDB55E}"/>
              </a:ext>
            </a:extLst>
          </p:cNvPr>
          <p:cNvSpPr txBox="1"/>
          <p:nvPr/>
        </p:nvSpPr>
        <p:spPr>
          <a:xfrm>
            <a:off x="4111292" y="479715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Excesso de peso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0966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24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/>
              <a:t>Problema da Mochila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pt-BR" altLang="pt-BR" sz="2600" dirty="0"/>
                  <a:t>Supor uma mochila com capacidade b = 23 e os itens conforme tabela abaixo: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pt-BR" altLang="pt-BR" sz="2600" dirty="0"/>
              </a:p>
              <a:p>
                <a:pPr eaLnBrk="1" hangingPunct="1">
                  <a:lnSpc>
                    <a:spcPct val="90000"/>
                  </a:lnSpc>
                </a:pPr>
                <a:endParaRPr lang="pt-BR" altLang="pt-BR" sz="2600" dirty="0"/>
              </a:p>
              <a:p>
                <a:pPr eaLnBrk="1" hangingPunct="1">
                  <a:lnSpc>
                    <a:spcPct val="90000"/>
                  </a:lnSpc>
                </a:pPr>
                <a:endParaRPr lang="pt-BR" altLang="pt-BR" sz="2600" dirty="0"/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pt-BR" altLang="pt-BR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pt-BR" sz="2400" b="0" i="1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l-GR" altLang="pt-BR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nary>
                              <m:naryPr>
                                <m:chr m:val="∑"/>
                                <m:ctrlP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pt-BR" altLang="pt-BR" sz="24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pt-BR" altLang="pt-BR" sz="2200" dirty="0"/>
                  <a:t>Seja a solução </a:t>
                </a:r>
                <a:r>
                  <a:rPr lang="pt-BR" altLang="pt-BR" sz="2200" i="1" dirty="0"/>
                  <a:t>s</a:t>
                </a:r>
                <a:r>
                  <a:rPr lang="pt-BR" altLang="pt-BR" sz="2200" dirty="0"/>
                  <a:t> = (1 0 1 0 1):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pt-BR" altLang="pt-BR" sz="1900" dirty="0"/>
                  <a:t>Soma dos benefícios:     2×1 + 2×0 + 3×1 + 4×0 + 4×1 =  9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pt-BR" altLang="pt-BR" sz="1900" dirty="0"/>
                  <a:t>Soma das capacidades: 4×1 + 5×0 + 7×1 + 9×0 + 6×1 = 17</a:t>
                </a:r>
              </a:p>
              <a:p>
                <a:pPr lvl="2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</m:t>
                    </m:r>
                    <m:r>
                      <a:rPr lang="pt-BR" alt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pt-BR" altLang="pt-BR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altLang="pt-BR" sz="2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altLang="pt-BR" sz="2000" dirty="0"/>
                  <a:t> = 2 + 2 + 3 + 4 + 4 = 15</a:t>
                </a:r>
                <a:endParaRPr lang="pt-BR" altLang="pt-BR" sz="1900" dirty="0"/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pt-BR" altLang="pt-BR" sz="1900" dirty="0"/>
                  <a:t>A capacidade da mochila é respeitada, então:</a:t>
                </a:r>
              </a:p>
              <a:p>
                <a:pPr lvl="2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pt-BR" altLang="pt-BR" sz="20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pt-BR" sz="2000" b="0" i="1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l-GR" altLang="pt-BR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  <m:t>0, 17 −23</m:t>
                            </m:r>
                          </m:e>
                        </m:d>
                      </m:e>
                    </m:nary>
                  </m:oMath>
                </a14:m>
                <a:endParaRPr lang="pt-BR" altLang="pt-BR" sz="2000" dirty="0"/>
              </a:p>
              <a:p>
                <a:pPr lvl="2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pt-BR" altLang="pt-BR" sz="1800" b="0" i="1" smtClean="0">
                        <a:latin typeface="Cambria Math" panose="02040503050406030204" pitchFamily="18" charset="0"/>
                      </a:rPr>
                      <m:t>=9 −15</m:t>
                    </m:r>
                    <m:r>
                      <a:rPr lang="el-GR" altLang="pt-BR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t-BR" altLang="pt-BR" sz="1800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pt-BR" altLang="pt-B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pt-BR" sz="1800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pt-BR" altLang="pt-BR" sz="1800" dirty="0"/>
                  <a:t> = 9</a:t>
                </a:r>
              </a:p>
            </p:txBody>
          </p:sp>
        </mc:Choice>
        <mc:Fallback xmlns="">
          <p:sp>
            <p:nvSpPr>
              <p:cNvPr id="51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444" t="-2210" b="-2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B45F6D97-B6B1-4F5A-9E7B-F1101B380A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896461"/>
                  </p:ext>
                </p:extLst>
              </p:nvPr>
            </p:nvGraphicFramePr>
            <p:xfrm>
              <a:off x="1434851" y="2570476"/>
              <a:ext cx="6377509" cy="1146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6264">
                      <a:extLst>
                        <a:ext uri="{9D8B030D-6E8A-4147-A177-3AD203B41FA5}">
                          <a16:colId xmlns:a16="http://schemas.microsoft.com/office/drawing/2014/main" val="238947706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41744146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284747196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560322839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994345343"/>
                        </a:ext>
                      </a:extLst>
                    </a:gridCol>
                    <a:gridCol w="760885">
                      <a:extLst>
                        <a:ext uri="{9D8B030D-6E8A-4147-A177-3AD203B41FA5}">
                          <a16:colId xmlns:a16="http://schemas.microsoft.com/office/drawing/2014/main" val="22328508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/>
                            <a:t>Item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832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/>
                            <a:t>Peso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67689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/>
                            <a:t>Benefício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/>
                            <a:t>)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6104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B45F6D97-B6B1-4F5A-9E7B-F1101B380A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3896461"/>
                  </p:ext>
                </p:extLst>
              </p:nvPr>
            </p:nvGraphicFramePr>
            <p:xfrm>
              <a:off x="1434851" y="2570476"/>
              <a:ext cx="6377509" cy="1146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6264">
                      <a:extLst>
                        <a:ext uri="{9D8B030D-6E8A-4147-A177-3AD203B41FA5}">
                          <a16:colId xmlns:a16="http://schemas.microsoft.com/office/drawing/2014/main" val="238947706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41744146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284747196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560322839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994345343"/>
                        </a:ext>
                      </a:extLst>
                    </a:gridCol>
                    <a:gridCol w="760885">
                      <a:extLst>
                        <a:ext uri="{9D8B030D-6E8A-4147-A177-3AD203B41FA5}">
                          <a16:colId xmlns:a16="http://schemas.microsoft.com/office/drawing/2014/main" val="22328508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/>
                            <a:t>Item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832640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6" t="-103125" r="-169487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6768980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6" t="-203125" r="-169487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6104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5178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25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/>
              <a:t>Problema da Mochila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pt-BR" altLang="pt-BR" sz="2600" dirty="0"/>
                  <a:t>Supor uma mochila com capacidade b = 23 e os itens conforme tabela abaixo: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pt-BR" altLang="pt-BR" sz="2600" dirty="0"/>
              </a:p>
              <a:p>
                <a:pPr eaLnBrk="1" hangingPunct="1">
                  <a:lnSpc>
                    <a:spcPct val="90000"/>
                  </a:lnSpc>
                </a:pPr>
                <a:endParaRPr lang="pt-BR" altLang="pt-BR" sz="2600" dirty="0"/>
              </a:p>
              <a:p>
                <a:pPr eaLnBrk="1" hangingPunct="1">
                  <a:lnSpc>
                    <a:spcPct val="90000"/>
                  </a:lnSpc>
                </a:pPr>
                <a:endParaRPr lang="pt-BR" altLang="pt-BR" sz="2600" dirty="0"/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pt-BR" altLang="pt-BR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pt-BR" sz="2400" b="0" i="1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l-GR" altLang="pt-BR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pt-BR" sz="24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nary>
                              <m:naryPr>
                                <m:chr m:val="∑"/>
                                <m:ctrlP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pt-BR" altLang="pt-BR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altLang="pt-BR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pt-BR" altLang="pt-BR" sz="24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pt-BR" altLang="pt-BR" sz="2200" dirty="0"/>
                  <a:t>Seja a solução </a:t>
                </a:r>
                <a:r>
                  <a:rPr lang="pt-BR" altLang="pt-BR" sz="2200" i="1" dirty="0"/>
                  <a:t>s</a:t>
                </a:r>
                <a:r>
                  <a:rPr lang="pt-BR" altLang="pt-BR" sz="2200" dirty="0"/>
                  <a:t> = (0 1 1 1 1):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pt-BR" altLang="pt-BR" sz="1900" dirty="0"/>
                  <a:t>Soma dos benefícios:     2×0 + 2×1 + 3×1 + 4×1 + 4×1 = 13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pt-BR" altLang="pt-BR" sz="1900" dirty="0"/>
                  <a:t>Soma das capacidades: 4×0 + 5×1 + 7×1 + 9×1 + 6×1 = 27</a:t>
                </a:r>
              </a:p>
              <a:p>
                <a:pPr lvl="2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</m:t>
                    </m:r>
                    <m:r>
                      <a:rPr lang="pt-BR" alt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pt-BR" altLang="pt-BR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altLang="pt-BR" sz="20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pt-BR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BR" altLang="pt-BR" sz="2000" dirty="0"/>
                  <a:t> = 2 + 2 + 3 + 4 + 4 = 15</a:t>
                </a:r>
                <a:endParaRPr lang="pt-BR" altLang="pt-BR" sz="1900" dirty="0"/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pt-BR" altLang="pt-BR" sz="1900" dirty="0"/>
                  <a:t>A capacidade da mochila </a:t>
                </a:r>
                <a:r>
                  <a:rPr lang="pt-BR" altLang="pt-BR" sz="1900" b="1" dirty="0"/>
                  <a:t>não é</a:t>
                </a:r>
                <a:r>
                  <a:rPr lang="pt-BR" altLang="pt-BR" sz="1900" dirty="0"/>
                  <a:t> respeitada, então:</a:t>
                </a:r>
              </a:p>
              <a:p>
                <a:pPr lvl="2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pt-BR" altLang="pt-BR" sz="20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pt-BR" sz="2000" b="0" i="1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l-GR" altLang="pt-BR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t-BR" altLang="pt-BR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pt-BR" sz="2000" b="0" i="1" smtClean="0">
                                <a:latin typeface="Cambria Math" panose="02040503050406030204" pitchFamily="18" charset="0"/>
                              </a:rPr>
                              <m:t>0, 27 −23</m:t>
                            </m:r>
                          </m:e>
                        </m:d>
                      </m:e>
                    </m:nary>
                  </m:oMath>
                </a14:m>
                <a:endParaRPr lang="pt-BR" altLang="pt-BR" sz="2000" dirty="0"/>
              </a:p>
              <a:p>
                <a:pPr lvl="2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pt-BR" altLang="pt-BR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pt-BR" altLang="pt-BR" sz="1800" b="0" i="1" smtClean="0">
                        <a:latin typeface="Cambria Math" panose="02040503050406030204" pitchFamily="18" charset="0"/>
                      </a:rPr>
                      <m:t>=13 −15</m:t>
                    </m:r>
                    <m:r>
                      <a:rPr lang="el-GR" altLang="pt-BR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t-BR" altLang="pt-BR" sz="1800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lang="pt-BR" altLang="pt-B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pt-BR" sz="1800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pt-BR" altLang="pt-BR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pt-BR" altLang="pt-BR" sz="1800" dirty="0"/>
                  <a:t> = 13 – 60 = - 47</a:t>
                </a:r>
              </a:p>
            </p:txBody>
          </p:sp>
        </mc:Choice>
        <mc:Fallback xmlns="">
          <p:sp>
            <p:nvSpPr>
              <p:cNvPr id="51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444" t="-2210" b="-2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B45F6D97-B6B1-4F5A-9E7B-F1101B380AC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34851" y="2570476"/>
              <a:ext cx="6377509" cy="1146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6264">
                      <a:extLst>
                        <a:ext uri="{9D8B030D-6E8A-4147-A177-3AD203B41FA5}">
                          <a16:colId xmlns:a16="http://schemas.microsoft.com/office/drawing/2014/main" val="238947706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41744146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284747196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560322839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994345343"/>
                        </a:ext>
                      </a:extLst>
                    </a:gridCol>
                    <a:gridCol w="760885">
                      <a:extLst>
                        <a:ext uri="{9D8B030D-6E8A-4147-A177-3AD203B41FA5}">
                          <a16:colId xmlns:a16="http://schemas.microsoft.com/office/drawing/2014/main" val="22328508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/>
                            <a:t>Item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832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/>
                            <a:t>Peso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67689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/>
                            <a:t>Benefício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/>
                            <a:t>)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6104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4">
                <a:extLst>
                  <a:ext uri="{FF2B5EF4-FFF2-40B4-BE49-F238E27FC236}">
                    <a16:creationId xmlns:a16="http://schemas.microsoft.com/office/drawing/2014/main" id="{B45F6D97-B6B1-4F5A-9E7B-F1101B380AC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34851" y="2570476"/>
              <a:ext cx="6377509" cy="11465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6264">
                      <a:extLst>
                        <a:ext uri="{9D8B030D-6E8A-4147-A177-3AD203B41FA5}">
                          <a16:colId xmlns:a16="http://schemas.microsoft.com/office/drawing/2014/main" val="238947706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141744146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284747196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560322839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994345343"/>
                        </a:ext>
                      </a:extLst>
                    </a:gridCol>
                    <a:gridCol w="760885">
                      <a:extLst>
                        <a:ext uri="{9D8B030D-6E8A-4147-A177-3AD203B41FA5}">
                          <a16:colId xmlns:a16="http://schemas.microsoft.com/office/drawing/2014/main" val="22328508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/>
                            <a:t>Item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832640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6" t="-103125" r="-169487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6768980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6" t="-203125" r="-169487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36104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910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5BCFF1-7AEF-4AE6-948B-15DA8B5CF415}" type="slidenum">
              <a:rPr lang="pt-BR" altLang="en-US"/>
              <a:pPr/>
              <a:t>26</a:t>
            </a:fld>
            <a:endParaRPr lang="pt-BR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/>
              <a:t>Problema da Mochila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600" dirty="0"/>
              <a:t>Vizinhança de uma solução: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200" dirty="0"/>
              <a:t>Movimento 1: Trocar os valores de dois bits diferentes entre duas posições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900" i="1" dirty="0"/>
              <a:t>s</a:t>
            </a:r>
            <a:r>
              <a:rPr lang="pt-BR" altLang="pt-BR" sz="1900" dirty="0"/>
              <a:t> = (  0  </a:t>
            </a:r>
            <a:r>
              <a:rPr lang="pt-BR" altLang="pt-BR" sz="1900" b="1" dirty="0"/>
              <a:t>1</a:t>
            </a:r>
            <a:r>
              <a:rPr lang="pt-BR" altLang="pt-BR" sz="1900" dirty="0"/>
              <a:t>  1  1  </a:t>
            </a:r>
            <a:r>
              <a:rPr lang="pt-BR" altLang="pt-BR" sz="1900" b="1" dirty="0"/>
              <a:t>0</a:t>
            </a:r>
            <a:r>
              <a:rPr lang="pt-BR" altLang="pt-BR" sz="1900" dirty="0"/>
              <a:t> )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900" i="1" dirty="0"/>
              <a:t>s</a:t>
            </a:r>
            <a:r>
              <a:rPr lang="pt-BR" altLang="pt-BR" sz="1900" dirty="0"/>
              <a:t>’ = (  0  </a:t>
            </a:r>
            <a:r>
              <a:rPr lang="pt-BR" altLang="pt-BR" sz="1900" b="1" dirty="0"/>
              <a:t>0</a:t>
            </a:r>
            <a:r>
              <a:rPr lang="pt-BR" altLang="pt-BR" sz="1900" dirty="0"/>
              <a:t>  1  1  </a:t>
            </a:r>
            <a:r>
              <a:rPr lang="pt-BR" altLang="pt-BR" sz="1900" b="1" dirty="0"/>
              <a:t>1</a:t>
            </a:r>
            <a:r>
              <a:rPr lang="pt-BR" altLang="pt-BR" sz="1900" dirty="0"/>
              <a:t> 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2200" dirty="0"/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200" dirty="0"/>
              <a:t>Movimento 2: Inverter o valor de um bit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900" i="1" dirty="0"/>
              <a:t>s</a:t>
            </a:r>
            <a:r>
              <a:rPr lang="pt-BR" altLang="pt-BR" sz="1900" dirty="0"/>
              <a:t> = (  0  </a:t>
            </a:r>
            <a:r>
              <a:rPr lang="pt-BR" altLang="pt-BR" sz="1900" b="1" dirty="0"/>
              <a:t>1</a:t>
            </a:r>
            <a:r>
              <a:rPr lang="pt-BR" altLang="pt-BR" sz="1900" dirty="0"/>
              <a:t>  1  1  0 )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900" i="1" dirty="0"/>
              <a:t>s</a:t>
            </a:r>
            <a:r>
              <a:rPr lang="pt-BR" altLang="pt-BR" sz="1900" dirty="0"/>
              <a:t>’ = (  0  </a:t>
            </a:r>
            <a:r>
              <a:rPr lang="pt-BR" altLang="pt-BR" sz="1900" b="1" dirty="0"/>
              <a:t>0</a:t>
            </a:r>
            <a:r>
              <a:rPr lang="pt-BR" altLang="pt-BR" sz="1900" dirty="0"/>
              <a:t>  1  1  0 )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1900" dirty="0"/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200" dirty="0"/>
              <a:t>Questionamento: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900" dirty="0"/>
              <a:t>Com estes movimentos é possível explorar todo o espaço de soluções do problema?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2200" dirty="0">
              <a:latin typeface="Cambria Math"/>
              <a:ea typeface="Cambria Math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1900" dirty="0"/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1900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pt-BR" altLang="pt-BR" sz="2600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B5FF0A-3F23-4CB9-8991-EA6E969A6606}" type="slidenum">
              <a:rPr lang="pt-BR" altLang="en-US"/>
              <a:pPr/>
              <a:t>27</a:t>
            </a:fld>
            <a:endParaRPr lang="pt-BR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/>
              <a:t>Problema da Mochila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600" dirty="0"/>
              <a:t>No movimento de troca de bits, o número de bits iguais permanece o mesmo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200" dirty="0"/>
              <a:t>Com ele não é possível explorar todo o espaço de soluções do problema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1900" dirty="0"/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1900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pt-BR" altLang="pt-BR" sz="2600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B5FF0A-3F23-4CB9-8991-EA6E969A6606}" type="slidenum">
              <a:rPr lang="pt-BR" altLang="en-US"/>
              <a:pPr/>
              <a:t>28</a:t>
            </a:fld>
            <a:endParaRPr lang="pt-BR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/>
              <a:t>Problema da Mochila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600" dirty="0"/>
              <a:t>No movimento de inversão do valor do bit é possível partir de uma solução e gerar </a:t>
            </a:r>
            <a:r>
              <a:rPr lang="pt-BR" altLang="pt-BR" sz="2600" b="1" dirty="0"/>
              <a:t>qualquer</a:t>
            </a:r>
            <a:r>
              <a:rPr lang="pt-BR" altLang="pt-BR" sz="2600" dirty="0"/>
              <a:t> outra após um número finito de operações com este movimento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200" dirty="0"/>
              <a:t>Exemplo: partindo-se da solução inicial </a:t>
            </a:r>
            <a:r>
              <a:rPr lang="pt-BR" altLang="pt-BR" sz="2200" i="1" dirty="0"/>
              <a:t>s</a:t>
            </a:r>
            <a:r>
              <a:rPr lang="pt-BR" altLang="pt-BR" sz="2200" dirty="0"/>
              <a:t> = ( 0  1  1  1  0 ) é possível gerar qualquer outra solução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200" dirty="0"/>
              <a:t>Suponhamos que a solução alvo seja   </a:t>
            </a:r>
            <a:r>
              <a:rPr lang="pt-BR" altLang="pt-BR" sz="2200" i="1" dirty="0"/>
              <a:t>s</a:t>
            </a:r>
            <a:r>
              <a:rPr lang="pt-BR" altLang="pt-BR" sz="2200" dirty="0"/>
              <a:t>* = ( 0  1  0  0  1 )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200" dirty="0"/>
              <a:t>Para alcançar </a:t>
            </a:r>
            <a:r>
              <a:rPr lang="pt-BR" altLang="pt-BR" sz="2200" i="1" dirty="0"/>
              <a:t>s</a:t>
            </a:r>
            <a:r>
              <a:rPr lang="pt-BR" altLang="pt-BR" sz="2200" dirty="0"/>
              <a:t>*, basta partir da solução </a:t>
            </a:r>
            <a:r>
              <a:rPr lang="pt-BR" altLang="pt-BR" sz="2200" i="1" dirty="0"/>
              <a:t>s</a:t>
            </a:r>
            <a:r>
              <a:rPr lang="pt-BR" altLang="pt-BR" sz="2200" dirty="0"/>
              <a:t> e na primeira iteração, trocar </a:t>
            </a:r>
            <a:r>
              <a:rPr lang="pt-BR" altLang="pt-BR" sz="2200" i="1" dirty="0"/>
              <a:t>s</a:t>
            </a:r>
            <a:r>
              <a:rPr lang="pt-BR" altLang="pt-BR" sz="2200" baseline="-25000" dirty="0"/>
              <a:t>3</a:t>
            </a:r>
            <a:r>
              <a:rPr lang="pt-BR" altLang="pt-BR" sz="2200" dirty="0"/>
              <a:t> por 0, na segunda iteração trocar </a:t>
            </a:r>
            <a:r>
              <a:rPr lang="pt-BR" altLang="pt-BR" sz="2200" i="1" dirty="0"/>
              <a:t>s</a:t>
            </a:r>
            <a:r>
              <a:rPr lang="pt-BR" altLang="pt-BR" sz="2200" baseline="-25000" dirty="0"/>
              <a:t>4</a:t>
            </a:r>
            <a:r>
              <a:rPr lang="pt-BR" altLang="pt-BR" sz="2200" dirty="0"/>
              <a:t> por 0 e na terceira trocar </a:t>
            </a:r>
            <a:r>
              <a:rPr lang="pt-BR" altLang="pt-BR" sz="2200" i="1" dirty="0"/>
              <a:t>s</a:t>
            </a:r>
            <a:r>
              <a:rPr lang="pt-BR" altLang="pt-BR" sz="2200" baseline="-25000" dirty="0"/>
              <a:t>5</a:t>
            </a:r>
            <a:r>
              <a:rPr lang="pt-BR" altLang="pt-BR" sz="2200" dirty="0"/>
              <a:t> por 1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800" i="1" dirty="0"/>
              <a:t>s</a:t>
            </a:r>
            <a:r>
              <a:rPr lang="pt-BR" altLang="pt-BR" sz="1800" dirty="0"/>
              <a:t> = ( 0  1  1  1  0 ) </a:t>
            </a:r>
            <a:r>
              <a:rPr lang="pt-BR" altLang="pt-BR" sz="1800" dirty="0">
                <a:sym typeface="Wingdings" panose="05000000000000000000" pitchFamily="2" charset="2"/>
              </a:rPr>
              <a:t> </a:t>
            </a:r>
            <a:r>
              <a:rPr lang="pt-BR" altLang="pt-BR" sz="1800" dirty="0"/>
              <a:t>( 0  1  </a:t>
            </a:r>
            <a:r>
              <a:rPr lang="pt-BR" altLang="pt-BR" sz="1800" dirty="0">
                <a:solidFill>
                  <a:srgbClr val="C00000"/>
                </a:solidFill>
              </a:rPr>
              <a:t>0</a:t>
            </a:r>
            <a:r>
              <a:rPr lang="pt-BR" altLang="pt-BR" sz="1800" dirty="0"/>
              <a:t>  1  0 ) </a:t>
            </a:r>
            <a:r>
              <a:rPr lang="pt-BR" altLang="pt-BR" sz="1800" dirty="0">
                <a:sym typeface="Wingdings" panose="05000000000000000000" pitchFamily="2" charset="2"/>
              </a:rPr>
              <a:t> </a:t>
            </a:r>
            <a:r>
              <a:rPr lang="pt-BR" altLang="pt-BR" sz="1800" dirty="0"/>
              <a:t>( 0  1  0  </a:t>
            </a:r>
            <a:r>
              <a:rPr lang="pt-BR" altLang="pt-BR" sz="1800" dirty="0">
                <a:solidFill>
                  <a:srgbClr val="C00000"/>
                </a:solidFill>
              </a:rPr>
              <a:t>0</a:t>
            </a:r>
            <a:r>
              <a:rPr lang="pt-BR" altLang="pt-BR" sz="1800" dirty="0"/>
              <a:t>  0 ) </a:t>
            </a:r>
            <a:r>
              <a:rPr lang="pt-BR" altLang="pt-BR" sz="1800" dirty="0">
                <a:sym typeface="Wingdings" panose="05000000000000000000" pitchFamily="2" charset="2"/>
              </a:rPr>
              <a:t> </a:t>
            </a:r>
            <a:r>
              <a:rPr lang="pt-BR" altLang="pt-BR" sz="1800" dirty="0"/>
              <a:t>( 0  1  0  0  </a:t>
            </a:r>
            <a:r>
              <a:rPr lang="pt-BR" altLang="pt-BR" sz="1800" dirty="0">
                <a:solidFill>
                  <a:srgbClr val="C00000"/>
                </a:solidFill>
              </a:rPr>
              <a:t>1</a:t>
            </a:r>
            <a:r>
              <a:rPr lang="pt-BR" altLang="pt-BR" sz="1800" dirty="0"/>
              <a:t> ) =</a:t>
            </a:r>
            <a:r>
              <a:rPr lang="pt-BR" altLang="pt-BR" sz="1800" dirty="0">
                <a:sym typeface="Wingdings" panose="05000000000000000000" pitchFamily="2" charset="2"/>
              </a:rPr>
              <a:t> </a:t>
            </a:r>
            <a:r>
              <a:rPr lang="pt-BR" altLang="pt-BR" sz="1800" i="1" dirty="0"/>
              <a:t>s</a:t>
            </a:r>
            <a:r>
              <a:rPr lang="pt-BR" altLang="pt-BR" sz="1800" dirty="0"/>
              <a:t>*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200" dirty="0"/>
              <a:t>Então este movimento é ESSENCIAL para explorar o espaço de soluções do problema</a:t>
            </a:r>
            <a:endParaRPr lang="pt-BR" altLang="pt-BR" sz="2200" dirty="0">
              <a:latin typeface="Cambria Math"/>
              <a:ea typeface="Cambria Math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1900" dirty="0"/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1900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pt-BR" altLang="pt-BR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571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DFD25C-54B7-471A-9368-D0C2276B2980}" type="slidenum">
              <a:rPr lang="pt-BR" altLang="en-US"/>
              <a:pPr/>
              <a:t>29</a:t>
            </a:fld>
            <a:endParaRPr lang="pt-BR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/>
              <a:t>Problema da Mochila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9263"/>
            <a:ext cx="8497887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600" dirty="0"/>
              <a:t>A vizinhança de inversão do valor do bit pode ser assim representada: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800" dirty="0" err="1"/>
              <a:t>N</a:t>
            </a:r>
            <a:r>
              <a:rPr lang="pt-BR" altLang="pt-BR" sz="1800" baseline="30000" dirty="0" err="1"/>
              <a:t>Inv</a:t>
            </a:r>
            <a:r>
              <a:rPr lang="pt-BR" altLang="pt-BR" sz="1800" dirty="0"/>
              <a:t>(s) = {</a:t>
            </a:r>
            <a:r>
              <a:rPr lang="pt-BR" altLang="pt-BR" sz="1800" i="1" dirty="0"/>
              <a:t>s</a:t>
            </a:r>
            <a:r>
              <a:rPr lang="pt-BR" altLang="pt-BR" sz="1800" dirty="0"/>
              <a:t>’ : </a:t>
            </a:r>
            <a:r>
              <a:rPr lang="pt-BR" altLang="pt-BR" sz="1800" i="1" dirty="0"/>
              <a:t>s</a:t>
            </a:r>
            <a:r>
              <a:rPr lang="pt-BR" altLang="pt-BR" sz="1800" dirty="0"/>
              <a:t>’ </a:t>
            </a:r>
            <a:r>
              <a:rPr lang="pt-BR" altLang="pt-BR" sz="1800" dirty="0">
                <a:sym typeface="Symbol"/>
              </a:rPr>
              <a:t> </a:t>
            </a:r>
            <a:r>
              <a:rPr lang="pt-BR" altLang="pt-BR" sz="1800" dirty="0"/>
              <a:t>s </a:t>
            </a:r>
            <a:r>
              <a:rPr lang="pt-BR" altLang="pt-BR" sz="1800" dirty="0">
                <a:sym typeface="Symbol"/>
              </a:rPr>
              <a:t></a:t>
            </a:r>
            <a:r>
              <a:rPr lang="pt-BR" altLang="pt-BR" sz="1800" dirty="0"/>
              <a:t> </a:t>
            </a:r>
            <a:r>
              <a:rPr lang="pt-BR" altLang="pt-BR" sz="1800" dirty="0" err="1"/>
              <a:t>m</a:t>
            </a:r>
            <a:r>
              <a:rPr lang="pt-BR" altLang="pt-BR" sz="1800" baseline="-25000" dirty="0" err="1"/>
              <a:t>inv</a:t>
            </a:r>
            <a:r>
              <a:rPr lang="pt-BR" altLang="pt-BR" sz="1800" dirty="0"/>
              <a:t>}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800" dirty="0" err="1"/>
              <a:t>m</a:t>
            </a:r>
            <a:r>
              <a:rPr lang="pt-BR" altLang="pt-BR" sz="1800" baseline="-25000" dirty="0" err="1"/>
              <a:t>inv</a:t>
            </a:r>
            <a:r>
              <a:rPr lang="pt-BR" altLang="pt-BR" sz="1800" dirty="0"/>
              <a:t> = movimento de inverter o valor de um bit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300" dirty="0"/>
              <a:t>Para a solução s = ( 0 1 1 1 0 ), a vizinhança </a:t>
            </a:r>
            <a:r>
              <a:rPr lang="pt-BR" altLang="pt-BR" sz="2400" dirty="0" err="1"/>
              <a:t>N</a:t>
            </a:r>
            <a:r>
              <a:rPr lang="pt-BR" altLang="pt-BR" sz="2400" baseline="30000" dirty="0" err="1"/>
              <a:t>Inv</a:t>
            </a:r>
            <a:r>
              <a:rPr lang="pt-BR" altLang="pt-BR" sz="2300" dirty="0"/>
              <a:t> é formada pelos seguintes vizinhos: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900" i="1" dirty="0"/>
              <a:t>s</a:t>
            </a:r>
            <a:r>
              <a:rPr lang="pt-BR" altLang="pt-BR" sz="1900" dirty="0"/>
              <a:t>’</a:t>
            </a:r>
            <a:r>
              <a:rPr lang="pt-BR" altLang="pt-BR" sz="1900" baseline="-25000" dirty="0"/>
              <a:t>1</a:t>
            </a:r>
            <a:r>
              <a:rPr lang="pt-BR" altLang="pt-BR" sz="1900" dirty="0"/>
              <a:t> = ( </a:t>
            </a:r>
            <a:r>
              <a:rPr lang="pt-BR" altLang="pt-BR" sz="1900" b="1" dirty="0"/>
              <a:t>1</a:t>
            </a:r>
            <a:r>
              <a:rPr lang="pt-BR" altLang="pt-BR" sz="1900" dirty="0"/>
              <a:t> 1 1 1 0)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900" i="1" dirty="0"/>
              <a:t>s</a:t>
            </a:r>
            <a:r>
              <a:rPr lang="pt-BR" altLang="pt-BR" sz="1900" dirty="0"/>
              <a:t>’</a:t>
            </a:r>
            <a:r>
              <a:rPr lang="pt-BR" altLang="pt-BR" sz="1900" baseline="-25000" dirty="0"/>
              <a:t>2</a:t>
            </a:r>
            <a:r>
              <a:rPr lang="pt-BR" altLang="pt-BR" sz="1900" dirty="0"/>
              <a:t> = ( 0 </a:t>
            </a:r>
            <a:r>
              <a:rPr lang="pt-BR" altLang="pt-BR" sz="1900" b="1" dirty="0"/>
              <a:t>0</a:t>
            </a:r>
            <a:r>
              <a:rPr lang="pt-BR" altLang="pt-BR" sz="1900" dirty="0"/>
              <a:t> 1 1 0)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900" i="1" dirty="0"/>
              <a:t>s</a:t>
            </a:r>
            <a:r>
              <a:rPr lang="pt-BR" altLang="pt-BR" sz="1900" dirty="0"/>
              <a:t>’</a:t>
            </a:r>
            <a:r>
              <a:rPr lang="pt-BR" altLang="pt-BR" sz="1900" baseline="-25000" dirty="0"/>
              <a:t>3</a:t>
            </a:r>
            <a:r>
              <a:rPr lang="pt-BR" altLang="pt-BR" sz="1900" dirty="0"/>
              <a:t> = ( 0 1 </a:t>
            </a:r>
            <a:r>
              <a:rPr lang="pt-BR" altLang="pt-BR" sz="1900" b="1" dirty="0"/>
              <a:t>0</a:t>
            </a:r>
            <a:r>
              <a:rPr lang="pt-BR" altLang="pt-BR" sz="1900" dirty="0"/>
              <a:t> 1 0)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900" i="1" dirty="0"/>
              <a:t>s</a:t>
            </a:r>
            <a:r>
              <a:rPr lang="pt-BR" altLang="pt-BR" sz="1900" dirty="0"/>
              <a:t>’</a:t>
            </a:r>
            <a:r>
              <a:rPr lang="pt-BR" altLang="pt-BR" sz="1900" baseline="-25000" dirty="0"/>
              <a:t>4</a:t>
            </a:r>
            <a:r>
              <a:rPr lang="pt-BR" altLang="pt-BR" sz="1900" dirty="0"/>
              <a:t> = ( 0 1 1 </a:t>
            </a:r>
            <a:r>
              <a:rPr lang="pt-BR" altLang="pt-BR" sz="1900" b="1" dirty="0"/>
              <a:t>0</a:t>
            </a:r>
            <a:r>
              <a:rPr lang="pt-BR" altLang="pt-BR" sz="1900" dirty="0"/>
              <a:t> 0)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1900" i="1" dirty="0"/>
              <a:t>s</a:t>
            </a:r>
            <a:r>
              <a:rPr lang="pt-BR" altLang="pt-BR" sz="1900" dirty="0"/>
              <a:t>’</a:t>
            </a:r>
            <a:r>
              <a:rPr lang="pt-BR" altLang="pt-BR" sz="1900" baseline="-25000" dirty="0"/>
              <a:t>5</a:t>
            </a:r>
            <a:r>
              <a:rPr lang="pt-BR" altLang="pt-BR" sz="1900" dirty="0"/>
              <a:t> = ( 0 1 1 1 </a:t>
            </a:r>
            <a:r>
              <a:rPr lang="pt-BR" altLang="pt-BR" sz="1900" b="1" dirty="0"/>
              <a:t>1</a:t>
            </a:r>
            <a:r>
              <a:rPr lang="pt-BR" altLang="pt-BR" sz="1900" dirty="0"/>
              <a:t>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pt-BR" altLang="pt-BR" sz="2400" dirty="0" err="1"/>
              <a:t>N</a:t>
            </a:r>
            <a:r>
              <a:rPr lang="pt-BR" altLang="pt-BR" sz="2400" baseline="30000" dirty="0" err="1"/>
              <a:t>Inv</a:t>
            </a:r>
            <a:r>
              <a:rPr lang="pt-BR" altLang="pt-BR" sz="2400" dirty="0"/>
              <a:t>(s) = {</a:t>
            </a:r>
            <a:r>
              <a:rPr lang="pt-BR" altLang="pt-BR" sz="2400" i="1" dirty="0"/>
              <a:t>s</a:t>
            </a:r>
            <a:r>
              <a:rPr lang="pt-BR" altLang="pt-BR" sz="2400" dirty="0"/>
              <a:t>’</a:t>
            </a:r>
            <a:r>
              <a:rPr lang="pt-BR" altLang="pt-BR" sz="2400" baseline="-25000" dirty="0"/>
              <a:t>1</a:t>
            </a:r>
            <a:r>
              <a:rPr lang="pt-BR" altLang="pt-BR" sz="2400" dirty="0"/>
              <a:t> , </a:t>
            </a:r>
            <a:r>
              <a:rPr lang="pt-BR" altLang="pt-BR" sz="2400" i="1" dirty="0"/>
              <a:t>s</a:t>
            </a:r>
            <a:r>
              <a:rPr lang="pt-BR" altLang="pt-BR" sz="2400" dirty="0"/>
              <a:t>’</a:t>
            </a:r>
            <a:r>
              <a:rPr lang="pt-BR" altLang="pt-BR" sz="2400" baseline="-25000" dirty="0"/>
              <a:t>2</a:t>
            </a:r>
            <a:r>
              <a:rPr lang="pt-BR" altLang="pt-BR" sz="2400" dirty="0"/>
              <a:t> , </a:t>
            </a:r>
            <a:r>
              <a:rPr lang="pt-BR" altLang="pt-BR" sz="2400" i="1" dirty="0"/>
              <a:t>s</a:t>
            </a:r>
            <a:r>
              <a:rPr lang="pt-BR" altLang="pt-BR" sz="2400" dirty="0"/>
              <a:t>’</a:t>
            </a:r>
            <a:r>
              <a:rPr lang="pt-BR" altLang="pt-BR" sz="2400" baseline="-25000" dirty="0"/>
              <a:t>3</a:t>
            </a:r>
            <a:r>
              <a:rPr lang="pt-BR" altLang="pt-BR" sz="2400" dirty="0"/>
              <a:t> , </a:t>
            </a:r>
            <a:r>
              <a:rPr lang="pt-BR" altLang="pt-BR" sz="2400" i="1" dirty="0"/>
              <a:t>s</a:t>
            </a:r>
            <a:r>
              <a:rPr lang="pt-BR" altLang="pt-BR" sz="2400" dirty="0"/>
              <a:t>’</a:t>
            </a:r>
            <a:r>
              <a:rPr lang="pt-BR" altLang="pt-BR" sz="2400" baseline="-25000" dirty="0"/>
              <a:t>4</a:t>
            </a:r>
            <a:r>
              <a:rPr lang="pt-BR" altLang="pt-BR" sz="2400" dirty="0"/>
              <a:t> , </a:t>
            </a:r>
            <a:r>
              <a:rPr lang="pt-BR" altLang="pt-BR" sz="2400" i="1" dirty="0"/>
              <a:t>s</a:t>
            </a:r>
            <a:r>
              <a:rPr lang="pt-BR" altLang="pt-BR" sz="2400" dirty="0"/>
              <a:t>’</a:t>
            </a:r>
            <a:r>
              <a:rPr lang="pt-BR" altLang="pt-BR" sz="2400" baseline="-25000" dirty="0"/>
              <a:t>5</a:t>
            </a:r>
            <a:r>
              <a:rPr lang="pt-BR" altLang="pt-BR" sz="2400" dirty="0"/>
              <a:t>}</a:t>
            </a:r>
            <a:endParaRPr lang="pt-BR" altLang="pt-BR" sz="2300" dirty="0"/>
          </a:p>
          <a:p>
            <a:pPr lvl="2"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pt-BR" altLang="pt-BR" sz="1900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pt-BR" altLang="pt-BR" sz="26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45DB3B-EA82-437A-BA55-9768F569E59A}" type="slidenum">
              <a:rPr lang="pt-BR" altLang="en-US"/>
              <a:pPr/>
              <a:t>3</a:t>
            </a:fld>
            <a:endParaRPr lang="pt-BR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Heurísticas de refinamento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Também chamadas de heurísticas de busca local</a:t>
            </a:r>
          </a:p>
          <a:p>
            <a:pPr eaLnBrk="1" hangingPunct="1"/>
            <a:r>
              <a:rPr lang="pt-BR" altLang="pt-BR" dirty="0"/>
              <a:t>Baseadas na noção de vizinhança</a:t>
            </a:r>
          </a:p>
          <a:p>
            <a:pPr eaLnBrk="1" hangingPunct="1"/>
            <a:r>
              <a:rPr lang="pt-BR" altLang="pt-BR" dirty="0"/>
              <a:t>A cada solução </a:t>
            </a:r>
            <a:r>
              <a:rPr lang="pt-BR" altLang="pt-BR" i="1" dirty="0"/>
              <a:t>s</a:t>
            </a:r>
            <a:r>
              <a:rPr lang="pt-BR" altLang="pt-BR" dirty="0"/>
              <a:t> está associado um conjunto de vizinhos </a:t>
            </a:r>
            <a:r>
              <a:rPr lang="pt-BR" altLang="pt-BR" i="1" dirty="0"/>
              <a:t>s</a:t>
            </a:r>
            <a:r>
              <a:rPr lang="pt-BR" altLang="pt-BR" dirty="0"/>
              <a:t>’ definidos por um determinado tipo de movimento </a:t>
            </a:r>
            <a:r>
              <a:rPr lang="pt-BR" altLang="pt-BR" i="1" dirty="0"/>
              <a:t>m</a:t>
            </a:r>
          </a:p>
          <a:p>
            <a:pPr eaLnBrk="1" hangingPunct="1"/>
            <a:r>
              <a:rPr lang="pt-BR" altLang="pt-BR" i="1" dirty="0"/>
              <a:t>s</a:t>
            </a:r>
            <a:r>
              <a:rPr lang="pt-BR" altLang="pt-BR" dirty="0"/>
              <a:t>’ = </a:t>
            </a:r>
            <a:r>
              <a:rPr lang="pt-BR" altLang="pt-BR" i="1" dirty="0"/>
              <a:t>s</a:t>
            </a:r>
            <a:r>
              <a:rPr lang="pt-BR" altLang="pt-BR" dirty="0"/>
              <a:t> </a:t>
            </a:r>
            <a:r>
              <a:rPr lang="pt-BR" altLang="pt-BR" dirty="0">
                <a:sym typeface="Symbol" panose="05050102010706020507" pitchFamily="18" charset="2"/>
              </a:rPr>
              <a:t> </a:t>
            </a:r>
            <a:r>
              <a:rPr lang="pt-BR" altLang="pt-BR" i="1" dirty="0"/>
              <a:t>m</a:t>
            </a:r>
            <a:endParaRPr lang="pt-BR" altLang="pt-BR" dirty="0"/>
          </a:p>
          <a:p>
            <a:pPr eaLnBrk="1" hangingPunct="1"/>
            <a:r>
              <a:rPr lang="pt-BR" altLang="pt-BR" dirty="0"/>
              <a:t>O tipo de movimento é </a:t>
            </a:r>
            <a:r>
              <a:rPr lang="pt-BR" altLang="pt-BR" u="sng" dirty="0"/>
              <a:t>dependente</a:t>
            </a:r>
            <a:r>
              <a:rPr lang="pt-BR" altLang="pt-BR" dirty="0"/>
              <a:t> do problema</a:t>
            </a:r>
            <a:endParaRPr lang="pt-BR" altLang="pt-BR" i="1" dirty="0"/>
          </a:p>
        </p:txBody>
      </p:sp>
    </p:spTree>
    <p:extLst>
      <p:ext uri="{BB962C8B-B14F-4D97-AF65-F5344CB8AC3E}">
        <p14:creationId xmlns:p14="http://schemas.microsoft.com/office/powerpoint/2010/main" val="1176299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79751D-D6ED-47C2-B752-D43D7FD36316}" type="slidenum">
              <a:rPr lang="pt-BR" altLang="en-US"/>
              <a:pPr/>
              <a:t>30</a:t>
            </a:fld>
            <a:endParaRPr lang="pt-BR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Problema do Caixeiro Viajante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/>
              <a:t>Dado um conjunto de cidades e uma matriz de distâncias entre elas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/>
              <a:t>PCV consiste em encontrar uma rota para um Caixeiro Viajante tal que este: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pt-BR" altLang="pt-BR" sz="2200"/>
              <a:t>parta de uma cidade origem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pt-BR" altLang="pt-BR" sz="2200"/>
              <a:t>passe por todas as demais cidades uma única vez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pt-BR" altLang="pt-BR" sz="2200"/>
              <a:t>retorne à cidade origem ao final do percurso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pt-BR" altLang="pt-BR" sz="2200"/>
              <a:t>percorra a menor distância possível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/>
              <a:t>Rota conhecida como ciclo hamiltoniano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035E7-8789-457F-A034-ACAF8CBF3D4F}" type="slidenum">
              <a:rPr lang="pt-BR" altLang="en-US"/>
              <a:pPr/>
              <a:t>31</a:t>
            </a:fld>
            <a:endParaRPr lang="pt-BR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Estrutura de vizinhança para o PCV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No PCV, um movimento </a:t>
            </a:r>
            <a:r>
              <a:rPr lang="pt-BR" altLang="pt-BR" i="1"/>
              <a:t>m</a:t>
            </a:r>
            <a:r>
              <a:rPr lang="pt-BR" altLang="pt-BR"/>
              <a:t> pode ser a troca da ordem de visita entre duas cidades</a:t>
            </a:r>
          </a:p>
          <a:p>
            <a:pPr eaLnBrk="1" hangingPunct="1"/>
            <a:r>
              <a:rPr lang="pt-BR" altLang="pt-BR"/>
              <a:t>Exemplo:</a:t>
            </a:r>
          </a:p>
          <a:p>
            <a:pPr marL="742950" lvl="1" indent="-285750" eaLnBrk="1" hangingPunct="1"/>
            <a:r>
              <a:rPr lang="pt-BR" altLang="pt-BR"/>
              <a:t>Dada a solução s  = (6 1 3 2 4 5), são exemplos de vizinhos de s:</a:t>
            </a:r>
          </a:p>
          <a:p>
            <a:pPr marL="1143000" lvl="2" indent="-228600" eaLnBrk="1" hangingPunct="1"/>
            <a:r>
              <a:rPr lang="pt-BR" altLang="pt-BR"/>
              <a:t>s’ = (6 </a:t>
            </a:r>
            <a:r>
              <a:rPr lang="pt-BR" altLang="pt-BR" b="1"/>
              <a:t>4</a:t>
            </a:r>
            <a:r>
              <a:rPr lang="pt-BR" altLang="pt-BR"/>
              <a:t> 3 2 </a:t>
            </a:r>
            <a:r>
              <a:rPr lang="pt-BR" altLang="pt-BR" b="1"/>
              <a:t>1</a:t>
            </a:r>
            <a:r>
              <a:rPr lang="pt-BR" altLang="pt-BR"/>
              <a:t> 5)</a:t>
            </a:r>
          </a:p>
          <a:p>
            <a:pPr marL="1143000" lvl="2" indent="-228600" eaLnBrk="1" hangingPunct="1"/>
            <a:r>
              <a:rPr lang="pt-BR" altLang="pt-BR"/>
              <a:t>s’’ = (6 1 </a:t>
            </a:r>
            <a:r>
              <a:rPr lang="pt-BR" altLang="pt-BR" b="1"/>
              <a:t>4</a:t>
            </a:r>
            <a:r>
              <a:rPr lang="pt-BR" altLang="pt-BR"/>
              <a:t> 2 </a:t>
            </a:r>
            <a:r>
              <a:rPr lang="pt-BR" altLang="pt-BR" b="1"/>
              <a:t>3</a:t>
            </a:r>
            <a:r>
              <a:rPr lang="pt-BR" altLang="pt-BR"/>
              <a:t> 5)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C70D0B-17F8-4FA9-B768-EBE338BFB545}" type="slidenum">
              <a:rPr lang="pt-BR" altLang="en-US"/>
              <a:pPr/>
              <a:t>32</a:t>
            </a:fld>
            <a:endParaRPr lang="pt-BR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8600"/>
            <a:ext cx="7313612" cy="639763"/>
          </a:xfrm>
        </p:spPr>
        <p:txBody>
          <a:bodyPr/>
          <a:lstStyle/>
          <a:p>
            <a:pPr eaLnBrk="1" hangingPunct="1"/>
            <a:r>
              <a:rPr lang="pt-BR" altLang="pt-BR" sz="3100"/>
              <a:t>PCV - Ex: Vizinhos de uma solução </a:t>
            </a:r>
            <a:r>
              <a:rPr lang="pt-BR" altLang="pt-BR" sz="3100" i="1"/>
              <a:t>s</a:t>
            </a:r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1879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1</a:t>
            </a:r>
          </a:p>
        </p:txBody>
      </p:sp>
      <p:sp>
        <p:nvSpPr>
          <p:cNvPr id="14341" name="Oval 4"/>
          <p:cNvSpPr>
            <a:spLocks noChangeArrowheads="1"/>
          </p:cNvSpPr>
          <p:nvPr/>
        </p:nvSpPr>
        <p:spPr bwMode="auto"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4</a:t>
            </a:r>
          </a:p>
        </p:txBody>
      </p:sp>
      <p:sp>
        <p:nvSpPr>
          <p:cNvPr id="14342" name="Oval 5"/>
          <p:cNvSpPr>
            <a:spLocks noChangeArrowheads="1"/>
          </p:cNvSpPr>
          <p:nvPr/>
        </p:nvSpPr>
        <p:spPr bwMode="auto">
          <a:xfrm>
            <a:off x="4292600" y="44196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3</a:t>
            </a:r>
          </a:p>
        </p:txBody>
      </p:sp>
      <p:sp>
        <p:nvSpPr>
          <p:cNvPr id="14343" name="Oval 6"/>
          <p:cNvSpPr>
            <a:spLocks noChangeArrowheads="1"/>
          </p:cNvSpPr>
          <p:nvPr/>
        </p:nvSpPr>
        <p:spPr bwMode="auto">
          <a:xfrm>
            <a:off x="3276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1879600" y="52832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5</a:t>
            </a:r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6</a:t>
            </a:r>
          </a:p>
        </p:txBody>
      </p:sp>
      <p:graphicFrame>
        <p:nvGraphicFramePr>
          <p:cNvPr id="317449" name="Group 9"/>
          <p:cNvGraphicFramePr>
            <a:graphicFrameLocks noGrp="1"/>
          </p:cNvGraphicFramePr>
          <p:nvPr/>
        </p:nvGraphicFramePr>
        <p:xfrm>
          <a:off x="779463" y="114300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Cid.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412" name="Rectangle 75"/>
          <p:cNvSpPr>
            <a:spLocks noGrp="1" noChangeArrowheads="1"/>
          </p:cNvSpPr>
          <p:nvPr>
            <p:ph type="body" idx="1"/>
          </p:nvPr>
        </p:nvSpPr>
        <p:spPr>
          <a:xfrm>
            <a:off x="5081588" y="5214938"/>
            <a:ext cx="2038350" cy="415925"/>
          </a:xfrm>
          <a:noFill/>
        </p:spPr>
        <p:txBody>
          <a:bodyPr/>
          <a:lstStyle/>
          <a:p>
            <a:pPr marL="177800" indent="-177800" eaLnBrk="1" hangingPunct="1"/>
            <a:r>
              <a:rPr lang="pt-BR" altLang="pt-BR" sz="1200" b="1"/>
              <a:t>Distância Total</a:t>
            </a:r>
            <a:r>
              <a:rPr lang="pt-BR" altLang="pt-BR" sz="1200"/>
              <a:t> </a:t>
            </a:r>
            <a:r>
              <a:rPr lang="pt-BR" altLang="pt-BR" sz="1200" b="1" i="1"/>
              <a:t>s </a:t>
            </a:r>
            <a:r>
              <a:rPr lang="pt-BR" altLang="pt-BR" sz="1200" b="1"/>
              <a:t>=</a:t>
            </a:r>
          </a:p>
        </p:txBody>
      </p:sp>
      <p:sp>
        <p:nvSpPr>
          <p:cNvPr id="14413" name="Text Box 76"/>
          <p:cNvSpPr txBox="1">
            <a:spLocks noChangeArrowheads="1"/>
          </p:cNvSpPr>
          <p:nvPr/>
        </p:nvSpPr>
        <p:spPr bwMode="auto">
          <a:xfrm>
            <a:off x="6678613" y="5210175"/>
            <a:ext cx="4143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/>
              <a:t> 20</a:t>
            </a:r>
          </a:p>
        </p:txBody>
      </p:sp>
      <p:cxnSp>
        <p:nvCxnSpPr>
          <p:cNvPr id="14414" name="AutoShape 78"/>
          <p:cNvCxnSpPr>
            <a:cxnSpLocks noChangeShapeType="1"/>
            <a:stCxn id="14344" idx="1"/>
            <a:endCxn id="14345" idx="5"/>
          </p:cNvCxnSpPr>
          <p:nvPr/>
        </p:nvCxnSpPr>
        <p:spPr bwMode="auto">
          <a:xfrm flipH="1" flipV="1">
            <a:off x="1206500" y="4787900"/>
            <a:ext cx="736600" cy="558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15" name="Text Box 80"/>
          <p:cNvSpPr txBox="1">
            <a:spLocks noChangeArrowheads="1"/>
          </p:cNvSpPr>
          <p:nvPr/>
        </p:nvSpPr>
        <p:spPr bwMode="auto">
          <a:xfrm>
            <a:off x="1371600" y="50038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2</a:t>
            </a:r>
          </a:p>
        </p:txBody>
      </p:sp>
      <p:cxnSp>
        <p:nvCxnSpPr>
          <p:cNvPr id="14416" name="AutoShape 81"/>
          <p:cNvCxnSpPr>
            <a:cxnSpLocks noChangeShapeType="1"/>
            <a:stCxn id="14345" idx="7"/>
            <a:endCxn id="14340" idx="3"/>
          </p:cNvCxnSpPr>
          <p:nvPr/>
        </p:nvCxnSpPr>
        <p:spPr bwMode="auto">
          <a:xfrm flipV="1">
            <a:off x="1206500" y="3949700"/>
            <a:ext cx="7366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17" name="Text Box 82"/>
          <p:cNvSpPr txBox="1">
            <a:spLocks noChangeArrowheads="1"/>
          </p:cNvSpPr>
          <p:nvPr/>
        </p:nvSpPr>
        <p:spPr bwMode="auto">
          <a:xfrm>
            <a:off x="1371600" y="40179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1</a:t>
            </a:r>
          </a:p>
        </p:txBody>
      </p:sp>
      <p:cxnSp>
        <p:nvCxnSpPr>
          <p:cNvPr id="14418" name="AutoShape 83"/>
          <p:cNvCxnSpPr>
            <a:cxnSpLocks noChangeShapeType="1"/>
            <a:stCxn id="14340" idx="5"/>
            <a:endCxn id="14342" idx="2"/>
          </p:cNvCxnSpPr>
          <p:nvPr/>
        </p:nvCxnSpPr>
        <p:spPr bwMode="auto">
          <a:xfrm>
            <a:off x="2247900" y="3949700"/>
            <a:ext cx="2044700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19" name="AutoShape 84"/>
          <p:cNvCxnSpPr>
            <a:cxnSpLocks noChangeShapeType="1"/>
            <a:stCxn id="14342" idx="1"/>
            <a:endCxn id="14343" idx="5"/>
          </p:cNvCxnSpPr>
          <p:nvPr/>
        </p:nvCxnSpPr>
        <p:spPr bwMode="auto">
          <a:xfrm flipH="1" flipV="1">
            <a:off x="3644900" y="3949700"/>
            <a:ext cx="711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20" name="Text Box 85"/>
          <p:cNvSpPr txBox="1">
            <a:spLocks noChangeArrowheads="1"/>
          </p:cNvSpPr>
          <p:nvPr/>
        </p:nvSpPr>
        <p:spPr bwMode="auto">
          <a:xfrm>
            <a:off x="3962400" y="40386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5</a:t>
            </a:r>
          </a:p>
        </p:txBody>
      </p:sp>
      <p:sp>
        <p:nvSpPr>
          <p:cNvPr id="14421" name="Text Box 86"/>
          <p:cNvSpPr txBox="1">
            <a:spLocks noChangeArrowheads="1"/>
          </p:cNvSpPr>
          <p:nvPr/>
        </p:nvSpPr>
        <p:spPr bwMode="auto">
          <a:xfrm>
            <a:off x="2730500" y="39243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1</a:t>
            </a:r>
          </a:p>
        </p:txBody>
      </p:sp>
      <p:cxnSp>
        <p:nvCxnSpPr>
          <p:cNvPr id="14422" name="AutoShape 87"/>
          <p:cNvCxnSpPr>
            <a:cxnSpLocks noChangeShapeType="1"/>
            <a:stCxn id="14343" idx="4"/>
            <a:endCxn id="14341" idx="0"/>
          </p:cNvCxnSpPr>
          <p:nvPr/>
        </p:nvCxnSpPr>
        <p:spPr bwMode="auto">
          <a:xfrm>
            <a:off x="3492500" y="4013200"/>
            <a:ext cx="0" cy="1270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23" name="AutoShape 88"/>
          <p:cNvCxnSpPr>
            <a:cxnSpLocks noChangeShapeType="1"/>
            <a:stCxn id="14341" idx="2"/>
            <a:endCxn id="14344" idx="6"/>
          </p:cNvCxnSpPr>
          <p:nvPr/>
        </p:nvCxnSpPr>
        <p:spPr bwMode="auto">
          <a:xfrm flipH="1">
            <a:off x="2311400" y="5499100"/>
            <a:ext cx="965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24" name="Text Box 89"/>
          <p:cNvSpPr txBox="1">
            <a:spLocks noChangeArrowheads="1"/>
          </p:cNvSpPr>
          <p:nvPr/>
        </p:nvSpPr>
        <p:spPr bwMode="auto">
          <a:xfrm>
            <a:off x="3441700" y="46783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9</a:t>
            </a:r>
          </a:p>
        </p:txBody>
      </p:sp>
      <p:sp>
        <p:nvSpPr>
          <p:cNvPr id="14425" name="Text Box 90"/>
          <p:cNvSpPr txBox="1">
            <a:spLocks noChangeArrowheads="1"/>
          </p:cNvSpPr>
          <p:nvPr/>
        </p:nvSpPr>
        <p:spPr bwMode="auto">
          <a:xfrm>
            <a:off x="2717800" y="54737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2</a:t>
            </a:r>
          </a:p>
        </p:txBody>
      </p:sp>
      <p:sp>
        <p:nvSpPr>
          <p:cNvPr id="14426" name="Text Box 91"/>
          <p:cNvSpPr txBox="1">
            <a:spLocks noChangeArrowheads="1"/>
          </p:cNvSpPr>
          <p:nvPr/>
        </p:nvSpPr>
        <p:spPr bwMode="auto">
          <a:xfrm>
            <a:off x="4859338" y="5619750"/>
            <a:ext cx="3124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500" i="1"/>
              <a:t>s</a:t>
            </a:r>
            <a:r>
              <a:rPr lang="pt-BR" altLang="pt-BR" sz="2500"/>
              <a:t> = (6 1 3 2 4 5)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B5E4A1-7119-45D1-83B6-AF52A14ED56B}" type="slidenum">
              <a:rPr lang="pt-BR" altLang="en-US"/>
              <a:pPr/>
              <a:t>33</a:t>
            </a:fld>
            <a:endParaRPr lang="pt-BR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240587" cy="639763"/>
          </a:xfrm>
        </p:spPr>
        <p:txBody>
          <a:bodyPr/>
          <a:lstStyle/>
          <a:p>
            <a:pPr eaLnBrk="1" hangingPunct="1"/>
            <a:r>
              <a:rPr lang="pt-BR" altLang="pt-BR" sz="3100"/>
              <a:t>PCV - Ex: Vizinhos de uma solução </a:t>
            </a:r>
            <a:r>
              <a:rPr lang="pt-BR" altLang="pt-BR" sz="3100" i="1"/>
              <a:t>s</a:t>
            </a: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1879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1</a:t>
            </a:r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4</a:t>
            </a:r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4292600" y="44196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3</a:t>
            </a:r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3276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1879600" y="52832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5</a:t>
            </a:r>
          </a:p>
        </p:txBody>
      </p:sp>
      <p:sp>
        <p:nvSpPr>
          <p:cNvPr id="15369" name="Oval 8"/>
          <p:cNvSpPr>
            <a:spLocks noChangeArrowheads="1"/>
          </p:cNvSpPr>
          <p:nvPr/>
        </p:nvSpPr>
        <p:spPr bwMode="auto"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6</a:t>
            </a:r>
          </a:p>
        </p:txBody>
      </p:sp>
      <p:graphicFrame>
        <p:nvGraphicFramePr>
          <p:cNvPr id="318473" name="Group 9"/>
          <p:cNvGraphicFramePr>
            <a:graphicFrameLocks noGrp="1"/>
          </p:cNvGraphicFramePr>
          <p:nvPr/>
        </p:nvGraphicFramePr>
        <p:xfrm>
          <a:off x="779463" y="114300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Cid.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436" name="Rectangle 75"/>
          <p:cNvSpPr>
            <a:spLocks noGrp="1" noChangeArrowheads="1"/>
          </p:cNvSpPr>
          <p:nvPr>
            <p:ph type="body" idx="1"/>
          </p:nvPr>
        </p:nvSpPr>
        <p:spPr>
          <a:xfrm>
            <a:off x="5081588" y="5214938"/>
            <a:ext cx="2038350" cy="415925"/>
          </a:xfrm>
          <a:noFill/>
        </p:spPr>
        <p:txBody>
          <a:bodyPr/>
          <a:lstStyle/>
          <a:p>
            <a:pPr marL="177800" indent="-177800" eaLnBrk="1" hangingPunct="1"/>
            <a:r>
              <a:rPr lang="pt-BR" altLang="pt-BR" sz="1200" b="1"/>
              <a:t>Distância Total</a:t>
            </a:r>
            <a:r>
              <a:rPr lang="pt-BR" altLang="pt-BR" sz="1200"/>
              <a:t> </a:t>
            </a:r>
            <a:r>
              <a:rPr lang="pt-BR" altLang="pt-BR" sz="1200" b="1" i="1"/>
              <a:t>s’ </a:t>
            </a:r>
            <a:r>
              <a:rPr lang="pt-BR" altLang="pt-BR" sz="1200" b="1"/>
              <a:t>=</a:t>
            </a:r>
          </a:p>
        </p:txBody>
      </p:sp>
      <p:sp>
        <p:nvSpPr>
          <p:cNvPr id="15437" name="Text Box 76"/>
          <p:cNvSpPr txBox="1">
            <a:spLocks noChangeArrowheads="1"/>
          </p:cNvSpPr>
          <p:nvPr/>
        </p:nvSpPr>
        <p:spPr bwMode="auto">
          <a:xfrm>
            <a:off x="6659563" y="5197475"/>
            <a:ext cx="4143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/>
              <a:t> 27</a:t>
            </a:r>
          </a:p>
        </p:txBody>
      </p:sp>
      <p:cxnSp>
        <p:nvCxnSpPr>
          <p:cNvPr id="15438" name="AutoShape 77"/>
          <p:cNvCxnSpPr>
            <a:cxnSpLocks noChangeShapeType="1"/>
            <a:stCxn id="15368" idx="1"/>
            <a:endCxn id="15369" idx="5"/>
          </p:cNvCxnSpPr>
          <p:nvPr/>
        </p:nvCxnSpPr>
        <p:spPr bwMode="auto">
          <a:xfrm flipH="1" flipV="1">
            <a:off x="1206500" y="4787900"/>
            <a:ext cx="736600" cy="558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39" name="Text Box 78"/>
          <p:cNvSpPr txBox="1">
            <a:spLocks noChangeArrowheads="1"/>
          </p:cNvSpPr>
          <p:nvPr/>
        </p:nvSpPr>
        <p:spPr bwMode="auto">
          <a:xfrm>
            <a:off x="1371600" y="50038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2</a:t>
            </a:r>
          </a:p>
        </p:txBody>
      </p:sp>
      <p:cxnSp>
        <p:nvCxnSpPr>
          <p:cNvPr id="15440" name="AutoShape 79"/>
          <p:cNvCxnSpPr>
            <a:cxnSpLocks noChangeShapeType="1"/>
            <a:stCxn id="15366" idx="1"/>
            <a:endCxn id="15367" idx="5"/>
          </p:cNvCxnSpPr>
          <p:nvPr/>
        </p:nvCxnSpPr>
        <p:spPr bwMode="auto">
          <a:xfrm flipH="1" flipV="1">
            <a:off x="3644900" y="3949700"/>
            <a:ext cx="711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41" name="Text Box 80"/>
          <p:cNvSpPr txBox="1">
            <a:spLocks noChangeArrowheads="1"/>
          </p:cNvSpPr>
          <p:nvPr/>
        </p:nvSpPr>
        <p:spPr bwMode="auto">
          <a:xfrm>
            <a:off x="3962400" y="40386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5</a:t>
            </a:r>
          </a:p>
        </p:txBody>
      </p:sp>
      <p:cxnSp>
        <p:nvCxnSpPr>
          <p:cNvPr id="15442" name="AutoShape 81"/>
          <p:cNvCxnSpPr>
            <a:cxnSpLocks noChangeShapeType="1"/>
          </p:cNvCxnSpPr>
          <p:nvPr/>
        </p:nvCxnSpPr>
        <p:spPr bwMode="auto">
          <a:xfrm flipH="1">
            <a:off x="2311400" y="3810000"/>
            <a:ext cx="965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443" name="Text Box 82"/>
          <p:cNvSpPr txBox="1">
            <a:spLocks noChangeArrowheads="1"/>
          </p:cNvSpPr>
          <p:nvPr/>
        </p:nvSpPr>
        <p:spPr bwMode="auto">
          <a:xfrm>
            <a:off x="2717800" y="35814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2</a:t>
            </a:r>
          </a:p>
        </p:txBody>
      </p:sp>
      <p:sp>
        <p:nvSpPr>
          <p:cNvPr id="15444" name="Text Box 83"/>
          <p:cNvSpPr txBox="1">
            <a:spLocks noChangeArrowheads="1"/>
          </p:cNvSpPr>
          <p:nvPr/>
        </p:nvSpPr>
        <p:spPr bwMode="auto">
          <a:xfrm>
            <a:off x="4884738" y="5613400"/>
            <a:ext cx="29527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500" i="1"/>
              <a:t>s’</a:t>
            </a:r>
            <a:r>
              <a:rPr lang="pt-BR" altLang="pt-BR" sz="2500"/>
              <a:t> = (6 </a:t>
            </a:r>
            <a:r>
              <a:rPr lang="pt-BR" altLang="pt-BR" sz="2500" b="1"/>
              <a:t>4</a:t>
            </a:r>
            <a:r>
              <a:rPr lang="pt-BR" altLang="pt-BR" sz="2500"/>
              <a:t> 3 2 </a:t>
            </a:r>
            <a:r>
              <a:rPr lang="pt-BR" altLang="pt-BR" sz="2500" b="1"/>
              <a:t>1</a:t>
            </a:r>
            <a:r>
              <a:rPr lang="pt-BR" altLang="pt-BR" sz="2500"/>
              <a:t> 5)</a:t>
            </a:r>
          </a:p>
        </p:txBody>
      </p:sp>
      <p:sp>
        <p:nvSpPr>
          <p:cNvPr id="15445" name="Line 87"/>
          <p:cNvSpPr>
            <a:spLocks noChangeShapeType="1"/>
          </p:cNvSpPr>
          <p:nvPr/>
        </p:nvSpPr>
        <p:spPr bwMode="auto">
          <a:xfrm flipH="1" flipV="1">
            <a:off x="1258888" y="4610100"/>
            <a:ext cx="2052637" cy="796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446" name="Text Box 88"/>
          <p:cNvSpPr txBox="1">
            <a:spLocks noChangeArrowheads="1"/>
          </p:cNvSpPr>
          <p:nvPr/>
        </p:nvSpPr>
        <p:spPr bwMode="auto">
          <a:xfrm>
            <a:off x="1574800" y="45386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6</a:t>
            </a:r>
          </a:p>
        </p:txBody>
      </p:sp>
      <p:sp>
        <p:nvSpPr>
          <p:cNvPr id="15447" name="Line 90"/>
          <p:cNvSpPr>
            <a:spLocks noChangeShapeType="1"/>
          </p:cNvSpPr>
          <p:nvPr/>
        </p:nvSpPr>
        <p:spPr bwMode="auto">
          <a:xfrm flipV="1">
            <a:off x="3683000" y="4822825"/>
            <a:ext cx="7191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448" name="Line 91"/>
          <p:cNvSpPr>
            <a:spLocks noChangeShapeType="1"/>
          </p:cNvSpPr>
          <p:nvPr/>
        </p:nvSpPr>
        <p:spPr bwMode="auto">
          <a:xfrm>
            <a:off x="2089150" y="40052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449" name="Text Box 92"/>
          <p:cNvSpPr txBox="1">
            <a:spLocks noChangeArrowheads="1"/>
          </p:cNvSpPr>
          <p:nvPr/>
        </p:nvSpPr>
        <p:spPr bwMode="auto">
          <a:xfrm>
            <a:off x="3811588" y="490696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3</a:t>
            </a:r>
          </a:p>
        </p:txBody>
      </p:sp>
      <p:sp>
        <p:nvSpPr>
          <p:cNvPr id="15450" name="Text Box 93"/>
          <p:cNvSpPr txBox="1">
            <a:spLocks noChangeArrowheads="1"/>
          </p:cNvSpPr>
          <p:nvPr/>
        </p:nvSpPr>
        <p:spPr bwMode="auto">
          <a:xfrm>
            <a:off x="2033588" y="411162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9</a:t>
            </a:r>
          </a:p>
        </p:txBody>
      </p:sp>
      <p:sp>
        <p:nvSpPr>
          <p:cNvPr id="15451" name="Text Box 91"/>
          <p:cNvSpPr txBox="1">
            <a:spLocks noChangeArrowheads="1"/>
          </p:cNvSpPr>
          <p:nvPr/>
        </p:nvSpPr>
        <p:spPr bwMode="auto">
          <a:xfrm>
            <a:off x="4859338" y="1989138"/>
            <a:ext cx="3457575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500"/>
              <a:t>Seja </a:t>
            </a:r>
            <a:r>
              <a:rPr lang="pt-BR" altLang="pt-BR" sz="2500" i="1"/>
              <a:t>s’</a:t>
            </a:r>
            <a:r>
              <a:rPr lang="pt-BR" altLang="pt-BR" sz="2500"/>
              <a:t> obtido pela troca das cidades das posições 2 e 5, isto é, s</a:t>
            </a:r>
            <a:r>
              <a:rPr lang="pt-BR" altLang="pt-BR" sz="2500" baseline="-25000"/>
              <a:t>2</a:t>
            </a:r>
            <a:r>
              <a:rPr lang="pt-BR" altLang="pt-BR" sz="2500"/>
              <a:t>=1 com s</a:t>
            </a:r>
            <a:r>
              <a:rPr lang="pt-BR" altLang="pt-BR" sz="2500" baseline="-25000"/>
              <a:t>5</a:t>
            </a:r>
            <a:r>
              <a:rPr lang="pt-BR" altLang="pt-BR" sz="2500"/>
              <a:t>=4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F3AE84-A7BA-471F-AB09-7DB0450B738B}" type="slidenum">
              <a:rPr lang="pt-BR" altLang="en-US"/>
              <a:pPr/>
              <a:t>34</a:t>
            </a:fld>
            <a:endParaRPr lang="pt-BR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28600"/>
            <a:ext cx="7240587" cy="639763"/>
          </a:xfrm>
        </p:spPr>
        <p:txBody>
          <a:bodyPr/>
          <a:lstStyle/>
          <a:p>
            <a:pPr eaLnBrk="1" hangingPunct="1"/>
            <a:r>
              <a:rPr lang="pt-BR" altLang="pt-BR" sz="3100"/>
              <a:t>PCV - Ex: Vizinhos de uma solução </a:t>
            </a:r>
            <a:r>
              <a:rPr lang="pt-BR" altLang="pt-BR" sz="3100" i="1"/>
              <a:t>s</a:t>
            </a:r>
          </a:p>
        </p:txBody>
      </p:sp>
      <p:sp>
        <p:nvSpPr>
          <p:cNvPr id="16388" name="Oval 3"/>
          <p:cNvSpPr>
            <a:spLocks noChangeArrowheads="1"/>
          </p:cNvSpPr>
          <p:nvPr/>
        </p:nvSpPr>
        <p:spPr bwMode="auto">
          <a:xfrm>
            <a:off x="1879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1</a:t>
            </a: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4</a:t>
            </a:r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292600" y="44196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3</a:t>
            </a:r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3276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1879600" y="52832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5</a:t>
            </a: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6</a:t>
            </a:r>
          </a:p>
        </p:txBody>
      </p:sp>
      <p:graphicFrame>
        <p:nvGraphicFramePr>
          <p:cNvPr id="318473" name="Group 9"/>
          <p:cNvGraphicFramePr>
            <a:graphicFrameLocks noGrp="1"/>
          </p:cNvGraphicFramePr>
          <p:nvPr/>
        </p:nvGraphicFramePr>
        <p:xfrm>
          <a:off x="779463" y="114300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Cid.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6460" name="AutoShape 77"/>
          <p:cNvCxnSpPr>
            <a:cxnSpLocks noChangeShapeType="1"/>
            <a:stCxn id="16392" idx="1"/>
            <a:endCxn id="16393" idx="5"/>
          </p:cNvCxnSpPr>
          <p:nvPr/>
        </p:nvCxnSpPr>
        <p:spPr bwMode="auto">
          <a:xfrm flipH="1" flipV="1">
            <a:off x="1206500" y="4787900"/>
            <a:ext cx="736600" cy="558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61" name="Text Box 78"/>
          <p:cNvSpPr txBox="1">
            <a:spLocks noChangeArrowheads="1"/>
          </p:cNvSpPr>
          <p:nvPr/>
        </p:nvSpPr>
        <p:spPr bwMode="auto">
          <a:xfrm>
            <a:off x="1371600" y="50038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2</a:t>
            </a:r>
          </a:p>
        </p:txBody>
      </p:sp>
      <p:cxnSp>
        <p:nvCxnSpPr>
          <p:cNvPr id="16462" name="AutoShape 79"/>
          <p:cNvCxnSpPr>
            <a:cxnSpLocks noChangeShapeType="1"/>
            <a:stCxn id="16390" idx="1"/>
            <a:endCxn id="16391" idx="5"/>
          </p:cNvCxnSpPr>
          <p:nvPr/>
        </p:nvCxnSpPr>
        <p:spPr bwMode="auto">
          <a:xfrm flipH="1" flipV="1">
            <a:off x="3644900" y="3949700"/>
            <a:ext cx="711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63" name="Text Box 80"/>
          <p:cNvSpPr txBox="1">
            <a:spLocks noChangeArrowheads="1"/>
          </p:cNvSpPr>
          <p:nvPr/>
        </p:nvSpPr>
        <p:spPr bwMode="auto">
          <a:xfrm>
            <a:off x="3962400" y="40386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5</a:t>
            </a:r>
          </a:p>
        </p:txBody>
      </p:sp>
      <p:cxnSp>
        <p:nvCxnSpPr>
          <p:cNvPr id="16464" name="AutoShape 81"/>
          <p:cNvCxnSpPr>
            <a:cxnSpLocks noChangeShapeType="1"/>
          </p:cNvCxnSpPr>
          <p:nvPr/>
        </p:nvCxnSpPr>
        <p:spPr bwMode="auto">
          <a:xfrm flipH="1">
            <a:off x="2311400" y="3810000"/>
            <a:ext cx="965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65" name="Text Box 82"/>
          <p:cNvSpPr txBox="1">
            <a:spLocks noChangeArrowheads="1"/>
          </p:cNvSpPr>
          <p:nvPr/>
        </p:nvSpPr>
        <p:spPr bwMode="auto">
          <a:xfrm>
            <a:off x="2717800" y="35814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2</a:t>
            </a:r>
          </a:p>
        </p:txBody>
      </p:sp>
      <p:sp>
        <p:nvSpPr>
          <p:cNvPr id="16466" name="Line 87"/>
          <p:cNvSpPr>
            <a:spLocks noChangeShapeType="1"/>
          </p:cNvSpPr>
          <p:nvPr/>
        </p:nvSpPr>
        <p:spPr bwMode="auto">
          <a:xfrm flipH="1" flipV="1">
            <a:off x="1258888" y="4610100"/>
            <a:ext cx="2052637" cy="796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6467" name="Text Box 88"/>
          <p:cNvSpPr txBox="1">
            <a:spLocks noChangeArrowheads="1"/>
          </p:cNvSpPr>
          <p:nvPr/>
        </p:nvSpPr>
        <p:spPr bwMode="auto">
          <a:xfrm>
            <a:off x="1574800" y="45386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6</a:t>
            </a:r>
          </a:p>
        </p:txBody>
      </p:sp>
      <p:sp>
        <p:nvSpPr>
          <p:cNvPr id="16468" name="Line 90"/>
          <p:cNvSpPr>
            <a:spLocks noChangeShapeType="1"/>
          </p:cNvSpPr>
          <p:nvPr/>
        </p:nvSpPr>
        <p:spPr bwMode="auto">
          <a:xfrm flipV="1">
            <a:off x="3683000" y="4822825"/>
            <a:ext cx="7191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69" name="Line 91"/>
          <p:cNvSpPr>
            <a:spLocks noChangeShapeType="1"/>
          </p:cNvSpPr>
          <p:nvPr/>
        </p:nvSpPr>
        <p:spPr bwMode="auto">
          <a:xfrm>
            <a:off x="2089150" y="40052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70" name="Text Box 92"/>
          <p:cNvSpPr txBox="1">
            <a:spLocks noChangeArrowheads="1"/>
          </p:cNvSpPr>
          <p:nvPr/>
        </p:nvSpPr>
        <p:spPr bwMode="auto">
          <a:xfrm>
            <a:off x="3811588" y="490696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3</a:t>
            </a:r>
          </a:p>
        </p:txBody>
      </p:sp>
      <p:sp>
        <p:nvSpPr>
          <p:cNvPr id="16471" name="Text Box 93"/>
          <p:cNvSpPr txBox="1">
            <a:spLocks noChangeArrowheads="1"/>
          </p:cNvSpPr>
          <p:nvPr/>
        </p:nvSpPr>
        <p:spPr bwMode="auto">
          <a:xfrm>
            <a:off x="2033588" y="411162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9</a:t>
            </a:r>
          </a:p>
        </p:txBody>
      </p:sp>
      <p:sp>
        <p:nvSpPr>
          <p:cNvPr id="27" name="Text Box 91"/>
          <p:cNvSpPr txBox="1">
            <a:spLocks noChangeArrowheads="1"/>
          </p:cNvSpPr>
          <p:nvPr/>
        </p:nvSpPr>
        <p:spPr bwMode="auto">
          <a:xfrm>
            <a:off x="4724400" y="2636838"/>
            <a:ext cx="36195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f(s’) = f(s) – (d</a:t>
            </a:r>
            <a:r>
              <a:rPr lang="pt-BR" altLang="pt-BR" baseline="-25000"/>
              <a:t>61</a:t>
            </a:r>
            <a:r>
              <a:rPr lang="pt-BR" altLang="pt-BR"/>
              <a:t> + d</a:t>
            </a:r>
            <a:r>
              <a:rPr lang="pt-BR" altLang="pt-BR" baseline="-25000"/>
              <a:t>13</a:t>
            </a:r>
            <a:r>
              <a:rPr lang="pt-BR" altLang="pt-BR"/>
              <a:t> + d</a:t>
            </a:r>
            <a:r>
              <a:rPr lang="pt-BR" altLang="pt-BR" baseline="-25000"/>
              <a:t>24</a:t>
            </a:r>
            <a:r>
              <a:rPr lang="pt-BR" altLang="pt-BR"/>
              <a:t> + d</a:t>
            </a:r>
            <a:r>
              <a:rPr lang="pt-BR" altLang="pt-BR" baseline="-25000"/>
              <a:t>45</a:t>
            </a:r>
            <a:r>
              <a:rPr lang="pt-BR" altLang="pt-BR"/>
              <a:t>)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/>
              <a:t>                 + (d</a:t>
            </a:r>
            <a:r>
              <a:rPr lang="pt-BR" altLang="pt-BR" baseline="-25000"/>
              <a:t>64</a:t>
            </a:r>
            <a:r>
              <a:rPr lang="pt-BR" altLang="pt-BR"/>
              <a:t> + d</a:t>
            </a:r>
            <a:r>
              <a:rPr lang="pt-BR" altLang="pt-BR" baseline="-25000"/>
              <a:t>43</a:t>
            </a:r>
            <a:r>
              <a:rPr lang="pt-BR" altLang="pt-BR"/>
              <a:t> + d</a:t>
            </a:r>
            <a:r>
              <a:rPr lang="pt-BR" altLang="pt-BR" baseline="-25000"/>
              <a:t>21</a:t>
            </a:r>
            <a:r>
              <a:rPr lang="pt-BR" altLang="pt-BR"/>
              <a:t> + d</a:t>
            </a:r>
            <a:r>
              <a:rPr lang="pt-BR" altLang="pt-BR" baseline="-25000"/>
              <a:t>15</a:t>
            </a:r>
            <a:r>
              <a:rPr lang="pt-BR" altLang="pt-BR"/>
              <a:t>)  </a:t>
            </a:r>
          </a:p>
        </p:txBody>
      </p:sp>
      <p:sp>
        <p:nvSpPr>
          <p:cNvPr id="31" name="Text Box 91"/>
          <p:cNvSpPr txBox="1">
            <a:spLocks noChangeArrowheads="1"/>
          </p:cNvSpPr>
          <p:nvPr/>
        </p:nvSpPr>
        <p:spPr bwMode="auto">
          <a:xfrm>
            <a:off x="4427538" y="3429000"/>
            <a:ext cx="362108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f(s’) = 20 – (1 + 1 + 9 + 2)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/>
              <a:t>                 + (6 + 3 + 2 + 9)  </a:t>
            </a:r>
          </a:p>
        </p:txBody>
      </p:sp>
      <p:sp>
        <p:nvSpPr>
          <p:cNvPr id="32" name="Text Box 91"/>
          <p:cNvSpPr txBox="1">
            <a:spLocks noChangeArrowheads="1"/>
          </p:cNvSpPr>
          <p:nvPr/>
        </p:nvSpPr>
        <p:spPr bwMode="auto">
          <a:xfrm>
            <a:off x="4643438" y="4292600"/>
            <a:ext cx="28289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f(s’) = 20 – (13) + (20)  </a:t>
            </a:r>
          </a:p>
        </p:txBody>
      </p:sp>
      <p:sp>
        <p:nvSpPr>
          <p:cNvPr id="33" name="Text Box 91"/>
          <p:cNvSpPr txBox="1">
            <a:spLocks noChangeArrowheads="1"/>
          </p:cNvSpPr>
          <p:nvPr/>
        </p:nvSpPr>
        <p:spPr bwMode="auto">
          <a:xfrm>
            <a:off x="4716463" y="4716463"/>
            <a:ext cx="13493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f(s’) = 27  </a:t>
            </a:r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4427538" y="1412875"/>
            <a:ext cx="37449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/>
              <a:t>Avaliação “inteligente” da solução s’ = (6 </a:t>
            </a:r>
            <a:r>
              <a:rPr lang="pt-BR" altLang="pt-BR" b="1" dirty="0"/>
              <a:t>4</a:t>
            </a:r>
            <a:r>
              <a:rPr lang="pt-BR" altLang="pt-BR" dirty="0"/>
              <a:t> 3 2 </a:t>
            </a:r>
            <a:r>
              <a:rPr lang="pt-BR" altLang="pt-BR" b="1" dirty="0"/>
              <a:t>1</a:t>
            </a:r>
            <a:r>
              <a:rPr lang="pt-BR" altLang="pt-BR" dirty="0"/>
              <a:t> 5) vizinha da solução s = (6 1 3 2 4 5)</a:t>
            </a:r>
          </a:p>
        </p:txBody>
      </p:sp>
      <p:sp>
        <p:nvSpPr>
          <p:cNvPr id="35" name="Text Box 91"/>
          <p:cNvSpPr txBox="1">
            <a:spLocks noChangeArrowheads="1"/>
          </p:cNvSpPr>
          <p:nvPr/>
        </p:nvSpPr>
        <p:spPr bwMode="auto">
          <a:xfrm>
            <a:off x="1403350" y="5818188"/>
            <a:ext cx="71739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Com esse tipo de avaliação, teremos sempre 8 operações de soma/subtração a fazer, independentemente do número de cidades!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33" grpId="0"/>
      <p:bldP spid="34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355B16-D891-4754-8AC9-624933339AEC}" type="slidenum">
              <a:rPr lang="pt-BR" altLang="en-US"/>
              <a:pPr/>
              <a:t>35</a:t>
            </a:fld>
            <a:endParaRPr lang="pt-BR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169150" cy="639763"/>
          </a:xfrm>
        </p:spPr>
        <p:txBody>
          <a:bodyPr/>
          <a:lstStyle/>
          <a:p>
            <a:pPr eaLnBrk="1" hangingPunct="1"/>
            <a:r>
              <a:rPr lang="pt-BR" altLang="pt-BR" sz="3100"/>
              <a:t>PCV - Ex: Vizinhos de uma solução </a:t>
            </a:r>
            <a:r>
              <a:rPr lang="pt-BR" altLang="pt-BR" sz="3100" i="1"/>
              <a:t>s</a:t>
            </a:r>
          </a:p>
        </p:txBody>
      </p:sp>
      <p:sp>
        <p:nvSpPr>
          <p:cNvPr id="17412" name="Oval 3"/>
          <p:cNvSpPr>
            <a:spLocks noChangeArrowheads="1"/>
          </p:cNvSpPr>
          <p:nvPr/>
        </p:nvSpPr>
        <p:spPr bwMode="auto">
          <a:xfrm>
            <a:off x="1879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1</a:t>
            </a:r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3276600" y="52832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4</a:t>
            </a: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4292600" y="44196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3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3276600" y="35814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2</a:t>
            </a: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1879600" y="52832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5</a:t>
            </a: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838200" y="4419600"/>
            <a:ext cx="431800" cy="431800"/>
          </a:xfrm>
          <a:prstGeom prst="ellipse">
            <a:avLst/>
          </a:prstGeom>
          <a:solidFill>
            <a:srgbClr val="63B3B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6</a:t>
            </a:r>
          </a:p>
        </p:txBody>
      </p:sp>
      <p:graphicFrame>
        <p:nvGraphicFramePr>
          <p:cNvPr id="319497" name="Group 9"/>
          <p:cNvGraphicFramePr>
            <a:graphicFrameLocks noGrp="1"/>
          </p:cNvGraphicFramePr>
          <p:nvPr/>
        </p:nvGraphicFramePr>
        <p:xfrm>
          <a:off x="779463" y="1143000"/>
          <a:ext cx="2855912" cy="1911350"/>
        </p:xfrm>
        <a:graphic>
          <a:graphicData uri="http://schemas.openxmlformats.org/drawingml/2006/table">
            <a:tbl>
              <a:tblPr/>
              <a:tblGrid>
                <a:gridCol w="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Cid.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t-BR" altLang="pt-B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pt-BR" altLang="pt-BR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84" name="Rectangle 75"/>
          <p:cNvSpPr>
            <a:spLocks noGrp="1" noChangeArrowheads="1"/>
          </p:cNvSpPr>
          <p:nvPr>
            <p:ph type="body" idx="1"/>
          </p:nvPr>
        </p:nvSpPr>
        <p:spPr>
          <a:xfrm>
            <a:off x="5081588" y="5214938"/>
            <a:ext cx="2038350" cy="415925"/>
          </a:xfrm>
          <a:noFill/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</a:pPr>
            <a:r>
              <a:rPr lang="pt-BR" altLang="pt-BR" sz="1200" b="1"/>
              <a:t>Distância Total</a:t>
            </a:r>
            <a:r>
              <a:rPr lang="pt-BR" altLang="pt-BR" sz="1200"/>
              <a:t> </a:t>
            </a:r>
            <a:r>
              <a:rPr lang="pt-BR" altLang="pt-BR" sz="1200" b="1" i="1"/>
              <a:t>s</a:t>
            </a:r>
            <a:r>
              <a:rPr lang="pt-BR" altLang="pt-BR" sz="1200"/>
              <a:t>’’</a:t>
            </a:r>
            <a:r>
              <a:rPr lang="pt-BR" altLang="pt-BR" sz="1200" b="1"/>
              <a:t> = 29</a:t>
            </a:r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2411413" y="393382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4</a:t>
            </a:r>
          </a:p>
        </p:txBody>
      </p:sp>
      <p:cxnSp>
        <p:nvCxnSpPr>
          <p:cNvPr id="17486" name="AutoShape 78"/>
          <p:cNvCxnSpPr>
            <a:cxnSpLocks noChangeShapeType="1"/>
            <a:stCxn id="17417" idx="7"/>
            <a:endCxn id="17412" idx="3"/>
          </p:cNvCxnSpPr>
          <p:nvPr/>
        </p:nvCxnSpPr>
        <p:spPr bwMode="auto">
          <a:xfrm flipV="1">
            <a:off x="1206500" y="3949700"/>
            <a:ext cx="7366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87" name="Text Box 79"/>
          <p:cNvSpPr txBox="1">
            <a:spLocks noChangeArrowheads="1"/>
          </p:cNvSpPr>
          <p:nvPr/>
        </p:nvSpPr>
        <p:spPr bwMode="auto">
          <a:xfrm>
            <a:off x="1371600" y="40179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1</a:t>
            </a:r>
          </a:p>
        </p:txBody>
      </p:sp>
      <p:cxnSp>
        <p:nvCxnSpPr>
          <p:cNvPr id="17488" name="AutoShape 80"/>
          <p:cNvCxnSpPr>
            <a:cxnSpLocks noChangeShapeType="1"/>
            <a:stCxn id="17414" idx="1"/>
            <a:endCxn id="17415" idx="5"/>
          </p:cNvCxnSpPr>
          <p:nvPr/>
        </p:nvCxnSpPr>
        <p:spPr bwMode="auto">
          <a:xfrm flipH="1" flipV="1">
            <a:off x="3644900" y="3949700"/>
            <a:ext cx="7112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3962400" y="40386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5</a:t>
            </a: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4903788" y="5692775"/>
            <a:ext cx="3124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500" i="1"/>
              <a:t>s’’</a:t>
            </a:r>
            <a:r>
              <a:rPr lang="pt-BR" altLang="pt-BR" sz="2500"/>
              <a:t> = (6 1 </a:t>
            </a:r>
            <a:r>
              <a:rPr lang="pt-BR" altLang="pt-BR" sz="2500" b="1"/>
              <a:t>4</a:t>
            </a:r>
            <a:r>
              <a:rPr lang="pt-BR" altLang="pt-BR" sz="2500"/>
              <a:t> 2 </a:t>
            </a:r>
            <a:r>
              <a:rPr lang="pt-BR" altLang="pt-BR" sz="2500" b="1"/>
              <a:t>3</a:t>
            </a:r>
            <a:r>
              <a:rPr lang="pt-BR" altLang="pt-BR" sz="2500"/>
              <a:t> 5)</a:t>
            </a:r>
          </a:p>
        </p:txBody>
      </p:sp>
      <p:sp>
        <p:nvSpPr>
          <p:cNvPr id="17491" name="Text Box 86"/>
          <p:cNvSpPr txBox="1">
            <a:spLocks noChangeArrowheads="1"/>
          </p:cNvSpPr>
          <p:nvPr/>
        </p:nvSpPr>
        <p:spPr bwMode="auto">
          <a:xfrm>
            <a:off x="1187450" y="494188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2</a:t>
            </a:r>
          </a:p>
        </p:txBody>
      </p:sp>
      <p:sp>
        <p:nvSpPr>
          <p:cNvPr id="17492" name="Text Box 87"/>
          <p:cNvSpPr txBox="1">
            <a:spLocks noChangeArrowheads="1"/>
          </p:cNvSpPr>
          <p:nvPr/>
        </p:nvSpPr>
        <p:spPr bwMode="auto">
          <a:xfrm>
            <a:off x="3452813" y="426402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9</a:t>
            </a:r>
          </a:p>
        </p:txBody>
      </p:sp>
      <p:sp>
        <p:nvSpPr>
          <p:cNvPr id="17493" name="Line 89"/>
          <p:cNvSpPr>
            <a:spLocks noChangeShapeType="1"/>
          </p:cNvSpPr>
          <p:nvPr/>
        </p:nvSpPr>
        <p:spPr bwMode="auto">
          <a:xfrm>
            <a:off x="2268538" y="3933825"/>
            <a:ext cx="1150937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94" name="Line 90"/>
          <p:cNvSpPr>
            <a:spLocks noChangeShapeType="1"/>
          </p:cNvSpPr>
          <p:nvPr/>
        </p:nvSpPr>
        <p:spPr bwMode="auto">
          <a:xfrm flipV="1">
            <a:off x="3492500" y="40052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95" name="Line 91"/>
          <p:cNvSpPr>
            <a:spLocks noChangeShapeType="1"/>
          </p:cNvSpPr>
          <p:nvPr/>
        </p:nvSpPr>
        <p:spPr bwMode="auto">
          <a:xfrm flipH="1">
            <a:off x="2281238" y="4678363"/>
            <a:ext cx="20161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96" name="Line 93"/>
          <p:cNvSpPr>
            <a:spLocks noChangeShapeType="1"/>
          </p:cNvSpPr>
          <p:nvPr/>
        </p:nvSpPr>
        <p:spPr bwMode="auto">
          <a:xfrm flipH="1" flipV="1">
            <a:off x="1187450" y="479742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97" name="Text Box 94"/>
          <p:cNvSpPr txBox="1">
            <a:spLocks noChangeArrowheads="1"/>
          </p:cNvSpPr>
          <p:nvPr/>
        </p:nvSpPr>
        <p:spPr bwMode="auto">
          <a:xfrm>
            <a:off x="3876675" y="453548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200"/>
              <a:t>8</a:t>
            </a:r>
          </a:p>
        </p:txBody>
      </p:sp>
      <p:sp>
        <p:nvSpPr>
          <p:cNvPr id="17498" name="Text Box 91"/>
          <p:cNvSpPr txBox="1">
            <a:spLocks noChangeArrowheads="1"/>
          </p:cNvSpPr>
          <p:nvPr/>
        </p:nvSpPr>
        <p:spPr bwMode="auto">
          <a:xfrm>
            <a:off x="4859338" y="1989138"/>
            <a:ext cx="3457575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500"/>
              <a:t>Seja </a:t>
            </a:r>
            <a:r>
              <a:rPr lang="pt-BR" altLang="pt-BR" sz="2500" i="1"/>
              <a:t>s’</a:t>
            </a:r>
            <a:r>
              <a:rPr lang="pt-BR" altLang="pt-BR" sz="2500"/>
              <a:t> obtido pela troca das cidades das posições 3 e 5, isto é, s</a:t>
            </a:r>
            <a:r>
              <a:rPr lang="pt-BR" altLang="pt-BR" sz="2500" baseline="-25000"/>
              <a:t>3</a:t>
            </a:r>
            <a:r>
              <a:rPr lang="pt-BR" altLang="pt-BR" sz="2500"/>
              <a:t>=3 com s</a:t>
            </a:r>
            <a:r>
              <a:rPr lang="pt-BR" altLang="pt-BR" sz="2500" baseline="-25000"/>
              <a:t>5</a:t>
            </a:r>
            <a:r>
              <a:rPr lang="pt-BR" altLang="pt-BR" sz="2500"/>
              <a:t>=4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035E7-8789-457F-A034-ACAF8CBF3D4F}" type="slidenum">
              <a:rPr lang="pt-BR" altLang="en-US"/>
              <a:pPr/>
              <a:t>36</a:t>
            </a:fld>
            <a:endParaRPr lang="pt-BR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A vizinhança de troca no PCV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Com a vizinhança de troca é possível partir de uma solução e alcançar qualquer outra do espaço de soluções do PCV?</a:t>
            </a:r>
          </a:p>
          <a:p>
            <a:pPr lvl="1" eaLnBrk="1" hangingPunct="1"/>
            <a:r>
              <a:rPr lang="pt-BR" altLang="pt-BR" dirty="0"/>
              <a:t>Resp.: Sim!</a:t>
            </a:r>
          </a:p>
          <a:p>
            <a:pPr lvl="1" eaLnBrk="1" hangingPunct="1"/>
            <a:r>
              <a:rPr lang="pt-BR" altLang="pt-BR" dirty="0"/>
              <a:t>Ex.: Seja </a:t>
            </a:r>
            <a:r>
              <a:rPr lang="pt-BR" altLang="pt-BR" i="1" dirty="0"/>
              <a:t>s</a:t>
            </a:r>
            <a:r>
              <a:rPr lang="pt-BR" altLang="pt-BR" dirty="0"/>
              <a:t> = (6 1 3 2 4 5) e </a:t>
            </a:r>
            <a:r>
              <a:rPr lang="pt-BR" altLang="pt-BR" i="1" dirty="0"/>
              <a:t>s</a:t>
            </a:r>
            <a:r>
              <a:rPr lang="pt-BR" altLang="pt-BR" dirty="0"/>
              <a:t>* = (1 2 3 4 5 6)</a:t>
            </a:r>
          </a:p>
          <a:p>
            <a:pPr eaLnBrk="1" hangingPunct="1"/>
            <a:r>
              <a:rPr lang="pt-BR" altLang="pt-BR" dirty="0"/>
              <a:t>Em no máximo n-1 iterações, conseguimos partir de s e alcançar s*, aplicando somente movimentos de troca de posição</a:t>
            </a:r>
          </a:p>
          <a:p>
            <a:pPr eaLnBrk="1" hangingPunct="1"/>
            <a:r>
              <a:rPr lang="pt-BR" altLang="pt-BR" sz="2800" i="1" dirty="0"/>
              <a:t>s</a:t>
            </a:r>
            <a:r>
              <a:rPr lang="pt-BR" altLang="pt-BR" sz="2800" dirty="0"/>
              <a:t> = (6 1 3 2 4 5) </a:t>
            </a:r>
            <a:r>
              <a:rPr lang="pt-BR" altLang="pt-BR" sz="2800" dirty="0">
                <a:sym typeface="Wingdings" panose="05000000000000000000" pitchFamily="2" charset="2"/>
              </a:rPr>
              <a:t> </a:t>
            </a:r>
            <a:r>
              <a:rPr lang="pt-BR" altLang="pt-BR" sz="2800" dirty="0"/>
              <a:t>(</a:t>
            </a:r>
            <a:r>
              <a:rPr lang="pt-BR" altLang="pt-BR" sz="2800" b="1" dirty="0"/>
              <a:t>1</a:t>
            </a:r>
            <a:r>
              <a:rPr lang="pt-BR" altLang="pt-BR" sz="2800" dirty="0"/>
              <a:t> 6 3 2 4 5) </a:t>
            </a:r>
            <a:r>
              <a:rPr lang="pt-BR" altLang="pt-BR" sz="2800" dirty="0">
                <a:sym typeface="Wingdings" panose="05000000000000000000" pitchFamily="2" charset="2"/>
              </a:rPr>
              <a:t></a:t>
            </a:r>
            <a:r>
              <a:rPr lang="pt-BR" altLang="pt-BR" sz="2800" dirty="0"/>
              <a:t> (1 </a:t>
            </a:r>
            <a:r>
              <a:rPr lang="pt-BR" altLang="pt-BR" sz="2800" b="1" dirty="0"/>
              <a:t>2</a:t>
            </a:r>
            <a:r>
              <a:rPr lang="pt-BR" altLang="pt-BR" sz="2800" dirty="0"/>
              <a:t> 3 6 4 5)    </a:t>
            </a:r>
            <a:r>
              <a:rPr lang="pt-BR" altLang="pt-BR" sz="2800" dirty="0">
                <a:sym typeface="Wingdings" panose="05000000000000000000" pitchFamily="2" charset="2"/>
              </a:rPr>
              <a:t>  </a:t>
            </a:r>
            <a:r>
              <a:rPr lang="pt-BR" altLang="pt-BR" sz="2800" dirty="0"/>
              <a:t>(1 2 3 </a:t>
            </a:r>
            <a:r>
              <a:rPr lang="pt-BR" altLang="pt-BR" sz="2800" b="1" dirty="0"/>
              <a:t>4</a:t>
            </a:r>
            <a:r>
              <a:rPr lang="pt-BR" altLang="pt-BR" sz="2800" dirty="0"/>
              <a:t> 6 5) </a:t>
            </a:r>
            <a:r>
              <a:rPr lang="pt-BR" altLang="pt-BR" sz="2800" dirty="0">
                <a:sym typeface="Wingdings" panose="05000000000000000000" pitchFamily="2" charset="2"/>
              </a:rPr>
              <a:t> </a:t>
            </a:r>
            <a:r>
              <a:rPr lang="pt-BR" altLang="pt-BR" sz="2800" dirty="0"/>
              <a:t>(1 2 3 4 </a:t>
            </a:r>
            <a:r>
              <a:rPr lang="pt-BR" altLang="pt-BR" sz="2800" b="1" dirty="0"/>
              <a:t>5</a:t>
            </a:r>
            <a:r>
              <a:rPr lang="pt-BR" altLang="pt-BR" sz="2800" dirty="0"/>
              <a:t> 6) = </a:t>
            </a:r>
            <a:r>
              <a:rPr lang="pt-BR" altLang="pt-BR" sz="2800" i="1" dirty="0"/>
              <a:t>s</a:t>
            </a:r>
            <a:r>
              <a:rPr lang="pt-BR" altLang="pt-BR" sz="2800" dirty="0"/>
              <a:t>*</a:t>
            </a:r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87811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9035E7-8789-457F-A034-ACAF8CBF3D4F}" type="slidenum">
              <a:rPr lang="pt-BR" altLang="en-US"/>
              <a:pPr/>
              <a:t>37</a:t>
            </a:fld>
            <a:endParaRPr lang="pt-BR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Complexidade da vizinhança de troca no PCV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Dada uma solução </a:t>
            </a:r>
            <a:r>
              <a:rPr lang="pt-BR" altLang="pt-BR" i="1" dirty="0"/>
              <a:t>s</a:t>
            </a:r>
            <a:r>
              <a:rPr lang="pt-BR" altLang="pt-BR" dirty="0"/>
              <a:t> = (</a:t>
            </a:r>
            <a:r>
              <a:rPr lang="pt-BR" altLang="pt-BR" i="1" dirty="0"/>
              <a:t>s</a:t>
            </a:r>
            <a:r>
              <a:rPr lang="pt-BR" altLang="pt-BR" baseline="-25000" dirty="0"/>
              <a:t>1</a:t>
            </a:r>
            <a:r>
              <a:rPr lang="pt-BR" altLang="pt-BR" dirty="0"/>
              <a:t> </a:t>
            </a:r>
            <a:r>
              <a:rPr lang="pt-BR" altLang="pt-BR" i="1" dirty="0"/>
              <a:t>s</a:t>
            </a:r>
            <a:r>
              <a:rPr lang="pt-BR" altLang="pt-BR" baseline="-25000" dirty="0"/>
              <a:t>2</a:t>
            </a:r>
            <a:r>
              <a:rPr lang="pt-BR" altLang="pt-BR" dirty="0"/>
              <a:t> ... </a:t>
            </a:r>
            <a:r>
              <a:rPr lang="pt-BR" altLang="pt-BR" i="1" dirty="0"/>
              <a:t>s</a:t>
            </a:r>
            <a:r>
              <a:rPr lang="pt-BR" altLang="pt-BR" baseline="-25000" dirty="0"/>
              <a:t>n-1</a:t>
            </a:r>
            <a:r>
              <a:rPr lang="pt-BR" altLang="pt-BR" dirty="0"/>
              <a:t> </a:t>
            </a:r>
            <a:r>
              <a:rPr lang="pt-BR" altLang="pt-BR" i="1" dirty="0" err="1"/>
              <a:t>s</a:t>
            </a:r>
            <a:r>
              <a:rPr lang="pt-BR" altLang="pt-BR" baseline="-25000" dirty="0" err="1"/>
              <a:t>n</a:t>
            </a:r>
            <a:r>
              <a:rPr lang="pt-BR" altLang="pt-BR" dirty="0"/>
              <a:t>) há n(n-1)/2 vizinhos de troca: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r>
              <a:rPr lang="pt-BR" altLang="pt-BR" dirty="0"/>
              <a:t>Assim, O(n</a:t>
            </a:r>
            <a:r>
              <a:rPr lang="pt-BR" altLang="pt-BR" baseline="30000" dirty="0"/>
              <a:t>2</a:t>
            </a:r>
            <a:r>
              <a:rPr lang="pt-BR" altLang="pt-BR" dirty="0"/>
              <a:t>) é a complexidade da vizinhança de troca</a:t>
            </a:r>
          </a:p>
          <a:p>
            <a:pPr eaLnBrk="1" hangingPunct="1"/>
            <a:endParaRPr lang="pt-BR" altLang="pt-BR" dirty="0"/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4A4FF9C8-782D-434A-A553-59EF3F970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58092"/>
              </p:ext>
            </p:extLst>
          </p:nvPr>
        </p:nvGraphicFramePr>
        <p:xfrm>
          <a:off x="1516968" y="2852103"/>
          <a:ext cx="54242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791">
                  <a:extLst>
                    <a:ext uri="{9D8B030D-6E8A-4147-A177-3AD203B41FA5}">
                      <a16:colId xmlns:a16="http://schemas.microsoft.com/office/drawing/2014/main" val="644191367"/>
                    </a:ext>
                  </a:extLst>
                </a:gridCol>
                <a:gridCol w="2780473">
                  <a:extLst>
                    <a:ext uri="{9D8B030D-6E8A-4147-A177-3AD203B41FA5}">
                      <a16:colId xmlns:a16="http://schemas.microsoft.com/office/drawing/2014/main" val="1984598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Iteração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Número de trocas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32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 –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116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n –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825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...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21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 - 1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32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Qtidade</a:t>
                      </a:r>
                      <a:r>
                        <a:rPr lang="pt-BR" dirty="0"/>
                        <a:t> de vizinhos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= 1 + 2 + (n-1) = n(n-1)/2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69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884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0573B9-703F-41AC-B221-907646C3C502}" type="slidenum">
              <a:rPr lang="pt-BR" altLang="en-US"/>
              <a:pPr/>
              <a:t>38</a:t>
            </a:fld>
            <a:endParaRPr lang="pt-BR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2600"/>
              <a:t>Exemplos de vizinhos no Problema de Roteamento de Veículos </a:t>
            </a:r>
            <a:br>
              <a:rPr lang="pt-BR" altLang="pt-BR" sz="2600"/>
            </a:br>
            <a:r>
              <a:rPr lang="pt-BR" altLang="pt-BR" sz="2600"/>
              <a:t>(</a:t>
            </a:r>
            <a:r>
              <a:rPr lang="pt-BR" altLang="pt-BR" sz="2600" i="1"/>
              <a:t>Vehicle Routing Problem</a:t>
            </a:r>
            <a:r>
              <a:rPr lang="pt-BR" altLang="pt-BR" sz="2600"/>
              <a:t>)</a:t>
            </a:r>
          </a:p>
        </p:txBody>
      </p:sp>
      <p:graphicFrame>
        <p:nvGraphicFramePr>
          <p:cNvPr id="1843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08175" y="1557338"/>
          <a:ext cx="5240338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3" imgW="4191585" imgH="4009524" progId="Paint.Picture">
                  <p:embed/>
                </p:oleObj>
              </mc:Choice>
              <mc:Fallback>
                <p:oleObj name="Imagem de Bitmap" r:id="rId3" imgW="4191585" imgH="400952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557338"/>
                        <a:ext cx="5240338" cy="501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5940425" y="14843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5003800" y="255746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5551488" y="299720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4370388" y="1887538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3851275" y="371633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6992938" y="310515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3492500" y="428625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4222750" y="530066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11</a:t>
            </a:r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5060950" y="241458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(9)</a:t>
            </a:r>
          </a:p>
        </p:txBody>
      </p:sp>
      <p:sp>
        <p:nvSpPr>
          <p:cNvPr id="18446" name="Text Box 13"/>
          <p:cNvSpPr txBox="1">
            <a:spLocks noChangeArrowheads="1"/>
          </p:cNvSpPr>
          <p:nvPr/>
        </p:nvSpPr>
        <p:spPr bwMode="auto">
          <a:xfrm>
            <a:off x="4181475" y="1628775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(12)</a:t>
            </a:r>
          </a:p>
        </p:txBody>
      </p:sp>
      <p:sp>
        <p:nvSpPr>
          <p:cNvPr id="18447" name="Text Box 14"/>
          <p:cNvSpPr txBox="1">
            <a:spLocks noChangeArrowheads="1"/>
          </p:cNvSpPr>
          <p:nvPr/>
        </p:nvSpPr>
        <p:spPr bwMode="auto">
          <a:xfrm>
            <a:off x="6083300" y="137001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(13)</a:t>
            </a:r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5003800" y="2636838"/>
            <a:ext cx="720725" cy="3603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8449" name="Line 16"/>
          <p:cNvSpPr>
            <a:spLocks noChangeShapeType="1"/>
          </p:cNvSpPr>
          <p:nvPr/>
        </p:nvSpPr>
        <p:spPr bwMode="auto">
          <a:xfrm>
            <a:off x="5724525" y="2997200"/>
            <a:ext cx="1295400" cy="2873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5508625" y="263683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(4)</a:t>
            </a:r>
          </a:p>
        </p:txBody>
      </p:sp>
      <p:sp>
        <p:nvSpPr>
          <p:cNvPr id="18451" name="Text Box 18"/>
          <p:cNvSpPr txBox="1">
            <a:spLocks noChangeArrowheads="1"/>
          </p:cNvSpPr>
          <p:nvPr/>
        </p:nvSpPr>
        <p:spPr bwMode="auto">
          <a:xfrm>
            <a:off x="6875463" y="2852738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8452" name="Text Box 19"/>
          <p:cNvSpPr txBox="1">
            <a:spLocks noChangeArrowheads="1"/>
          </p:cNvSpPr>
          <p:nvPr/>
        </p:nvSpPr>
        <p:spPr bwMode="auto">
          <a:xfrm>
            <a:off x="3779838" y="249237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CC0099"/>
                </a:solidFill>
                <a:latin typeface="Tahoma" panose="020B0604030504040204" pitchFamily="34" charset="0"/>
              </a:rPr>
              <a:t>[50]</a:t>
            </a:r>
          </a:p>
        </p:txBody>
      </p:sp>
      <p:sp>
        <p:nvSpPr>
          <p:cNvPr id="18453" name="Line 20"/>
          <p:cNvSpPr>
            <a:spLocks noChangeShapeType="1"/>
          </p:cNvSpPr>
          <p:nvPr/>
        </p:nvSpPr>
        <p:spPr bwMode="auto">
          <a:xfrm flipH="1">
            <a:off x="4140200" y="2636838"/>
            <a:ext cx="287338" cy="1223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8454" name="Line 21"/>
          <p:cNvSpPr>
            <a:spLocks noChangeShapeType="1"/>
          </p:cNvSpPr>
          <p:nvPr/>
        </p:nvSpPr>
        <p:spPr bwMode="auto">
          <a:xfrm flipH="1">
            <a:off x="3779838" y="3860800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8455" name="Line 22"/>
          <p:cNvSpPr>
            <a:spLocks noChangeShapeType="1"/>
          </p:cNvSpPr>
          <p:nvPr/>
        </p:nvSpPr>
        <p:spPr bwMode="auto">
          <a:xfrm flipV="1">
            <a:off x="5940425" y="5157788"/>
            <a:ext cx="719138" cy="10080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8456" name="Line 23"/>
          <p:cNvSpPr>
            <a:spLocks noChangeShapeType="1"/>
          </p:cNvSpPr>
          <p:nvPr/>
        </p:nvSpPr>
        <p:spPr bwMode="auto">
          <a:xfrm flipH="1" flipV="1">
            <a:off x="2627313" y="2133600"/>
            <a:ext cx="144462" cy="574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8457" name="Line 24"/>
          <p:cNvSpPr>
            <a:spLocks noChangeShapeType="1"/>
          </p:cNvSpPr>
          <p:nvPr/>
        </p:nvSpPr>
        <p:spPr bwMode="auto">
          <a:xfrm flipV="1">
            <a:off x="2771775" y="2636838"/>
            <a:ext cx="1655763" cy="714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8458" name="Text Box 25"/>
          <p:cNvSpPr txBox="1">
            <a:spLocks noChangeArrowheads="1"/>
          </p:cNvSpPr>
          <p:nvPr/>
        </p:nvSpPr>
        <p:spPr bwMode="auto">
          <a:xfrm>
            <a:off x="4500563" y="503872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8459" name="Text Box 26"/>
          <p:cNvSpPr txBox="1">
            <a:spLocks noChangeArrowheads="1"/>
          </p:cNvSpPr>
          <p:nvPr/>
        </p:nvSpPr>
        <p:spPr bwMode="auto">
          <a:xfrm>
            <a:off x="3708400" y="422116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(7)</a:t>
            </a:r>
          </a:p>
        </p:txBody>
      </p:sp>
      <p:sp>
        <p:nvSpPr>
          <p:cNvPr id="18460" name="Text Box 27"/>
          <p:cNvSpPr txBox="1">
            <a:spLocks noChangeArrowheads="1"/>
          </p:cNvSpPr>
          <p:nvPr/>
        </p:nvSpPr>
        <p:spPr bwMode="auto">
          <a:xfrm>
            <a:off x="4110038" y="3644900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8461" name="Text Box 28"/>
          <p:cNvSpPr txBox="1">
            <a:spLocks noChangeArrowheads="1"/>
          </p:cNvSpPr>
          <p:nvPr/>
        </p:nvSpPr>
        <p:spPr bwMode="auto">
          <a:xfrm>
            <a:off x="6588125" y="4933950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(5)</a:t>
            </a:r>
          </a:p>
        </p:txBody>
      </p:sp>
      <p:sp>
        <p:nvSpPr>
          <p:cNvPr id="18462" name="Text Box 29"/>
          <p:cNvSpPr txBox="1">
            <a:spLocks noChangeArrowheads="1"/>
          </p:cNvSpPr>
          <p:nvPr/>
        </p:nvSpPr>
        <p:spPr bwMode="auto">
          <a:xfrm>
            <a:off x="5867400" y="6086475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8463" name="Text Box 30"/>
          <p:cNvSpPr txBox="1">
            <a:spLocks noChangeArrowheads="1"/>
          </p:cNvSpPr>
          <p:nvPr/>
        </p:nvSpPr>
        <p:spPr bwMode="auto">
          <a:xfrm>
            <a:off x="4268788" y="6475413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(3)</a:t>
            </a:r>
          </a:p>
        </p:txBody>
      </p:sp>
      <p:sp>
        <p:nvSpPr>
          <p:cNvPr id="18464" name="Text Box 31"/>
          <p:cNvSpPr txBox="1">
            <a:spLocks noChangeArrowheads="1"/>
          </p:cNvSpPr>
          <p:nvPr/>
        </p:nvSpPr>
        <p:spPr bwMode="auto">
          <a:xfrm>
            <a:off x="2470150" y="266541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8465" name="Text Box 32"/>
          <p:cNvSpPr txBox="1">
            <a:spLocks noChangeArrowheads="1"/>
          </p:cNvSpPr>
          <p:nvPr/>
        </p:nvSpPr>
        <p:spPr bwMode="auto">
          <a:xfrm>
            <a:off x="2409825" y="170021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8466" name="Text Box 33"/>
          <p:cNvSpPr txBox="1">
            <a:spLocks noChangeArrowheads="1"/>
          </p:cNvSpPr>
          <p:nvPr/>
        </p:nvSpPr>
        <p:spPr bwMode="auto">
          <a:xfrm>
            <a:off x="1546225" y="3933825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8467" name="Text Box 34"/>
          <p:cNvSpPr txBox="1">
            <a:spLocks noChangeArrowheads="1"/>
          </p:cNvSpPr>
          <p:nvPr/>
        </p:nvSpPr>
        <p:spPr bwMode="auto">
          <a:xfrm>
            <a:off x="2051050" y="601503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8468" name="Text Box 35"/>
          <p:cNvSpPr txBox="1">
            <a:spLocks noChangeArrowheads="1"/>
          </p:cNvSpPr>
          <p:nvPr/>
        </p:nvSpPr>
        <p:spPr bwMode="auto">
          <a:xfrm>
            <a:off x="6215063" y="4941888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13</a:t>
            </a:r>
          </a:p>
        </p:txBody>
      </p:sp>
      <p:sp>
        <p:nvSpPr>
          <p:cNvPr id="18469" name="Text Box 36"/>
          <p:cNvSpPr txBox="1">
            <a:spLocks noChangeArrowheads="1"/>
          </p:cNvSpPr>
          <p:nvPr/>
        </p:nvSpPr>
        <p:spPr bwMode="auto">
          <a:xfrm>
            <a:off x="5618163" y="585946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15</a:t>
            </a:r>
          </a:p>
        </p:txBody>
      </p:sp>
      <p:sp>
        <p:nvSpPr>
          <p:cNvPr id="18470" name="Text Box 37"/>
          <p:cNvSpPr txBox="1">
            <a:spLocks noChangeArrowheads="1"/>
          </p:cNvSpPr>
          <p:nvPr/>
        </p:nvSpPr>
        <p:spPr bwMode="auto">
          <a:xfrm>
            <a:off x="4500563" y="615791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14</a:t>
            </a:r>
          </a:p>
        </p:txBody>
      </p:sp>
      <p:sp>
        <p:nvSpPr>
          <p:cNvPr id="18471" name="Text Box 38"/>
          <p:cNvSpPr txBox="1">
            <a:spLocks noChangeArrowheads="1"/>
          </p:cNvSpPr>
          <p:nvPr/>
        </p:nvSpPr>
        <p:spPr bwMode="auto">
          <a:xfrm>
            <a:off x="1966913" y="5799138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18472" name="Text Box 39"/>
          <p:cNvSpPr txBox="1">
            <a:spLocks noChangeArrowheads="1"/>
          </p:cNvSpPr>
          <p:nvPr/>
        </p:nvSpPr>
        <p:spPr bwMode="auto">
          <a:xfrm>
            <a:off x="1608138" y="4149725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18473" name="Text Box 40"/>
          <p:cNvSpPr txBox="1">
            <a:spLocks noChangeArrowheads="1"/>
          </p:cNvSpPr>
          <p:nvPr/>
        </p:nvSpPr>
        <p:spPr bwMode="auto">
          <a:xfrm>
            <a:off x="2255838" y="191611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18474" name="Text Box 41"/>
          <p:cNvSpPr txBox="1">
            <a:spLocks noChangeArrowheads="1"/>
          </p:cNvSpPr>
          <p:nvPr/>
        </p:nvSpPr>
        <p:spPr bwMode="auto">
          <a:xfrm>
            <a:off x="2687638" y="23495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16</a:t>
            </a:r>
          </a:p>
        </p:txBody>
      </p:sp>
      <p:sp>
        <p:nvSpPr>
          <p:cNvPr id="18475" name="Line 42"/>
          <p:cNvSpPr>
            <a:spLocks noChangeShapeType="1"/>
          </p:cNvSpPr>
          <p:nvPr/>
        </p:nvSpPr>
        <p:spPr bwMode="auto">
          <a:xfrm>
            <a:off x="2700338" y="2133600"/>
            <a:ext cx="18002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76" name="Line 43"/>
          <p:cNvSpPr>
            <a:spLocks noChangeShapeType="1"/>
          </p:cNvSpPr>
          <p:nvPr/>
        </p:nvSpPr>
        <p:spPr bwMode="auto">
          <a:xfrm flipV="1">
            <a:off x="4500563" y="1700213"/>
            <a:ext cx="15113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77" name="Line 44"/>
          <p:cNvSpPr>
            <a:spLocks noChangeShapeType="1"/>
          </p:cNvSpPr>
          <p:nvPr/>
        </p:nvSpPr>
        <p:spPr bwMode="auto">
          <a:xfrm flipV="1">
            <a:off x="4427538" y="1700213"/>
            <a:ext cx="15843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78" name="Line 45"/>
          <p:cNvSpPr>
            <a:spLocks noChangeShapeType="1"/>
          </p:cNvSpPr>
          <p:nvPr/>
        </p:nvSpPr>
        <p:spPr bwMode="auto">
          <a:xfrm>
            <a:off x="4427538" y="26368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79" name="Line 46"/>
          <p:cNvSpPr>
            <a:spLocks noChangeShapeType="1"/>
          </p:cNvSpPr>
          <p:nvPr/>
        </p:nvSpPr>
        <p:spPr bwMode="auto">
          <a:xfrm flipH="1">
            <a:off x="6659563" y="3284538"/>
            <a:ext cx="360362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80" name="Line 47"/>
          <p:cNvSpPr>
            <a:spLocks noChangeShapeType="1"/>
          </p:cNvSpPr>
          <p:nvPr/>
        </p:nvSpPr>
        <p:spPr bwMode="auto">
          <a:xfrm flipH="1" flipV="1">
            <a:off x="4572000" y="5373688"/>
            <a:ext cx="13684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81" name="Line 48"/>
          <p:cNvSpPr>
            <a:spLocks noChangeShapeType="1"/>
          </p:cNvSpPr>
          <p:nvPr/>
        </p:nvSpPr>
        <p:spPr bwMode="auto">
          <a:xfrm flipH="1" flipV="1">
            <a:off x="4427538" y="2636838"/>
            <a:ext cx="144462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82" name="Line 49"/>
          <p:cNvSpPr>
            <a:spLocks noChangeShapeType="1"/>
          </p:cNvSpPr>
          <p:nvPr/>
        </p:nvSpPr>
        <p:spPr bwMode="auto">
          <a:xfrm>
            <a:off x="3779838" y="4437063"/>
            <a:ext cx="792162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83" name="Line 50"/>
          <p:cNvSpPr>
            <a:spLocks noChangeShapeType="1"/>
          </p:cNvSpPr>
          <p:nvPr/>
        </p:nvSpPr>
        <p:spPr bwMode="auto">
          <a:xfrm flipH="1" flipV="1">
            <a:off x="2339975" y="6021388"/>
            <a:ext cx="22320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84" name="Line 51"/>
          <p:cNvSpPr>
            <a:spLocks noChangeShapeType="1"/>
          </p:cNvSpPr>
          <p:nvPr/>
        </p:nvSpPr>
        <p:spPr bwMode="auto">
          <a:xfrm flipH="1" flipV="1">
            <a:off x="2051050" y="4365625"/>
            <a:ext cx="2889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85" name="Line 52"/>
          <p:cNvSpPr>
            <a:spLocks noChangeShapeType="1"/>
          </p:cNvSpPr>
          <p:nvPr/>
        </p:nvSpPr>
        <p:spPr bwMode="auto">
          <a:xfrm flipV="1">
            <a:off x="2051050" y="2636838"/>
            <a:ext cx="23764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5364163" y="652462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Solução </a:t>
            </a:r>
            <a:r>
              <a:rPr lang="pt-BR" altLang="pt-BR" i="1"/>
              <a:t>s</a:t>
            </a:r>
            <a:endParaRPr lang="en-US" altLang="pt-BR" i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445903-DBAE-4707-9E39-A86A213E91BA}" type="slidenum">
              <a:rPr lang="pt-BR" altLang="en-US"/>
              <a:pPr/>
              <a:t>39</a:t>
            </a:fld>
            <a:endParaRPr lang="pt-BR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2600"/>
              <a:t>Exemplos de vizinhos no Problema de Roteamento de Veículos </a:t>
            </a:r>
            <a:br>
              <a:rPr lang="pt-BR" altLang="pt-BR" sz="2600"/>
            </a:br>
            <a:r>
              <a:rPr lang="pt-BR" altLang="pt-BR" sz="2600"/>
              <a:t>(</a:t>
            </a:r>
            <a:r>
              <a:rPr lang="pt-BR" altLang="pt-BR" sz="2600" i="1"/>
              <a:t>Vehicle Routing Problem</a:t>
            </a:r>
            <a:r>
              <a:rPr lang="pt-BR" altLang="pt-BR" sz="2600"/>
              <a:t>)</a:t>
            </a:r>
          </a:p>
        </p:txBody>
      </p:sp>
      <p:graphicFrame>
        <p:nvGraphicFramePr>
          <p:cNvPr id="1946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08175" y="1557338"/>
          <a:ext cx="5240338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3" imgW="4191585" imgH="4009524" progId="Paint.Picture">
                  <p:embed/>
                </p:oleObj>
              </mc:Choice>
              <mc:Fallback>
                <p:oleObj name="Imagem de Bitmap" r:id="rId3" imgW="4191585" imgH="400952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557338"/>
                        <a:ext cx="5240338" cy="501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940425" y="14843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003800" y="255746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551488" y="299720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4370388" y="1887538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3851275" y="371633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6992938" y="310515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3492500" y="428625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4222750" y="530066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11</a:t>
            </a: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5060950" y="241458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(9)</a:t>
            </a: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4181475" y="1628775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(12)</a:t>
            </a:r>
          </a:p>
        </p:txBody>
      </p:sp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6083300" y="137001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(13)</a:t>
            </a:r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>
            <a:off x="5003800" y="2636838"/>
            <a:ext cx="720725" cy="3603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>
            <a:off x="5724525" y="2997200"/>
            <a:ext cx="1295400" cy="2873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5508625" y="263683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(4)</a:t>
            </a:r>
          </a:p>
        </p:txBody>
      </p:sp>
      <p:sp>
        <p:nvSpPr>
          <p:cNvPr id="19475" name="Text Box 18"/>
          <p:cNvSpPr txBox="1">
            <a:spLocks noChangeArrowheads="1"/>
          </p:cNvSpPr>
          <p:nvPr/>
        </p:nvSpPr>
        <p:spPr bwMode="auto">
          <a:xfrm>
            <a:off x="6875463" y="2852738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9476" name="Text Box 19"/>
          <p:cNvSpPr txBox="1">
            <a:spLocks noChangeArrowheads="1"/>
          </p:cNvSpPr>
          <p:nvPr/>
        </p:nvSpPr>
        <p:spPr bwMode="auto">
          <a:xfrm>
            <a:off x="3779838" y="249237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CC0099"/>
                </a:solidFill>
                <a:latin typeface="Tahoma" panose="020B0604030504040204" pitchFamily="34" charset="0"/>
              </a:rPr>
              <a:t>[50]</a:t>
            </a:r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 flipH="1">
            <a:off x="4140200" y="2636838"/>
            <a:ext cx="287338" cy="1223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9478" name="Line 21"/>
          <p:cNvSpPr>
            <a:spLocks noChangeShapeType="1"/>
          </p:cNvSpPr>
          <p:nvPr/>
        </p:nvSpPr>
        <p:spPr bwMode="auto">
          <a:xfrm flipH="1">
            <a:off x="3779838" y="3860800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 flipV="1">
            <a:off x="5940425" y="5157788"/>
            <a:ext cx="719138" cy="10080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9480" name="Line 23"/>
          <p:cNvSpPr>
            <a:spLocks noChangeShapeType="1"/>
          </p:cNvSpPr>
          <p:nvPr/>
        </p:nvSpPr>
        <p:spPr bwMode="auto">
          <a:xfrm flipH="1" flipV="1">
            <a:off x="2627313" y="2133600"/>
            <a:ext cx="144462" cy="574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9481" name="Line 24"/>
          <p:cNvSpPr>
            <a:spLocks noChangeShapeType="1"/>
          </p:cNvSpPr>
          <p:nvPr/>
        </p:nvSpPr>
        <p:spPr bwMode="auto">
          <a:xfrm flipV="1">
            <a:off x="2771775" y="2636838"/>
            <a:ext cx="1655763" cy="714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9482" name="Text Box 25"/>
          <p:cNvSpPr txBox="1">
            <a:spLocks noChangeArrowheads="1"/>
          </p:cNvSpPr>
          <p:nvPr/>
        </p:nvSpPr>
        <p:spPr bwMode="auto">
          <a:xfrm>
            <a:off x="4500563" y="503872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9483" name="Text Box 26"/>
          <p:cNvSpPr txBox="1">
            <a:spLocks noChangeArrowheads="1"/>
          </p:cNvSpPr>
          <p:nvPr/>
        </p:nvSpPr>
        <p:spPr bwMode="auto">
          <a:xfrm>
            <a:off x="3708400" y="422116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(7)</a:t>
            </a:r>
          </a:p>
        </p:txBody>
      </p:sp>
      <p:sp>
        <p:nvSpPr>
          <p:cNvPr id="19484" name="Text Box 27"/>
          <p:cNvSpPr txBox="1">
            <a:spLocks noChangeArrowheads="1"/>
          </p:cNvSpPr>
          <p:nvPr/>
        </p:nvSpPr>
        <p:spPr bwMode="auto">
          <a:xfrm>
            <a:off x="4110038" y="3644900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9485" name="Text Box 28"/>
          <p:cNvSpPr txBox="1">
            <a:spLocks noChangeArrowheads="1"/>
          </p:cNvSpPr>
          <p:nvPr/>
        </p:nvSpPr>
        <p:spPr bwMode="auto">
          <a:xfrm>
            <a:off x="6588125" y="4933950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(5)</a:t>
            </a:r>
          </a:p>
        </p:txBody>
      </p:sp>
      <p:sp>
        <p:nvSpPr>
          <p:cNvPr id="19486" name="Text Box 29"/>
          <p:cNvSpPr txBox="1">
            <a:spLocks noChangeArrowheads="1"/>
          </p:cNvSpPr>
          <p:nvPr/>
        </p:nvSpPr>
        <p:spPr bwMode="auto">
          <a:xfrm>
            <a:off x="5867400" y="6086475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9487" name="Text Box 30"/>
          <p:cNvSpPr txBox="1">
            <a:spLocks noChangeArrowheads="1"/>
          </p:cNvSpPr>
          <p:nvPr/>
        </p:nvSpPr>
        <p:spPr bwMode="auto">
          <a:xfrm>
            <a:off x="4268788" y="6475413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(3)</a:t>
            </a:r>
          </a:p>
        </p:txBody>
      </p:sp>
      <p:sp>
        <p:nvSpPr>
          <p:cNvPr id="19488" name="Text Box 31"/>
          <p:cNvSpPr txBox="1">
            <a:spLocks noChangeArrowheads="1"/>
          </p:cNvSpPr>
          <p:nvPr/>
        </p:nvSpPr>
        <p:spPr bwMode="auto">
          <a:xfrm>
            <a:off x="2470150" y="266541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9489" name="Text Box 32"/>
          <p:cNvSpPr txBox="1">
            <a:spLocks noChangeArrowheads="1"/>
          </p:cNvSpPr>
          <p:nvPr/>
        </p:nvSpPr>
        <p:spPr bwMode="auto">
          <a:xfrm>
            <a:off x="2409825" y="170021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9490" name="Text Box 33"/>
          <p:cNvSpPr txBox="1">
            <a:spLocks noChangeArrowheads="1"/>
          </p:cNvSpPr>
          <p:nvPr/>
        </p:nvSpPr>
        <p:spPr bwMode="auto">
          <a:xfrm>
            <a:off x="1546225" y="3933825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9491" name="Text Box 34"/>
          <p:cNvSpPr txBox="1">
            <a:spLocks noChangeArrowheads="1"/>
          </p:cNvSpPr>
          <p:nvPr/>
        </p:nvSpPr>
        <p:spPr bwMode="auto">
          <a:xfrm>
            <a:off x="2051050" y="601503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19492" name="Text Box 35"/>
          <p:cNvSpPr txBox="1">
            <a:spLocks noChangeArrowheads="1"/>
          </p:cNvSpPr>
          <p:nvPr/>
        </p:nvSpPr>
        <p:spPr bwMode="auto">
          <a:xfrm>
            <a:off x="6215063" y="4941888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13</a:t>
            </a:r>
          </a:p>
        </p:txBody>
      </p:sp>
      <p:sp>
        <p:nvSpPr>
          <p:cNvPr id="19493" name="Text Box 36"/>
          <p:cNvSpPr txBox="1">
            <a:spLocks noChangeArrowheads="1"/>
          </p:cNvSpPr>
          <p:nvPr/>
        </p:nvSpPr>
        <p:spPr bwMode="auto">
          <a:xfrm>
            <a:off x="5618163" y="585946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15</a:t>
            </a:r>
          </a:p>
        </p:txBody>
      </p:sp>
      <p:sp>
        <p:nvSpPr>
          <p:cNvPr id="19494" name="Text Box 37"/>
          <p:cNvSpPr txBox="1">
            <a:spLocks noChangeArrowheads="1"/>
          </p:cNvSpPr>
          <p:nvPr/>
        </p:nvSpPr>
        <p:spPr bwMode="auto">
          <a:xfrm>
            <a:off x="4500563" y="615791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14</a:t>
            </a:r>
          </a:p>
        </p:txBody>
      </p:sp>
      <p:sp>
        <p:nvSpPr>
          <p:cNvPr id="19495" name="Text Box 38"/>
          <p:cNvSpPr txBox="1">
            <a:spLocks noChangeArrowheads="1"/>
          </p:cNvSpPr>
          <p:nvPr/>
        </p:nvSpPr>
        <p:spPr bwMode="auto">
          <a:xfrm>
            <a:off x="1966913" y="5799138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19496" name="Text Box 39"/>
          <p:cNvSpPr txBox="1">
            <a:spLocks noChangeArrowheads="1"/>
          </p:cNvSpPr>
          <p:nvPr/>
        </p:nvSpPr>
        <p:spPr bwMode="auto">
          <a:xfrm>
            <a:off x="1608138" y="4149725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19497" name="Text Box 40"/>
          <p:cNvSpPr txBox="1">
            <a:spLocks noChangeArrowheads="1"/>
          </p:cNvSpPr>
          <p:nvPr/>
        </p:nvSpPr>
        <p:spPr bwMode="auto">
          <a:xfrm>
            <a:off x="2255838" y="191611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19498" name="Text Box 41"/>
          <p:cNvSpPr txBox="1">
            <a:spLocks noChangeArrowheads="1"/>
          </p:cNvSpPr>
          <p:nvPr/>
        </p:nvSpPr>
        <p:spPr bwMode="auto">
          <a:xfrm>
            <a:off x="2687638" y="23495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16</a:t>
            </a:r>
          </a:p>
        </p:txBody>
      </p:sp>
      <p:sp>
        <p:nvSpPr>
          <p:cNvPr id="19499" name="Line 42"/>
          <p:cNvSpPr>
            <a:spLocks noChangeShapeType="1"/>
          </p:cNvSpPr>
          <p:nvPr/>
        </p:nvSpPr>
        <p:spPr bwMode="auto">
          <a:xfrm>
            <a:off x="2700338" y="2133600"/>
            <a:ext cx="18002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00" name="Line 43"/>
          <p:cNvSpPr>
            <a:spLocks noChangeShapeType="1"/>
          </p:cNvSpPr>
          <p:nvPr/>
        </p:nvSpPr>
        <p:spPr bwMode="auto">
          <a:xfrm flipV="1">
            <a:off x="4500563" y="1700213"/>
            <a:ext cx="15113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01" name="Line 44"/>
          <p:cNvSpPr>
            <a:spLocks noChangeShapeType="1"/>
          </p:cNvSpPr>
          <p:nvPr/>
        </p:nvSpPr>
        <p:spPr bwMode="auto">
          <a:xfrm flipV="1">
            <a:off x="4427538" y="1700213"/>
            <a:ext cx="15843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02" name="Line 45"/>
          <p:cNvSpPr>
            <a:spLocks noChangeShapeType="1"/>
          </p:cNvSpPr>
          <p:nvPr/>
        </p:nvSpPr>
        <p:spPr bwMode="auto">
          <a:xfrm>
            <a:off x="4427538" y="26368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03" name="Line 46"/>
          <p:cNvSpPr>
            <a:spLocks noChangeShapeType="1"/>
          </p:cNvSpPr>
          <p:nvPr/>
        </p:nvSpPr>
        <p:spPr bwMode="auto">
          <a:xfrm flipH="1">
            <a:off x="6659563" y="3284538"/>
            <a:ext cx="360362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04" name="Line 50"/>
          <p:cNvSpPr>
            <a:spLocks noChangeShapeType="1"/>
          </p:cNvSpPr>
          <p:nvPr/>
        </p:nvSpPr>
        <p:spPr bwMode="auto">
          <a:xfrm flipH="1" flipV="1">
            <a:off x="2339975" y="6021388"/>
            <a:ext cx="22320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05" name="Line 51"/>
          <p:cNvSpPr>
            <a:spLocks noChangeShapeType="1"/>
          </p:cNvSpPr>
          <p:nvPr/>
        </p:nvSpPr>
        <p:spPr bwMode="auto">
          <a:xfrm flipH="1" flipV="1">
            <a:off x="2051050" y="4365625"/>
            <a:ext cx="2889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06" name="Line 52"/>
          <p:cNvSpPr>
            <a:spLocks noChangeShapeType="1"/>
          </p:cNvSpPr>
          <p:nvPr/>
        </p:nvSpPr>
        <p:spPr bwMode="auto">
          <a:xfrm flipV="1">
            <a:off x="2051050" y="2636838"/>
            <a:ext cx="23764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07" name="Text Box 53"/>
          <p:cNvSpPr txBox="1">
            <a:spLocks noChangeArrowheads="1"/>
          </p:cNvSpPr>
          <p:nvPr/>
        </p:nvSpPr>
        <p:spPr bwMode="auto">
          <a:xfrm>
            <a:off x="5364163" y="652462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Solução </a:t>
            </a:r>
            <a:r>
              <a:rPr lang="pt-BR" altLang="pt-BR" i="1"/>
              <a:t>s’</a:t>
            </a:r>
            <a:endParaRPr lang="en-US" altLang="pt-BR" i="1"/>
          </a:p>
        </p:txBody>
      </p:sp>
      <p:sp>
        <p:nvSpPr>
          <p:cNvPr id="19508" name="Line 54"/>
          <p:cNvSpPr>
            <a:spLocks noChangeShapeType="1"/>
          </p:cNvSpPr>
          <p:nvPr/>
        </p:nvSpPr>
        <p:spPr bwMode="auto">
          <a:xfrm flipV="1">
            <a:off x="45720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09" name="Line 55"/>
          <p:cNvSpPr>
            <a:spLocks noChangeShapeType="1"/>
          </p:cNvSpPr>
          <p:nvPr/>
        </p:nvSpPr>
        <p:spPr bwMode="auto">
          <a:xfrm flipH="1" flipV="1">
            <a:off x="3779838" y="4437063"/>
            <a:ext cx="7921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10" name="Line 56"/>
          <p:cNvSpPr>
            <a:spLocks noChangeShapeType="1"/>
          </p:cNvSpPr>
          <p:nvPr/>
        </p:nvSpPr>
        <p:spPr bwMode="auto">
          <a:xfrm flipH="1" flipV="1">
            <a:off x="4427538" y="2636838"/>
            <a:ext cx="1512887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511" name="Text Box 57"/>
          <p:cNvSpPr txBox="1">
            <a:spLocks noChangeArrowheads="1"/>
          </p:cNvSpPr>
          <p:nvPr/>
        </p:nvSpPr>
        <p:spPr bwMode="auto">
          <a:xfrm>
            <a:off x="7524750" y="3860800"/>
            <a:ext cx="143986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s’ obtida pela </a:t>
            </a:r>
            <a:r>
              <a:rPr lang="pt-BR" altLang="pt-BR" b="1"/>
              <a:t>realocação</a:t>
            </a:r>
            <a:r>
              <a:rPr lang="pt-BR" altLang="pt-BR"/>
              <a:t> de um cliente de uma rota para outra rota (realocação inter-rota)</a:t>
            </a:r>
            <a:endParaRPr lang="en-US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4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Dado um conjunto de </a:t>
            </a:r>
            <a:r>
              <a:rPr lang="pt-BR" altLang="pt-BR" sz="2600" b="1" dirty="0"/>
              <a:t>n</a:t>
            </a:r>
            <a:r>
              <a:rPr lang="pt-BR" altLang="pt-BR" sz="2600" dirty="0"/>
              <a:t> tarefas (viagens), alocá-las a um conjunto de </a:t>
            </a:r>
            <a:r>
              <a:rPr lang="pt-BR" altLang="pt-BR" sz="2600" b="1" dirty="0"/>
              <a:t>m</a:t>
            </a:r>
            <a:r>
              <a:rPr lang="pt-BR" altLang="pt-BR" sz="2600" dirty="0"/>
              <a:t> tripulações, de forma a atender restrições operacionais e legais e minimizar o custo com o uso das tripulações.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412503" y="342865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652591" y="342865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228853" y="4365278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38" name="AutoShape 12"/>
          <p:cNvCxnSpPr>
            <a:cxnSpLocks noChangeShapeType="1"/>
            <a:stCxn id="29" idx="3"/>
            <a:endCxn id="30" idx="1"/>
          </p:cNvCxnSpPr>
          <p:nvPr/>
        </p:nvCxnSpPr>
        <p:spPr bwMode="auto">
          <a:xfrm>
            <a:off x="3131641" y="364455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3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644528" y="364455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4"/>
          <p:cNvCxnSpPr>
            <a:cxnSpLocks noChangeShapeType="1"/>
            <a:stCxn id="31" idx="3"/>
          </p:cNvCxnSpPr>
          <p:nvPr/>
        </p:nvCxnSpPr>
        <p:spPr bwMode="auto">
          <a:xfrm>
            <a:off x="6371728" y="3644553"/>
            <a:ext cx="79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5"/>
          <p:cNvCxnSpPr>
            <a:cxnSpLocks noChangeShapeType="1"/>
            <a:stCxn id="33" idx="3"/>
            <a:endCxn id="37" idx="1"/>
          </p:cNvCxnSpPr>
          <p:nvPr/>
        </p:nvCxnSpPr>
        <p:spPr bwMode="auto">
          <a:xfrm>
            <a:off x="3636466" y="4581178"/>
            <a:ext cx="2592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6"/>
          <p:cNvCxnSpPr>
            <a:cxnSpLocks noChangeShapeType="1"/>
            <a:stCxn id="36" idx="3"/>
            <a:endCxn id="35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7"/>
          <p:cNvCxnSpPr>
            <a:cxnSpLocks noChangeShapeType="1"/>
            <a:stCxn id="35" idx="3"/>
            <a:endCxn id="34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7" name="AutoShape 21"/>
          <p:cNvCxnSpPr>
            <a:cxnSpLocks noChangeShapeType="1"/>
            <a:stCxn id="44" idx="3"/>
            <a:endCxn id="29" idx="1"/>
          </p:cNvCxnSpPr>
          <p:nvPr/>
        </p:nvCxnSpPr>
        <p:spPr bwMode="auto">
          <a:xfrm>
            <a:off x="1907678" y="364455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2"/>
          <p:cNvCxnSpPr>
            <a:cxnSpLocks noChangeShapeType="1"/>
            <a:stCxn id="46" idx="3"/>
            <a:endCxn id="33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3"/>
          <p:cNvCxnSpPr>
            <a:cxnSpLocks noChangeShapeType="1"/>
            <a:stCxn id="45" idx="3"/>
            <a:endCxn id="36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0737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E9453E-CE93-4A5F-ACD5-67781CE60609}" type="slidenum">
              <a:rPr lang="pt-BR" altLang="en-US"/>
              <a:pPr/>
              <a:t>40</a:t>
            </a:fld>
            <a:endParaRPr lang="pt-BR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2600"/>
              <a:t>Exemplos de vizinhos no Problema de Roteamento de Veículos </a:t>
            </a:r>
            <a:br>
              <a:rPr lang="pt-BR" altLang="pt-BR" sz="2600"/>
            </a:br>
            <a:r>
              <a:rPr lang="pt-BR" altLang="pt-BR" sz="2600"/>
              <a:t>(</a:t>
            </a:r>
            <a:r>
              <a:rPr lang="pt-BR" altLang="pt-BR" sz="2600" i="1"/>
              <a:t>Vehicle Routing Problem</a:t>
            </a:r>
            <a:r>
              <a:rPr lang="pt-BR" altLang="pt-BR" sz="2600"/>
              <a:t>)</a:t>
            </a:r>
          </a:p>
        </p:txBody>
      </p:sp>
      <p:graphicFrame>
        <p:nvGraphicFramePr>
          <p:cNvPr id="2048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08175" y="1557338"/>
          <a:ext cx="5240338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3" imgW="4191585" imgH="4009524" progId="Paint.Picture">
                  <p:embed/>
                </p:oleObj>
              </mc:Choice>
              <mc:Fallback>
                <p:oleObj name="Imagem de Bitmap" r:id="rId3" imgW="4191585" imgH="400952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557338"/>
                        <a:ext cx="5240338" cy="501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940425" y="14843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5003800" y="255746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5551488" y="299720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4370388" y="1887538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3851275" y="371633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6992938" y="310515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3492500" y="428625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4222750" y="530066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11</a:t>
            </a: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5060950" y="241458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(9)</a:t>
            </a:r>
          </a:p>
        </p:txBody>
      </p:sp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4181475" y="1628775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(12)</a:t>
            </a:r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6083300" y="137001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(13)</a:t>
            </a:r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5003800" y="2636838"/>
            <a:ext cx="720725" cy="3603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5724525" y="2997200"/>
            <a:ext cx="1295400" cy="2873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498" name="Text Box 17"/>
          <p:cNvSpPr txBox="1">
            <a:spLocks noChangeArrowheads="1"/>
          </p:cNvSpPr>
          <p:nvPr/>
        </p:nvSpPr>
        <p:spPr bwMode="auto">
          <a:xfrm>
            <a:off x="5508625" y="263683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(4)</a:t>
            </a:r>
          </a:p>
        </p:txBody>
      </p:sp>
      <p:sp>
        <p:nvSpPr>
          <p:cNvPr id="20499" name="Text Box 18"/>
          <p:cNvSpPr txBox="1">
            <a:spLocks noChangeArrowheads="1"/>
          </p:cNvSpPr>
          <p:nvPr/>
        </p:nvSpPr>
        <p:spPr bwMode="auto">
          <a:xfrm>
            <a:off x="6875463" y="2852738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20500" name="Text Box 19"/>
          <p:cNvSpPr txBox="1">
            <a:spLocks noChangeArrowheads="1"/>
          </p:cNvSpPr>
          <p:nvPr/>
        </p:nvSpPr>
        <p:spPr bwMode="auto">
          <a:xfrm>
            <a:off x="3779838" y="249237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CC0099"/>
                </a:solidFill>
                <a:latin typeface="Tahoma" panose="020B0604030504040204" pitchFamily="34" charset="0"/>
              </a:rPr>
              <a:t>[50]</a:t>
            </a:r>
          </a:p>
        </p:txBody>
      </p:sp>
      <p:sp>
        <p:nvSpPr>
          <p:cNvPr id="20501" name="Line 20"/>
          <p:cNvSpPr>
            <a:spLocks noChangeShapeType="1"/>
          </p:cNvSpPr>
          <p:nvPr/>
        </p:nvSpPr>
        <p:spPr bwMode="auto">
          <a:xfrm flipH="1">
            <a:off x="4140200" y="2636838"/>
            <a:ext cx="287338" cy="12239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 flipH="1">
            <a:off x="3779838" y="3860800"/>
            <a:ext cx="360362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5940425" y="5157788"/>
            <a:ext cx="719138" cy="10080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 flipH="1" flipV="1">
            <a:off x="2627313" y="2133600"/>
            <a:ext cx="144462" cy="5746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 flipV="1">
            <a:off x="2771775" y="2636838"/>
            <a:ext cx="1655763" cy="714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506" name="Text Box 25"/>
          <p:cNvSpPr txBox="1">
            <a:spLocks noChangeArrowheads="1"/>
          </p:cNvSpPr>
          <p:nvPr/>
        </p:nvSpPr>
        <p:spPr bwMode="auto">
          <a:xfrm>
            <a:off x="4500563" y="503872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20507" name="Text Box 26"/>
          <p:cNvSpPr txBox="1">
            <a:spLocks noChangeArrowheads="1"/>
          </p:cNvSpPr>
          <p:nvPr/>
        </p:nvSpPr>
        <p:spPr bwMode="auto">
          <a:xfrm>
            <a:off x="3708400" y="422116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(7)</a:t>
            </a:r>
          </a:p>
        </p:txBody>
      </p:sp>
      <p:sp>
        <p:nvSpPr>
          <p:cNvPr id="20508" name="Text Box 27"/>
          <p:cNvSpPr txBox="1">
            <a:spLocks noChangeArrowheads="1"/>
          </p:cNvSpPr>
          <p:nvPr/>
        </p:nvSpPr>
        <p:spPr bwMode="auto">
          <a:xfrm>
            <a:off x="4110038" y="3644900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20509" name="Text Box 28"/>
          <p:cNvSpPr txBox="1">
            <a:spLocks noChangeArrowheads="1"/>
          </p:cNvSpPr>
          <p:nvPr/>
        </p:nvSpPr>
        <p:spPr bwMode="auto">
          <a:xfrm>
            <a:off x="6588125" y="4933950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(5)</a:t>
            </a:r>
          </a:p>
        </p:txBody>
      </p:sp>
      <p:sp>
        <p:nvSpPr>
          <p:cNvPr id="20510" name="Text Box 29"/>
          <p:cNvSpPr txBox="1">
            <a:spLocks noChangeArrowheads="1"/>
          </p:cNvSpPr>
          <p:nvPr/>
        </p:nvSpPr>
        <p:spPr bwMode="auto">
          <a:xfrm>
            <a:off x="5867400" y="6086475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20511" name="Text Box 30"/>
          <p:cNvSpPr txBox="1">
            <a:spLocks noChangeArrowheads="1"/>
          </p:cNvSpPr>
          <p:nvPr/>
        </p:nvSpPr>
        <p:spPr bwMode="auto">
          <a:xfrm>
            <a:off x="4268788" y="6475413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(3)</a:t>
            </a:r>
          </a:p>
        </p:txBody>
      </p:sp>
      <p:sp>
        <p:nvSpPr>
          <p:cNvPr id="20512" name="Text Box 31"/>
          <p:cNvSpPr txBox="1">
            <a:spLocks noChangeArrowheads="1"/>
          </p:cNvSpPr>
          <p:nvPr/>
        </p:nvSpPr>
        <p:spPr bwMode="auto">
          <a:xfrm>
            <a:off x="2470150" y="266541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20513" name="Text Box 32"/>
          <p:cNvSpPr txBox="1">
            <a:spLocks noChangeArrowheads="1"/>
          </p:cNvSpPr>
          <p:nvPr/>
        </p:nvSpPr>
        <p:spPr bwMode="auto">
          <a:xfrm>
            <a:off x="2409825" y="1700213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20514" name="Text Box 33"/>
          <p:cNvSpPr txBox="1">
            <a:spLocks noChangeArrowheads="1"/>
          </p:cNvSpPr>
          <p:nvPr/>
        </p:nvSpPr>
        <p:spPr bwMode="auto">
          <a:xfrm>
            <a:off x="1546225" y="3933825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20515" name="Text Box 34"/>
          <p:cNvSpPr txBox="1">
            <a:spLocks noChangeArrowheads="1"/>
          </p:cNvSpPr>
          <p:nvPr/>
        </p:nvSpPr>
        <p:spPr bwMode="auto">
          <a:xfrm>
            <a:off x="2051050" y="601503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solidFill>
                  <a:srgbClr val="009900"/>
                </a:solidFill>
                <a:latin typeface="Tahoma" panose="020B0604030504040204" pitchFamily="34" charset="0"/>
              </a:rPr>
              <a:t>(10)</a:t>
            </a:r>
          </a:p>
        </p:txBody>
      </p:sp>
      <p:sp>
        <p:nvSpPr>
          <p:cNvPr id="20516" name="Text Box 35"/>
          <p:cNvSpPr txBox="1">
            <a:spLocks noChangeArrowheads="1"/>
          </p:cNvSpPr>
          <p:nvPr/>
        </p:nvSpPr>
        <p:spPr bwMode="auto">
          <a:xfrm>
            <a:off x="6215063" y="4941888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13</a:t>
            </a:r>
          </a:p>
        </p:txBody>
      </p:sp>
      <p:sp>
        <p:nvSpPr>
          <p:cNvPr id="20517" name="Text Box 36"/>
          <p:cNvSpPr txBox="1">
            <a:spLocks noChangeArrowheads="1"/>
          </p:cNvSpPr>
          <p:nvPr/>
        </p:nvSpPr>
        <p:spPr bwMode="auto">
          <a:xfrm>
            <a:off x="5618163" y="585946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15</a:t>
            </a:r>
          </a:p>
        </p:txBody>
      </p:sp>
      <p:sp>
        <p:nvSpPr>
          <p:cNvPr id="20518" name="Text Box 37"/>
          <p:cNvSpPr txBox="1">
            <a:spLocks noChangeArrowheads="1"/>
          </p:cNvSpPr>
          <p:nvPr/>
        </p:nvSpPr>
        <p:spPr bwMode="auto">
          <a:xfrm>
            <a:off x="4500563" y="615791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14</a:t>
            </a:r>
          </a:p>
        </p:txBody>
      </p:sp>
      <p:sp>
        <p:nvSpPr>
          <p:cNvPr id="20519" name="Text Box 38"/>
          <p:cNvSpPr txBox="1">
            <a:spLocks noChangeArrowheads="1"/>
          </p:cNvSpPr>
          <p:nvPr/>
        </p:nvSpPr>
        <p:spPr bwMode="auto">
          <a:xfrm>
            <a:off x="1966913" y="5799138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20520" name="Text Box 39"/>
          <p:cNvSpPr txBox="1">
            <a:spLocks noChangeArrowheads="1"/>
          </p:cNvSpPr>
          <p:nvPr/>
        </p:nvSpPr>
        <p:spPr bwMode="auto">
          <a:xfrm>
            <a:off x="1608138" y="4149725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20521" name="Text Box 40"/>
          <p:cNvSpPr txBox="1">
            <a:spLocks noChangeArrowheads="1"/>
          </p:cNvSpPr>
          <p:nvPr/>
        </p:nvSpPr>
        <p:spPr bwMode="auto">
          <a:xfrm>
            <a:off x="2255838" y="1916113"/>
            <a:ext cx="44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20522" name="Text Box 41"/>
          <p:cNvSpPr txBox="1">
            <a:spLocks noChangeArrowheads="1"/>
          </p:cNvSpPr>
          <p:nvPr/>
        </p:nvSpPr>
        <p:spPr bwMode="auto">
          <a:xfrm>
            <a:off x="2687638" y="2349500"/>
            <a:ext cx="44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16</a:t>
            </a:r>
          </a:p>
        </p:txBody>
      </p:sp>
      <p:sp>
        <p:nvSpPr>
          <p:cNvPr id="20523" name="Line 42"/>
          <p:cNvSpPr>
            <a:spLocks noChangeShapeType="1"/>
          </p:cNvSpPr>
          <p:nvPr/>
        </p:nvSpPr>
        <p:spPr bwMode="auto">
          <a:xfrm>
            <a:off x="2700338" y="2133600"/>
            <a:ext cx="18002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4" name="Line 43"/>
          <p:cNvSpPr>
            <a:spLocks noChangeShapeType="1"/>
          </p:cNvSpPr>
          <p:nvPr/>
        </p:nvSpPr>
        <p:spPr bwMode="auto">
          <a:xfrm flipV="1">
            <a:off x="4500563" y="1700213"/>
            <a:ext cx="15113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5" name="Line 44"/>
          <p:cNvSpPr>
            <a:spLocks noChangeShapeType="1"/>
          </p:cNvSpPr>
          <p:nvPr/>
        </p:nvSpPr>
        <p:spPr bwMode="auto">
          <a:xfrm flipV="1">
            <a:off x="4427538" y="1700213"/>
            <a:ext cx="15843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6" name="Line 45"/>
          <p:cNvSpPr>
            <a:spLocks noChangeShapeType="1"/>
          </p:cNvSpPr>
          <p:nvPr/>
        </p:nvSpPr>
        <p:spPr bwMode="auto">
          <a:xfrm>
            <a:off x="4427538" y="26368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7" name="Line 46"/>
          <p:cNvSpPr>
            <a:spLocks noChangeShapeType="1"/>
          </p:cNvSpPr>
          <p:nvPr/>
        </p:nvSpPr>
        <p:spPr bwMode="auto">
          <a:xfrm flipH="1">
            <a:off x="6659563" y="3284538"/>
            <a:ext cx="360362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8" name="Line 51"/>
          <p:cNvSpPr>
            <a:spLocks noChangeShapeType="1"/>
          </p:cNvSpPr>
          <p:nvPr/>
        </p:nvSpPr>
        <p:spPr bwMode="auto">
          <a:xfrm flipH="1" flipV="1">
            <a:off x="2051050" y="4365625"/>
            <a:ext cx="2889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9" name="Line 52"/>
          <p:cNvSpPr>
            <a:spLocks noChangeShapeType="1"/>
          </p:cNvSpPr>
          <p:nvPr/>
        </p:nvSpPr>
        <p:spPr bwMode="auto">
          <a:xfrm flipV="1">
            <a:off x="2051050" y="2636838"/>
            <a:ext cx="23764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30" name="Text Box 53"/>
          <p:cNvSpPr txBox="1">
            <a:spLocks noChangeArrowheads="1"/>
          </p:cNvSpPr>
          <p:nvPr/>
        </p:nvSpPr>
        <p:spPr bwMode="auto">
          <a:xfrm>
            <a:off x="5364163" y="652462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Solução </a:t>
            </a:r>
            <a:r>
              <a:rPr lang="pt-BR" altLang="pt-BR" i="1"/>
              <a:t>s’</a:t>
            </a:r>
            <a:endParaRPr lang="en-US" altLang="pt-BR" i="1"/>
          </a:p>
        </p:txBody>
      </p:sp>
      <p:sp>
        <p:nvSpPr>
          <p:cNvPr id="20531" name="Text Box 54"/>
          <p:cNvSpPr txBox="1">
            <a:spLocks noChangeArrowheads="1"/>
          </p:cNvSpPr>
          <p:nvPr/>
        </p:nvSpPr>
        <p:spPr bwMode="auto">
          <a:xfrm>
            <a:off x="7524750" y="3860800"/>
            <a:ext cx="1439863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s’ obtida pela </a:t>
            </a:r>
            <a:r>
              <a:rPr lang="pt-BR" altLang="pt-BR" b="1"/>
              <a:t>troca </a:t>
            </a:r>
            <a:r>
              <a:rPr lang="pt-BR" altLang="pt-BR"/>
              <a:t>de clientes entre rotas (movimento inter-rotas)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/>
              <a:t>(Clientes 11 e 14 mudam de rota)</a:t>
            </a:r>
            <a:endParaRPr lang="en-US" altLang="pt-BR"/>
          </a:p>
        </p:txBody>
      </p:sp>
      <p:sp>
        <p:nvSpPr>
          <p:cNvPr id="20532" name="Line 55"/>
          <p:cNvSpPr>
            <a:spLocks noChangeShapeType="1"/>
          </p:cNvSpPr>
          <p:nvPr/>
        </p:nvSpPr>
        <p:spPr bwMode="auto">
          <a:xfrm flipV="1">
            <a:off x="2339975" y="5373688"/>
            <a:ext cx="2232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33" name="Line 56"/>
          <p:cNvSpPr>
            <a:spLocks noChangeShapeType="1"/>
          </p:cNvSpPr>
          <p:nvPr/>
        </p:nvSpPr>
        <p:spPr bwMode="auto">
          <a:xfrm flipH="1" flipV="1">
            <a:off x="3779838" y="4437063"/>
            <a:ext cx="7921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34" name="Line 57"/>
          <p:cNvSpPr>
            <a:spLocks noChangeShapeType="1"/>
          </p:cNvSpPr>
          <p:nvPr/>
        </p:nvSpPr>
        <p:spPr bwMode="auto">
          <a:xfrm flipH="1">
            <a:off x="4572000" y="6165850"/>
            <a:ext cx="13684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35" name="Line 58"/>
          <p:cNvSpPr>
            <a:spLocks noChangeShapeType="1"/>
          </p:cNvSpPr>
          <p:nvPr/>
        </p:nvSpPr>
        <p:spPr bwMode="auto">
          <a:xfrm flipH="1" flipV="1">
            <a:off x="4427538" y="2636838"/>
            <a:ext cx="144462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8DE65C-8134-403A-BD41-1D8CED648819}" type="slidenum">
              <a:rPr lang="pt-BR" altLang="en-US"/>
              <a:pPr/>
              <a:t>41</a:t>
            </a:fld>
            <a:endParaRPr lang="pt-BR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500"/>
              <a:t>Problema de Alocação de Salas</a:t>
            </a:r>
            <a:br>
              <a:rPr lang="pt-BR" altLang="pt-BR" sz="3500"/>
            </a:br>
            <a:r>
              <a:rPr lang="pt-BR" altLang="pt-BR" sz="3500"/>
              <a:t>(</a:t>
            </a:r>
            <a:r>
              <a:rPr lang="pt-BR" altLang="pt-BR" sz="3500" i="1"/>
              <a:t>Classroom</a:t>
            </a:r>
            <a:r>
              <a:rPr lang="pt-BR" altLang="pt-BR" sz="3500"/>
              <a:t> </a:t>
            </a:r>
            <a:r>
              <a:rPr lang="pt-BR" altLang="pt-BR" sz="3500" i="1"/>
              <a:t>Assignment</a:t>
            </a:r>
            <a:r>
              <a:rPr lang="pt-BR" altLang="pt-BR" sz="3500"/>
              <a:t> </a:t>
            </a:r>
            <a:r>
              <a:rPr lang="pt-BR" altLang="pt-BR" sz="3500" i="1"/>
              <a:t>Problem</a:t>
            </a:r>
            <a:r>
              <a:rPr lang="pt-BR" altLang="pt-BR" sz="3500"/>
              <a:t>)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/>
              <a:t>Diz respeito à designação de salas para as aulas de uma instituição de ensino</a:t>
            </a:r>
          </a:p>
          <a:p>
            <a:pPr eaLnBrk="1" hangingPunct="1"/>
            <a:r>
              <a:rPr lang="pt-BR" altLang="pt-BR" sz="2600"/>
              <a:t>O horário das aulas é previamente conhecido</a:t>
            </a:r>
          </a:p>
          <a:p>
            <a:pPr eaLnBrk="1" hangingPunct="1"/>
            <a:r>
              <a:rPr lang="pt-BR" altLang="pt-BR" sz="2600"/>
              <a:t>O PAS é um subproblema do Problema de Programação de Horários (</a:t>
            </a:r>
            <a:r>
              <a:rPr lang="pt-BR" altLang="pt-BR" sz="2600" i="1"/>
              <a:t>timetabling</a:t>
            </a:r>
            <a:r>
              <a:rPr lang="pt-BR" altLang="pt-BR" sz="2600"/>
              <a:t>)</a:t>
            </a:r>
          </a:p>
          <a:p>
            <a:pPr eaLnBrk="1" hangingPunct="1"/>
            <a:r>
              <a:rPr lang="pt-BR" altLang="pt-BR" sz="2600"/>
              <a:t>Pode ser tratado de forma isolada ou de forma integrada à programação de horários</a:t>
            </a:r>
            <a:endParaRPr lang="pt-BR" altLang="pt-BR" sz="2600" i="1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931EA5-B162-4095-831E-D340DB3E2916}" type="slidenum">
              <a:rPr lang="pt-BR" altLang="en-US"/>
              <a:pPr/>
              <a:t>42</a:t>
            </a:fld>
            <a:endParaRPr lang="pt-BR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500"/>
              <a:t>Problema de Alocação de Salas</a:t>
            </a:r>
            <a:br>
              <a:rPr lang="pt-BR" altLang="pt-BR" sz="3500"/>
            </a:br>
            <a:r>
              <a:rPr lang="pt-BR" altLang="pt-BR" sz="3500"/>
              <a:t>(</a:t>
            </a:r>
            <a:r>
              <a:rPr lang="pt-BR" altLang="pt-BR" sz="3500" i="1"/>
              <a:t>Classroom</a:t>
            </a:r>
            <a:r>
              <a:rPr lang="pt-BR" altLang="pt-BR" sz="3500"/>
              <a:t> </a:t>
            </a:r>
            <a:r>
              <a:rPr lang="pt-BR" altLang="pt-BR" sz="3500" i="1"/>
              <a:t>Assignment</a:t>
            </a:r>
            <a:r>
              <a:rPr lang="pt-BR" altLang="pt-BR" sz="3500"/>
              <a:t> </a:t>
            </a:r>
            <a:r>
              <a:rPr lang="pt-BR" altLang="pt-BR" sz="3500" i="1"/>
              <a:t>Problem</a:t>
            </a:r>
            <a:r>
              <a:rPr lang="pt-BR" altLang="pt-BR" sz="3500"/>
              <a:t>)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600"/>
              <a:t>Restrições:</a:t>
            </a:r>
          </a:p>
          <a:p>
            <a:pPr marL="742950" lvl="1" indent="-285750" eaLnBrk="1" hangingPunct="1"/>
            <a:r>
              <a:rPr lang="pt-BR" altLang="pt-BR" sz="2200"/>
              <a:t>Não pode haver sobreposição de turmas;</a:t>
            </a:r>
          </a:p>
          <a:p>
            <a:pPr marL="742950" lvl="1" indent="-285750" eaLnBrk="1" hangingPunct="1"/>
            <a:r>
              <a:rPr lang="pt-BR" altLang="pt-BR" sz="2200"/>
              <a:t>As salas têm que comportar as turmas etc.</a:t>
            </a:r>
          </a:p>
          <a:p>
            <a:pPr eaLnBrk="1" hangingPunct="1"/>
            <a:r>
              <a:rPr lang="pt-BR" altLang="pt-BR" sz="2600"/>
              <a:t>Objetivos:</a:t>
            </a:r>
          </a:p>
          <a:p>
            <a:pPr marL="742950" lvl="1" indent="-285750" eaLnBrk="1" hangingPunct="1"/>
            <a:r>
              <a:rPr lang="pt-BR" altLang="pt-BR" sz="2200"/>
              <a:t>Manter as aulas de uma mesma turma em uma mesma sala ao longo da semana;</a:t>
            </a:r>
          </a:p>
          <a:p>
            <a:pPr marL="742950" lvl="1" indent="-285750" eaLnBrk="1" hangingPunct="1"/>
            <a:r>
              <a:rPr lang="pt-BR" altLang="pt-BR" sz="2200"/>
              <a:t>Minimizar o fluxo de alunos mudando de sala após uma aula;</a:t>
            </a:r>
            <a:endParaRPr lang="pt-BR" altLang="pt-BR" sz="2200">
              <a:latin typeface="Times New Roman" panose="02020603050405020304" pitchFamily="18" charset="0"/>
            </a:endParaRPr>
          </a:p>
          <a:p>
            <a:pPr marL="742950" lvl="1" indent="-285750" eaLnBrk="1" hangingPunct="1"/>
            <a:r>
              <a:rPr lang="pt-BR" altLang="pt-BR" sz="2200"/>
              <a:t>Sempre que possível, alocar a uma mesma sala alunos de um mesmo curso e período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BB7522-5D43-4CBC-AFAE-EF3C1B9A6184}" type="slidenum">
              <a:rPr lang="pt-BR" altLang="en-US"/>
              <a:pPr/>
              <a:t>43</a:t>
            </a:fld>
            <a:endParaRPr lang="pt-BR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500"/>
              <a:t>Problema de Alocação de Salas</a:t>
            </a:r>
            <a:br>
              <a:rPr lang="pt-BR" altLang="pt-BR" sz="3500"/>
            </a:br>
            <a:r>
              <a:rPr lang="pt-BR" altLang="pt-BR" sz="3500"/>
              <a:t>(</a:t>
            </a:r>
            <a:r>
              <a:rPr lang="pt-BR" altLang="pt-BR" sz="3500" i="1"/>
              <a:t>Classroom</a:t>
            </a:r>
            <a:r>
              <a:rPr lang="pt-BR" altLang="pt-BR" sz="3500"/>
              <a:t> </a:t>
            </a:r>
            <a:r>
              <a:rPr lang="pt-BR" altLang="pt-BR" sz="3500" i="1"/>
              <a:t>Assignment</a:t>
            </a:r>
            <a:r>
              <a:rPr lang="pt-BR" altLang="pt-BR" sz="3500"/>
              <a:t> </a:t>
            </a:r>
            <a:r>
              <a:rPr lang="pt-BR" altLang="pt-BR" sz="3500" i="1"/>
              <a:t>Problem</a:t>
            </a:r>
            <a:r>
              <a:rPr lang="pt-BR" altLang="pt-BR" sz="3500"/>
              <a:t>)</a:t>
            </a:r>
          </a:p>
        </p:txBody>
      </p:sp>
      <p:pic>
        <p:nvPicPr>
          <p:cNvPr id="23556" name="Picture 3" descr="Graph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66875"/>
            <a:ext cx="76962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403350" y="5564188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Times New Roman" panose="02020603050405020304" pitchFamily="18" charset="0"/>
              </a:rPr>
              <a:t>Movimento de Realocação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B8147B-5464-4B14-AD04-8B6F06AC8A34}" type="slidenum">
              <a:rPr lang="pt-BR" altLang="en-US"/>
              <a:pPr/>
              <a:t>44</a:t>
            </a:fld>
            <a:endParaRPr lang="pt-BR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500"/>
              <a:t>Problema de Alocação de Salas</a:t>
            </a:r>
            <a:br>
              <a:rPr lang="pt-BR" altLang="pt-BR" sz="3500"/>
            </a:br>
            <a:r>
              <a:rPr lang="pt-BR" altLang="pt-BR" sz="3500"/>
              <a:t>(</a:t>
            </a:r>
            <a:r>
              <a:rPr lang="pt-BR" altLang="pt-BR" sz="3500" i="1"/>
              <a:t>Classroom</a:t>
            </a:r>
            <a:r>
              <a:rPr lang="pt-BR" altLang="pt-BR" sz="3500"/>
              <a:t> </a:t>
            </a:r>
            <a:r>
              <a:rPr lang="pt-BR" altLang="pt-BR" sz="3500" i="1"/>
              <a:t>Assignment</a:t>
            </a:r>
            <a:r>
              <a:rPr lang="pt-BR" altLang="pt-BR" sz="3500"/>
              <a:t> </a:t>
            </a:r>
            <a:r>
              <a:rPr lang="pt-BR" altLang="pt-BR" sz="3500" i="1"/>
              <a:t>Problem</a:t>
            </a:r>
            <a:r>
              <a:rPr lang="pt-BR" altLang="pt-BR" sz="3500"/>
              <a:t>)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116013" y="54102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Times New Roman" panose="02020603050405020304" pitchFamily="18" charset="0"/>
              </a:rPr>
              <a:t>Movimento de Troca</a:t>
            </a:r>
          </a:p>
        </p:txBody>
      </p:sp>
      <p:pic>
        <p:nvPicPr>
          <p:cNvPr id="24581" name="Picture 4" descr="Graphi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35125"/>
            <a:ext cx="769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823232-9C81-491A-9859-267C203DF0EF}" type="slidenum">
              <a:rPr lang="pt-BR" altLang="en-US"/>
              <a:pPr/>
              <a:t>45</a:t>
            </a:fld>
            <a:endParaRPr lang="pt-BR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500"/>
              <a:t>Problema de Alocação de Salas</a:t>
            </a:r>
            <a:br>
              <a:rPr lang="pt-BR" altLang="pt-BR" sz="3500"/>
            </a:br>
            <a:r>
              <a:rPr lang="pt-BR" altLang="pt-BR" sz="3500"/>
              <a:t>(</a:t>
            </a:r>
            <a:r>
              <a:rPr lang="pt-BR" altLang="pt-BR" sz="3500" i="1"/>
              <a:t>Classroom</a:t>
            </a:r>
            <a:r>
              <a:rPr lang="pt-BR" altLang="pt-BR" sz="3500"/>
              <a:t> </a:t>
            </a:r>
            <a:r>
              <a:rPr lang="pt-BR" altLang="pt-BR" sz="3500" i="1"/>
              <a:t>Assignment</a:t>
            </a:r>
            <a:r>
              <a:rPr lang="pt-BR" altLang="pt-BR" sz="3500"/>
              <a:t> </a:t>
            </a:r>
            <a:r>
              <a:rPr lang="pt-BR" altLang="pt-BR" sz="3500" i="1"/>
              <a:t>Problem</a:t>
            </a:r>
            <a:r>
              <a:rPr lang="pt-BR" altLang="pt-BR" sz="3500"/>
              <a:t>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038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600"/>
              <a:t>Algumas possíveis estruturas de vizinhança:</a:t>
            </a:r>
          </a:p>
          <a:p>
            <a:pPr eaLnBrk="1" hangingPunct="1"/>
            <a:r>
              <a:rPr lang="pt-BR" altLang="pt-BR" sz="2600">
                <a:sym typeface="Symbol" panose="05050102010706020507" pitchFamily="18" charset="2"/>
              </a:rPr>
              <a:t>N</a:t>
            </a:r>
            <a:r>
              <a:rPr lang="pt-BR" altLang="pt-BR" sz="2100" baseline="36000">
                <a:sym typeface="Symbol" panose="05050102010706020507" pitchFamily="18" charset="2"/>
              </a:rPr>
              <a:t>1</a:t>
            </a:r>
            <a:r>
              <a:rPr lang="pt-BR" altLang="pt-BR" sz="2600">
                <a:sym typeface="Symbol" panose="05050102010706020507" pitchFamily="18" charset="2"/>
              </a:rPr>
              <a:t>(</a:t>
            </a:r>
            <a:r>
              <a:rPr lang="pt-BR" altLang="pt-BR" sz="2600" i="1">
                <a:sym typeface="Symbol" panose="05050102010706020507" pitchFamily="18" charset="2"/>
              </a:rPr>
              <a:t>s</a:t>
            </a:r>
            <a:r>
              <a:rPr lang="pt-BR" altLang="pt-BR" sz="2600">
                <a:sym typeface="Symbol" panose="05050102010706020507" pitchFamily="18" charset="2"/>
              </a:rPr>
              <a:t>) = {</a:t>
            </a:r>
            <a:r>
              <a:rPr lang="pt-BR" altLang="pt-BR" sz="2600" i="1">
                <a:sym typeface="Symbol" panose="05050102010706020507" pitchFamily="18" charset="2"/>
              </a:rPr>
              <a:t>s’</a:t>
            </a:r>
            <a:r>
              <a:rPr lang="pt-BR" altLang="pt-BR" sz="2600">
                <a:sym typeface="Symbol" panose="05050102010706020507" pitchFamily="18" charset="2"/>
              </a:rPr>
              <a:t> | </a:t>
            </a:r>
            <a:r>
              <a:rPr lang="pt-BR" altLang="pt-BR" sz="2600" i="1"/>
              <a:t>s’</a:t>
            </a:r>
            <a:r>
              <a:rPr lang="pt-BR" altLang="pt-BR" sz="2600"/>
              <a:t> </a:t>
            </a:r>
            <a:r>
              <a:rPr lang="pt-BR" altLang="pt-BR" sz="2600">
                <a:sym typeface="Symbol" panose="05050102010706020507" pitchFamily="18" charset="2"/>
              </a:rPr>
              <a:t> </a:t>
            </a:r>
            <a:r>
              <a:rPr lang="pt-BR" altLang="pt-BR" sz="2600" i="1"/>
              <a:t>s</a:t>
            </a:r>
            <a:r>
              <a:rPr lang="pt-BR" altLang="pt-BR" sz="2600">
                <a:sym typeface="Symbol" panose="05050102010706020507" pitchFamily="18" charset="2"/>
              </a:rPr>
              <a:t>  </a:t>
            </a:r>
            <a:r>
              <a:rPr lang="pt-BR" altLang="pt-BR" sz="2600" i="1">
                <a:sym typeface="Symbol" panose="05050102010706020507" pitchFamily="18" charset="2"/>
              </a:rPr>
              <a:t>movimento de</a:t>
            </a:r>
            <a:r>
              <a:rPr lang="pt-BR" altLang="pt-BR" sz="2600" i="1">
                <a:solidFill>
                  <a:srgbClr val="CC0000"/>
                </a:solidFill>
                <a:sym typeface="Symbol" panose="05050102010706020507" pitchFamily="18" charset="2"/>
              </a:rPr>
              <a:t> realocação</a:t>
            </a:r>
            <a:r>
              <a:rPr lang="pt-BR" altLang="pt-BR">
                <a:sym typeface="Symbol" panose="05050102010706020507" pitchFamily="18" charset="2"/>
              </a:rPr>
              <a:t>}</a:t>
            </a:r>
          </a:p>
          <a:p>
            <a:pPr eaLnBrk="1" hangingPunct="1"/>
            <a:r>
              <a:rPr lang="pt-BR" altLang="pt-BR" sz="2600">
                <a:sym typeface="Symbol" panose="05050102010706020507" pitchFamily="18" charset="2"/>
              </a:rPr>
              <a:t>N</a:t>
            </a:r>
            <a:r>
              <a:rPr lang="pt-BR" altLang="pt-BR" sz="2100" baseline="36000">
                <a:sym typeface="Symbol" panose="05050102010706020507" pitchFamily="18" charset="2"/>
              </a:rPr>
              <a:t>2</a:t>
            </a:r>
            <a:r>
              <a:rPr lang="pt-BR" altLang="pt-BR" sz="2600">
                <a:sym typeface="Symbol" panose="05050102010706020507" pitchFamily="18" charset="2"/>
              </a:rPr>
              <a:t>(</a:t>
            </a:r>
            <a:r>
              <a:rPr lang="pt-BR" altLang="pt-BR" sz="2600" i="1">
                <a:sym typeface="Symbol" panose="05050102010706020507" pitchFamily="18" charset="2"/>
              </a:rPr>
              <a:t>s</a:t>
            </a:r>
            <a:r>
              <a:rPr lang="pt-BR" altLang="pt-BR" sz="2600">
                <a:sym typeface="Symbol" panose="05050102010706020507" pitchFamily="18" charset="2"/>
              </a:rPr>
              <a:t>) = {</a:t>
            </a:r>
            <a:r>
              <a:rPr lang="pt-BR" altLang="pt-BR" sz="2600" i="1">
                <a:sym typeface="Symbol" panose="05050102010706020507" pitchFamily="18" charset="2"/>
              </a:rPr>
              <a:t>s’</a:t>
            </a:r>
            <a:r>
              <a:rPr lang="pt-BR" altLang="pt-BR" sz="2600">
                <a:sym typeface="Symbol" panose="05050102010706020507" pitchFamily="18" charset="2"/>
              </a:rPr>
              <a:t> | </a:t>
            </a:r>
            <a:r>
              <a:rPr lang="pt-BR" altLang="pt-BR" sz="2600" i="1"/>
              <a:t>s’</a:t>
            </a:r>
            <a:r>
              <a:rPr lang="pt-BR" altLang="pt-BR" sz="2600"/>
              <a:t> </a:t>
            </a:r>
            <a:r>
              <a:rPr lang="pt-BR" altLang="pt-BR" sz="2600">
                <a:sym typeface="Symbol" panose="05050102010706020507" pitchFamily="18" charset="2"/>
              </a:rPr>
              <a:t> </a:t>
            </a:r>
            <a:r>
              <a:rPr lang="pt-BR" altLang="pt-BR" sz="2600" i="1"/>
              <a:t>s</a:t>
            </a:r>
            <a:r>
              <a:rPr lang="pt-BR" altLang="pt-BR" sz="2600">
                <a:sym typeface="Symbol" panose="05050102010706020507" pitchFamily="18" charset="2"/>
              </a:rPr>
              <a:t>  </a:t>
            </a:r>
            <a:r>
              <a:rPr lang="pt-BR" altLang="pt-BR" sz="2600" i="1">
                <a:sym typeface="Symbol" panose="05050102010706020507" pitchFamily="18" charset="2"/>
              </a:rPr>
              <a:t>movimento de</a:t>
            </a:r>
            <a:r>
              <a:rPr lang="pt-BR" altLang="pt-BR" sz="2600" i="1">
                <a:solidFill>
                  <a:srgbClr val="CC0000"/>
                </a:solidFill>
                <a:sym typeface="Symbol" panose="05050102010706020507" pitchFamily="18" charset="2"/>
              </a:rPr>
              <a:t> troca</a:t>
            </a:r>
            <a:r>
              <a:rPr lang="pt-BR" altLang="pt-BR">
                <a:sym typeface="Symbol" panose="05050102010706020507" pitchFamily="18" charset="2"/>
              </a:rPr>
              <a:t>}</a:t>
            </a:r>
          </a:p>
          <a:p>
            <a:pPr eaLnBrk="1" hangingPunct="1"/>
            <a:r>
              <a:rPr lang="pt-BR" altLang="pt-BR" sz="2600">
                <a:sym typeface="Symbol" panose="05050102010706020507" pitchFamily="18" charset="2"/>
              </a:rPr>
              <a:t>N(</a:t>
            </a:r>
            <a:r>
              <a:rPr lang="pt-BR" altLang="pt-BR" sz="2600" i="1">
                <a:sym typeface="Symbol" panose="05050102010706020507" pitchFamily="18" charset="2"/>
              </a:rPr>
              <a:t>s</a:t>
            </a:r>
            <a:r>
              <a:rPr lang="pt-BR" altLang="pt-BR" sz="2600">
                <a:sym typeface="Symbol" panose="05050102010706020507" pitchFamily="18" charset="2"/>
              </a:rPr>
              <a:t>)  = {</a:t>
            </a:r>
            <a:r>
              <a:rPr lang="pt-BR" altLang="pt-BR" sz="2600" i="1">
                <a:sym typeface="Symbol" panose="05050102010706020507" pitchFamily="18" charset="2"/>
              </a:rPr>
              <a:t>s’</a:t>
            </a:r>
            <a:r>
              <a:rPr lang="pt-BR" altLang="pt-BR" sz="2600">
                <a:sym typeface="Symbol" panose="05050102010706020507" pitchFamily="18" charset="2"/>
              </a:rPr>
              <a:t> | </a:t>
            </a:r>
            <a:r>
              <a:rPr lang="pt-BR" altLang="pt-BR" sz="2600" i="1"/>
              <a:t>s’</a:t>
            </a:r>
            <a:r>
              <a:rPr lang="pt-BR" altLang="pt-BR" sz="2600"/>
              <a:t> </a:t>
            </a:r>
            <a:r>
              <a:rPr lang="pt-BR" altLang="pt-BR" sz="2600">
                <a:sym typeface="Symbol" panose="05050102010706020507" pitchFamily="18" charset="2"/>
              </a:rPr>
              <a:t> </a:t>
            </a:r>
            <a:r>
              <a:rPr lang="pt-BR" altLang="pt-BR" sz="2600" i="1"/>
              <a:t>s</a:t>
            </a:r>
            <a:r>
              <a:rPr lang="pt-BR" altLang="pt-BR" sz="2600">
                <a:sym typeface="Symbol" panose="05050102010706020507" pitchFamily="18" charset="2"/>
              </a:rPr>
              <a:t>  </a:t>
            </a:r>
            <a:r>
              <a:rPr lang="pt-BR" altLang="pt-BR" sz="2200" i="1">
                <a:sym typeface="Symbol" panose="05050102010706020507" pitchFamily="18" charset="2"/>
              </a:rPr>
              <a:t>mov. de</a:t>
            </a:r>
            <a:r>
              <a:rPr lang="pt-BR" altLang="pt-BR" sz="2200" i="1">
                <a:solidFill>
                  <a:srgbClr val="CC0000"/>
                </a:solidFill>
                <a:sym typeface="Symbol" panose="05050102010706020507" pitchFamily="18" charset="2"/>
              </a:rPr>
              <a:t> realocação </a:t>
            </a:r>
            <a:r>
              <a:rPr lang="pt-BR" altLang="pt-BR" sz="2200" i="1">
                <a:sym typeface="Symbol" panose="05050102010706020507" pitchFamily="18" charset="2"/>
              </a:rPr>
              <a:t>ou</a:t>
            </a:r>
            <a:r>
              <a:rPr lang="pt-BR" altLang="pt-BR" sz="2200" i="1">
                <a:solidFill>
                  <a:srgbClr val="CC0000"/>
                </a:solidFill>
                <a:sym typeface="Symbol" panose="05050102010706020507" pitchFamily="18" charset="2"/>
              </a:rPr>
              <a:t> troca</a:t>
            </a:r>
            <a:r>
              <a:rPr lang="pt-BR" altLang="pt-BR">
                <a:sym typeface="Symbol" panose="05050102010706020507" pitchFamily="18" charset="2"/>
              </a:rPr>
              <a:t>}</a:t>
            </a:r>
          </a:p>
          <a:p>
            <a:pPr eaLnBrk="1" hangingPunct="1"/>
            <a:endParaRPr lang="pt-BR" altLang="pt-BR" sz="34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C87166-A71B-4686-BBC0-DA34D91F090D}" type="slidenum">
              <a:rPr lang="pt-BR" altLang="en-US"/>
              <a:pPr/>
              <a:t>46</a:t>
            </a:fld>
            <a:endParaRPr lang="pt-BR" altLang="en-US"/>
          </a:p>
        </p:txBody>
      </p:sp>
      <p:graphicFrame>
        <p:nvGraphicFramePr>
          <p:cNvPr id="519260" name="Group 92"/>
          <p:cNvGraphicFramePr>
            <a:graphicFrameLocks noGrp="1"/>
          </p:cNvGraphicFramePr>
          <p:nvPr/>
        </p:nvGraphicFramePr>
        <p:xfrm>
          <a:off x="1403350" y="2565400"/>
          <a:ext cx="6337300" cy="3459165"/>
        </p:xfrm>
        <a:graphic>
          <a:graphicData uri="http://schemas.openxmlformats.org/drawingml/2006/table">
            <a:tbl>
              <a:tblPr/>
              <a:tblGrid>
                <a:gridCol w="64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9373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989013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2827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CARGA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  <a:r>
                        <a:rPr kumimoji="0" lang="en-US" altLang="pt-BR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  <a:r>
                        <a:rPr kumimoji="0" lang="en-US" altLang="pt-BR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</a:t>
                      </a:r>
                      <a:r>
                        <a:rPr kumimoji="0" lang="en-US" altLang="pt-BR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pt-BR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</a:t>
                      </a:r>
                      <a:r>
                        <a:rPr kumimoji="0" lang="en-US" altLang="pt-BR" sz="1600" b="0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0)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pt-BR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0)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pt-BR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</a:t>
                      </a:r>
                      <a:r>
                        <a:rPr kumimoji="0" lang="en-US" altLang="pt-BR" sz="1600" b="0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pt-BR" sz="16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pt-B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</a:t>
                      </a:r>
                      <a:r>
                        <a:rPr kumimoji="0" lang="en-US" altLang="pt-BR" sz="1600" b="0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1)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78" name="Rectangle 50"/>
          <p:cNvSpPr>
            <a:spLocks noChangeArrowheads="1"/>
          </p:cNvSpPr>
          <p:nvPr/>
        </p:nvSpPr>
        <p:spPr bwMode="auto">
          <a:xfrm>
            <a:off x="166688" y="1628775"/>
            <a:ext cx="77057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Representação de uma Solução</a:t>
            </a:r>
          </a:p>
        </p:txBody>
      </p:sp>
      <p:sp>
        <p:nvSpPr>
          <p:cNvPr id="26679" name="Rectangle 52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94577F-A9A5-45FD-A11F-6B924AF73EA9}" type="slidenum">
              <a:rPr lang="pt-BR" altLang="en-US"/>
              <a:pPr/>
              <a:t>47</a:t>
            </a:fld>
            <a:endParaRPr lang="pt-BR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600"/>
              <a:t>Seis tipos de movimentos para explorar o espaço de soluções:</a:t>
            </a:r>
          </a:p>
          <a:p>
            <a:pPr lvl="1" eaLnBrk="1" hangingPunct="1"/>
            <a:r>
              <a:rPr lang="pt-BR" altLang="pt-BR" sz="2200"/>
              <a:t>Movimento Carga</a:t>
            </a:r>
          </a:p>
          <a:p>
            <a:pPr lvl="1" eaLnBrk="1" hangingPunct="1"/>
            <a:r>
              <a:rPr lang="pt-BR" altLang="pt-BR" sz="2200"/>
              <a:t>Movimento Número de Viagens</a:t>
            </a:r>
          </a:p>
          <a:p>
            <a:pPr lvl="1" eaLnBrk="1" hangingPunct="1"/>
            <a:r>
              <a:rPr lang="pt-BR" altLang="pt-BR" sz="2200"/>
              <a:t>Movimento Realocar Viagem de um Caminhão</a:t>
            </a:r>
          </a:p>
          <a:p>
            <a:pPr lvl="1" eaLnBrk="1" hangingPunct="1"/>
            <a:r>
              <a:rPr lang="pt-BR" altLang="pt-BR" sz="2200"/>
              <a:t>Movimento Realocar Viagem a uma Frente</a:t>
            </a:r>
          </a:p>
          <a:p>
            <a:pPr lvl="1" eaLnBrk="1" hangingPunct="1"/>
            <a:r>
              <a:rPr lang="pt-BR" altLang="pt-BR" sz="2200"/>
              <a:t>Movimento Operação Caminhão</a:t>
            </a:r>
          </a:p>
          <a:p>
            <a:pPr lvl="1" eaLnBrk="1" hangingPunct="1"/>
            <a:r>
              <a:rPr lang="pt-BR" altLang="pt-BR" sz="2200"/>
              <a:t>Movimento Operação Frente</a:t>
            </a:r>
          </a:p>
          <a:p>
            <a:pPr eaLnBrk="1" hangingPunct="1"/>
            <a:r>
              <a:rPr lang="pt-BR" altLang="pt-BR" sz="2600"/>
              <a:t>Cada movimento define um tipo de vizinhança</a:t>
            </a:r>
            <a:endParaRPr lang="en-US" altLang="pt-BR" sz="26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523BB-8C65-4FBB-995D-4BB5574CE8C1}" type="slidenum">
              <a:rPr lang="pt-BR" altLang="en-US"/>
              <a:pPr/>
              <a:t>48</a:t>
            </a:fld>
            <a:endParaRPr lang="pt-BR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751138"/>
            <a:ext cx="8964613" cy="533400"/>
          </a:xfrm>
          <a:noFill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200" b="1"/>
              <a:t>Movimento Carga - N</a:t>
            </a:r>
            <a:r>
              <a:rPr lang="pt-BR" altLang="pt-BR" sz="2200" b="1" baseline="30000"/>
              <a:t>CG</a:t>
            </a:r>
            <a:r>
              <a:rPr lang="pt-BR" altLang="pt-BR" sz="2200" b="1"/>
              <a:t>(s)</a:t>
            </a:r>
          </a:p>
        </p:txBody>
      </p:sp>
      <p:graphicFrame>
        <p:nvGraphicFramePr>
          <p:cNvPr id="520195" name="Group 3"/>
          <p:cNvGraphicFramePr>
            <a:graphicFrameLocks noGrp="1"/>
          </p:cNvGraphicFramePr>
          <p:nvPr/>
        </p:nvGraphicFramePr>
        <p:xfrm>
          <a:off x="2117725" y="3500438"/>
          <a:ext cx="1801813" cy="1795463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20221" name="Group 29"/>
          <p:cNvGraphicFramePr>
            <a:graphicFrameLocks noGrp="1"/>
          </p:cNvGraphicFramePr>
          <p:nvPr/>
        </p:nvGraphicFramePr>
        <p:xfrm>
          <a:off x="4926013" y="3500438"/>
          <a:ext cx="1801812" cy="1795463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17" name="Line 54"/>
          <p:cNvSpPr>
            <a:spLocks noChangeShapeType="1"/>
          </p:cNvSpPr>
          <p:nvPr/>
        </p:nvSpPr>
        <p:spPr bwMode="auto">
          <a:xfrm>
            <a:off x="1831975" y="4395788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8" name="Line 55"/>
          <p:cNvSpPr>
            <a:spLocks noChangeShapeType="1"/>
          </p:cNvSpPr>
          <p:nvPr/>
        </p:nvSpPr>
        <p:spPr bwMode="auto">
          <a:xfrm>
            <a:off x="1831975" y="5116513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19" name="Line 56"/>
          <p:cNvSpPr>
            <a:spLocks noChangeShapeType="1"/>
          </p:cNvSpPr>
          <p:nvPr/>
        </p:nvSpPr>
        <p:spPr bwMode="auto">
          <a:xfrm>
            <a:off x="3990975" y="4437063"/>
            <a:ext cx="86518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0" name="Line 57"/>
          <p:cNvSpPr>
            <a:spLocks noChangeShapeType="1"/>
          </p:cNvSpPr>
          <p:nvPr/>
        </p:nvSpPr>
        <p:spPr bwMode="auto">
          <a:xfrm rot="5400000">
            <a:off x="4027488" y="4329113"/>
            <a:ext cx="7937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21" name="Rectangle 58"/>
          <p:cNvSpPr>
            <a:spLocks noChangeArrowheads="1"/>
          </p:cNvSpPr>
          <p:nvPr/>
        </p:nvSpPr>
        <p:spPr bwMode="auto">
          <a:xfrm>
            <a:off x="166688" y="1628775"/>
            <a:ext cx="77057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Vizinhança N</a:t>
            </a:r>
            <a:r>
              <a:rPr lang="pt-BR" altLang="pt-BR" sz="2400" b="1" baseline="30000">
                <a:solidFill>
                  <a:schemeClr val="tx2"/>
                </a:solidFill>
              </a:rPr>
              <a:t>CG</a:t>
            </a:r>
          </a:p>
        </p:txBody>
      </p:sp>
      <p:sp>
        <p:nvSpPr>
          <p:cNvPr id="28722" name="Rectangle 61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4E131D-8E46-4AF5-90E5-DC33B9E4BCFB}" type="slidenum">
              <a:rPr lang="pt-BR" altLang="en-US"/>
              <a:pPr/>
              <a:t>49</a:t>
            </a:fld>
            <a:endParaRPr lang="pt-BR" altLang="en-US"/>
          </a:p>
        </p:txBody>
      </p:sp>
      <p:graphicFrame>
        <p:nvGraphicFramePr>
          <p:cNvPr id="521218" name="Group 2"/>
          <p:cNvGraphicFramePr>
            <a:graphicFrameLocks noGrp="1"/>
          </p:cNvGraphicFramePr>
          <p:nvPr/>
        </p:nvGraphicFramePr>
        <p:xfrm>
          <a:off x="2360613" y="2390775"/>
          <a:ext cx="1801812" cy="1790700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21240" name="Group 24"/>
          <p:cNvGraphicFramePr>
            <a:graphicFrameLocks noGrp="1"/>
          </p:cNvGraphicFramePr>
          <p:nvPr/>
        </p:nvGraphicFramePr>
        <p:xfrm>
          <a:off x="4808538" y="2390775"/>
          <a:ext cx="1801812" cy="1795463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39" name="Line 46"/>
          <p:cNvSpPr>
            <a:spLocks noChangeShapeType="1"/>
          </p:cNvSpPr>
          <p:nvPr/>
        </p:nvSpPr>
        <p:spPr bwMode="auto">
          <a:xfrm>
            <a:off x="2074863" y="2965450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40" name="Line 47"/>
          <p:cNvSpPr>
            <a:spLocks noChangeShapeType="1"/>
          </p:cNvSpPr>
          <p:nvPr/>
        </p:nvSpPr>
        <p:spPr bwMode="auto">
          <a:xfrm>
            <a:off x="4525963" y="2965450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521264" name="Group 48"/>
          <p:cNvGraphicFramePr>
            <a:graphicFrameLocks noGrp="1"/>
          </p:cNvGraphicFramePr>
          <p:nvPr/>
        </p:nvGraphicFramePr>
        <p:xfrm>
          <a:off x="2360613" y="4756150"/>
          <a:ext cx="1801812" cy="1795463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21286" name="Group 70"/>
          <p:cNvGraphicFramePr>
            <a:graphicFrameLocks noGrp="1"/>
          </p:cNvGraphicFramePr>
          <p:nvPr/>
        </p:nvGraphicFramePr>
        <p:xfrm>
          <a:off x="4808538" y="4756150"/>
          <a:ext cx="1801812" cy="1795463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7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7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2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81" name="Line 93"/>
          <p:cNvSpPr>
            <a:spLocks noChangeShapeType="1"/>
          </p:cNvSpPr>
          <p:nvPr/>
        </p:nvSpPr>
        <p:spPr bwMode="auto">
          <a:xfrm>
            <a:off x="2074863" y="6030913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82" name="Line 94"/>
          <p:cNvSpPr>
            <a:spLocks noChangeShapeType="1"/>
          </p:cNvSpPr>
          <p:nvPr/>
        </p:nvSpPr>
        <p:spPr bwMode="auto">
          <a:xfrm>
            <a:off x="4525963" y="6030913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783" name="Rectangle 95"/>
          <p:cNvSpPr>
            <a:spLocks noChangeArrowheads="1"/>
          </p:cNvSpPr>
          <p:nvPr/>
        </p:nvSpPr>
        <p:spPr bwMode="auto">
          <a:xfrm>
            <a:off x="0" y="2016125"/>
            <a:ext cx="9144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1600"/>
              <a:t>Desativar operação de uma carregadeira alocada a uma frente</a:t>
            </a:r>
          </a:p>
        </p:txBody>
      </p:sp>
      <p:sp>
        <p:nvSpPr>
          <p:cNvPr id="29784" name="Rectangle 96"/>
          <p:cNvSpPr>
            <a:spLocks noChangeArrowheads="1"/>
          </p:cNvSpPr>
          <p:nvPr/>
        </p:nvSpPr>
        <p:spPr bwMode="auto">
          <a:xfrm>
            <a:off x="0" y="4367213"/>
            <a:ext cx="91440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1600"/>
              <a:t>Ativar operação de uma carregadeira alocada a uma frente</a:t>
            </a:r>
          </a:p>
        </p:txBody>
      </p:sp>
      <p:sp>
        <p:nvSpPr>
          <p:cNvPr id="29785" name="Rectangle 97"/>
          <p:cNvSpPr>
            <a:spLocks noChangeArrowheads="1"/>
          </p:cNvSpPr>
          <p:nvPr/>
        </p:nvSpPr>
        <p:spPr bwMode="auto">
          <a:xfrm>
            <a:off x="63500" y="1600200"/>
            <a:ext cx="9029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200" b="1"/>
              <a:t>Movimento Operação Frente - N</a:t>
            </a:r>
            <a:r>
              <a:rPr lang="pt-BR" altLang="pt-BR" sz="2200" b="1" baseline="30000"/>
              <a:t>OF</a:t>
            </a:r>
            <a:r>
              <a:rPr lang="pt-BR" altLang="pt-BR" sz="2200" b="1"/>
              <a:t>(s)</a:t>
            </a:r>
          </a:p>
        </p:txBody>
      </p:sp>
      <p:sp>
        <p:nvSpPr>
          <p:cNvPr id="29786" name="Rectangle 98"/>
          <p:cNvSpPr>
            <a:spLocks noChangeArrowheads="1"/>
          </p:cNvSpPr>
          <p:nvPr/>
        </p:nvSpPr>
        <p:spPr bwMode="auto">
          <a:xfrm>
            <a:off x="166688" y="1196975"/>
            <a:ext cx="77057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Vizinhança N</a:t>
            </a:r>
            <a:r>
              <a:rPr lang="pt-BR" altLang="pt-BR" sz="2400" b="1" baseline="30000">
                <a:solidFill>
                  <a:schemeClr val="tx2"/>
                </a:solidFill>
              </a:rPr>
              <a:t>OF</a:t>
            </a:r>
          </a:p>
        </p:txBody>
      </p:sp>
      <p:sp>
        <p:nvSpPr>
          <p:cNvPr id="29787" name="Rectangle 100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5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Representação de uma solução: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Vetor s de </a:t>
            </a:r>
            <a:r>
              <a:rPr lang="pt-BR" altLang="pt-BR" sz="2200" b="1" dirty="0"/>
              <a:t>m</a:t>
            </a:r>
            <a:r>
              <a:rPr lang="pt-BR" altLang="pt-BR" sz="2200" dirty="0"/>
              <a:t> posições, em que cada posição indica uma tripulação e a ela está associada uma lista de tarefas a serem executadas por essa tripulação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412503" y="342865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652591" y="342865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228853" y="4365278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38" name="AutoShape 12"/>
          <p:cNvCxnSpPr>
            <a:cxnSpLocks noChangeShapeType="1"/>
            <a:stCxn id="29" idx="3"/>
            <a:endCxn id="30" idx="1"/>
          </p:cNvCxnSpPr>
          <p:nvPr/>
        </p:nvCxnSpPr>
        <p:spPr bwMode="auto">
          <a:xfrm>
            <a:off x="3131641" y="364455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3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644528" y="364455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4"/>
          <p:cNvCxnSpPr>
            <a:cxnSpLocks noChangeShapeType="1"/>
            <a:stCxn id="31" idx="3"/>
          </p:cNvCxnSpPr>
          <p:nvPr/>
        </p:nvCxnSpPr>
        <p:spPr bwMode="auto">
          <a:xfrm>
            <a:off x="6371728" y="3644553"/>
            <a:ext cx="79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5"/>
          <p:cNvCxnSpPr>
            <a:cxnSpLocks noChangeShapeType="1"/>
            <a:stCxn id="33" idx="3"/>
            <a:endCxn id="37" idx="1"/>
          </p:cNvCxnSpPr>
          <p:nvPr/>
        </p:nvCxnSpPr>
        <p:spPr bwMode="auto">
          <a:xfrm>
            <a:off x="3636466" y="4581178"/>
            <a:ext cx="2592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6"/>
          <p:cNvCxnSpPr>
            <a:cxnSpLocks noChangeShapeType="1"/>
            <a:stCxn id="36" idx="3"/>
            <a:endCxn id="35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7"/>
          <p:cNvCxnSpPr>
            <a:cxnSpLocks noChangeShapeType="1"/>
            <a:stCxn id="35" idx="3"/>
            <a:endCxn id="34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7" name="AutoShape 21"/>
          <p:cNvCxnSpPr>
            <a:cxnSpLocks noChangeShapeType="1"/>
            <a:stCxn id="44" idx="3"/>
            <a:endCxn id="29" idx="1"/>
          </p:cNvCxnSpPr>
          <p:nvPr/>
        </p:nvCxnSpPr>
        <p:spPr bwMode="auto">
          <a:xfrm>
            <a:off x="1907678" y="364455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2"/>
          <p:cNvCxnSpPr>
            <a:cxnSpLocks noChangeShapeType="1"/>
            <a:stCxn id="46" idx="3"/>
            <a:endCxn id="33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3"/>
          <p:cNvCxnSpPr>
            <a:cxnSpLocks noChangeShapeType="1"/>
            <a:stCxn id="45" idx="3"/>
            <a:endCxn id="36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6823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C91528-1BF8-4C20-AB41-A1A87B28093A}" type="slidenum">
              <a:rPr lang="pt-BR" altLang="en-US"/>
              <a:pPr/>
              <a:t>50</a:t>
            </a:fld>
            <a:endParaRPr lang="pt-BR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1638"/>
            <a:ext cx="9144000" cy="533400"/>
          </a:xfrm>
          <a:noFill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200" b="1"/>
              <a:t>Movimento Número de Viagens - N</a:t>
            </a:r>
            <a:r>
              <a:rPr lang="pt-BR" altLang="pt-BR" sz="2200" b="1" baseline="30000"/>
              <a:t>NV</a:t>
            </a:r>
            <a:r>
              <a:rPr lang="pt-BR" altLang="pt-BR" sz="2200" b="1"/>
              <a:t>(s)</a:t>
            </a:r>
          </a:p>
        </p:txBody>
      </p:sp>
      <p:graphicFrame>
        <p:nvGraphicFramePr>
          <p:cNvPr id="522243" name="Group 3"/>
          <p:cNvGraphicFramePr>
            <a:graphicFrameLocks noGrp="1"/>
          </p:cNvGraphicFramePr>
          <p:nvPr/>
        </p:nvGraphicFramePr>
        <p:xfrm>
          <a:off x="1327150" y="2728913"/>
          <a:ext cx="2881313" cy="1436689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56" name="Rectangle 37"/>
          <p:cNvSpPr>
            <a:spLocks noChangeArrowheads="1"/>
          </p:cNvSpPr>
          <p:nvPr/>
        </p:nvSpPr>
        <p:spPr bwMode="auto">
          <a:xfrm>
            <a:off x="0" y="2058988"/>
            <a:ext cx="9144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1600"/>
              <a:t>Decréscimo no número de viagens de um caminhão a uma frente</a:t>
            </a:r>
          </a:p>
        </p:txBody>
      </p:sp>
      <p:sp>
        <p:nvSpPr>
          <p:cNvPr id="30757" name="Rectangle 38"/>
          <p:cNvSpPr>
            <a:spLocks noChangeArrowheads="1"/>
          </p:cNvSpPr>
          <p:nvPr/>
        </p:nvSpPr>
        <p:spPr bwMode="auto">
          <a:xfrm>
            <a:off x="0" y="4384675"/>
            <a:ext cx="91440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1600"/>
              <a:t>Acréscimo no número de viagens de um caminhão a uma frente</a:t>
            </a:r>
          </a:p>
        </p:txBody>
      </p:sp>
      <p:graphicFrame>
        <p:nvGraphicFramePr>
          <p:cNvPr id="522279" name="Group 39"/>
          <p:cNvGraphicFramePr>
            <a:graphicFrameLocks noGrp="1"/>
          </p:cNvGraphicFramePr>
          <p:nvPr/>
        </p:nvGraphicFramePr>
        <p:xfrm>
          <a:off x="4935538" y="2728913"/>
          <a:ext cx="2881312" cy="1436689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90" name="Line 73"/>
          <p:cNvSpPr>
            <a:spLocks noChangeShapeType="1"/>
          </p:cNvSpPr>
          <p:nvPr/>
        </p:nvSpPr>
        <p:spPr bwMode="auto">
          <a:xfrm>
            <a:off x="4311650" y="31813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91" name="Text Box 74"/>
          <p:cNvSpPr txBox="1">
            <a:spLocks noChangeArrowheads="1"/>
          </p:cNvSpPr>
          <p:nvPr/>
        </p:nvSpPr>
        <p:spPr bwMode="auto">
          <a:xfrm>
            <a:off x="4384675" y="2924175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400"/>
              <a:t>-1</a:t>
            </a:r>
          </a:p>
        </p:txBody>
      </p:sp>
      <p:sp>
        <p:nvSpPr>
          <p:cNvPr id="30792" name="Line 75"/>
          <p:cNvSpPr>
            <a:spLocks noChangeShapeType="1"/>
          </p:cNvSpPr>
          <p:nvPr/>
        </p:nvSpPr>
        <p:spPr bwMode="auto">
          <a:xfrm>
            <a:off x="3279775" y="2446338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93" name="Line 76"/>
          <p:cNvSpPr>
            <a:spLocks noChangeShapeType="1"/>
          </p:cNvSpPr>
          <p:nvPr/>
        </p:nvSpPr>
        <p:spPr bwMode="auto">
          <a:xfrm>
            <a:off x="6705600" y="243681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522317" name="Group 77"/>
          <p:cNvGraphicFramePr>
            <a:graphicFrameLocks noGrp="1"/>
          </p:cNvGraphicFramePr>
          <p:nvPr/>
        </p:nvGraphicFramePr>
        <p:xfrm>
          <a:off x="1327150" y="5041900"/>
          <a:ext cx="2881313" cy="1436689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22351" name="Group 111"/>
          <p:cNvGraphicFramePr>
            <a:graphicFrameLocks noGrp="1"/>
          </p:cNvGraphicFramePr>
          <p:nvPr/>
        </p:nvGraphicFramePr>
        <p:xfrm>
          <a:off x="4935538" y="5041900"/>
          <a:ext cx="2881312" cy="1436689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858" name="Line 145"/>
          <p:cNvSpPr>
            <a:spLocks noChangeShapeType="1"/>
          </p:cNvSpPr>
          <p:nvPr/>
        </p:nvSpPr>
        <p:spPr bwMode="auto">
          <a:xfrm>
            <a:off x="4311650" y="63103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59" name="Text Box 146"/>
          <p:cNvSpPr txBox="1">
            <a:spLocks noChangeArrowheads="1"/>
          </p:cNvSpPr>
          <p:nvPr/>
        </p:nvSpPr>
        <p:spPr bwMode="auto">
          <a:xfrm>
            <a:off x="4340225" y="6053138"/>
            <a:ext cx="38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400"/>
              <a:t>+1</a:t>
            </a:r>
          </a:p>
        </p:txBody>
      </p:sp>
      <p:sp>
        <p:nvSpPr>
          <p:cNvPr id="30860" name="Line 147"/>
          <p:cNvSpPr>
            <a:spLocks noChangeShapeType="1"/>
          </p:cNvSpPr>
          <p:nvPr/>
        </p:nvSpPr>
        <p:spPr bwMode="auto">
          <a:xfrm>
            <a:off x="3857625" y="4759325"/>
            <a:ext cx="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61" name="Line 148"/>
          <p:cNvSpPr>
            <a:spLocks noChangeShapeType="1"/>
          </p:cNvSpPr>
          <p:nvPr/>
        </p:nvSpPr>
        <p:spPr bwMode="auto">
          <a:xfrm>
            <a:off x="7456488" y="4749800"/>
            <a:ext cx="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62" name="Line 149"/>
          <p:cNvSpPr>
            <a:spLocks noChangeShapeType="1"/>
          </p:cNvSpPr>
          <p:nvPr/>
        </p:nvSpPr>
        <p:spPr bwMode="auto">
          <a:xfrm flipV="1">
            <a:off x="1039813" y="3189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63" name="Line 150"/>
          <p:cNvSpPr>
            <a:spLocks noChangeShapeType="1"/>
          </p:cNvSpPr>
          <p:nvPr/>
        </p:nvSpPr>
        <p:spPr bwMode="auto">
          <a:xfrm flipV="1">
            <a:off x="1039813" y="631983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64" name="Rectangle 151"/>
          <p:cNvSpPr>
            <a:spLocks noChangeArrowheads="1"/>
          </p:cNvSpPr>
          <p:nvPr/>
        </p:nvSpPr>
        <p:spPr bwMode="auto">
          <a:xfrm>
            <a:off x="166688" y="1146175"/>
            <a:ext cx="77057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Vizinhança N</a:t>
            </a:r>
            <a:r>
              <a:rPr lang="pt-BR" altLang="pt-BR" sz="2400" b="1" baseline="30000">
                <a:solidFill>
                  <a:schemeClr val="tx2"/>
                </a:solidFill>
              </a:rPr>
              <a:t>NV</a:t>
            </a:r>
          </a:p>
        </p:txBody>
      </p:sp>
      <p:sp>
        <p:nvSpPr>
          <p:cNvPr id="30865" name="Rectangle 154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C72207-E4FB-4EB3-AF17-09F0E6856051}" type="slidenum">
              <a:rPr lang="pt-BR" altLang="en-US"/>
              <a:pPr/>
              <a:t>51</a:t>
            </a:fld>
            <a:endParaRPr lang="pt-BR" altLang="en-US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22479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200" b="1"/>
              <a:t>Movimento Realocar Viagem de um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200" b="1"/>
              <a:t>Caminhão - N</a:t>
            </a:r>
            <a:r>
              <a:rPr lang="pt-BR" altLang="pt-BR" sz="2200" b="1" baseline="30000"/>
              <a:t>VC</a:t>
            </a:r>
            <a:r>
              <a:rPr lang="pt-BR" altLang="pt-BR" sz="2200" b="1"/>
              <a:t>(s)</a:t>
            </a:r>
          </a:p>
        </p:txBody>
      </p:sp>
      <p:graphicFrame>
        <p:nvGraphicFramePr>
          <p:cNvPr id="523267" name="Group 3"/>
          <p:cNvGraphicFramePr>
            <a:graphicFrameLocks noGrp="1"/>
          </p:cNvGraphicFramePr>
          <p:nvPr/>
        </p:nvGraphicFramePr>
        <p:xfrm>
          <a:off x="1355725" y="3576638"/>
          <a:ext cx="2881313" cy="1436689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23302" name="Group 38"/>
          <p:cNvGraphicFramePr>
            <a:graphicFrameLocks noGrp="1"/>
          </p:cNvGraphicFramePr>
          <p:nvPr/>
        </p:nvGraphicFramePr>
        <p:xfrm>
          <a:off x="4964113" y="3576638"/>
          <a:ext cx="2881312" cy="1436689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812" name="Line 72"/>
          <p:cNvSpPr>
            <a:spLocks noChangeShapeType="1"/>
          </p:cNvSpPr>
          <p:nvPr/>
        </p:nvSpPr>
        <p:spPr bwMode="auto">
          <a:xfrm>
            <a:off x="3308350" y="329406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13" name="Line 73"/>
          <p:cNvSpPr>
            <a:spLocks noChangeShapeType="1"/>
          </p:cNvSpPr>
          <p:nvPr/>
        </p:nvSpPr>
        <p:spPr bwMode="auto">
          <a:xfrm>
            <a:off x="6877050" y="3284538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14" name="Line 74"/>
          <p:cNvSpPr>
            <a:spLocks noChangeShapeType="1"/>
          </p:cNvSpPr>
          <p:nvPr/>
        </p:nvSpPr>
        <p:spPr bwMode="auto">
          <a:xfrm>
            <a:off x="4300538" y="4037013"/>
            <a:ext cx="5921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15" name="Text Box 75"/>
          <p:cNvSpPr txBox="1">
            <a:spLocks noChangeArrowheads="1"/>
          </p:cNvSpPr>
          <p:nvPr/>
        </p:nvSpPr>
        <p:spPr bwMode="auto">
          <a:xfrm>
            <a:off x="4524375" y="42195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400"/>
              <a:t>1</a:t>
            </a:r>
          </a:p>
        </p:txBody>
      </p:sp>
      <p:sp>
        <p:nvSpPr>
          <p:cNvPr id="31816" name="Line 76"/>
          <p:cNvSpPr>
            <a:spLocks noChangeShapeType="1"/>
          </p:cNvSpPr>
          <p:nvPr/>
        </p:nvSpPr>
        <p:spPr bwMode="auto">
          <a:xfrm flipV="1">
            <a:off x="1068388" y="486727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17" name="Line 77"/>
          <p:cNvSpPr>
            <a:spLocks noChangeShapeType="1"/>
          </p:cNvSpPr>
          <p:nvPr/>
        </p:nvSpPr>
        <p:spPr bwMode="auto">
          <a:xfrm flipV="1">
            <a:off x="1062038" y="4019550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18" name="Rectangle 78"/>
          <p:cNvSpPr>
            <a:spLocks noChangeArrowheads="1"/>
          </p:cNvSpPr>
          <p:nvPr/>
        </p:nvSpPr>
        <p:spPr bwMode="auto">
          <a:xfrm>
            <a:off x="166688" y="1435100"/>
            <a:ext cx="77057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Vizinhança N</a:t>
            </a:r>
            <a:r>
              <a:rPr lang="pt-BR" altLang="pt-BR" sz="2400" b="1" baseline="30000">
                <a:solidFill>
                  <a:schemeClr val="tx2"/>
                </a:solidFill>
              </a:rPr>
              <a:t>VC</a:t>
            </a:r>
          </a:p>
        </p:txBody>
      </p:sp>
      <p:sp>
        <p:nvSpPr>
          <p:cNvPr id="31819" name="Rectangle 80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7F7A50-684A-4CBB-933C-0A431A80C78D}" type="slidenum">
              <a:rPr lang="pt-BR" altLang="en-US"/>
              <a:pPr/>
              <a:t>52</a:t>
            </a:fld>
            <a:endParaRPr lang="pt-BR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47900"/>
            <a:ext cx="9144000" cy="533400"/>
          </a:xfrm>
          <a:noFill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200" b="1"/>
              <a:t>Movimento Realocar Viagem a uma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200" b="1"/>
              <a:t>Frente - N</a:t>
            </a:r>
            <a:r>
              <a:rPr lang="pt-BR" altLang="pt-BR" sz="2200" b="1" baseline="30000"/>
              <a:t>VF</a:t>
            </a:r>
            <a:r>
              <a:rPr lang="pt-BR" altLang="pt-BR" sz="2200" b="1"/>
              <a:t>(s)</a:t>
            </a:r>
          </a:p>
        </p:txBody>
      </p:sp>
      <p:graphicFrame>
        <p:nvGraphicFramePr>
          <p:cNvPr id="524291" name="Group 3"/>
          <p:cNvGraphicFramePr>
            <a:graphicFrameLocks noGrp="1"/>
          </p:cNvGraphicFramePr>
          <p:nvPr/>
        </p:nvGraphicFramePr>
        <p:xfrm>
          <a:off x="1296988" y="3576638"/>
          <a:ext cx="2881312" cy="1436689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24326" name="Group 38"/>
          <p:cNvGraphicFramePr>
            <a:graphicFrameLocks noGrp="1"/>
          </p:cNvGraphicFramePr>
          <p:nvPr/>
        </p:nvGraphicFramePr>
        <p:xfrm>
          <a:off x="4905375" y="3576638"/>
          <a:ext cx="2881313" cy="1436689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36" name="Line 73"/>
          <p:cNvSpPr>
            <a:spLocks noChangeShapeType="1"/>
          </p:cNvSpPr>
          <p:nvPr/>
        </p:nvSpPr>
        <p:spPr bwMode="auto">
          <a:xfrm>
            <a:off x="3249613" y="329406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37" name="Line 74"/>
          <p:cNvSpPr>
            <a:spLocks noChangeShapeType="1"/>
          </p:cNvSpPr>
          <p:nvPr/>
        </p:nvSpPr>
        <p:spPr bwMode="auto">
          <a:xfrm>
            <a:off x="6818313" y="3284538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38" name="Text Box 75"/>
          <p:cNvSpPr txBox="1">
            <a:spLocks noChangeArrowheads="1"/>
          </p:cNvSpPr>
          <p:nvPr/>
        </p:nvSpPr>
        <p:spPr bwMode="auto">
          <a:xfrm>
            <a:off x="4402138" y="45624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400"/>
              <a:t>1</a:t>
            </a:r>
          </a:p>
        </p:txBody>
      </p:sp>
      <p:sp>
        <p:nvSpPr>
          <p:cNvPr id="32839" name="Line 76"/>
          <p:cNvSpPr>
            <a:spLocks noChangeShapeType="1"/>
          </p:cNvSpPr>
          <p:nvPr/>
        </p:nvSpPr>
        <p:spPr bwMode="auto">
          <a:xfrm>
            <a:off x="3849688" y="330041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40" name="Line 77"/>
          <p:cNvSpPr>
            <a:spLocks noChangeShapeType="1"/>
          </p:cNvSpPr>
          <p:nvPr/>
        </p:nvSpPr>
        <p:spPr bwMode="auto">
          <a:xfrm>
            <a:off x="7473950" y="3284538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41" name="Line 78"/>
          <p:cNvSpPr>
            <a:spLocks noChangeShapeType="1"/>
          </p:cNvSpPr>
          <p:nvPr/>
        </p:nvSpPr>
        <p:spPr bwMode="auto">
          <a:xfrm flipV="1">
            <a:off x="1009650" y="4867275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42" name="Line 79"/>
          <p:cNvSpPr>
            <a:spLocks noChangeShapeType="1"/>
          </p:cNvSpPr>
          <p:nvPr/>
        </p:nvSpPr>
        <p:spPr bwMode="auto">
          <a:xfrm>
            <a:off x="4319588" y="48672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43" name="Rectangle 80"/>
          <p:cNvSpPr>
            <a:spLocks noChangeArrowheads="1"/>
          </p:cNvSpPr>
          <p:nvPr/>
        </p:nvSpPr>
        <p:spPr bwMode="auto">
          <a:xfrm>
            <a:off x="166688" y="1435100"/>
            <a:ext cx="77057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Vizinhança N</a:t>
            </a:r>
            <a:r>
              <a:rPr lang="pt-BR" altLang="pt-BR" sz="2400" b="1" baseline="30000">
                <a:solidFill>
                  <a:schemeClr val="tx2"/>
                </a:solidFill>
              </a:rPr>
              <a:t>VF</a:t>
            </a:r>
          </a:p>
        </p:txBody>
      </p:sp>
      <p:sp>
        <p:nvSpPr>
          <p:cNvPr id="32844" name="Rectangle 82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78DC65-5361-476C-9077-8864E52AB602}" type="slidenum">
              <a:rPr lang="pt-BR" altLang="en-US"/>
              <a:pPr/>
              <a:t>53</a:t>
            </a:fld>
            <a:endParaRPr lang="pt-BR" altLang="en-US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24638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200" b="1"/>
              <a:t>Movimento Operação Caminhão - N</a:t>
            </a:r>
            <a:r>
              <a:rPr lang="pt-BR" altLang="pt-BR" sz="2200" b="1" baseline="30000"/>
              <a:t>OC</a:t>
            </a:r>
            <a:r>
              <a:rPr lang="pt-BR" altLang="pt-BR" sz="2200" b="1"/>
              <a:t>(s)</a:t>
            </a:r>
          </a:p>
        </p:txBody>
      </p:sp>
      <p:graphicFrame>
        <p:nvGraphicFramePr>
          <p:cNvPr id="525315" name="Group 3"/>
          <p:cNvGraphicFramePr>
            <a:graphicFrameLocks noGrp="1"/>
          </p:cNvGraphicFramePr>
          <p:nvPr/>
        </p:nvGraphicFramePr>
        <p:xfrm>
          <a:off x="1390650" y="3571875"/>
          <a:ext cx="2881313" cy="1436689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25352" name="Group 40"/>
          <p:cNvGraphicFramePr>
            <a:graphicFrameLocks noGrp="1"/>
          </p:cNvGraphicFramePr>
          <p:nvPr/>
        </p:nvGraphicFramePr>
        <p:xfrm>
          <a:off x="4999038" y="3571875"/>
          <a:ext cx="2881312" cy="1436689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  <a:endParaRPr kumimoji="0" lang="pt-BR" altLang="pt-BR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Cam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(D,0)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pt-BR" altLang="pt-BR" sz="15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pt-BR" altLang="pt-B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r>
                        <a:rPr kumimoji="0" lang="pt-BR" altLang="pt-BR" sz="15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60" name="Line 75"/>
          <p:cNvSpPr>
            <a:spLocks noChangeShapeType="1"/>
          </p:cNvSpPr>
          <p:nvPr/>
        </p:nvSpPr>
        <p:spPr bwMode="auto">
          <a:xfrm flipV="1">
            <a:off x="1103313" y="4862513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1" name="Line 76"/>
          <p:cNvSpPr>
            <a:spLocks noChangeShapeType="1"/>
          </p:cNvSpPr>
          <p:nvPr/>
        </p:nvSpPr>
        <p:spPr bwMode="auto">
          <a:xfrm>
            <a:off x="4352925" y="48625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2" name="Line 77"/>
          <p:cNvSpPr>
            <a:spLocks noChangeShapeType="1"/>
          </p:cNvSpPr>
          <p:nvPr/>
        </p:nvSpPr>
        <p:spPr bwMode="auto">
          <a:xfrm>
            <a:off x="3313113" y="5048250"/>
            <a:ext cx="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3" name="Line 78"/>
          <p:cNvSpPr>
            <a:spLocks noChangeShapeType="1"/>
          </p:cNvSpPr>
          <p:nvPr/>
        </p:nvSpPr>
        <p:spPr bwMode="auto">
          <a:xfrm>
            <a:off x="6913563" y="5048250"/>
            <a:ext cx="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64" name="Rectangle 79"/>
          <p:cNvSpPr>
            <a:spLocks noChangeArrowheads="1"/>
          </p:cNvSpPr>
          <p:nvPr/>
        </p:nvSpPr>
        <p:spPr bwMode="auto">
          <a:xfrm>
            <a:off x="166688" y="1722438"/>
            <a:ext cx="77057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Vizinhança N</a:t>
            </a:r>
            <a:r>
              <a:rPr lang="pt-BR" altLang="pt-BR" sz="2400" b="1" baseline="30000">
                <a:solidFill>
                  <a:schemeClr val="tx2"/>
                </a:solidFill>
              </a:rPr>
              <a:t>OC</a:t>
            </a:r>
          </a:p>
        </p:txBody>
      </p:sp>
      <p:sp>
        <p:nvSpPr>
          <p:cNvPr id="33865" name="Rectangle 81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72E263-5561-4D6E-A5D4-EC94163CB0D3}" type="slidenum">
              <a:rPr lang="pt-BR" altLang="en-US"/>
              <a:pPr/>
              <a:t>54</a:t>
            </a:fld>
            <a:endParaRPr lang="pt-BR" altLang="en-US"/>
          </a:p>
        </p:txBody>
      </p:sp>
      <p:sp>
        <p:nvSpPr>
          <p:cNvPr id="34819" name="Rectangle 79"/>
          <p:cNvSpPr>
            <a:spLocks noChangeArrowheads="1"/>
          </p:cNvSpPr>
          <p:nvPr/>
        </p:nvSpPr>
        <p:spPr bwMode="auto">
          <a:xfrm>
            <a:off x="166688" y="1125538"/>
            <a:ext cx="77057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Função de avaliação de uma solução </a:t>
            </a:r>
            <a:r>
              <a:rPr lang="pt-BR" altLang="pt-BR" sz="2400" b="1" i="1">
                <a:solidFill>
                  <a:schemeClr val="tx2"/>
                </a:solidFill>
              </a:rPr>
              <a:t>s</a:t>
            </a:r>
            <a:r>
              <a:rPr lang="pt-BR" altLang="pt-BR" sz="2400" b="1">
                <a:solidFill>
                  <a:schemeClr val="tx2"/>
                </a:solidFill>
              </a:rPr>
              <a:t>:</a:t>
            </a:r>
            <a:endParaRPr lang="pt-BR" altLang="pt-BR" sz="2400" b="1" baseline="30000">
              <a:solidFill>
                <a:schemeClr val="tx2"/>
              </a:solidFill>
            </a:endParaRPr>
          </a:p>
        </p:txBody>
      </p:sp>
      <p:sp>
        <p:nvSpPr>
          <p:cNvPr id="34820" name="Rectangle 80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  <p:sp>
        <p:nvSpPr>
          <p:cNvPr id="34821" name="Rectangle 81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19263"/>
            <a:ext cx="8642350" cy="41576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1800"/>
              <a:t>Feita por uma função que penaliza o não atendimento às restrições e objetivos</a:t>
            </a:r>
          </a:p>
          <a:p>
            <a:pPr eaLnBrk="1" hangingPunct="1">
              <a:lnSpc>
                <a:spcPct val="80000"/>
              </a:lnSpc>
            </a:pPr>
            <a:endParaRPr lang="pt-BR" altLang="pt-BR" sz="1800"/>
          </a:p>
          <a:p>
            <a:pPr eaLnBrk="1" hangingPunct="1">
              <a:lnSpc>
                <a:spcPct val="80000"/>
              </a:lnSpc>
            </a:pPr>
            <a:r>
              <a:rPr lang="pt-BR" altLang="pt-BR" sz="1800"/>
              <a:t>Restrições (Requisitos essenciais):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/>
              <a:t>Produção da mina dentro dos limites de especificação;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/>
              <a:t>Parâmetros de controle respeitam os limites de qualidade especificados;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/>
              <a:t>Relação estéril/minério dentro dos limites de especificação;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/>
              <a:t>Taxa de utilização dos caminhões inferior ao máximo possível;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/>
              <a:t>Produção dos equipamentos de carga respeita as capacidades de produção especificadas.</a:t>
            </a:r>
          </a:p>
          <a:p>
            <a:pPr lvl="1" eaLnBrk="1" hangingPunct="1">
              <a:lnSpc>
                <a:spcPct val="80000"/>
              </a:lnSpc>
            </a:pPr>
            <a:endParaRPr lang="pt-BR" altLang="pt-BR" sz="1600"/>
          </a:p>
          <a:p>
            <a:pPr eaLnBrk="1" hangingPunct="1">
              <a:lnSpc>
                <a:spcPct val="80000"/>
              </a:lnSpc>
            </a:pPr>
            <a:r>
              <a:rPr lang="pt-BR" altLang="pt-BR" sz="1800"/>
              <a:t>Objetivos (Requisitos não-essenciais):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/>
              <a:t>Atendimento às metas de produção da mina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/>
              <a:t>Atendimento às metas de qualidade dos parâmetros de controle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/>
              <a:t>Atendimento à relação estéril/minério desejada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/>
              <a:t>Taxa de utilização de caminhões igual à meta de utilização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600"/>
              <a:t>Utilização do menor número possível de caminhões.</a:t>
            </a:r>
          </a:p>
        </p:txBody>
      </p:sp>
      <p:graphicFrame>
        <p:nvGraphicFramePr>
          <p:cNvPr id="34822" name="Object 82"/>
          <p:cNvGraphicFramePr>
            <a:graphicFrameLocks noGrp="1" noChangeAspect="1"/>
          </p:cNvGraphicFramePr>
          <p:nvPr>
            <p:ph sz="half" idx="2"/>
          </p:nvPr>
        </p:nvGraphicFramePr>
        <p:xfrm>
          <a:off x="874713" y="5876925"/>
          <a:ext cx="7153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24300" imgH="355600" progId="Equation.DSMT4">
                  <p:embed/>
                </p:oleObj>
              </mc:Choice>
              <mc:Fallback>
                <p:oleObj name="Equation" r:id="rId3" imgW="3924300" imgH="35560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876925"/>
                        <a:ext cx="71532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DCA2CF-51CF-42AF-B773-B88789008937}" type="slidenum">
              <a:rPr lang="pt-BR" altLang="en-US"/>
              <a:pPr/>
              <a:t>55</a:t>
            </a:fld>
            <a:endParaRPr lang="pt-BR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166688" y="1125538"/>
            <a:ext cx="77057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Avaliação da solução </a:t>
            </a:r>
            <a:r>
              <a:rPr lang="pt-BR" altLang="pt-BR" sz="2400" b="1" i="1">
                <a:solidFill>
                  <a:schemeClr val="tx2"/>
                </a:solidFill>
              </a:rPr>
              <a:t>s </a:t>
            </a:r>
            <a:r>
              <a:rPr lang="pt-BR" altLang="pt-BR" sz="2400" b="1">
                <a:solidFill>
                  <a:schemeClr val="tx2"/>
                </a:solidFill>
              </a:rPr>
              <a:t>quanto à produção:</a:t>
            </a:r>
            <a:endParaRPr lang="pt-BR" altLang="pt-BR" sz="2400" b="1" baseline="30000">
              <a:solidFill>
                <a:schemeClr val="tx2"/>
              </a:solidFill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884238" y="3122613"/>
            <a:ext cx="14398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graphicFrame>
        <p:nvGraphicFramePr>
          <p:cNvPr id="35846" name="Object 7"/>
          <p:cNvGraphicFramePr>
            <a:graphicFrameLocks noChangeAspect="1"/>
          </p:cNvGraphicFramePr>
          <p:nvPr/>
        </p:nvGraphicFramePr>
        <p:xfrm>
          <a:off x="1835150" y="1844675"/>
          <a:ext cx="397668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06500" imgH="241300" progId="Equation.3">
                  <p:embed/>
                </p:oleObj>
              </mc:Choice>
              <mc:Fallback>
                <p:oleObj r:id="rId3" imgW="12065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844675"/>
                        <a:ext cx="3976688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23"/>
          <p:cNvSpPr txBox="1">
            <a:spLocks noChangeArrowheads="1"/>
          </p:cNvSpPr>
          <p:nvPr/>
        </p:nvSpPr>
        <p:spPr bwMode="auto">
          <a:xfrm>
            <a:off x="900113" y="3213100"/>
            <a:ext cx="7056437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i="1"/>
              <a:t>P   </a:t>
            </a:r>
            <a:r>
              <a:rPr lang="pt-BR" altLang="pt-BR" sz="2400"/>
              <a:t>:	Produção de minério (t/h);</a:t>
            </a:r>
            <a:endParaRPr lang="en-US" altLang="pt-BR" sz="2400"/>
          </a:p>
          <a:p>
            <a:pPr eaLnBrk="1" hangingPunct="1"/>
            <a:r>
              <a:rPr lang="pt-BR" altLang="pt-BR" sz="2400" i="1"/>
              <a:t>Pr  </a:t>
            </a:r>
            <a:r>
              <a:rPr lang="pt-BR" altLang="pt-BR" sz="2400"/>
              <a:t>:	Meta de produção de minério (t/h);</a:t>
            </a:r>
            <a:endParaRPr lang="en-US" altLang="pt-BR" sz="2400"/>
          </a:p>
          <a:p>
            <a:pPr eaLnBrk="1" hangingPunct="1"/>
            <a:r>
              <a:rPr lang="pt-BR" altLang="pt-BR" sz="2400">
                <a:sym typeface="Symbol" panose="05050102010706020507" pitchFamily="18" charset="2"/>
              </a:rPr>
              <a:t></a:t>
            </a:r>
            <a:r>
              <a:rPr lang="pt-BR" altLang="pt-BR" sz="2400" i="1" baseline="30000"/>
              <a:t>p</a:t>
            </a:r>
            <a:r>
              <a:rPr lang="pt-BR" altLang="pt-BR" sz="2400" i="1"/>
              <a:t>  </a:t>
            </a:r>
            <a:r>
              <a:rPr lang="pt-BR" altLang="pt-BR" sz="2400">
                <a:sym typeface="Symbol" panose="05050102010706020507" pitchFamily="18" charset="2"/>
              </a:rPr>
              <a:t>:	Peso associado à avaliação da produção.</a:t>
            </a:r>
            <a:endParaRPr lang="en-US" altLang="pt-BR" sz="240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pt-BR" sz="240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C167F-D2EC-4D23-8A9A-0C414FE16DEB}" type="slidenum">
              <a:rPr lang="pt-BR" altLang="en-US"/>
              <a:pPr/>
              <a:t>56</a:t>
            </a:fld>
            <a:endParaRPr lang="pt-BR" altLang="en-US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66688" y="1125538"/>
            <a:ext cx="77057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Avaliação da solução </a:t>
            </a:r>
            <a:r>
              <a:rPr lang="pt-BR" altLang="pt-BR" sz="2400" b="1" i="1">
                <a:solidFill>
                  <a:schemeClr val="tx2"/>
                </a:solidFill>
              </a:rPr>
              <a:t>s </a:t>
            </a:r>
            <a:r>
              <a:rPr lang="pt-BR" altLang="pt-BR" sz="2400" b="1">
                <a:solidFill>
                  <a:schemeClr val="tx2"/>
                </a:solidFill>
              </a:rPr>
              <a:t>quanto à qualidade:</a:t>
            </a:r>
            <a:endParaRPr lang="pt-BR" altLang="pt-BR" sz="2400" b="1" baseline="30000">
              <a:solidFill>
                <a:schemeClr val="tx2"/>
              </a:solidFill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884238" y="3122613"/>
            <a:ext cx="14398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68313" y="2997200"/>
            <a:ext cx="84963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200" i="1"/>
              <a:t>Q</a:t>
            </a:r>
            <a:r>
              <a:rPr lang="pt-BR" altLang="pt-BR" sz="2200" i="1" baseline="-25000"/>
              <a:t>j</a:t>
            </a:r>
            <a:r>
              <a:rPr lang="pt-BR" altLang="pt-BR" sz="2200" i="1"/>
              <a:t>   : Quantidade encontrada na mistura para o parâmetro j (t/h);</a:t>
            </a:r>
          </a:p>
          <a:p>
            <a:pPr eaLnBrk="1" hangingPunct="1"/>
            <a:r>
              <a:rPr lang="pt-BR" altLang="pt-BR" sz="2200" i="1"/>
              <a:t>Qr</a:t>
            </a:r>
            <a:r>
              <a:rPr lang="pt-BR" altLang="pt-BR" sz="2200" i="1" baseline="-25000"/>
              <a:t>j</a:t>
            </a:r>
            <a:r>
              <a:rPr lang="pt-BR" altLang="pt-BR" sz="2200" i="1"/>
              <a:t>  : Quantidade recomendada para o parâmetro j na mistura (t/h);</a:t>
            </a:r>
            <a:endParaRPr lang="pt-BR" altLang="pt-BR" sz="2200" i="1">
              <a:sym typeface="Symbol" panose="05050102010706020507" pitchFamily="18" charset="2"/>
            </a:endParaRPr>
          </a:p>
          <a:p>
            <a:pPr eaLnBrk="1" hangingPunct="1"/>
            <a:r>
              <a:rPr lang="pt-BR" altLang="pt-BR" sz="2200" i="1">
                <a:sym typeface="Symbol" panose="05050102010706020507" pitchFamily="18" charset="2"/>
              </a:rPr>
              <a:t></a:t>
            </a:r>
            <a:r>
              <a:rPr lang="pt-BR" altLang="pt-BR" sz="2200" i="1" baseline="-25000"/>
              <a:t>j</a:t>
            </a:r>
            <a:r>
              <a:rPr lang="pt-BR" altLang="pt-BR" sz="2200" i="1" baseline="30000"/>
              <a:t>q</a:t>
            </a:r>
            <a:r>
              <a:rPr lang="pt-BR" altLang="pt-BR" sz="2200" i="1"/>
              <a:t>  : Peso associado à avaliação da qualidade do parâmetro  j;</a:t>
            </a:r>
            <a:endParaRPr lang="pt-BR" altLang="pt-BR" sz="2200" i="1">
              <a:sym typeface="Symbol" panose="05050102010706020507" pitchFamily="18" charset="2"/>
            </a:endParaRPr>
          </a:p>
          <a:p>
            <a:pPr eaLnBrk="1" hangingPunct="1"/>
            <a:r>
              <a:rPr lang="pt-BR" altLang="pt-BR" sz="2200" i="1">
                <a:sym typeface="Symbol" panose="05050102010706020507" pitchFamily="18" charset="2"/>
              </a:rPr>
              <a:t></a:t>
            </a:r>
            <a:r>
              <a:rPr lang="pt-BR" altLang="pt-BR" sz="2200" i="1" baseline="-25000"/>
              <a:t>j</a:t>
            </a:r>
            <a:r>
              <a:rPr lang="pt-BR" altLang="pt-BR" sz="2200" i="1" baseline="30000"/>
              <a:t>q</a:t>
            </a:r>
            <a:r>
              <a:rPr lang="pt-BR" altLang="pt-BR" sz="2200" i="1"/>
              <a:t> : Multiplicador associado ao parâmetro j.</a:t>
            </a:r>
            <a:r>
              <a:rPr lang="en-US" altLang="pt-BR" sz="2200"/>
              <a:t> 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graphicFrame>
        <p:nvGraphicFramePr>
          <p:cNvPr id="36872" name="Object 7"/>
          <p:cNvGraphicFramePr>
            <a:graphicFrameLocks noChangeAspect="1"/>
          </p:cNvGraphicFramePr>
          <p:nvPr/>
        </p:nvGraphicFramePr>
        <p:xfrm>
          <a:off x="998538" y="1844675"/>
          <a:ext cx="61658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132674" imgH="266584" progId="Equation.3">
                  <p:embed/>
                </p:oleObj>
              </mc:Choice>
              <mc:Fallback>
                <p:oleObj r:id="rId3" imgW="2132674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1844675"/>
                        <a:ext cx="61658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95537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F71C93-F336-458E-B75B-34211BD42BAD}" type="slidenum">
              <a:rPr lang="pt-BR" altLang="en-US"/>
              <a:pPr/>
              <a:t>57</a:t>
            </a:fld>
            <a:endParaRPr lang="pt-BR" altLang="en-US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166688" y="1125538"/>
            <a:ext cx="77057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Avaliação da solução </a:t>
            </a:r>
            <a:r>
              <a:rPr lang="pt-BR" altLang="pt-BR" sz="2400" b="1" i="1">
                <a:solidFill>
                  <a:schemeClr val="tx2"/>
                </a:solidFill>
              </a:rPr>
              <a:t>s </a:t>
            </a:r>
            <a:r>
              <a:rPr lang="pt-BR" altLang="pt-BR" sz="2400" b="1">
                <a:solidFill>
                  <a:schemeClr val="tx2"/>
                </a:solidFill>
              </a:rPr>
              <a:t>quanto à relação estéril / minério:</a:t>
            </a:r>
            <a:endParaRPr lang="pt-BR" altLang="pt-BR" sz="2400" b="1" baseline="30000">
              <a:solidFill>
                <a:schemeClr val="tx2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884238" y="3122613"/>
            <a:ext cx="14398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468313" y="2997200"/>
            <a:ext cx="849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i="1"/>
              <a:t>R  : Produção de estéril na mistura (t/h);</a:t>
            </a:r>
          </a:p>
          <a:p>
            <a:pPr eaLnBrk="1" hangingPunct="1"/>
            <a:r>
              <a:rPr lang="pt-BR" altLang="pt-BR" sz="2400" i="1"/>
              <a:t>R</a:t>
            </a:r>
            <a:r>
              <a:rPr lang="pt-BR" altLang="pt-BR" sz="2400" i="1" baseline="-25000"/>
              <a:t>r</a:t>
            </a:r>
            <a:r>
              <a:rPr lang="pt-BR" altLang="pt-BR" sz="2400" i="1"/>
              <a:t> : Meta de Produção de estéril na mistura (t/h);</a:t>
            </a:r>
            <a:endParaRPr lang="pt-BR" altLang="pt-BR" sz="2400" i="1">
              <a:sym typeface="Symbol" panose="05050102010706020507" pitchFamily="18" charset="2"/>
            </a:endParaRPr>
          </a:p>
          <a:p>
            <a:pPr eaLnBrk="1" hangingPunct="1"/>
            <a:r>
              <a:rPr lang="pt-BR" altLang="pt-BR" sz="2400" i="1">
                <a:sym typeface="Symbol" panose="05050102010706020507" pitchFamily="18" charset="2"/>
              </a:rPr>
              <a:t></a:t>
            </a:r>
            <a:r>
              <a:rPr lang="pt-BR" altLang="pt-BR" sz="2400" i="1" baseline="-25000"/>
              <a:t>r</a:t>
            </a:r>
            <a:r>
              <a:rPr lang="pt-BR" altLang="pt-BR" sz="2400" i="1"/>
              <a:t> : Peso associado à avaliação da relação estéril/minério</a:t>
            </a:r>
            <a:endParaRPr lang="en-US" altLang="pt-BR" sz="2200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graphicFrame>
        <p:nvGraphicFramePr>
          <p:cNvPr id="37897" name="Object 8"/>
          <p:cNvGraphicFramePr>
            <a:graphicFrameLocks noChangeAspect="1"/>
          </p:cNvGraphicFramePr>
          <p:nvPr/>
        </p:nvGraphicFramePr>
        <p:xfrm>
          <a:off x="2220913" y="2060575"/>
          <a:ext cx="35036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80588" imgH="241195" progId="Equation.3">
                  <p:embed/>
                </p:oleObj>
              </mc:Choice>
              <mc:Fallback>
                <p:oleObj r:id="rId3" imgW="1180588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2060575"/>
                        <a:ext cx="3503612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F911AA-D012-4E1A-BF8F-7AA8A99A159D}" type="slidenum">
              <a:rPr lang="pt-BR" altLang="en-US"/>
              <a:pPr/>
              <a:t>58</a:t>
            </a:fld>
            <a:endParaRPr lang="pt-BR" altLang="en-US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66688" y="1125538"/>
            <a:ext cx="77057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Avaliação da solução </a:t>
            </a:r>
            <a:r>
              <a:rPr lang="pt-BR" altLang="pt-BR" sz="2400" b="1" i="1">
                <a:solidFill>
                  <a:schemeClr val="tx2"/>
                </a:solidFill>
              </a:rPr>
              <a:t>s </a:t>
            </a:r>
            <a:r>
              <a:rPr lang="pt-BR" altLang="pt-BR" sz="2400" b="1">
                <a:solidFill>
                  <a:schemeClr val="tx2"/>
                </a:solidFill>
              </a:rPr>
              <a:t>quanto à taxa de utilização dos caminhões:</a:t>
            </a:r>
            <a:endParaRPr lang="pt-BR" altLang="pt-BR" sz="2400" b="1" baseline="30000">
              <a:solidFill>
                <a:schemeClr val="tx2"/>
              </a:solidFill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884238" y="3122613"/>
            <a:ext cx="14398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468313" y="2997200"/>
            <a:ext cx="849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i="1"/>
              <a:t>U</a:t>
            </a:r>
            <a:r>
              <a:rPr lang="pt-BR" altLang="pt-BR" sz="2400" i="1" baseline="-25000"/>
              <a:t>l</a:t>
            </a:r>
            <a:r>
              <a:rPr lang="pt-BR" altLang="pt-BR" sz="2400" i="1"/>
              <a:t>  : Carga transportada pelo caminhão l (t/h);</a:t>
            </a:r>
          </a:p>
          <a:p>
            <a:pPr eaLnBrk="1" hangingPunct="1"/>
            <a:r>
              <a:rPr lang="pt-BR" altLang="pt-BR" sz="2400" i="1"/>
              <a:t>Ur</a:t>
            </a:r>
            <a:r>
              <a:rPr lang="pt-BR" altLang="pt-BR" sz="2400" i="1" baseline="-25000"/>
              <a:t>l</a:t>
            </a:r>
            <a:r>
              <a:rPr lang="pt-BR" altLang="pt-BR" sz="2400" i="1"/>
              <a:t> : Meta de carga transportada pelo caminhão l (t/h);</a:t>
            </a:r>
            <a:endParaRPr lang="pt-BR" altLang="pt-BR" sz="2400" i="1">
              <a:sym typeface="Symbol" panose="05050102010706020507" pitchFamily="18" charset="2"/>
            </a:endParaRPr>
          </a:p>
          <a:p>
            <a:pPr eaLnBrk="1" hangingPunct="1"/>
            <a:r>
              <a:rPr lang="pt-BR" altLang="pt-BR" sz="2400" i="1">
                <a:sym typeface="Symbol" panose="05050102010706020507" pitchFamily="18" charset="2"/>
              </a:rPr>
              <a:t></a:t>
            </a:r>
            <a:r>
              <a:rPr lang="pt-BR" altLang="pt-BR" sz="2400" i="1" baseline="-25000"/>
              <a:t>l</a:t>
            </a:r>
            <a:r>
              <a:rPr lang="pt-BR" altLang="pt-BR" sz="2400" i="1" baseline="30000"/>
              <a:t>u</a:t>
            </a:r>
            <a:r>
              <a:rPr lang="pt-BR" altLang="pt-BR" sz="2400" i="1"/>
              <a:t> : Peso associado à avaliação da utilização do caminhão l</a:t>
            </a:r>
            <a:endParaRPr lang="en-US" altLang="pt-BR" sz="2400" i="1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graphicFrame>
        <p:nvGraphicFramePr>
          <p:cNvPr id="38922" name="Object 9"/>
          <p:cNvGraphicFramePr>
            <a:graphicFrameLocks noChangeAspect="1"/>
          </p:cNvGraphicFramePr>
          <p:nvPr/>
        </p:nvGraphicFramePr>
        <p:xfrm>
          <a:off x="1381125" y="2198688"/>
          <a:ext cx="535146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92300" imgH="254000" progId="Equation.3">
                  <p:embed/>
                </p:oleObj>
              </mc:Choice>
              <mc:Fallback>
                <p:oleObj name="Equation" r:id="rId3" imgW="18923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2198688"/>
                        <a:ext cx="5351463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ECA26E-67CF-425A-B413-EF4CBEF1A062}" type="slidenum">
              <a:rPr lang="pt-BR" altLang="en-US"/>
              <a:pPr/>
              <a:t>59</a:t>
            </a:fld>
            <a:endParaRPr lang="pt-BR" altLang="en-US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166688" y="1125538"/>
            <a:ext cx="77057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Avaliação da solução </a:t>
            </a:r>
            <a:r>
              <a:rPr lang="pt-BR" altLang="pt-BR" sz="2400" b="1" i="1">
                <a:solidFill>
                  <a:schemeClr val="tx2"/>
                </a:solidFill>
              </a:rPr>
              <a:t>s </a:t>
            </a:r>
            <a:r>
              <a:rPr lang="pt-BR" altLang="pt-BR" sz="2400" b="1">
                <a:solidFill>
                  <a:schemeClr val="tx2"/>
                </a:solidFill>
              </a:rPr>
              <a:t>quanto à produção dos equipamentos de carga:</a:t>
            </a:r>
            <a:endParaRPr lang="pt-BR" altLang="pt-BR" sz="2400" b="1" baseline="30000">
              <a:solidFill>
                <a:schemeClr val="tx2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884238" y="3122613"/>
            <a:ext cx="14398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468313" y="2997200"/>
            <a:ext cx="849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i="1"/>
              <a:t>x</a:t>
            </a:r>
            <a:r>
              <a:rPr lang="pt-BR" altLang="pt-BR" sz="2000" i="1" baseline="-25000"/>
              <a:t>i</a:t>
            </a:r>
            <a:r>
              <a:rPr lang="pt-BR" altLang="pt-BR" sz="2000" i="1"/>
              <a:t>     </a:t>
            </a:r>
            <a:r>
              <a:rPr lang="pt-BR" altLang="pt-BR" sz="2000"/>
              <a:t>:</a:t>
            </a:r>
            <a:r>
              <a:rPr lang="pt-BR" altLang="pt-BR" sz="2000" i="1"/>
              <a:t> Ritmo de lavra da frente i (t/h);</a:t>
            </a:r>
          </a:p>
          <a:p>
            <a:pPr eaLnBrk="1" hangingPunct="1"/>
            <a:r>
              <a:rPr lang="pt-BR" altLang="pt-BR" sz="2000" i="1"/>
              <a:t>k     </a:t>
            </a:r>
            <a:r>
              <a:rPr lang="pt-BR" altLang="pt-BR" sz="2000"/>
              <a:t>:</a:t>
            </a:r>
            <a:r>
              <a:rPr lang="pt-BR" altLang="pt-BR" sz="2000" i="1"/>
              <a:t> Equipamento de carga que está operando na frente i;</a:t>
            </a:r>
          </a:p>
          <a:p>
            <a:pPr eaLnBrk="1" hangingPunct="1"/>
            <a:r>
              <a:rPr lang="pt-BR" altLang="pt-BR" sz="2000" i="1"/>
              <a:t>Cu</a:t>
            </a:r>
            <a:r>
              <a:rPr lang="pt-BR" altLang="pt-BR" sz="2000" i="1" baseline="30000"/>
              <a:t>k</a:t>
            </a:r>
            <a:r>
              <a:rPr lang="pt-BR" altLang="pt-BR" sz="2000" i="1"/>
              <a:t> </a:t>
            </a:r>
            <a:r>
              <a:rPr lang="pt-BR" altLang="pt-BR" sz="2000"/>
              <a:t>:</a:t>
            </a:r>
            <a:r>
              <a:rPr lang="pt-BR" altLang="pt-BR" sz="2000" i="1"/>
              <a:t> Produção máxima do equipamento de carga k alocado à frente i </a:t>
            </a:r>
          </a:p>
          <a:p>
            <a:pPr eaLnBrk="1" hangingPunct="1"/>
            <a:r>
              <a:rPr lang="pt-BR" altLang="pt-BR" sz="2000" i="1"/>
              <a:t>         (t/h);</a:t>
            </a:r>
            <a:endParaRPr lang="pt-BR" altLang="pt-BR" sz="2000" i="1">
              <a:sym typeface="Symbol" panose="05050102010706020507" pitchFamily="18" charset="2"/>
            </a:endParaRPr>
          </a:p>
          <a:p>
            <a:pPr eaLnBrk="1" hangingPunct="1"/>
            <a:r>
              <a:rPr lang="pt-BR" altLang="pt-BR" sz="2000" i="1">
                <a:sym typeface="Symbol" panose="05050102010706020507" pitchFamily="18" charset="2"/>
              </a:rPr>
              <a:t></a:t>
            </a:r>
            <a:r>
              <a:rPr lang="pt-BR" altLang="pt-BR" sz="2000" i="1" baseline="-25000"/>
              <a:t>k</a:t>
            </a:r>
            <a:r>
              <a:rPr lang="pt-BR" altLang="pt-BR" sz="2000" i="1" baseline="30000"/>
              <a:t>c    </a:t>
            </a:r>
            <a:r>
              <a:rPr lang="pt-BR" altLang="pt-BR" sz="2000"/>
              <a:t>:</a:t>
            </a:r>
            <a:r>
              <a:rPr lang="pt-BR" altLang="pt-BR" sz="2000" i="1"/>
              <a:t> Peso associado à avaliação da produção do equipamento de carga</a:t>
            </a:r>
          </a:p>
          <a:p>
            <a:pPr eaLnBrk="1" hangingPunct="1"/>
            <a:r>
              <a:rPr lang="pt-BR" altLang="pt-BR" sz="2000" i="1"/>
              <a:t>         k alocada à frente i</a:t>
            </a:r>
            <a:endParaRPr lang="en-US" altLang="pt-BR" sz="2400" i="1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graphicFrame>
        <p:nvGraphicFramePr>
          <p:cNvPr id="39947" name="Object 10"/>
          <p:cNvGraphicFramePr>
            <a:graphicFrameLocks noChangeAspect="1"/>
          </p:cNvGraphicFramePr>
          <p:nvPr/>
        </p:nvGraphicFramePr>
        <p:xfrm>
          <a:off x="1547813" y="2060575"/>
          <a:ext cx="48514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65300" imgH="241300" progId="Equation.3">
                  <p:embed/>
                </p:oleObj>
              </mc:Choice>
              <mc:Fallback>
                <p:oleObj r:id="rId3" imgW="17653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60575"/>
                        <a:ext cx="48514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6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Estruturas de vizinhança: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Movimento 1 (troca com disponibilidade): Trocar uma tarefa de uma tripulação com outra tarefa de outra tripulação que esteja disponível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412503" y="342865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652591" y="342865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228853" y="4365278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38" name="AutoShape 12"/>
          <p:cNvCxnSpPr>
            <a:cxnSpLocks noChangeShapeType="1"/>
            <a:stCxn id="29" idx="3"/>
            <a:endCxn id="30" idx="1"/>
          </p:cNvCxnSpPr>
          <p:nvPr/>
        </p:nvCxnSpPr>
        <p:spPr bwMode="auto">
          <a:xfrm>
            <a:off x="3131641" y="364455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3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644528" y="364455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4"/>
          <p:cNvCxnSpPr>
            <a:cxnSpLocks noChangeShapeType="1"/>
            <a:stCxn id="31" idx="3"/>
          </p:cNvCxnSpPr>
          <p:nvPr/>
        </p:nvCxnSpPr>
        <p:spPr bwMode="auto">
          <a:xfrm>
            <a:off x="6371728" y="3644553"/>
            <a:ext cx="79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5"/>
          <p:cNvCxnSpPr>
            <a:cxnSpLocks noChangeShapeType="1"/>
            <a:stCxn id="33" idx="3"/>
            <a:endCxn id="37" idx="1"/>
          </p:cNvCxnSpPr>
          <p:nvPr/>
        </p:nvCxnSpPr>
        <p:spPr bwMode="auto">
          <a:xfrm>
            <a:off x="3636466" y="4581178"/>
            <a:ext cx="2592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6"/>
          <p:cNvCxnSpPr>
            <a:cxnSpLocks noChangeShapeType="1"/>
            <a:stCxn id="36" idx="3"/>
            <a:endCxn id="35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7"/>
          <p:cNvCxnSpPr>
            <a:cxnSpLocks noChangeShapeType="1"/>
            <a:stCxn id="35" idx="3"/>
            <a:endCxn id="34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7" name="AutoShape 21"/>
          <p:cNvCxnSpPr>
            <a:cxnSpLocks noChangeShapeType="1"/>
            <a:stCxn id="44" idx="3"/>
            <a:endCxn id="29" idx="1"/>
          </p:cNvCxnSpPr>
          <p:nvPr/>
        </p:nvCxnSpPr>
        <p:spPr bwMode="auto">
          <a:xfrm>
            <a:off x="1907678" y="364455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2"/>
          <p:cNvCxnSpPr>
            <a:cxnSpLocks noChangeShapeType="1"/>
            <a:stCxn id="46" idx="3"/>
            <a:endCxn id="33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3"/>
          <p:cNvCxnSpPr>
            <a:cxnSpLocks noChangeShapeType="1"/>
            <a:stCxn id="45" idx="3"/>
            <a:endCxn id="36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4A630EE4-EA39-47DC-BC79-7F69C267455C}"/>
                  </a:ext>
                </a:extLst>
              </p14:cNvPr>
              <p14:cNvContentPartPr/>
              <p14:nvPr/>
            </p14:nvContentPartPr>
            <p14:xfrm>
              <a:off x="2247840" y="2171520"/>
              <a:ext cx="4762800" cy="276264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4A630EE4-EA39-47DC-BC79-7F69C26745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8480" y="2162160"/>
                <a:ext cx="4781520" cy="27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0709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E238B7-FD67-4F75-8822-CCF573490C8C}" type="slidenum">
              <a:rPr lang="pt-BR" altLang="en-US"/>
              <a:pPr/>
              <a:t>60</a:t>
            </a:fld>
            <a:endParaRPr lang="pt-BR" altLang="en-US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66688" y="1125538"/>
            <a:ext cx="77057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</a:rPr>
              <a:t>Avaliação da solução </a:t>
            </a:r>
            <a:r>
              <a:rPr lang="pt-BR" altLang="pt-BR" sz="2400" b="1" i="1">
                <a:solidFill>
                  <a:schemeClr val="tx2"/>
                </a:solidFill>
              </a:rPr>
              <a:t>s </a:t>
            </a:r>
            <a:r>
              <a:rPr lang="pt-BR" altLang="pt-BR" sz="2400" b="1">
                <a:solidFill>
                  <a:schemeClr val="tx2"/>
                </a:solidFill>
              </a:rPr>
              <a:t>quanto ao número de caminhões utilizados:</a:t>
            </a:r>
            <a:endParaRPr lang="pt-BR" altLang="pt-BR" sz="2400" b="1" baseline="30000">
              <a:solidFill>
                <a:schemeClr val="tx2"/>
              </a:solidFill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179388" y="115888"/>
            <a:ext cx="75438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Planejamento Operacional de Lavra com Alocação Dinâmica de Caminhões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884238" y="3122613"/>
            <a:ext cx="14398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468313" y="2997200"/>
            <a:ext cx="849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i="1"/>
              <a:t>TU</a:t>
            </a:r>
            <a:r>
              <a:rPr lang="pt-BR" altLang="pt-BR" sz="2000" i="1" baseline="-25000"/>
              <a:t>l</a:t>
            </a:r>
            <a:r>
              <a:rPr lang="pt-BR" altLang="pt-BR" sz="2000" i="1"/>
              <a:t> </a:t>
            </a:r>
            <a:r>
              <a:rPr lang="pt-BR" altLang="pt-BR" sz="2000"/>
              <a:t>:</a:t>
            </a:r>
            <a:r>
              <a:rPr lang="pt-BR" altLang="pt-BR" sz="2000" i="1"/>
              <a:t> Taxa de utilização do caminhão l , em %;</a:t>
            </a:r>
            <a:endParaRPr lang="pt-BR" altLang="pt-BR" sz="2000" i="1">
              <a:sym typeface="Symbol" panose="05050102010706020507" pitchFamily="18" charset="2"/>
            </a:endParaRPr>
          </a:p>
          <a:p>
            <a:pPr eaLnBrk="1" hangingPunct="1"/>
            <a:r>
              <a:rPr lang="pt-BR" altLang="pt-BR" sz="2000" i="1">
                <a:sym typeface="Symbol" panose="05050102010706020507" pitchFamily="18" charset="2"/>
              </a:rPr>
              <a:t></a:t>
            </a:r>
            <a:r>
              <a:rPr lang="pt-BR" altLang="pt-BR" sz="2000" i="1" baseline="-25000"/>
              <a:t>n</a:t>
            </a:r>
            <a:r>
              <a:rPr lang="pt-BR" altLang="pt-BR" sz="2000" i="1"/>
              <a:t>   </a:t>
            </a:r>
            <a:r>
              <a:rPr lang="pt-BR" altLang="pt-BR" sz="2000"/>
              <a:t>:</a:t>
            </a:r>
            <a:r>
              <a:rPr lang="pt-BR" altLang="pt-BR" sz="2000" i="1"/>
              <a:t> Peso associado à avaliação do número total de caminhões </a:t>
            </a:r>
          </a:p>
          <a:p>
            <a:pPr eaLnBrk="1" hangingPunct="1"/>
            <a:r>
              <a:rPr lang="pt-BR" altLang="pt-BR" sz="2000" i="1"/>
              <a:t>         utilizados</a:t>
            </a:r>
            <a:endParaRPr lang="en-US" altLang="pt-BR" sz="2000" i="1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graphicFrame>
        <p:nvGraphicFramePr>
          <p:cNvPr id="40970" name="Object 11"/>
          <p:cNvGraphicFramePr>
            <a:graphicFrameLocks noChangeAspect="1"/>
          </p:cNvGraphicFramePr>
          <p:nvPr/>
        </p:nvGraphicFramePr>
        <p:xfrm>
          <a:off x="2195513" y="2133600"/>
          <a:ext cx="30495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20227" imgH="342751" progId="Equation.3">
                  <p:embed/>
                </p:oleObj>
              </mc:Choice>
              <mc:Fallback>
                <p:oleObj r:id="rId3" imgW="1320227" imgH="34275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133600"/>
                        <a:ext cx="304958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D4C17B-C7BA-470F-B5F4-D32BB14A6F26}" type="slidenum">
              <a:rPr lang="pt-BR" altLang="en-US"/>
              <a:pPr/>
              <a:t>61</a:t>
            </a:fld>
            <a:endParaRPr lang="pt-BR" altLang="en-US"/>
          </a:p>
        </p:txBody>
      </p:sp>
      <p:sp>
        <p:nvSpPr>
          <p:cNvPr id="41987" name="Oval 2"/>
          <p:cNvSpPr>
            <a:spLocks noChangeArrowheads="1"/>
          </p:cNvSpPr>
          <p:nvPr/>
        </p:nvSpPr>
        <p:spPr bwMode="auto">
          <a:xfrm>
            <a:off x="555625" y="2932113"/>
            <a:ext cx="963613" cy="6397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1600" b="1">
                <a:latin typeface="Times New Roman" panose="02020603050405020304" pitchFamily="18" charset="0"/>
              </a:rPr>
              <a:t>Mina 2</a:t>
            </a:r>
          </a:p>
        </p:txBody>
      </p:sp>
      <p:sp>
        <p:nvSpPr>
          <p:cNvPr id="41988" name="Oval 3"/>
          <p:cNvSpPr>
            <a:spLocks noChangeArrowheads="1"/>
          </p:cNvSpPr>
          <p:nvPr/>
        </p:nvSpPr>
        <p:spPr bwMode="auto">
          <a:xfrm>
            <a:off x="539750" y="3932238"/>
            <a:ext cx="1008063" cy="5762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1600" b="1">
                <a:latin typeface="Times New Roman" panose="02020603050405020304" pitchFamily="18" charset="0"/>
              </a:rPr>
              <a:t>Mina 3</a:t>
            </a:r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582613" y="1941513"/>
            <a:ext cx="960437" cy="6223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1600" b="1">
                <a:latin typeface="Times New Roman" panose="02020603050405020304" pitchFamily="18" charset="0"/>
              </a:rPr>
              <a:t>Mina 1</a:t>
            </a:r>
          </a:p>
        </p:txBody>
      </p:sp>
      <p:sp>
        <p:nvSpPr>
          <p:cNvPr id="41990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384175"/>
            <a:ext cx="7688262" cy="1008063"/>
          </a:xfrm>
          <a:noFill/>
        </p:spPr>
        <p:txBody>
          <a:bodyPr anchor="t"/>
          <a:lstStyle/>
          <a:p>
            <a:pPr algn="ctr" eaLnBrk="1" hangingPunct="1"/>
            <a:r>
              <a:rPr lang="pt-BR" altLang="pt-BR" sz="2800"/>
              <a:t>Problema de Seleção de Projetos Mineiros Concorrentes</a:t>
            </a:r>
            <a:endParaRPr lang="pt-BR" altLang="pt-BR"/>
          </a:p>
        </p:txBody>
      </p:sp>
      <p:sp>
        <p:nvSpPr>
          <p:cNvPr id="41991" name="Oval 6"/>
          <p:cNvSpPr>
            <a:spLocks noChangeArrowheads="1"/>
          </p:cNvSpPr>
          <p:nvPr/>
        </p:nvSpPr>
        <p:spPr bwMode="auto">
          <a:xfrm>
            <a:off x="582613" y="5661025"/>
            <a:ext cx="1008062" cy="5762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1600" b="1">
                <a:latin typeface="Times New Roman" panose="02020603050405020304" pitchFamily="18" charset="0"/>
              </a:rPr>
              <a:t>Mina m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942975" y="4437063"/>
            <a:ext cx="28733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/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b="1"/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 b="1"/>
              <a:t>.</a:t>
            </a: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1663700" y="2133600"/>
            <a:ext cx="1008063" cy="28733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1</a:t>
            </a:r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3032125" y="2133600"/>
            <a:ext cx="1008063" cy="28733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2</a:t>
            </a:r>
          </a:p>
        </p:txBody>
      </p:sp>
      <p:sp>
        <p:nvSpPr>
          <p:cNvPr id="41995" name="Rectangle 10"/>
          <p:cNvSpPr>
            <a:spLocks noChangeArrowheads="1"/>
          </p:cNvSpPr>
          <p:nvPr/>
        </p:nvSpPr>
        <p:spPr bwMode="auto">
          <a:xfrm>
            <a:off x="4398963" y="2133600"/>
            <a:ext cx="1008062" cy="28733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3</a:t>
            </a:r>
          </a:p>
        </p:txBody>
      </p:sp>
      <p:sp>
        <p:nvSpPr>
          <p:cNvPr id="41996" name="Rectangle 11"/>
          <p:cNvSpPr>
            <a:spLocks noChangeArrowheads="1"/>
          </p:cNvSpPr>
          <p:nvPr/>
        </p:nvSpPr>
        <p:spPr bwMode="auto">
          <a:xfrm>
            <a:off x="5911850" y="2133600"/>
            <a:ext cx="1008063" cy="28733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n</a:t>
            </a:r>
          </a:p>
        </p:txBody>
      </p:sp>
      <p:sp>
        <p:nvSpPr>
          <p:cNvPr id="41997" name="Rectangle 12"/>
          <p:cNvSpPr>
            <a:spLocks noChangeArrowheads="1"/>
          </p:cNvSpPr>
          <p:nvPr/>
        </p:nvSpPr>
        <p:spPr bwMode="auto">
          <a:xfrm>
            <a:off x="5119688" y="2133600"/>
            <a:ext cx="100806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41998" name="Rectangle 13"/>
          <p:cNvSpPr>
            <a:spLocks noChangeArrowheads="1"/>
          </p:cNvSpPr>
          <p:nvPr/>
        </p:nvSpPr>
        <p:spPr bwMode="auto">
          <a:xfrm>
            <a:off x="1663700" y="3070225"/>
            <a:ext cx="1008063" cy="28733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1</a:t>
            </a:r>
          </a:p>
        </p:txBody>
      </p:sp>
      <p:sp>
        <p:nvSpPr>
          <p:cNvPr id="41999" name="Rectangle 14"/>
          <p:cNvSpPr>
            <a:spLocks noChangeArrowheads="1"/>
          </p:cNvSpPr>
          <p:nvPr/>
        </p:nvSpPr>
        <p:spPr bwMode="auto">
          <a:xfrm>
            <a:off x="3032125" y="3070225"/>
            <a:ext cx="1008063" cy="28733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2</a:t>
            </a:r>
          </a:p>
        </p:txBody>
      </p:sp>
      <p:sp>
        <p:nvSpPr>
          <p:cNvPr id="42000" name="Rectangle 15"/>
          <p:cNvSpPr>
            <a:spLocks noChangeArrowheads="1"/>
          </p:cNvSpPr>
          <p:nvPr/>
        </p:nvSpPr>
        <p:spPr bwMode="auto">
          <a:xfrm>
            <a:off x="4398963" y="3070225"/>
            <a:ext cx="1008062" cy="28733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3</a:t>
            </a:r>
          </a:p>
        </p:txBody>
      </p:sp>
      <p:sp>
        <p:nvSpPr>
          <p:cNvPr id="42001" name="Rectangle 16"/>
          <p:cNvSpPr>
            <a:spLocks noChangeArrowheads="1"/>
          </p:cNvSpPr>
          <p:nvPr/>
        </p:nvSpPr>
        <p:spPr bwMode="auto">
          <a:xfrm>
            <a:off x="5911850" y="3070225"/>
            <a:ext cx="1008063" cy="287338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n</a:t>
            </a:r>
          </a:p>
        </p:txBody>
      </p:sp>
      <p:sp>
        <p:nvSpPr>
          <p:cNvPr id="42002" name="Rectangle 17"/>
          <p:cNvSpPr>
            <a:spLocks noChangeArrowheads="1"/>
          </p:cNvSpPr>
          <p:nvPr/>
        </p:nvSpPr>
        <p:spPr bwMode="auto">
          <a:xfrm>
            <a:off x="5119688" y="3070225"/>
            <a:ext cx="100806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42003" name="Rectangle 18"/>
          <p:cNvSpPr>
            <a:spLocks noChangeArrowheads="1"/>
          </p:cNvSpPr>
          <p:nvPr/>
        </p:nvSpPr>
        <p:spPr bwMode="auto">
          <a:xfrm>
            <a:off x="1663700" y="4078288"/>
            <a:ext cx="1008063" cy="28733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1</a:t>
            </a:r>
          </a:p>
        </p:txBody>
      </p:sp>
      <p:sp>
        <p:nvSpPr>
          <p:cNvPr id="42004" name="Rectangle 19"/>
          <p:cNvSpPr>
            <a:spLocks noChangeArrowheads="1"/>
          </p:cNvSpPr>
          <p:nvPr/>
        </p:nvSpPr>
        <p:spPr bwMode="auto">
          <a:xfrm>
            <a:off x="3032125" y="4078288"/>
            <a:ext cx="1008063" cy="28733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2</a:t>
            </a:r>
          </a:p>
        </p:txBody>
      </p:sp>
      <p:sp>
        <p:nvSpPr>
          <p:cNvPr id="42005" name="Rectangle 20"/>
          <p:cNvSpPr>
            <a:spLocks noChangeArrowheads="1"/>
          </p:cNvSpPr>
          <p:nvPr/>
        </p:nvSpPr>
        <p:spPr bwMode="auto">
          <a:xfrm>
            <a:off x="4398963" y="4078288"/>
            <a:ext cx="1008062" cy="28733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3</a:t>
            </a:r>
          </a:p>
        </p:txBody>
      </p:sp>
      <p:sp>
        <p:nvSpPr>
          <p:cNvPr id="42006" name="Rectangle 21"/>
          <p:cNvSpPr>
            <a:spLocks noChangeArrowheads="1"/>
          </p:cNvSpPr>
          <p:nvPr/>
        </p:nvSpPr>
        <p:spPr bwMode="auto">
          <a:xfrm>
            <a:off x="5911850" y="4078288"/>
            <a:ext cx="1008063" cy="28733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n</a:t>
            </a:r>
          </a:p>
        </p:txBody>
      </p:sp>
      <p:sp>
        <p:nvSpPr>
          <p:cNvPr id="42007" name="Rectangle 22"/>
          <p:cNvSpPr>
            <a:spLocks noChangeArrowheads="1"/>
          </p:cNvSpPr>
          <p:nvPr/>
        </p:nvSpPr>
        <p:spPr bwMode="auto">
          <a:xfrm>
            <a:off x="5119688" y="4078288"/>
            <a:ext cx="10080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42008" name="Rectangle 23"/>
          <p:cNvSpPr>
            <a:spLocks noChangeArrowheads="1"/>
          </p:cNvSpPr>
          <p:nvPr/>
        </p:nvSpPr>
        <p:spPr bwMode="auto">
          <a:xfrm>
            <a:off x="1663700" y="5805488"/>
            <a:ext cx="1008063" cy="28733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1</a:t>
            </a:r>
          </a:p>
        </p:txBody>
      </p:sp>
      <p:sp>
        <p:nvSpPr>
          <p:cNvPr id="42009" name="Rectangle 24"/>
          <p:cNvSpPr>
            <a:spLocks noChangeArrowheads="1"/>
          </p:cNvSpPr>
          <p:nvPr/>
        </p:nvSpPr>
        <p:spPr bwMode="auto">
          <a:xfrm>
            <a:off x="3032125" y="5805488"/>
            <a:ext cx="1008063" cy="28733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2</a:t>
            </a:r>
          </a:p>
        </p:txBody>
      </p:sp>
      <p:sp>
        <p:nvSpPr>
          <p:cNvPr id="42010" name="Rectangle 25"/>
          <p:cNvSpPr>
            <a:spLocks noChangeArrowheads="1"/>
          </p:cNvSpPr>
          <p:nvPr/>
        </p:nvSpPr>
        <p:spPr bwMode="auto">
          <a:xfrm>
            <a:off x="4398963" y="5805488"/>
            <a:ext cx="1008062" cy="28733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3</a:t>
            </a:r>
          </a:p>
        </p:txBody>
      </p:sp>
      <p:sp>
        <p:nvSpPr>
          <p:cNvPr id="42011" name="Rectangle 26"/>
          <p:cNvSpPr>
            <a:spLocks noChangeArrowheads="1"/>
          </p:cNvSpPr>
          <p:nvPr/>
        </p:nvSpPr>
        <p:spPr bwMode="auto">
          <a:xfrm>
            <a:off x="5911850" y="5805488"/>
            <a:ext cx="1008063" cy="287337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latin typeface="Times New Roman" panose="02020603050405020304" pitchFamily="18" charset="0"/>
              </a:rPr>
              <a:t>Projeto n</a:t>
            </a:r>
          </a:p>
        </p:txBody>
      </p:sp>
      <p:sp>
        <p:nvSpPr>
          <p:cNvPr id="42012" name="Rectangle 27"/>
          <p:cNvSpPr>
            <a:spLocks noChangeArrowheads="1"/>
          </p:cNvSpPr>
          <p:nvPr/>
        </p:nvSpPr>
        <p:spPr bwMode="auto">
          <a:xfrm>
            <a:off x="5119688" y="5805488"/>
            <a:ext cx="10080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42013" name="Rectangle 28"/>
          <p:cNvSpPr>
            <a:spLocks noChangeArrowheads="1"/>
          </p:cNvSpPr>
          <p:nvPr/>
        </p:nvSpPr>
        <p:spPr bwMode="auto">
          <a:xfrm>
            <a:off x="1303338" y="1700213"/>
            <a:ext cx="10080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b="1">
                <a:latin typeface="Times New Roman" panose="02020603050405020304" pitchFamily="18" charset="0"/>
              </a:rPr>
              <a:t>Produção</a:t>
            </a:r>
          </a:p>
        </p:txBody>
      </p:sp>
      <p:sp>
        <p:nvSpPr>
          <p:cNvPr id="42014" name="Line 29"/>
          <p:cNvSpPr>
            <a:spLocks noChangeShapeType="1"/>
          </p:cNvSpPr>
          <p:nvPr/>
        </p:nvSpPr>
        <p:spPr bwMode="auto">
          <a:xfrm>
            <a:off x="1806575" y="19891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015" name="Line 30"/>
          <p:cNvSpPr>
            <a:spLocks noChangeShapeType="1"/>
          </p:cNvSpPr>
          <p:nvPr/>
        </p:nvSpPr>
        <p:spPr bwMode="auto">
          <a:xfrm>
            <a:off x="2527300" y="2420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016" name="Rectangle 31"/>
          <p:cNvSpPr>
            <a:spLocks noChangeArrowheads="1"/>
          </p:cNvSpPr>
          <p:nvPr/>
        </p:nvSpPr>
        <p:spPr bwMode="auto">
          <a:xfrm>
            <a:off x="1951038" y="2565400"/>
            <a:ext cx="100806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b="1">
                <a:latin typeface="Times New Roman" panose="02020603050405020304" pitchFamily="18" charset="0"/>
              </a:rPr>
              <a:t>VPL</a:t>
            </a:r>
          </a:p>
        </p:txBody>
      </p:sp>
      <p:sp>
        <p:nvSpPr>
          <p:cNvPr id="42017" name="Oval 32"/>
          <p:cNvSpPr>
            <a:spLocks noChangeArrowheads="1"/>
          </p:cNvSpPr>
          <p:nvPr/>
        </p:nvSpPr>
        <p:spPr bwMode="auto">
          <a:xfrm>
            <a:off x="7813675" y="3652838"/>
            <a:ext cx="1079500" cy="712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1600" b="1">
                <a:latin typeface="Times New Roman" panose="02020603050405020304" pitchFamily="18" charset="0"/>
              </a:rPr>
              <a:t>Meta de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pt-BR" altLang="pt-BR" sz="1600" b="1">
                <a:latin typeface="Times New Roman" panose="02020603050405020304" pitchFamily="18" charset="0"/>
              </a:rPr>
              <a:t>Produção</a:t>
            </a:r>
          </a:p>
        </p:txBody>
      </p:sp>
      <p:sp>
        <p:nvSpPr>
          <p:cNvPr id="42018" name="Line 33"/>
          <p:cNvSpPr>
            <a:spLocks noChangeShapeType="1"/>
          </p:cNvSpPr>
          <p:nvPr/>
        </p:nvSpPr>
        <p:spPr bwMode="auto">
          <a:xfrm>
            <a:off x="6948488" y="2276475"/>
            <a:ext cx="1296987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019" name="Line 34"/>
          <p:cNvSpPr>
            <a:spLocks noChangeShapeType="1"/>
          </p:cNvSpPr>
          <p:nvPr/>
        </p:nvSpPr>
        <p:spPr bwMode="auto">
          <a:xfrm>
            <a:off x="6948488" y="3213100"/>
            <a:ext cx="8651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020" name="Line 35"/>
          <p:cNvSpPr>
            <a:spLocks noChangeShapeType="1"/>
          </p:cNvSpPr>
          <p:nvPr/>
        </p:nvSpPr>
        <p:spPr bwMode="auto">
          <a:xfrm>
            <a:off x="6948488" y="42211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021" name="Line 36"/>
          <p:cNvSpPr>
            <a:spLocks noChangeShapeType="1"/>
          </p:cNvSpPr>
          <p:nvPr/>
        </p:nvSpPr>
        <p:spPr bwMode="auto">
          <a:xfrm flipV="1">
            <a:off x="6948488" y="4437063"/>
            <a:ext cx="1296987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2022" name="Text Box 37"/>
          <p:cNvSpPr txBox="1">
            <a:spLocks noChangeArrowheads="1"/>
          </p:cNvSpPr>
          <p:nvPr/>
        </p:nvSpPr>
        <p:spPr bwMode="auto">
          <a:xfrm>
            <a:off x="1835150" y="4516438"/>
            <a:ext cx="496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Em cada mina apenas uma opção de projeto pode ser escolhida;</a:t>
            </a:r>
          </a:p>
        </p:txBody>
      </p:sp>
      <p:sp>
        <p:nvSpPr>
          <p:cNvPr id="42023" name="Text Box 38"/>
          <p:cNvSpPr txBox="1">
            <a:spLocks noChangeArrowheads="1"/>
          </p:cNvSpPr>
          <p:nvPr/>
        </p:nvSpPr>
        <p:spPr bwMode="auto">
          <a:xfrm>
            <a:off x="1835150" y="5092700"/>
            <a:ext cx="518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O objetivo é maximizar o VPL respeitando a meta de produção.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43C7C-14AD-4AA9-8964-E3133E808FC0}" type="slidenum">
              <a:rPr lang="pt-BR" altLang="en-US"/>
              <a:pPr/>
              <a:t>62</a:t>
            </a:fld>
            <a:endParaRPr lang="pt-BR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543800" cy="498475"/>
          </a:xfrm>
          <a:noFill/>
        </p:spPr>
        <p:txBody>
          <a:bodyPr anchor="t"/>
          <a:lstStyle/>
          <a:p>
            <a:pPr algn="ctr" eaLnBrk="1" hangingPunct="1"/>
            <a:r>
              <a:rPr lang="pt-BR" altLang="pt-BR" sz="2800"/>
              <a:t>Modelagem Heurística para o Problema de Seleção de Projetos</a:t>
            </a:r>
            <a:endParaRPr lang="pt-BR" altLang="pt-BR"/>
          </a:p>
        </p:txBody>
      </p:sp>
      <p:graphicFrame>
        <p:nvGraphicFramePr>
          <p:cNvPr id="535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490683"/>
              </p:ext>
            </p:extLst>
          </p:nvPr>
        </p:nvGraphicFramePr>
        <p:xfrm>
          <a:off x="1907704" y="3440904"/>
          <a:ext cx="4257675" cy="398463"/>
        </p:xfrm>
        <a:graphic>
          <a:graphicData uri="http://schemas.openxmlformats.org/drawingml/2006/table">
            <a:tbl>
              <a:tblPr/>
              <a:tblGrid>
                <a:gridCol w="608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8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30" name="Text Box 23"/>
          <p:cNvSpPr txBox="1">
            <a:spLocks noChangeArrowheads="1"/>
          </p:cNvSpPr>
          <p:nvPr/>
        </p:nvSpPr>
        <p:spPr bwMode="auto">
          <a:xfrm>
            <a:off x="2052266" y="385097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/>
              <a:t>1</a:t>
            </a:r>
          </a:p>
        </p:txBody>
      </p:sp>
      <p:sp>
        <p:nvSpPr>
          <p:cNvPr id="43031" name="Text Box 24"/>
          <p:cNvSpPr txBox="1">
            <a:spLocks noChangeArrowheads="1"/>
          </p:cNvSpPr>
          <p:nvPr/>
        </p:nvSpPr>
        <p:spPr bwMode="auto">
          <a:xfrm>
            <a:off x="2626941" y="385732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43032" name="Text Box 25"/>
          <p:cNvSpPr txBox="1">
            <a:spLocks noChangeArrowheads="1"/>
          </p:cNvSpPr>
          <p:nvPr/>
        </p:nvSpPr>
        <p:spPr bwMode="auto">
          <a:xfrm>
            <a:off x="3203204" y="385732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43033" name="Text Box 26"/>
          <p:cNvSpPr txBox="1">
            <a:spLocks noChangeArrowheads="1"/>
          </p:cNvSpPr>
          <p:nvPr/>
        </p:nvSpPr>
        <p:spPr bwMode="auto">
          <a:xfrm>
            <a:off x="4428754" y="3857325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5</a:t>
            </a:r>
          </a:p>
        </p:txBody>
      </p:sp>
      <p:sp>
        <p:nvSpPr>
          <p:cNvPr id="43034" name="Text Box 27"/>
          <p:cNvSpPr txBox="1">
            <a:spLocks noChangeArrowheads="1"/>
          </p:cNvSpPr>
          <p:nvPr/>
        </p:nvSpPr>
        <p:spPr bwMode="auto">
          <a:xfrm>
            <a:off x="3779466" y="3857325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35" name="Text Box 28"/>
              <p:cNvSpPr txBox="1">
                <a:spLocks noChangeArrowheads="1"/>
              </p:cNvSpPr>
              <p:nvPr/>
            </p:nvSpPr>
            <p:spPr bwMode="auto">
              <a:xfrm>
                <a:off x="396875" y="1333500"/>
                <a:ext cx="8064500" cy="1660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800" dirty="0"/>
                  <a:t>Representação de uma solução </a:t>
                </a:r>
                <a:r>
                  <a:rPr lang="pt-BR" altLang="pt-BR" sz="2800" i="1" dirty="0"/>
                  <a:t>s</a:t>
                </a:r>
                <a:r>
                  <a:rPr lang="pt-BR" altLang="pt-BR" sz="2800" dirty="0"/>
                  <a:t>:</a:t>
                </a:r>
              </a:p>
              <a:p>
                <a:pPr marL="457200" indent="-457200" eaLnBrk="1" hangingPunct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sz="2400" dirty="0"/>
                  <a:t>Vetor de m posições, sendo m o número de minas</a:t>
                </a:r>
              </a:p>
              <a:p>
                <a:pPr marL="457200" indent="-457200" eaLnBrk="1" hangingPunct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t-BR" altLang="pt-BR" sz="2400" dirty="0"/>
                  <a:t>Cada célula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pt-BR" altLang="pt-B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altLang="pt-BR" sz="2400" dirty="0"/>
                  <a:t> representa o projeto implementado na mina j</a:t>
                </a:r>
              </a:p>
            </p:txBody>
          </p:sp>
        </mc:Choice>
        <mc:Fallback xmlns="">
          <p:sp>
            <p:nvSpPr>
              <p:cNvPr id="43035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5" y="1333500"/>
                <a:ext cx="8064500" cy="1660968"/>
              </a:xfrm>
              <a:prstGeom prst="rect">
                <a:avLst/>
              </a:prstGeom>
              <a:blipFill>
                <a:blip r:embed="rId3"/>
                <a:stretch>
                  <a:fillRect l="-1512" t="-4044" b="-77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36" name="Text Box 29"/>
          <p:cNvSpPr txBox="1">
            <a:spLocks noChangeArrowheads="1"/>
          </p:cNvSpPr>
          <p:nvPr/>
        </p:nvSpPr>
        <p:spPr bwMode="auto">
          <a:xfrm>
            <a:off x="5027241" y="385732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6</a:t>
            </a:r>
          </a:p>
        </p:txBody>
      </p:sp>
      <p:sp>
        <p:nvSpPr>
          <p:cNvPr id="43037" name="Text Box 30"/>
          <p:cNvSpPr txBox="1">
            <a:spLocks noChangeArrowheads="1"/>
          </p:cNvSpPr>
          <p:nvPr/>
        </p:nvSpPr>
        <p:spPr bwMode="auto">
          <a:xfrm>
            <a:off x="5674941" y="385732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7</a:t>
            </a:r>
          </a:p>
        </p:txBody>
      </p:sp>
      <p:sp>
        <p:nvSpPr>
          <p:cNvPr id="43038" name="Text Box 31"/>
          <p:cNvSpPr txBox="1">
            <a:spLocks noChangeArrowheads="1"/>
          </p:cNvSpPr>
          <p:nvPr/>
        </p:nvSpPr>
        <p:spPr bwMode="auto">
          <a:xfrm>
            <a:off x="539750" y="4581128"/>
            <a:ext cx="80645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dirty="0"/>
              <a:t>*</a:t>
            </a:r>
            <a:r>
              <a:rPr lang="pt-BR" altLang="pt-BR" sz="2800" u="sng" dirty="0"/>
              <a:t>Obs</a:t>
            </a:r>
            <a:r>
              <a:rPr lang="pt-BR" altLang="pt-BR" sz="2800" dirty="0"/>
              <a:t>.: Com esta representação, a restrição de que em cada mina um projeto tem que ser implementado é </a:t>
            </a:r>
            <a:r>
              <a:rPr lang="pt-BR" altLang="pt-BR" sz="2800" b="1" dirty="0"/>
              <a:t>automaticamente</a:t>
            </a:r>
            <a:r>
              <a:rPr lang="pt-BR" altLang="pt-BR" sz="2800" dirty="0"/>
              <a:t> satisfeita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7C27B3-2FCD-4045-A389-0D9F66D40DC6}" type="slidenum">
              <a:rPr lang="pt-BR" altLang="en-US"/>
              <a:pPr/>
              <a:t>63</a:t>
            </a:fld>
            <a:endParaRPr lang="pt-BR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12875"/>
            <a:ext cx="7416800" cy="7921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200" b="1" dirty="0"/>
              <a:t>Exploração do espaço de soluções por meio do Movimento Substituição de Projeto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543800" cy="865187"/>
          </a:xfrm>
          <a:noFill/>
        </p:spPr>
        <p:txBody>
          <a:bodyPr anchor="t"/>
          <a:lstStyle/>
          <a:p>
            <a:pPr algn="ctr" eaLnBrk="1" hangingPunct="1"/>
            <a:r>
              <a:rPr lang="pt-BR" altLang="pt-BR" sz="2800"/>
              <a:t>Estrutura de Vizinhança para o Problema de Seleção de Projetos</a:t>
            </a:r>
            <a:endParaRPr lang="pt-BR" altLang="pt-BR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684213" y="2844800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Solução </a:t>
            </a:r>
            <a:r>
              <a:rPr lang="pt-BR" altLang="pt-BR" i="1"/>
              <a:t>s</a:t>
            </a:r>
            <a:r>
              <a:rPr lang="pt-BR" altLang="pt-BR"/>
              <a:t>: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755650" y="408305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/>
              <a:t>Exemplo de vizinho </a:t>
            </a:r>
            <a:r>
              <a:rPr lang="pt-BR" altLang="pt-BR" i="1" dirty="0"/>
              <a:t>s</a:t>
            </a:r>
            <a:r>
              <a:rPr lang="pt-BR" altLang="pt-BR" dirty="0"/>
              <a:t>’: gerado a partir de s, substituindo-se o projeto implementado em uma mina por outro projeto</a:t>
            </a:r>
          </a:p>
        </p:txBody>
      </p:sp>
      <p:graphicFrame>
        <p:nvGraphicFramePr>
          <p:cNvPr id="536582" name="Group 6"/>
          <p:cNvGraphicFramePr>
            <a:graphicFrameLocks noGrp="1"/>
          </p:cNvGraphicFramePr>
          <p:nvPr/>
        </p:nvGraphicFramePr>
        <p:xfrm>
          <a:off x="2443163" y="2852738"/>
          <a:ext cx="4257675" cy="398462"/>
        </p:xfrm>
        <a:graphic>
          <a:graphicData uri="http://schemas.openxmlformats.org/drawingml/2006/table">
            <a:tbl>
              <a:tblPr/>
              <a:tblGrid>
                <a:gridCol w="60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84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057" name="Text Box 26"/>
          <p:cNvSpPr txBox="1">
            <a:spLocks noChangeArrowheads="1"/>
          </p:cNvSpPr>
          <p:nvPr/>
        </p:nvSpPr>
        <p:spPr bwMode="auto">
          <a:xfrm>
            <a:off x="2605088" y="324326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44058" name="Text Box 27"/>
          <p:cNvSpPr txBox="1">
            <a:spLocks noChangeArrowheads="1"/>
          </p:cNvSpPr>
          <p:nvPr/>
        </p:nvSpPr>
        <p:spPr bwMode="auto">
          <a:xfrm>
            <a:off x="3179763" y="324961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44059" name="Text Box 28"/>
          <p:cNvSpPr txBox="1">
            <a:spLocks noChangeArrowheads="1"/>
          </p:cNvSpPr>
          <p:nvPr/>
        </p:nvSpPr>
        <p:spPr bwMode="auto">
          <a:xfrm>
            <a:off x="3756025" y="324961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44060" name="Text Box 29"/>
          <p:cNvSpPr txBox="1">
            <a:spLocks noChangeArrowheads="1"/>
          </p:cNvSpPr>
          <p:nvPr/>
        </p:nvSpPr>
        <p:spPr bwMode="auto">
          <a:xfrm>
            <a:off x="4981575" y="324961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5</a:t>
            </a:r>
          </a:p>
        </p:txBody>
      </p:sp>
      <p:sp>
        <p:nvSpPr>
          <p:cNvPr id="44061" name="Text Box 30"/>
          <p:cNvSpPr txBox="1">
            <a:spLocks noChangeArrowheads="1"/>
          </p:cNvSpPr>
          <p:nvPr/>
        </p:nvSpPr>
        <p:spPr bwMode="auto">
          <a:xfrm>
            <a:off x="4332288" y="3249613"/>
            <a:ext cx="433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4</a:t>
            </a:r>
          </a:p>
        </p:txBody>
      </p:sp>
      <p:sp>
        <p:nvSpPr>
          <p:cNvPr id="44062" name="Text Box 31"/>
          <p:cNvSpPr txBox="1">
            <a:spLocks noChangeArrowheads="1"/>
          </p:cNvSpPr>
          <p:nvPr/>
        </p:nvSpPr>
        <p:spPr bwMode="auto">
          <a:xfrm>
            <a:off x="5580063" y="324961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6</a:t>
            </a:r>
          </a:p>
        </p:txBody>
      </p:sp>
      <p:sp>
        <p:nvSpPr>
          <p:cNvPr id="44063" name="Text Box 32"/>
          <p:cNvSpPr txBox="1">
            <a:spLocks noChangeArrowheads="1"/>
          </p:cNvSpPr>
          <p:nvPr/>
        </p:nvSpPr>
        <p:spPr bwMode="auto">
          <a:xfrm>
            <a:off x="6227763" y="324961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7</a:t>
            </a:r>
          </a:p>
        </p:txBody>
      </p:sp>
      <p:sp>
        <p:nvSpPr>
          <p:cNvPr id="44064" name="Line 33"/>
          <p:cNvSpPr>
            <a:spLocks noChangeShapeType="1"/>
          </p:cNvSpPr>
          <p:nvPr/>
        </p:nvSpPr>
        <p:spPr bwMode="auto">
          <a:xfrm>
            <a:off x="5148263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36610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83206"/>
              </p:ext>
            </p:extLst>
          </p:nvPr>
        </p:nvGraphicFramePr>
        <p:xfrm>
          <a:off x="2411413" y="5186363"/>
          <a:ext cx="4257675" cy="398462"/>
        </p:xfrm>
        <a:graphic>
          <a:graphicData uri="http://schemas.openxmlformats.org/drawingml/2006/table">
            <a:tbl>
              <a:tblPr/>
              <a:tblGrid>
                <a:gridCol w="60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84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pt-B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083" name="Text Box 54"/>
          <p:cNvSpPr txBox="1">
            <a:spLocks noChangeArrowheads="1"/>
          </p:cNvSpPr>
          <p:nvPr/>
        </p:nvSpPr>
        <p:spPr bwMode="auto">
          <a:xfrm>
            <a:off x="2573338" y="5576888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44084" name="Text Box 55"/>
          <p:cNvSpPr txBox="1">
            <a:spLocks noChangeArrowheads="1"/>
          </p:cNvSpPr>
          <p:nvPr/>
        </p:nvSpPr>
        <p:spPr bwMode="auto">
          <a:xfrm>
            <a:off x="3148013" y="5583238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44085" name="Text Box 56"/>
          <p:cNvSpPr txBox="1">
            <a:spLocks noChangeArrowheads="1"/>
          </p:cNvSpPr>
          <p:nvPr/>
        </p:nvSpPr>
        <p:spPr bwMode="auto">
          <a:xfrm>
            <a:off x="3724275" y="558323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44086" name="Text Box 57"/>
          <p:cNvSpPr txBox="1">
            <a:spLocks noChangeArrowheads="1"/>
          </p:cNvSpPr>
          <p:nvPr/>
        </p:nvSpPr>
        <p:spPr bwMode="auto">
          <a:xfrm>
            <a:off x="4949825" y="558323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5</a:t>
            </a:r>
          </a:p>
        </p:txBody>
      </p:sp>
      <p:sp>
        <p:nvSpPr>
          <p:cNvPr id="44087" name="Text Box 58"/>
          <p:cNvSpPr txBox="1">
            <a:spLocks noChangeArrowheads="1"/>
          </p:cNvSpPr>
          <p:nvPr/>
        </p:nvSpPr>
        <p:spPr bwMode="auto">
          <a:xfrm>
            <a:off x="4300538" y="5583238"/>
            <a:ext cx="433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4</a:t>
            </a:r>
          </a:p>
        </p:txBody>
      </p:sp>
      <p:sp>
        <p:nvSpPr>
          <p:cNvPr id="44088" name="Text Box 59"/>
          <p:cNvSpPr txBox="1">
            <a:spLocks noChangeArrowheads="1"/>
          </p:cNvSpPr>
          <p:nvPr/>
        </p:nvSpPr>
        <p:spPr bwMode="auto">
          <a:xfrm>
            <a:off x="5548313" y="5583238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6</a:t>
            </a:r>
          </a:p>
        </p:txBody>
      </p:sp>
      <p:sp>
        <p:nvSpPr>
          <p:cNvPr id="44089" name="Text Box 60"/>
          <p:cNvSpPr txBox="1">
            <a:spLocks noChangeArrowheads="1"/>
          </p:cNvSpPr>
          <p:nvPr/>
        </p:nvSpPr>
        <p:spPr bwMode="auto">
          <a:xfrm>
            <a:off x="6196013" y="5583238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7</a:t>
            </a:r>
          </a:p>
        </p:txBody>
      </p:sp>
      <p:sp>
        <p:nvSpPr>
          <p:cNvPr id="44090" name="Line 61"/>
          <p:cNvSpPr>
            <a:spLocks noChangeShapeType="1"/>
          </p:cNvSpPr>
          <p:nvPr/>
        </p:nvSpPr>
        <p:spPr bwMode="auto">
          <a:xfrm>
            <a:off x="5116513" y="47720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852F1A-D89B-4480-A3B6-DF938D1F8947}" type="slidenum">
              <a:rPr lang="pt-BR" altLang="en-US"/>
              <a:pPr/>
              <a:t>64</a:t>
            </a:fld>
            <a:endParaRPr lang="pt-BR" alt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427913" cy="863600"/>
          </a:xfrm>
          <a:noFill/>
        </p:spPr>
        <p:txBody>
          <a:bodyPr anchor="t"/>
          <a:lstStyle/>
          <a:p>
            <a:pPr algn="ctr" eaLnBrk="1" hangingPunct="1"/>
            <a:r>
              <a:rPr lang="pt-BR" altLang="pt-BR" sz="2800"/>
              <a:t>Avaliação da Solução heurística do Problema da Seleção de Projetos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50825" y="2981325"/>
            <a:ext cx="8424863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/>
              <a:t>em que: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/>
              <a:t>	Minas = conjunto de minas;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/>
              <a:t>	Opcoes = conjunto das opções de projeto em cada mina;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/>
              <a:t>	VPL</a:t>
            </a:r>
            <a:r>
              <a:rPr lang="pt-BR" altLang="pt-BR" baseline="-25000"/>
              <a:t>i,S</a:t>
            </a:r>
            <a:r>
              <a:rPr lang="pt-BR" altLang="pt-BR" baseline="-50000"/>
              <a:t>i</a:t>
            </a:r>
            <a:r>
              <a:rPr lang="pt-BR" altLang="pt-BR"/>
              <a:t> = Valor Presente Líquido referente à opção j da mina i;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/>
              <a:t>	prod</a:t>
            </a:r>
            <a:r>
              <a:rPr lang="pt-BR" altLang="pt-BR" baseline="-25000"/>
              <a:t>i,S</a:t>
            </a:r>
            <a:r>
              <a:rPr lang="pt-BR" altLang="pt-BR" baseline="-50000"/>
              <a:t>i</a:t>
            </a:r>
            <a:r>
              <a:rPr lang="pt-BR" altLang="pt-BR"/>
              <a:t> = Produção referente à opção j da mina i;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/>
              <a:t>	Pfalta = Penalidade por produção inferior à meta;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/>
              <a:t>	Pexc = Penalidade por produção superior à meta;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/>
              <a:t>	M = Meta de produção especificada.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611187" y="1347788"/>
            <a:ext cx="7273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dirty="0"/>
              <a:t>Feita por função que procura maximizar o VPL e penalizar a produção inferior ou superior à meta</a:t>
            </a:r>
          </a:p>
        </p:txBody>
      </p:sp>
      <p:graphicFrame>
        <p:nvGraphicFramePr>
          <p:cNvPr id="4506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39750" y="2281238"/>
          <a:ext cx="82804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27700" imgH="355600" progId="Equation.3">
                  <p:embed/>
                </p:oleObj>
              </mc:Choice>
              <mc:Fallback>
                <p:oleObj name="Equation" r:id="rId3" imgW="5727700" imgH="355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81238"/>
                        <a:ext cx="82804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640AEF-79B9-4F0E-AB60-AE6909BAC02F}" type="slidenum">
              <a:rPr lang="pt-BR" altLang="en-US"/>
              <a:pPr/>
              <a:t>65</a:t>
            </a:fld>
            <a:endParaRPr lang="pt-BR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500" dirty="0"/>
              <a:t>Heurísticas de refinamento</a:t>
            </a:r>
            <a:br>
              <a:rPr lang="pt-BR" altLang="pt-BR" sz="3500" dirty="0"/>
            </a:br>
            <a:r>
              <a:rPr lang="pt-BR" altLang="pt-BR" sz="3500" dirty="0"/>
              <a:t>(Princípio de funcionamento)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05000"/>
            <a:ext cx="8135937" cy="4114800"/>
          </a:xfrm>
        </p:spPr>
        <p:txBody>
          <a:bodyPr/>
          <a:lstStyle/>
          <a:p>
            <a:pPr eaLnBrk="1" hangingPunct="1"/>
            <a:r>
              <a:rPr lang="pt-BR" altLang="pt-BR"/>
              <a:t>Partir de uma solução inicial qualquer</a:t>
            </a:r>
          </a:p>
          <a:p>
            <a:pPr eaLnBrk="1" hangingPunct="1"/>
            <a:r>
              <a:rPr lang="pt-BR" altLang="pt-BR"/>
              <a:t>Caminhar, a cada iteração, de vizinho para vizinho de acordo com a definição de vizinhança adotada, tentando </a:t>
            </a:r>
            <a:r>
              <a:rPr lang="pt-BR" altLang="pt-BR">
                <a:solidFill>
                  <a:srgbClr val="CC0099"/>
                </a:solidFill>
              </a:rPr>
              <a:t>melhorar</a:t>
            </a:r>
            <a:r>
              <a:rPr lang="pt-BR" altLang="pt-BR"/>
              <a:t> a solução construída</a:t>
            </a:r>
            <a:endParaRPr lang="pt-BR" altLang="pt-BR" i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11847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1F3AB5-AC13-4737-A557-6E93CB13A979}" type="slidenum">
              <a:rPr lang="pt-BR" altLang="en-US"/>
              <a:pPr/>
              <a:t>66</a:t>
            </a:fld>
            <a:endParaRPr lang="pt-BR" alt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500" dirty="0"/>
              <a:t>Método da descida/subida</a:t>
            </a:r>
            <a:br>
              <a:rPr lang="pt-BR" altLang="pt-BR" sz="3500" dirty="0"/>
            </a:br>
            <a:r>
              <a:rPr lang="pt-BR" altLang="pt-BR" sz="3500" dirty="0"/>
              <a:t>(</a:t>
            </a:r>
            <a:r>
              <a:rPr lang="pt-BR" altLang="pt-BR" sz="3500" i="1" dirty="0" err="1"/>
              <a:t>Descent</a:t>
            </a:r>
            <a:r>
              <a:rPr lang="pt-BR" altLang="pt-BR" sz="3500" i="1" dirty="0"/>
              <a:t>/</a:t>
            </a:r>
            <a:r>
              <a:rPr lang="pt-BR" altLang="pt-BR" sz="3500" i="1" dirty="0" err="1"/>
              <a:t>Uphill</a:t>
            </a:r>
            <a:r>
              <a:rPr lang="pt-BR" altLang="pt-BR" sz="3500" i="1" dirty="0"/>
              <a:t> </a:t>
            </a:r>
            <a:r>
              <a:rPr lang="pt-BR" altLang="pt-BR" sz="3500" i="1" dirty="0" err="1"/>
              <a:t>Method</a:t>
            </a:r>
            <a:r>
              <a:rPr lang="pt-BR" altLang="pt-BR" sz="3500" dirty="0"/>
              <a:t>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05000"/>
            <a:ext cx="81359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dirty="0"/>
              <a:t>Estratégias de busca: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Completa: </a:t>
            </a:r>
            <a:r>
              <a:rPr lang="pt-BR" altLang="pt-BR" sz="2200" i="1" dirty="0"/>
              <a:t>Best </a:t>
            </a:r>
            <a:r>
              <a:rPr lang="pt-BR" altLang="pt-BR" sz="2200" i="1" dirty="0" err="1"/>
              <a:t>Improvement</a:t>
            </a:r>
            <a:endParaRPr lang="pt-BR" altLang="pt-BR" sz="2200" i="1" dirty="0"/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Primeira melhora: </a:t>
            </a:r>
            <a:r>
              <a:rPr lang="pt-BR" altLang="pt-BR" sz="2200" i="1" dirty="0" err="1"/>
              <a:t>First</a:t>
            </a:r>
            <a:r>
              <a:rPr lang="pt-BR" altLang="pt-BR" sz="2200" i="1" dirty="0"/>
              <a:t> </a:t>
            </a:r>
            <a:r>
              <a:rPr lang="pt-BR" altLang="pt-BR" sz="2200" i="1" dirty="0" err="1"/>
              <a:t>Improvement</a:t>
            </a:r>
            <a:endParaRPr lang="pt-BR" altLang="pt-BR" sz="2200" i="1" dirty="0"/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Randômica: </a:t>
            </a:r>
            <a:r>
              <a:rPr lang="pt-BR" altLang="pt-BR" sz="2200" i="1" dirty="0" err="1"/>
              <a:t>Random</a:t>
            </a:r>
            <a:r>
              <a:rPr lang="pt-BR" altLang="pt-BR" sz="2200" i="1" dirty="0"/>
              <a:t> </a:t>
            </a:r>
            <a:r>
              <a:rPr lang="pt-BR" altLang="pt-BR" sz="2200" i="1" dirty="0" err="1"/>
              <a:t>Improvement</a:t>
            </a:r>
            <a:endParaRPr lang="pt-BR" altLang="pt-BR" sz="2200" i="1" dirty="0"/>
          </a:p>
          <a:p>
            <a:pPr eaLnBrk="1" hangingPunct="1">
              <a:lnSpc>
                <a:spcPct val="90000"/>
              </a:lnSpc>
            </a:pPr>
            <a:r>
              <a:rPr lang="pt-BR" altLang="pt-BR" dirty="0"/>
              <a:t>Cada estratégia de busca define um método diferente!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 err="1"/>
              <a:t>Descent</a:t>
            </a:r>
            <a:r>
              <a:rPr lang="pt-BR" altLang="pt-BR" sz="2200" dirty="0"/>
              <a:t> </a:t>
            </a:r>
            <a:r>
              <a:rPr lang="pt-BR" altLang="pt-BR" sz="2200" dirty="0" err="1"/>
              <a:t>Method</a:t>
            </a:r>
            <a:r>
              <a:rPr lang="pt-BR" altLang="pt-BR" sz="2200" dirty="0"/>
              <a:t> </a:t>
            </a:r>
            <a:r>
              <a:rPr lang="pt-BR" altLang="pt-BR" sz="2200" dirty="0" err="1"/>
              <a:t>with</a:t>
            </a:r>
            <a:r>
              <a:rPr lang="pt-BR" altLang="pt-BR" sz="2200" dirty="0"/>
              <a:t> </a:t>
            </a:r>
            <a:r>
              <a:rPr lang="pt-BR" altLang="pt-BR" sz="2200" dirty="0" err="1"/>
              <a:t>best</a:t>
            </a:r>
            <a:r>
              <a:rPr lang="pt-BR" altLang="pt-BR" sz="2200" dirty="0"/>
              <a:t> </a:t>
            </a:r>
            <a:r>
              <a:rPr lang="pt-BR" altLang="pt-BR" sz="2200" dirty="0" err="1"/>
              <a:t>improvement</a:t>
            </a:r>
            <a:r>
              <a:rPr lang="pt-BR" altLang="pt-BR" sz="2200" dirty="0"/>
              <a:t> </a:t>
            </a:r>
            <a:r>
              <a:rPr lang="pt-BR" altLang="pt-BR" sz="2200" dirty="0" err="1"/>
              <a:t>strategy</a:t>
            </a:r>
            <a:r>
              <a:rPr lang="pt-BR" altLang="pt-BR" sz="2200" dirty="0"/>
              <a:t> (BI)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 err="1"/>
              <a:t>Descent</a:t>
            </a:r>
            <a:r>
              <a:rPr lang="pt-BR" altLang="pt-BR" sz="2200" dirty="0"/>
              <a:t> </a:t>
            </a:r>
            <a:r>
              <a:rPr lang="pt-BR" altLang="pt-BR" sz="2200" dirty="0" err="1"/>
              <a:t>Method</a:t>
            </a:r>
            <a:r>
              <a:rPr lang="pt-BR" altLang="pt-BR" sz="2200" dirty="0"/>
              <a:t> </a:t>
            </a:r>
            <a:r>
              <a:rPr lang="pt-BR" altLang="pt-BR" sz="2200" dirty="0" err="1"/>
              <a:t>with</a:t>
            </a:r>
            <a:r>
              <a:rPr lang="pt-BR" altLang="pt-BR" sz="2200" dirty="0"/>
              <a:t> </a:t>
            </a:r>
            <a:r>
              <a:rPr lang="pt-BR" altLang="pt-BR" sz="2200" dirty="0" err="1"/>
              <a:t>first</a:t>
            </a:r>
            <a:r>
              <a:rPr lang="pt-BR" altLang="pt-BR" sz="2200" dirty="0"/>
              <a:t> </a:t>
            </a:r>
            <a:r>
              <a:rPr lang="pt-BR" altLang="pt-BR" sz="2200" dirty="0" err="1"/>
              <a:t>improvement</a:t>
            </a:r>
            <a:r>
              <a:rPr lang="pt-BR" altLang="pt-BR" sz="2200" dirty="0"/>
              <a:t> </a:t>
            </a:r>
            <a:r>
              <a:rPr lang="pt-BR" altLang="pt-BR" sz="2200" dirty="0" err="1"/>
              <a:t>strategy</a:t>
            </a:r>
            <a:r>
              <a:rPr lang="pt-BR" altLang="pt-BR" sz="2200" dirty="0"/>
              <a:t> (FI)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 err="1"/>
              <a:t>Random</a:t>
            </a:r>
            <a:r>
              <a:rPr lang="pt-BR" altLang="pt-BR" sz="2200" dirty="0"/>
              <a:t> </a:t>
            </a:r>
            <a:r>
              <a:rPr lang="pt-BR" altLang="pt-BR" sz="2200" dirty="0" err="1"/>
              <a:t>Descent</a:t>
            </a:r>
            <a:r>
              <a:rPr lang="pt-BR" altLang="pt-BR" sz="2200" dirty="0"/>
              <a:t> (RD)</a:t>
            </a:r>
          </a:p>
          <a:p>
            <a:pPr eaLnBrk="1" hangingPunct="1">
              <a:lnSpc>
                <a:spcPct val="90000"/>
              </a:lnSpc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852482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60D7ED-AF87-4DA4-AD9A-DBA5055327E9}" type="slidenum">
              <a:rPr lang="pt-BR" altLang="en-US"/>
              <a:pPr/>
              <a:t>67</a:t>
            </a:fld>
            <a:endParaRPr lang="pt-BR" alt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2800" dirty="0"/>
              <a:t>Método da descida/subida</a:t>
            </a:r>
            <a:br>
              <a:rPr lang="pt-BR" altLang="pt-BR" sz="2800" dirty="0"/>
            </a:br>
            <a:r>
              <a:rPr lang="pt-BR" altLang="pt-BR" sz="2800" dirty="0"/>
              <a:t>(</a:t>
            </a:r>
            <a:r>
              <a:rPr lang="pt-BR" altLang="pt-BR" sz="2800" i="1" dirty="0" err="1"/>
              <a:t>Descent</a:t>
            </a:r>
            <a:r>
              <a:rPr lang="pt-BR" altLang="pt-BR" sz="2800" i="1" dirty="0"/>
              <a:t>/</a:t>
            </a:r>
            <a:r>
              <a:rPr lang="pt-BR" altLang="pt-BR" sz="2800" i="1" dirty="0" err="1"/>
              <a:t>Uphill</a:t>
            </a:r>
            <a:r>
              <a:rPr lang="pt-BR" altLang="pt-BR" sz="2800" i="1" dirty="0"/>
              <a:t> </a:t>
            </a:r>
            <a:r>
              <a:rPr lang="pt-BR" altLang="pt-BR" sz="2800" i="1" dirty="0" err="1"/>
              <a:t>Method</a:t>
            </a:r>
            <a:r>
              <a:rPr lang="pt-BR" altLang="pt-BR" sz="2800" dirty="0"/>
              <a:t>) com estratégia Best </a:t>
            </a:r>
            <a:r>
              <a:rPr lang="pt-BR" altLang="pt-BR" sz="2800" dirty="0" err="1"/>
              <a:t>Improvement</a:t>
            </a:r>
            <a:endParaRPr lang="pt-BR" altLang="pt-BR" sz="2800" dirty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05000"/>
            <a:ext cx="81359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Parte-se de uma solução inicial qualquer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A cada passo analisam-se </a:t>
            </a:r>
            <a:r>
              <a:rPr lang="pt-BR" altLang="pt-BR" sz="2600" dirty="0">
                <a:solidFill>
                  <a:srgbClr val="CC0099"/>
                </a:solidFill>
              </a:rPr>
              <a:t>todos</a:t>
            </a:r>
            <a:r>
              <a:rPr lang="pt-BR" altLang="pt-BR" sz="2600" dirty="0"/>
              <a:t> os possíveis vizinhos da solução corrente </a:t>
            </a:r>
            <a:r>
              <a:rPr lang="pt-BR" altLang="pt-BR" sz="2600" i="1" dirty="0"/>
              <a:t>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Se o </a:t>
            </a:r>
            <a:r>
              <a:rPr lang="pt-BR" altLang="pt-BR" sz="2600" dirty="0">
                <a:solidFill>
                  <a:srgbClr val="CC0099"/>
                </a:solidFill>
              </a:rPr>
              <a:t>melhor</a:t>
            </a:r>
            <a:r>
              <a:rPr lang="pt-BR" altLang="pt-BR" sz="2600" dirty="0"/>
              <a:t> vizinho </a:t>
            </a:r>
            <a:r>
              <a:rPr lang="pt-BR" altLang="pt-BR" sz="2600" i="1" dirty="0"/>
              <a:t>s’</a:t>
            </a:r>
            <a:r>
              <a:rPr lang="pt-BR" altLang="pt-BR" sz="2600" dirty="0"/>
              <a:t> for </a:t>
            </a:r>
            <a:r>
              <a:rPr lang="pt-BR" altLang="pt-BR" sz="2600" dirty="0">
                <a:solidFill>
                  <a:srgbClr val="CC0099"/>
                </a:solidFill>
              </a:rPr>
              <a:t>melhor</a:t>
            </a:r>
            <a:r>
              <a:rPr lang="pt-BR" altLang="pt-BR" sz="2600" dirty="0"/>
              <a:t> que a solução corrente </a:t>
            </a:r>
            <a:r>
              <a:rPr lang="pt-BR" altLang="pt-BR" sz="2600" i="1" dirty="0"/>
              <a:t>s</a:t>
            </a:r>
            <a:r>
              <a:rPr lang="pt-BR" altLang="pt-BR" sz="2600" dirty="0"/>
              <a:t>, então move-se para esse vizinho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pt-BR" altLang="pt-BR" sz="2200" dirty="0"/>
              <a:t>Em problemas de minimização, um vizinho </a:t>
            </a:r>
            <a:r>
              <a:rPr lang="pt-BR" altLang="pt-BR" sz="2200" i="1" dirty="0"/>
              <a:t>s</a:t>
            </a:r>
            <a:r>
              <a:rPr lang="pt-BR" altLang="pt-BR" sz="2200" dirty="0"/>
              <a:t>’ é melhor que </a:t>
            </a:r>
            <a:r>
              <a:rPr lang="pt-BR" altLang="pt-BR" sz="2200" i="1" dirty="0"/>
              <a:t>s</a:t>
            </a:r>
            <a:r>
              <a:rPr lang="pt-BR" altLang="pt-BR" sz="2200" dirty="0"/>
              <a:t> quando f(</a:t>
            </a:r>
            <a:r>
              <a:rPr lang="pt-BR" altLang="pt-BR" sz="2200" i="1" dirty="0"/>
              <a:t>s</a:t>
            </a:r>
            <a:r>
              <a:rPr lang="pt-BR" altLang="pt-BR" sz="2200" dirty="0"/>
              <a:t>’) &lt; f(</a:t>
            </a:r>
            <a:r>
              <a:rPr lang="pt-BR" altLang="pt-BR" sz="2200" i="1" dirty="0"/>
              <a:t>s</a:t>
            </a:r>
            <a:r>
              <a:rPr lang="pt-BR" altLang="pt-BR" sz="2200" dirty="0"/>
              <a:t>))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pt-BR" altLang="pt-BR" sz="2200" dirty="0"/>
              <a:t>Neste caso, </a:t>
            </a:r>
            <a:r>
              <a:rPr lang="pt-BR" altLang="pt-BR" sz="2200" i="1" dirty="0"/>
              <a:t>s</a:t>
            </a:r>
            <a:r>
              <a:rPr lang="pt-BR" altLang="pt-BR" sz="2200" dirty="0"/>
              <a:t>’ passa a ser a nova solução corrente e repete-se o procedimento de análise da vizinhança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Caso contrário, o método é encerrado e retorna-se um ótimo local em relação à vizinhança usada </a:t>
            </a:r>
          </a:p>
        </p:txBody>
      </p:sp>
    </p:spTree>
    <p:extLst>
      <p:ext uri="{BB962C8B-B14F-4D97-AF65-F5344CB8AC3E}">
        <p14:creationId xmlns:p14="http://schemas.microsoft.com/office/powerpoint/2010/main" val="2414197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1C4429-E3F1-422B-A0C3-382B65A5BDD7}" type="slidenum">
              <a:rPr lang="pt-BR" altLang="en-US"/>
              <a:pPr/>
              <a:t>68</a:t>
            </a:fld>
            <a:endParaRPr lang="pt-BR" alt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Funcionamento das </a:t>
            </a:r>
            <a:br>
              <a:rPr lang="pt-BR" altLang="pt-BR"/>
            </a:br>
            <a:r>
              <a:rPr lang="pt-BR" altLang="pt-BR"/>
              <a:t>Heurísticas de Descida</a:t>
            </a:r>
          </a:p>
        </p:txBody>
      </p: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827088" y="2060575"/>
            <a:ext cx="5118100" cy="3033713"/>
            <a:chOff x="1797" y="2679"/>
            <a:chExt cx="8060" cy="4779"/>
          </a:xfrm>
        </p:grpSpPr>
        <p:sp>
          <p:nvSpPr>
            <p:cNvPr id="49157" name="Line 4"/>
            <p:cNvSpPr>
              <a:spLocks noChangeShapeType="1"/>
            </p:cNvSpPr>
            <p:nvPr/>
          </p:nvSpPr>
          <p:spPr bwMode="auto">
            <a:xfrm flipV="1">
              <a:off x="2447" y="2679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58" name="Freeform 5"/>
            <p:cNvSpPr>
              <a:spLocks/>
            </p:cNvSpPr>
            <p:nvPr/>
          </p:nvSpPr>
          <p:spPr bwMode="auto">
            <a:xfrm>
              <a:off x="2967" y="3564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59" name="Line 6"/>
            <p:cNvSpPr>
              <a:spLocks noChangeShapeType="1"/>
            </p:cNvSpPr>
            <p:nvPr/>
          </p:nvSpPr>
          <p:spPr bwMode="auto">
            <a:xfrm>
              <a:off x="1797" y="6927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615620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44BEB1-C1D4-4C8E-BEFC-BE1E2A7435DC}" type="slidenum">
              <a:rPr lang="pt-BR" altLang="en-US"/>
              <a:pPr/>
              <a:t>69</a:t>
            </a:fld>
            <a:endParaRPr lang="pt-BR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Funcionamento das </a:t>
            </a:r>
            <a:br>
              <a:rPr lang="pt-BR" altLang="pt-BR"/>
            </a:br>
            <a:r>
              <a:rPr lang="pt-BR" altLang="pt-BR"/>
              <a:t>Heurísticas de Descida</a:t>
            </a:r>
          </a:p>
        </p:txBody>
      </p:sp>
      <p:grpSp>
        <p:nvGrpSpPr>
          <p:cNvPr id="50180" name="Group 3"/>
          <p:cNvGrpSpPr>
            <a:grpSpLocks/>
          </p:cNvGrpSpPr>
          <p:nvPr/>
        </p:nvGrpSpPr>
        <p:grpSpPr bwMode="auto">
          <a:xfrm>
            <a:off x="827088" y="2060575"/>
            <a:ext cx="5118100" cy="3035300"/>
            <a:chOff x="1797" y="9302"/>
            <a:chExt cx="8060" cy="4779"/>
          </a:xfrm>
        </p:grpSpPr>
        <p:sp>
          <p:nvSpPr>
            <p:cNvPr id="50181" name="Line 4"/>
            <p:cNvSpPr>
              <a:spLocks noChangeShapeType="1"/>
            </p:cNvSpPr>
            <p:nvPr/>
          </p:nvSpPr>
          <p:spPr bwMode="auto">
            <a:xfrm flipV="1">
              <a:off x="2447" y="9302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82" name="Freeform 5"/>
            <p:cNvSpPr>
              <a:spLocks/>
            </p:cNvSpPr>
            <p:nvPr/>
          </p:nvSpPr>
          <p:spPr bwMode="auto">
            <a:xfrm>
              <a:off x="2967" y="10187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83" name="Line 6"/>
            <p:cNvSpPr>
              <a:spLocks noChangeShapeType="1"/>
            </p:cNvSpPr>
            <p:nvPr/>
          </p:nvSpPr>
          <p:spPr bwMode="auto">
            <a:xfrm>
              <a:off x="1797" y="13550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84" name="Oval 7"/>
            <p:cNvSpPr>
              <a:spLocks noChangeAspect="1" noChangeArrowheads="1"/>
            </p:cNvSpPr>
            <p:nvPr/>
          </p:nvSpPr>
          <p:spPr bwMode="auto">
            <a:xfrm>
              <a:off x="3227" y="11175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320832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7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Estruturas de vizinhança: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Movimento 1 (troca com disponibilidade): Trocar uma tarefa de uma tripulação com outra tarefa de outra tripulação que esteja disponível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412503" y="4365352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652591" y="342865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917328" y="3429000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228853" y="4365278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38" name="AutoShape 12"/>
          <p:cNvCxnSpPr>
            <a:cxnSpLocks noChangeShapeType="1"/>
          </p:cNvCxnSpPr>
          <p:nvPr/>
        </p:nvCxnSpPr>
        <p:spPr bwMode="auto">
          <a:xfrm flipV="1">
            <a:off x="1907704" y="3644553"/>
            <a:ext cx="1009624" cy="4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3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644528" y="364455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4"/>
          <p:cNvCxnSpPr>
            <a:cxnSpLocks noChangeShapeType="1"/>
            <a:stCxn id="31" idx="3"/>
          </p:cNvCxnSpPr>
          <p:nvPr/>
        </p:nvCxnSpPr>
        <p:spPr bwMode="auto">
          <a:xfrm>
            <a:off x="6371728" y="3644553"/>
            <a:ext cx="79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5"/>
          <p:cNvCxnSpPr>
            <a:cxnSpLocks noChangeShapeType="1"/>
          </p:cNvCxnSpPr>
          <p:nvPr/>
        </p:nvCxnSpPr>
        <p:spPr bwMode="auto">
          <a:xfrm>
            <a:off x="3131641" y="4581128"/>
            <a:ext cx="30972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6"/>
          <p:cNvCxnSpPr>
            <a:cxnSpLocks noChangeShapeType="1"/>
            <a:stCxn id="36" idx="3"/>
            <a:endCxn id="35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7"/>
          <p:cNvCxnSpPr>
            <a:cxnSpLocks noChangeShapeType="1"/>
            <a:stCxn id="35" idx="3"/>
            <a:endCxn id="34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7" name="AutoShape 21"/>
          <p:cNvCxnSpPr>
            <a:cxnSpLocks noChangeShapeType="1"/>
            <a:endCxn id="30" idx="1"/>
          </p:cNvCxnSpPr>
          <p:nvPr/>
        </p:nvCxnSpPr>
        <p:spPr bwMode="auto">
          <a:xfrm flipV="1">
            <a:off x="3635870" y="3644553"/>
            <a:ext cx="289521" cy="4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2"/>
          <p:cNvCxnSpPr>
            <a:cxnSpLocks noChangeShapeType="1"/>
          </p:cNvCxnSpPr>
          <p:nvPr/>
        </p:nvCxnSpPr>
        <p:spPr bwMode="auto">
          <a:xfrm>
            <a:off x="1907678" y="4581128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3"/>
          <p:cNvCxnSpPr>
            <a:cxnSpLocks noChangeShapeType="1"/>
            <a:stCxn id="45" idx="3"/>
            <a:endCxn id="36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s’</a:t>
            </a:r>
          </a:p>
        </p:txBody>
      </p:sp>
    </p:spTree>
    <p:extLst>
      <p:ext uri="{BB962C8B-B14F-4D97-AF65-F5344CB8AC3E}">
        <p14:creationId xmlns:p14="http://schemas.microsoft.com/office/powerpoint/2010/main" val="34303082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C0B215-C2ED-4E1C-BEF6-5B2EE04429D2}" type="slidenum">
              <a:rPr lang="pt-BR" altLang="en-US"/>
              <a:pPr/>
              <a:t>70</a:t>
            </a:fld>
            <a:endParaRPr lang="pt-BR" alt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Funcionamento das </a:t>
            </a:r>
            <a:br>
              <a:rPr lang="pt-BR" altLang="pt-BR"/>
            </a:br>
            <a:r>
              <a:rPr lang="pt-BR" altLang="pt-BR"/>
              <a:t>Heurísticas de Descida</a:t>
            </a:r>
          </a:p>
        </p:txBody>
      </p:sp>
      <p:grpSp>
        <p:nvGrpSpPr>
          <p:cNvPr id="51204" name="Group 3"/>
          <p:cNvGrpSpPr>
            <a:grpSpLocks/>
          </p:cNvGrpSpPr>
          <p:nvPr/>
        </p:nvGrpSpPr>
        <p:grpSpPr bwMode="auto">
          <a:xfrm>
            <a:off x="827088" y="2060575"/>
            <a:ext cx="5118100" cy="3035300"/>
            <a:chOff x="1797" y="1943"/>
            <a:chExt cx="8060" cy="4779"/>
          </a:xfrm>
        </p:grpSpPr>
        <p:sp>
          <p:nvSpPr>
            <p:cNvPr id="51205" name="Oval 4"/>
            <p:cNvSpPr>
              <a:spLocks noChangeAspect="1" noChangeArrowheads="1"/>
            </p:cNvSpPr>
            <p:nvPr/>
          </p:nvSpPr>
          <p:spPr bwMode="auto">
            <a:xfrm>
              <a:off x="2837" y="3387"/>
              <a:ext cx="1040" cy="10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51206" name="Line 5"/>
            <p:cNvSpPr>
              <a:spLocks noChangeShapeType="1"/>
            </p:cNvSpPr>
            <p:nvPr/>
          </p:nvSpPr>
          <p:spPr bwMode="auto">
            <a:xfrm flipV="1">
              <a:off x="2447" y="1943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07" name="Freeform 6"/>
            <p:cNvSpPr>
              <a:spLocks/>
            </p:cNvSpPr>
            <p:nvPr/>
          </p:nvSpPr>
          <p:spPr bwMode="auto">
            <a:xfrm>
              <a:off x="2967" y="2828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08" name="Line 7"/>
            <p:cNvSpPr>
              <a:spLocks noChangeShapeType="1"/>
            </p:cNvSpPr>
            <p:nvPr/>
          </p:nvSpPr>
          <p:spPr bwMode="auto">
            <a:xfrm>
              <a:off x="1797" y="6191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09" name="Oval 8"/>
            <p:cNvSpPr>
              <a:spLocks noChangeAspect="1" noChangeArrowheads="1"/>
            </p:cNvSpPr>
            <p:nvPr/>
          </p:nvSpPr>
          <p:spPr bwMode="auto">
            <a:xfrm>
              <a:off x="3227" y="3816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51210" name="Oval 9"/>
            <p:cNvSpPr>
              <a:spLocks noChangeAspect="1" noChangeArrowheads="1"/>
            </p:cNvSpPr>
            <p:nvPr/>
          </p:nvSpPr>
          <p:spPr bwMode="auto">
            <a:xfrm>
              <a:off x="3385" y="4272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13059947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3C1229-91BE-45A0-9A75-F4D9FD9BCB99}" type="slidenum">
              <a:rPr lang="pt-BR" altLang="en-US"/>
              <a:pPr/>
              <a:t>71</a:t>
            </a:fld>
            <a:endParaRPr lang="pt-BR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Funcionamento das </a:t>
            </a:r>
            <a:br>
              <a:rPr lang="pt-BR" altLang="pt-BR"/>
            </a:br>
            <a:r>
              <a:rPr lang="pt-BR" altLang="pt-BR"/>
              <a:t>Heurísticas de Descida</a:t>
            </a:r>
            <a:endParaRPr lang="pt-BR" altLang="pt-BR" sz="3500"/>
          </a:p>
        </p:txBody>
      </p:sp>
      <p:grpSp>
        <p:nvGrpSpPr>
          <p:cNvPr id="52228" name="Group 3"/>
          <p:cNvGrpSpPr>
            <a:grpSpLocks/>
          </p:cNvGrpSpPr>
          <p:nvPr/>
        </p:nvGrpSpPr>
        <p:grpSpPr bwMode="auto">
          <a:xfrm>
            <a:off x="827088" y="2060575"/>
            <a:ext cx="5118100" cy="3035300"/>
            <a:chOff x="1797" y="8198"/>
            <a:chExt cx="8060" cy="4779"/>
          </a:xfrm>
        </p:grpSpPr>
        <p:sp>
          <p:nvSpPr>
            <p:cNvPr id="52231" name="Oval 4"/>
            <p:cNvSpPr>
              <a:spLocks noChangeAspect="1" noChangeArrowheads="1"/>
            </p:cNvSpPr>
            <p:nvPr/>
          </p:nvSpPr>
          <p:spPr bwMode="auto">
            <a:xfrm>
              <a:off x="3747" y="10644"/>
              <a:ext cx="1040" cy="10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52232" name="Line 5"/>
            <p:cNvSpPr>
              <a:spLocks noChangeShapeType="1"/>
            </p:cNvSpPr>
            <p:nvPr/>
          </p:nvSpPr>
          <p:spPr bwMode="auto">
            <a:xfrm flipV="1">
              <a:off x="2447" y="8198"/>
              <a:ext cx="0" cy="4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233" name="Freeform 6"/>
            <p:cNvSpPr>
              <a:spLocks/>
            </p:cNvSpPr>
            <p:nvPr/>
          </p:nvSpPr>
          <p:spPr bwMode="auto">
            <a:xfrm>
              <a:off x="2967" y="9083"/>
              <a:ext cx="6033" cy="2936"/>
            </a:xfrm>
            <a:custGeom>
              <a:avLst/>
              <a:gdLst>
                <a:gd name="T0" fmla="*/ 0 w 6033"/>
                <a:gd name="T1" fmla="*/ 0 h 2936"/>
                <a:gd name="T2" fmla="*/ 233 w 6033"/>
                <a:gd name="T3" fmla="*/ 816 h 2936"/>
                <a:gd name="T4" fmla="*/ 553 w 6033"/>
                <a:gd name="T5" fmla="*/ 1656 h 2936"/>
                <a:gd name="T6" fmla="*/ 1193 w 6033"/>
                <a:gd name="T7" fmla="*/ 2176 h 2936"/>
                <a:gd name="T8" fmla="*/ 1853 w 6033"/>
                <a:gd name="T9" fmla="*/ 1776 h 2936"/>
                <a:gd name="T10" fmla="*/ 2233 w 6033"/>
                <a:gd name="T11" fmla="*/ 916 h 2936"/>
                <a:gd name="T12" fmla="*/ 2833 w 6033"/>
                <a:gd name="T13" fmla="*/ 516 h 2936"/>
                <a:gd name="T14" fmla="*/ 3593 w 6033"/>
                <a:gd name="T15" fmla="*/ 856 h 2936"/>
                <a:gd name="T16" fmla="*/ 3953 w 6033"/>
                <a:gd name="T17" fmla="*/ 1596 h 2936"/>
                <a:gd name="T18" fmla="*/ 4333 w 6033"/>
                <a:gd name="T19" fmla="*/ 2316 h 2936"/>
                <a:gd name="T20" fmla="*/ 4993 w 6033"/>
                <a:gd name="T21" fmla="*/ 2936 h 2936"/>
                <a:gd name="T22" fmla="*/ 5613 w 6033"/>
                <a:gd name="T23" fmla="*/ 2276 h 2936"/>
                <a:gd name="T24" fmla="*/ 6033 w 6033"/>
                <a:gd name="T25" fmla="*/ 1176 h 29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33" h="2936">
                  <a:moveTo>
                    <a:pt x="0" y="0"/>
                  </a:moveTo>
                  <a:cubicBezTo>
                    <a:pt x="0" y="0"/>
                    <a:pt x="233" y="816"/>
                    <a:pt x="233" y="816"/>
                  </a:cubicBezTo>
                  <a:cubicBezTo>
                    <a:pt x="233" y="816"/>
                    <a:pt x="553" y="1656"/>
                    <a:pt x="553" y="1656"/>
                  </a:cubicBezTo>
                  <a:cubicBezTo>
                    <a:pt x="553" y="1656"/>
                    <a:pt x="976" y="2156"/>
                    <a:pt x="1193" y="2176"/>
                  </a:cubicBezTo>
                  <a:cubicBezTo>
                    <a:pt x="1410" y="2196"/>
                    <a:pt x="1680" y="1986"/>
                    <a:pt x="1853" y="1776"/>
                  </a:cubicBezTo>
                  <a:cubicBezTo>
                    <a:pt x="2026" y="1566"/>
                    <a:pt x="2070" y="1126"/>
                    <a:pt x="2233" y="916"/>
                  </a:cubicBezTo>
                  <a:cubicBezTo>
                    <a:pt x="2396" y="706"/>
                    <a:pt x="2606" y="526"/>
                    <a:pt x="2833" y="516"/>
                  </a:cubicBezTo>
                  <a:cubicBezTo>
                    <a:pt x="3060" y="506"/>
                    <a:pt x="3406" y="676"/>
                    <a:pt x="3593" y="856"/>
                  </a:cubicBezTo>
                  <a:cubicBezTo>
                    <a:pt x="3780" y="1036"/>
                    <a:pt x="3830" y="1353"/>
                    <a:pt x="3953" y="1596"/>
                  </a:cubicBezTo>
                  <a:cubicBezTo>
                    <a:pt x="4076" y="1839"/>
                    <a:pt x="4160" y="2093"/>
                    <a:pt x="4333" y="2316"/>
                  </a:cubicBezTo>
                  <a:cubicBezTo>
                    <a:pt x="4506" y="2539"/>
                    <a:pt x="4790" y="2896"/>
                    <a:pt x="4993" y="2936"/>
                  </a:cubicBezTo>
                  <a:cubicBezTo>
                    <a:pt x="5173" y="2914"/>
                    <a:pt x="5393" y="2656"/>
                    <a:pt x="5613" y="2276"/>
                  </a:cubicBezTo>
                  <a:cubicBezTo>
                    <a:pt x="5786" y="1983"/>
                    <a:pt x="5946" y="1405"/>
                    <a:pt x="6033" y="1176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234" name="Line 7"/>
            <p:cNvSpPr>
              <a:spLocks noChangeShapeType="1"/>
            </p:cNvSpPr>
            <p:nvPr/>
          </p:nvSpPr>
          <p:spPr bwMode="auto">
            <a:xfrm>
              <a:off x="1797" y="12446"/>
              <a:ext cx="8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235" name="Oval 8"/>
            <p:cNvSpPr>
              <a:spLocks noChangeAspect="1" noChangeArrowheads="1"/>
            </p:cNvSpPr>
            <p:nvPr/>
          </p:nvSpPr>
          <p:spPr bwMode="auto">
            <a:xfrm>
              <a:off x="4165" y="11120"/>
              <a:ext cx="232" cy="2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</p:grp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295400" y="6019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323850" y="5516563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Times New Roman" panose="02020603050405020304" pitchFamily="18" charset="0"/>
              </a:rPr>
              <a:t>Problema: Fica-se </a:t>
            </a:r>
            <a:r>
              <a:rPr lang="pt-BR" altLang="pt-BR" sz="2400" b="1">
                <a:solidFill>
                  <a:srgbClr val="CC0000"/>
                </a:solidFill>
                <a:latin typeface="Times New Roman" panose="02020603050405020304" pitchFamily="18" charset="0"/>
              </a:rPr>
              <a:t>preso</a:t>
            </a:r>
            <a:r>
              <a:rPr lang="pt-BR" altLang="pt-BR" sz="2400" b="1">
                <a:latin typeface="Times New Roman" panose="02020603050405020304" pitchFamily="18" charset="0"/>
              </a:rPr>
              <a:t> no primeiro ótimo local</a:t>
            </a:r>
          </a:p>
        </p:txBody>
      </p:sp>
    </p:spTree>
    <p:extLst>
      <p:ext uri="{BB962C8B-B14F-4D97-AF65-F5344CB8AC3E}">
        <p14:creationId xmlns:p14="http://schemas.microsoft.com/office/powerpoint/2010/main" val="1468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62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3C1229-91BE-45A0-9A75-F4D9FD9BCB99}" type="slidenum">
              <a:rPr lang="pt-BR" altLang="en-US"/>
              <a:pPr/>
              <a:t>72</a:t>
            </a:fld>
            <a:endParaRPr lang="pt-BR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dirty="0"/>
              <a:t>Pseudocódigo do método da Descida com a estratégia Best </a:t>
            </a:r>
            <a:r>
              <a:rPr lang="pt-BR" altLang="pt-BR" sz="3200" dirty="0" err="1"/>
              <a:t>Improvement</a:t>
            </a:r>
            <a:endParaRPr lang="pt-BR" altLang="pt-BR" sz="2800" dirty="0"/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295400" y="6019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9" y="2126106"/>
            <a:ext cx="7956001" cy="34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987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905000"/>
            <a:ext cx="8135937" cy="41148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800" dirty="0"/>
              <a:t>Variante do Método de Descida/Subida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800" dirty="0"/>
              <a:t>Evita a pesquisa exaustiva pelo melhor vizinho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800" dirty="0"/>
              <a:t>Consiste em interromper a exploração da vizinhança quando um vizinho melhor é encontrado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800" dirty="0"/>
              <a:t>Desta forma, apenas no pior caso, toda a vizinhança é explorada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6F89F7"/>
              </a:buClr>
              <a:buSzPct val="126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800" dirty="0"/>
              <a:t>A solução final é um ótimo local com respeito à vizinhança considerada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pPr algn="ctr" eaLnBrk="1" hangingPunct="1"/>
            <a:r>
              <a:rPr lang="pt-BR" altLang="pt-BR" sz="2800" dirty="0"/>
              <a:t>Método da descida/subida</a:t>
            </a:r>
            <a:br>
              <a:rPr lang="pt-BR" altLang="pt-BR" sz="2800" dirty="0"/>
            </a:br>
            <a:r>
              <a:rPr lang="pt-BR" altLang="pt-BR" sz="2800" dirty="0"/>
              <a:t>com estratégia </a:t>
            </a:r>
            <a:r>
              <a:rPr lang="pt-BR" altLang="pt-BR" sz="2800" dirty="0" err="1"/>
              <a:t>First</a:t>
            </a:r>
            <a:r>
              <a:rPr lang="pt-BR" altLang="pt-BR" sz="2800" dirty="0"/>
              <a:t> </a:t>
            </a:r>
            <a:r>
              <a:rPr lang="pt-BR" altLang="pt-BR" sz="2800" dirty="0" err="1"/>
              <a:t>Improvement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7145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11430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 dirty="0"/>
              <a:t>Método da descida/subida randômica</a:t>
            </a:r>
            <a:br>
              <a:rPr lang="pt-BR" altLang="pt-BR" sz="3200" dirty="0"/>
            </a:br>
            <a:r>
              <a:rPr lang="pt-BR" altLang="pt-BR" sz="3200" dirty="0"/>
              <a:t>(</a:t>
            </a:r>
            <a:r>
              <a:rPr lang="pt-BR" altLang="pt-BR" sz="3200" dirty="0" err="1"/>
              <a:t>Random</a:t>
            </a:r>
            <a:r>
              <a:rPr lang="pt-BR" altLang="pt-BR" sz="3200" dirty="0"/>
              <a:t> </a:t>
            </a:r>
            <a:r>
              <a:rPr lang="pt-BR" altLang="pt-BR" sz="3200" dirty="0" err="1"/>
              <a:t>Descent</a:t>
            </a:r>
            <a:r>
              <a:rPr lang="pt-BR" altLang="pt-BR" sz="3200" dirty="0"/>
              <a:t>/</a:t>
            </a:r>
            <a:r>
              <a:rPr lang="pt-BR" altLang="pt-BR" sz="3200" dirty="0" err="1"/>
              <a:t>Uphill</a:t>
            </a:r>
            <a:r>
              <a:rPr lang="pt-BR" altLang="pt-BR" sz="3200" dirty="0"/>
              <a:t> </a:t>
            </a:r>
            <a:r>
              <a:rPr lang="pt-BR" altLang="pt-BR" sz="3200" dirty="0" err="1"/>
              <a:t>Method</a:t>
            </a:r>
            <a:r>
              <a:rPr lang="pt-BR" altLang="pt-BR" sz="3200" dirty="0"/>
              <a:t>)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905000"/>
            <a:ext cx="8135937" cy="41148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147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400" dirty="0"/>
              <a:t>Variante do Método de Descida/Subida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147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400" dirty="0"/>
              <a:t>Evita a pesquisa exaustiva pelo melhor vizinho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147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400" dirty="0"/>
              <a:t>Consiste em escolher aleatoriamente um vizinho e o aceitar somente se ele for de </a:t>
            </a:r>
            <a:r>
              <a:rPr lang="pt-BR" altLang="pt-BR" sz="2400" dirty="0">
                <a:solidFill>
                  <a:srgbClr val="CC0099"/>
                </a:solidFill>
              </a:rPr>
              <a:t>melhora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147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400" dirty="0"/>
              <a:t>Se o vizinho escolhido não for de melhora, a solução corrente permanece inalterada e outro vizinho é aleatoriamente gerado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147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400" dirty="0"/>
              <a:t>O procedimento é interrompido após um certo número fixo de iterações sem melhora no valor da melhor solução obtida até então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6F89F7"/>
              </a:buClr>
              <a:buSzPct val="147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altLang="pt-BR" sz="2400" dirty="0"/>
              <a:t>A solução final </a:t>
            </a:r>
            <a:r>
              <a:rPr lang="pt-BR" altLang="pt-BR" sz="2400" b="1" dirty="0"/>
              <a:t>não</a:t>
            </a:r>
            <a:r>
              <a:rPr lang="pt-BR" altLang="pt-BR" sz="2400" dirty="0"/>
              <a:t> é necessariamente um ótimo local</a:t>
            </a:r>
          </a:p>
        </p:txBody>
      </p:sp>
    </p:spTree>
    <p:extLst>
      <p:ext uri="{BB962C8B-B14F-4D97-AF65-F5344CB8AC3E}">
        <p14:creationId xmlns:p14="http://schemas.microsoft.com/office/powerpoint/2010/main" val="1283196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772400" cy="11430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3200"/>
              <a:t>Método de Descida Randômica</a:t>
            </a:r>
            <a:br>
              <a:rPr lang="pt-BR" altLang="pt-BR" sz="4000"/>
            </a:br>
            <a:r>
              <a:rPr lang="pt-BR" altLang="pt-BR" sz="4000"/>
              <a:t>(</a:t>
            </a:r>
            <a:r>
              <a:rPr lang="pt-BR" altLang="pt-BR" sz="4000" i="1"/>
              <a:t>Random Descent Method</a:t>
            </a:r>
            <a:r>
              <a:rPr lang="pt-BR" altLang="pt-BR" sz="4000"/>
              <a:t>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82738"/>
            <a:ext cx="7046912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367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8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Estruturas de vizinhança: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Movimento 2 (troca): Trocar uma tarefa de uma tripulação com outra tarefa de outra tripulação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412503" y="342865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652591" y="342865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228853" y="4365278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38" name="AutoShape 12"/>
          <p:cNvCxnSpPr>
            <a:cxnSpLocks noChangeShapeType="1"/>
            <a:stCxn id="29" idx="3"/>
            <a:endCxn id="30" idx="1"/>
          </p:cNvCxnSpPr>
          <p:nvPr/>
        </p:nvCxnSpPr>
        <p:spPr bwMode="auto">
          <a:xfrm>
            <a:off x="3131641" y="364455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3"/>
          <p:cNvCxnSpPr>
            <a:cxnSpLocks noChangeShapeType="1"/>
            <a:stCxn id="30" idx="3"/>
            <a:endCxn id="31" idx="1"/>
          </p:cNvCxnSpPr>
          <p:nvPr/>
        </p:nvCxnSpPr>
        <p:spPr bwMode="auto">
          <a:xfrm>
            <a:off x="4644528" y="364455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4"/>
          <p:cNvCxnSpPr>
            <a:cxnSpLocks noChangeShapeType="1"/>
            <a:stCxn id="31" idx="3"/>
          </p:cNvCxnSpPr>
          <p:nvPr/>
        </p:nvCxnSpPr>
        <p:spPr bwMode="auto">
          <a:xfrm>
            <a:off x="6371728" y="3644553"/>
            <a:ext cx="79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5"/>
          <p:cNvCxnSpPr>
            <a:cxnSpLocks noChangeShapeType="1"/>
            <a:stCxn id="33" idx="3"/>
            <a:endCxn id="37" idx="1"/>
          </p:cNvCxnSpPr>
          <p:nvPr/>
        </p:nvCxnSpPr>
        <p:spPr bwMode="auto">
          <a:xfrm>
            <a:off x="3636466" y="4581178"/>
            <a:ext cx="2592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6"/>
          <p:cNvCxnSpPr>
            <a:cxnSpLocks noChangeShapeType="1"/>
            <a:stCxn id="36" idx="3"/>
            <a:endCxn id="35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7"/>
          <p:cNvCxnSpPr>
            <a:cxnSpLocks noChangeShapeType="1"/>
            <a:stCxn id="35" idx="3"/>
            <a:endCxn id="34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47" name="AutoShape 21"/>
          <p:cNvCxnSpPr>
            <a:cxnSpLocks noChangeShapeType="1"/>
            <a:stCxn id="44" idx="3"/>
            <a:endCxn id="29" idx="1"/>
          </p:cNvCxnSpPr>
          <p:nvPr/>
        </p:nvCxnSpPr>
        <p:spPr bwMode="auto">
          <a:xfrm>
            <a:off x="1907678" y="364455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22"/>
          <p:cNvCxnSpPr>
            <a:cxnSpLocks noChangeShapeType="1"/>
            <a:stCxn id="46" idx="3"/>
            <a:endCxn id="33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23"/>
          <p:cNvCxnSpPr>
            <a:cxnSpLocks noChangeShapeType="1"/>
            <a:stCxn id="45" idx="3"/>
            <a:endCxn id="36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</a:t>
            </a:r>
          </a:p>
        </p:txBody>
      </p:sp>
    </p:spTree>
    <p:extLst>
      <p:ext uri="{BB962C8B-B14F-4D97-AF65-F5344CB8AC3E}">
        <p14:creationId xmlns:p14="http://schemas.microsoft.com/office/powerpoint/2010/main" val="53784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D2C8B-F723-42FE-916D-8D06173BD677}" type="slidenum">
              <a:rPr lang="pt-BR" altLang="en-US"/>
              <a:pPr/>
              <a:t>9</a:t>
            </a:fld>
            <a:endParaRPr lang="pt-BR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/>
              <a:t>Programação de Tripulações (</a:t>
            </a:r>
            <a:r>
              <a:rPr lang="pt-BR" altLang="pt-BR" i="1" dirty="0" err="1"/>
              <a:t>Crew</a:t>
            </a:r>
            <a:r>
              <a:rPr lang="pt-BR" altLang="pt-BR" i="1" dirty="0"/>
              <a:t> </a:t>
            </a:r>
            <a:r>
              <a:rPr lang="pt-BR" altLang="pt-BR" i="1" dirty="0" err="1"/>
              <a:t>Scheduling</a:t>
            </a:r>
            <a:r>
              <a:rPr lang="pt-BR" altLang="pt-BR" dirty="0"/>
              <a:t>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600" dirty="0"/>
              <a:t>Estruturas de vizinhança: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200" dirty="0"/>
              <a:t>Movimento 2 (troca): Trocar uma tarefa de uma tripulação com outra tarefa de outra tripulação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3636466" y="6121955"/>
            <a:ext cx="17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s’</a:t>
            </a:r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BDF5FC5E-B335-4E2D-B85D-79B9E3289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391" y="342865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0586BEF5-4705-4BCD-878A-1BDE358CD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591" y="342865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4011E0C1-10F7-4149-BB86-382AE801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288" y="342865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E8653989-CA57-4A6C-BFC0-1878EDE21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328" y="436527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59" name="Rectangle 8">
            <a:extLst>
              <a:ext uri="{FF2B5EF4-FFF2-40B4-BE49-F238E27FC236}">
                <a16:creationId xmlns:a16="http://schemas.microsoft.com/office/drawing/2014/main" id="{8D9AEAEA-7D50-42C0-893F-7805E7F6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653" y="5157440"/>
            <a:ext cx="719138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0" name="Rectangle 9">
            <a:extLst>
              <a:ext uri="{FF2B5EF4-FFF2-40B4-BE49-F238E27FC236}">
                <a16:creationId xmlns:a16="http://schemas.microsoft.com/office/drawing/2014/main" id="{7EF25841-B561-40A2-97C1-390C540E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916" y="515744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61" name="Rectangle 10">
            <a:extLst>
              <a:ext uri="{FF2B5EF4-FFF2-40B4-BE49-F238E27FC236}">
                <a16:creationId xmlns:a16="http://schemas.microsoft.com/office/drawing/2014/main" id="{A968E699-8646-4FC7-8E75-4936499BE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828" y="515744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63" name="AutoShape 12">
            <a:extLst>
              <a:ext uri="{FF2B5EF4-FFF2-40B4-BE49-F238E27FC236}">
                <a16:creationId xmlns:a16="http://schemas.microsoft.com/office/drawing/2014/main" id="{BA3A6020-6BDD-45CD-AD80-882A7F6F14D8}"/>
              </a:ext>
            </a:extLst>
          </p:cNvPr>
          <p:cNvCxnSpPr>
            <a:cxnSpLocks noChangeShapeType="1"/>
            <a:stCxn id="69" idx="3"/>
            <a:endCxn id="55" idx="1"/>
          </p:cNvCxnSpPr>
          <p:nvPr/>
        </p:nvCxnSpPr>
        <p:spPr bwMode="auto">
          <a:xfrm>
            <a:off x="1907678" y="3644553"/>
            <a:ext cx="2017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13">
            <a:extLst>
              <a:ext uri="{FF2B5EF4-FFF2-40B4-BE49-F238E27FC236}">
                <a16:creationId xmlns:a16="http://schemas.microsoft.com/office/drawing/2014/main" id="{543ABDC6-FB33-412F-8485-BDD86301CF54}"/>
              </a:ext>
            </a:extLst>
          </p:cNvPr>
          <p:cNvCxnSpPr>
            <a:cxnSpLocks noChangeShapeType="1"/>
            <a:stCxn id="55" idx="3"/>
            <a:endCxn id="56" idx="1"/>
          </p:cNvCxnSpPr>
          <p:nvPr/>
        </p:nvCxnSpPr>
        <p:spPr bwMode="auto">
          <a:xfrm>
            <a:off x="4644528" y="364455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AutoShape 14">
            <a:extLst>
              <a:ext uri="{FF2B5EF4-FFF2-40B4-BE49-F238E27FC236}">
                <a16:creationId xmlns:a16="http://schemas.microsoft.com/office/drawing/2014/main" id="{654EA649-983D-4B97-9F8F-27CD2CA9C633}"/>
              </a:ext>
            </a:extLst>
          </p:cNvPr>
          <p:cNvCxnSpPr>
            <a:cxnSpLocks noChangeShapeType="1"/>
            <a:stCxn id="56" idx="3"/>
          </p:cNvCxnSpPr>
          <p:nvPr/>
        </p:nvCxnSpPr>
        <p:spPr bwMode="auto">
          <a:xfrm>
            <a:off x="6371728" y="3644553"/>
            <a:ext cx="79256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16">
            <a:extLst>
              <a:ext uri="{FF2B5EF4-FFF2-40B4-BE49-F238E27FC236}">
                <a16:creationId xmlns:a16="http://schemas.microsoft.com/office/drawing/2014/main" id="{B661E98C-A95E-48F5-B8F9-DF0DD95A3284}"/>
              </a:ext>
            </a:extLst>
          </p:cNvPr>
          <p:cNvCxnSpPr>
            <a:cxnSpLocks noChangeShapeType="1"/>
            <a:stCxn id="61" idx="3"/>
            <a:endCxn id="60" idx="1"/>
          </p:cNvCxnSpPr>
          <p:nvPr/>
        </p:nvCxnSpPr>
        <p:spPr bwMode="auto">
          <a:xfrm>
            <a:off x="4715966" y="537334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AutoShape 17">
            <a:extLst>
              <a:ext uri="{FF2B5EF4-FFF2-40B4-BE49-F238E27FC236}">
                <a16:creationId xmlns:a16="http://schemas.microsoft.com/office/drawing/2014/main" id="{3CCCB6DA-D83A-46E5-AB58-BA967964C2A0}"/>
              </a:ext>
            </a:extLst>
          </p:cNvPr>
          <p:cNvCxnSpPr>
            <a:cxnSpLocks noChangeShapeType="1"/>
            <a:stCxn id="60" idx="3"/>
            <a:endCxn id="59" idx="1"/>
          </p:cNvCxnSpPr>
          <p:nvPr/>
        </p:nvCxnSpPr>
        <p:spPr bwMode="auto">
          <a:xfrm>
            <a:off x="5797053" y="5373340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tangle 18">
            <a:extLst>
              <a:ext uri="{FF2B5EF4-FFF2-40B4-BE49-F238E27FC236}">
                <a16:creationId xmlns:a16="http://schemas.microsoft.com/office/drawing/2014/main" id="{2A401F73-A3DF-4BC7-9E44-B4F51A00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541" y="342865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0" name="Rectangle 19">
            <a:extLst>
              <a:ext uri="{FF2B5EF4-FFF2-40B4-BE49-F238E27FC236}">
                <a16:creationId xmlns:a16="http://schemas.microsoft.com/office/drawing/2014/main" id="{431A52A6-69CC-4464-AA21-3245811C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541" y="515744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1" name="Rectangle 20">
            <a:extLst>
              <a:ext uri="{FF2B5EF4-FFF2-40B4-BE49-F238E27FC236}">
                <a16:creationId xmlns:a16="http://schemas.microsoft.com/office/drawing/2014/main" id="{7144FC9D-3748-4340-A332-3E168F300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541" y="436527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73" name="AutoShape 22">
            <a:extLst>
              <a:ext uri="{FF2B5EF4-FFF2-40B4-BE49-F238E27FC236}">
                <a16:creationId xmlns:a16="http://schemas.microsoft.com/office/drawing/2014/main" id="{12564E12-B5FD-4E2D-87E1-FFAB2D8989E2}"/>
              </a:ext>
            </a:extLst>
          </p:cNvPr>
          <p:cNvCxnSpPr>
            <a:cxnSpLocks noChangeShapeType="1"/>
            <a:stCxn id="71" idx="3"/>
            <a:endCxn id="58" idx="1"/>
          </p:cNvCxnSpPr>
          <p:nvPr/>
        </p:nvCxnSpPr>
        <p:spPr bwMode="auto">
          <a:xfrm>
            <a:off x="1907678" y="458117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23">
            <a:extLst>
              <a:ext uri="{FF2B5EF4-FFF2-40B4-BE49-F238E27FC236}">
                <a16:creationId xmlns:a16="http://schemas.microsoft.com/office/drawing/2014/main" id="{179B638D-8424-4645-9F0D-5239FBCCA27D}"/>
              </a:ext>
            </a:extLst>
          </p:cNvPr>
          <p:cNvCxnSpPr>
            <a:cxnSpLocks noChangeShapeType="1"/>
            <a:stCxn id="70" idx="3"/>
            <a:endCxn id="61" idx="1"/>
          </p:cNvCxnSpPr>
          <p:nvPr/>
        </p:nvCxnSpPr>
        <p:spPr bwMode="auto">
          <a:xfrm>
            <a:off x="1907678" y="537334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 Box 24">
            <a:extLst>
              <a:ext uri="{FF2B5EF4-FFF2-40B4-BE49-F238E27FC236}">
                <a16:creationId xmlns:a16="http://schemas.microsoft.com/office/drawing/2014/main" id="{E07F8B27-9E6E-4B79-A02F-89ECCA897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416" y="342865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76" name="Text Box 25">
            <a:extLst>
              <a:ext uri="{FF2B5EF4-FFF2-40B4-BE49-F238E27FC236}">
                <a16:creationId xmlns:a16="http://schemas.microsoft.com/office/drawing/2014/main" id="{D793D908-BBDD-4365-8369-64B76CEE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978" y="436527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77" name="Text Box 26">
            <a:extLst>
              <a:ext uri="{FF2B5EF4-FFF2-40B4-BE49-F238E27FC236}">
                <a16:creationId xmlns:a16="http://schemas.microsoft.com/office/drawing/2014/main" id="{9C81A27D-87CE-475F-B7B4-3FB0DA12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416" y="515744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D244FAA0-3AD9-403E-9542-03E98F843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503" y="4360430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79" name="Rectangle 11">
            <a:extLst>
              <a:ext uri="{FF2B5EF4-FFF2-40B4-BE49-F238E27FC236}">
                <a16:creationId xmlns:a16="http://schemas.microsoft.com/office/drawing/2014/main" id="{472DC587-F418-474C-BAE2-7B2B25DD9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3429000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9029041"/>
      </p:ext>
    </p:extLst>
  </p:cSld>
  <p:clrMapOvr>
    <a:masterClrMapping/>
  </p:clrMapOvr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8880</TotalTime>
  <Words>5245</Words>
  <Application>Microsoft Office PowerPoint</Application>
  <PresentationFormat>Apresentação na tela (4:3)</PresentationFormat>
  <Paragraphs>1347</Paragraphs>
  <Slides>75</Slides>
  <Notes>75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75</vt:i4>
      </vt:variant>
    </vt:vector>
  </HeadingPairs>
  <TitlesOfParts>
    <vt:vector size="84" baseType="lpstr">
      <vt:lpstr>Arial</vt:lpstr>
      <vt:lpstr>Cambria Math</vt:lpstr>
      <vt:lpstr>Tahoma</vt:lpstr>
      <vt:lpstr>Times New Roman</vt:lpstr>
      <vt:lpstr>Wingdings</vt:lpstr>
      <vt:lpstr>Rede</vt:lpstr>
      <vt:lpstr>Imagem de Bitmap</vt:lpstr>
      <vt:lpstr>Equation</vt:lpstr>
      <vt:lpstr>Equation.3</vt:lpstr>
      <vt:lpstr>Heurísticas de refinamento:  Fundamentação</vt:lpstr>
      <vt:lpstr>Sumário</vt:lpstr>
      <vt:lpstr>Heurísticas de refinamento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Programação de Tripulações (Crew Scheduling)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do Caixeiro Viajante</vt:lpstr>
      <vt:lpstr>Estrutura de vizinhança para o PCV</vt:lpstr>
      <vt:lpstr>PCV - Ex: Vizinhos de uma solução s</vt:lpstr>
      <vt:lpstr>PCV - Ex: Vizinhos de uma solução s</vt:lpstr>
      <vt:lpstr>PCV - Ex: Vizinhos de uma solução s</vt:lpstr>
      <vt:lpstr>PCV - Ex: Vizinhos de uma solução s</vt:lpstr>
      <vt:lpstr>A vizinhança de troca no PCV</vt:lpstr>
      <vt:lpstr>Complexidade da vizinhança de troca no PCV</vt:lpstr>
      <vt:lpstr>Exemplos de vizinhos no Problema de Roteamento de Veículos  (Vehicle Routing Problem)</vt:lpstr>
      <vt:lpstr>Exemplos de vizinhos no Problema de Roteamento de Veículos  (Vehicle Routing Problem)</vt:lpstr>
      <vt:lpstr>Exemplos de vizinhos no Problema de Roteamento de Veículos  (Vehicle Routing Problem)</vt:lpstr>
      <vt:lpstr>Problema de Alocação de Salas (Classroom Assignment Problem)</vt:lpstr>
      <vt:lpstr>Problema de Alocação de Salas (Classroom Assignment Problem)</vt:lpstr>
      <vt:lpstr>Problema de Alocação de Salas (Classroom Assignment Problem)</vt:lpstr>
      <vt:lpstr>Problema de Alocação de Salas (Classroom Assignment Problem)</vt:lpstr>
      <vt:lpstr>Problema de Alocação de Salas (Classroom Assignment Problem)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Problema de Seleção de Projetos Mineiros Concorrentes</vt:lpstr>
      <vt:lpstr>Modelagem Heurística para o Problema de Seleção de Projetos</vt:lpstr>
      <vt:lpstr>Estrutura de Vizinhança para o Problema de Seleção de Projetos</vt:lpstr>
      <vt:lpstr>Avaliação da Solução heurística do Problema da Seleção de Projetos</vt:lpstr>
      <vt:lpstr>Heurísticas de refinamento (Princípio de funcionamento)</vt:lpstr>
      <vt:lpstr>Método da descida/subida (Descent/Uphill Method)</vt:lpstr>
      <vt:lpstr>Método da descida/subida (Descent/Uphill Method) com estratégia Best Improvement</vt:lpstr>
      <vt:lpstr>Funcionamento das  Heurísticas de Descida</vt:lpstr>
      <vt:lpstr>Funcionamento das  Heurísticas de Descida</vt:lpstr>
      <vt:lpstr>Funcionamento das  Heurísticas de Descida</vt:lpstr>
      <vt:lpstr>Funcionamento das  Heurísticas de Descida</vt:lpstr>
      <vt:lpstr>Pseudocódigo do método da Descida com a estratégia Best Improvement</vt:lpstr>
      <vt:lpstr>Método da descida/subida com estratégia First Improvement</vt:lpstr>
      <vt:lpstr>Método da descida/subida randômica (Random Descent/Uphill Method)</vt:lpstr>
      <vt:lpstr>Método de Descida Randômica (Random Descent Method)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E MÉTODOS</dc:title>
  <dc:creator>compaq user</dc:creator>
  <cp:lastModifiedBy>Marcone Jamilson Freitas Souza</cp:lastModifiedBy>
  <cp:revision>1613</cp:revision>
  <cp:lastPrinted>2021-02-07T23:49:41Z</cp:lastPrinted>
  <dcterms:created xsi:type="dcterms:W3CDTF">2003-07-31T18:45:40Z</dcterms:created>
  <dcterms:modified xsi:type="dcterms:W3CDTF">2021-02-23T11:22:00Z</dcterms:modified>
</cp:coreProperties>
</file>