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6"/>
  </p:notesMasterIdLst>
  <p:sldIdLst>
    <p:sldId id="868" r:id="rId2"/>
    <p:sldId id="858" r:id="rId3"/>
    <p:sldId id="859" r:id="rId4"/>
    <p:sldId id="876" r:id="rId5"/>
    <p:sldId id="860" r:id="rId6"/>
    <p:sldId id="869" r:id="rId7"/>
    <p:sldId id="456" r:id="rId8"/>
    <p:sldId id="457" r:id="rId9"/>
    <p:sldId id="458" r:id="rId10"/>
    <p:sldId id="459" r:id="rId11"/>
    <p:sldId id="460" r:id="rId12"/>
    <p:sldId id="461" r:id="rId13"/>
    <p:sldId id="462" r:id="rId14"/>
    <p:sldId id="466" r:id="rId15"/>
    <p:sldId id="467" r:id="rId16"/>
    <p:sldId id="468" r:id="rId17"/>
    <p:sldId id="469" r:id="rId18"/>
    <p:sldId id="470" r:id="rId19"/>
    <p:sldId id="471" r:id="rId20"/>
    <p:sldId id="472" r:id="rId21"/>
    <p:sldId id="877" r:id="rId22"/>
    <p:sldId id="473" r:id="rId23"/>
    <p:sldId id="474" r:id="rId24"/>
    <p:sldId id="475" r:id="rId25"/>
    <p:sldId id="476" r:id="rId26"/>
    <p:sldId id="477" r:id="rId27"/>
    <p:sldId id="478" r:id="rId28"/>
    <p:sldId id="479" r:id="rId29"/>
    <p:sldId id="480" r:id="rId30"/>
    <p:sldId id="871" r:id="rId31"/>
    <p:sldId id="872" r:id="rId32"/>
    <p:sldId id="873" r:id="rId33"/>
    <p:sldId id="874" r:id="rId34"/>
    <p:sldId id="875" r:id="rId3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1EC324C-43FC-41F4-B448-A370550949B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79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28C03F-7961-4A97-9C51-5AA3894E5856}" type="slidenum">
              <a:rPr lang="pt-BR" altLang="pt-BR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47027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E70E692-7A96-443B-9FBB-08EE2D930BF8}" type="slidenum">
              <a:rPr kumimoji="0" lang="pt-BR" altLang="pt-BR" sz="1300"/>
              <a:pPr>
                <a:spcBef>
                  <a:spcPct val="0"/>
                </a:spcBef>
              </a:pPr>
              <a:t>10</a:t>
            </a:fld>
            <a:endParaRPr kumimoji="0" lang="pt-BR" altLang="pt-BR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19552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DBAF78-C20D-4DF5-829A-2889BB9AE886}" type="slidenum">
              <a:rPr kumimoji="0" lang="pt-BR" altLang="pt-BR" sz="1300"/>
              <a:pPr>
                <a:spcBef>
                  <a:spcPct val="0"/>
                </a:spcBef>
              </a:pPr>
              <a:t>11</a:t>
            </a:fld>
            <a:endParaRPr kumimoji="0" lang="pt-BR" altLang="pt-BR" sz="13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77630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FF207E2-9231-40E9-80A3-7DDEBB415B0C}" type="slidenum">
              <a:rPr kumimoji="0" lang="pt-BR" altLang="pt-BR" sz="1300"/>
              <a:pPr>
                <a:spcBef>
                  <a:spcPct val="0"/>
                </a:spcBef>
              </a:pPr>
              <a:t>12</a:t>
            </a:fld>
            <a:endParaRPr kumimoji="0" lang="pt-BR" altLang="pt-BR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56045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13C9DCD-081B-4D98-AAE2-92C475965359}" type="slidenum">
              <a:rPr kumimoji="0" lang="pt-BR" altLang="pt-BR" sz="1300"/>
              <a:pPr>
                <a:spcBef>
                  <a:spcPct val="0"/>
                </a:spcBef>
              </a:pPr>
              <a:t>13</a:t>
            </a:fld>
            <a:endParaRPr kumimoji="0" lang="pt-BR" altLang="pt-BR" sz="13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0441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07BC16A-2355-45C1-9070-221FFDDA88F2}" type="slidenum">
              <a:rPr kumimoji="0" lang="pt-BR" altLang="pt-BR" sz="1300"/>
              <a:pPr>
                <a:spcBef>
                  <a:spcPct val="0"/>
                </a:spcBef>
              </a:pPr>
              <a:t>14</a:t>
            </a:fld>
            <a:endParaRPr kumimoji="0" lang="pt-BR" altLang="pt-BR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126627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B59DC11-D27D-4ACA-AD5A-EF3F629A049E}" type="slidenum">
              <a:rPr kumimoji="0" lang="pt-BR" altLang="pt-BR" sz="1300"/>
              <a:pPr>
                <a:spcBef>
                  <a:spcPct val="0"/>
                </a:spcBef>
              </a:pPr>
              <a:t>15</a:t>
            </a:fld>
            <a:endParaRPr kumimoji="0" lang="pt-BR" altLang="pt-BR" sz="13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22752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E748152-02B5-4FC8-B6EB-C1C8CF918EFC}" type="slidenum">
              <a:rPr kumimoji="0" lang="pt-BR" altLang="pt-BR" sz="1300"/>
              <a:pPr>
                <a:spcBef>
                  <a:spcPct val="0"/>
                </a:spcBef>
              </a:pPr>
              <a:t>16</a:t>
            </a:fld>
            <a:endParaRPr kumimoji="0" lang="pt-BR" altLang="pt-BR" sz="13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078890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B8CF8B-DC22-4FE3-B918-D0323C5F80BA}" type="slidenum">
              <a:rPr kumimoji="0" lang="pt-BR" altLang="pt-BR" sz="1300"/>
              <a:pPr>
                <a:spcBef>
                  <a:spcPct val="0"/>
                </a:spcBef>
              </a:pPr>
              <a:t>17</a:t>
            </a:fld>
            <a:endParaRPr kumimoji="0" lang="pt-BR" altLang="pt-BR" sz="13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534737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2B20359-A3A0-48B1-8C76-D33955D03245}" type="slidenum">
              <a:rPr kumimoji="0" lang="pt-BR" altLang="pt-BR" sz="1300"/>
              <a:pPr>
                <a:spcBef>
                  <a:spcPct val="0"/>
                </a:spcBef>
              </a:pPr>
              <a:t>18</a:t>
            </a:fld>
            <a:endParaRPr kumimoji="0" lang="pt-BR" altLang="pt-BR" sz="13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005688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FF7E57-67C0-41FD-B68C-A383C042052D}" type="slidenum">
              <a:rPr kumimoji="0" lang="pt-BR" altLang="pt-BR" sz="1300"/>
              <a:pPr>
                <a:spcBef>
                  <a:spcPct val="0"/>
                </a:spcBef>
              </a:pPr>
              <a:t>19</a:t>
            </a:fld>
            <a:endParaRPr kumimoji="0" lang="pt-BR" altLang="pt-BR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60626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2826973-F601-4731-8330-58AB1AAE0E29}" type="slidenum">
              <a:rPr kumimoji="0" lang="pt-BR" altLang="pt-BR" sz="1300"/>
              <a:pPr>
                <a:spcBef>
                  <a:spcPct val="0"/>
                </a:spcBef>
              </a:pPr>
              <a:t>2</a:t>
            </a:fld>
            <a:endParaRPr kumimoji="0" lang="pt-BR" altLang="pt-BR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019491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FCDE8D-D732-4D25-B280-7FBAB59C954E}" type="slidenum">
              <a:rPr kumimoji="0" lang="pt-BR" altLang="pt-BR" sz="1300"/>
              <a:pPr>
                <a:spcBef>
                  <a:spcPct val="0"/>
                </a:spcBef>
              </a:pPr>
              <a:t>20</a:t>
            </a:fld>
            <a:endParaRPr kumimoji="0" lang="pt-BR" altLang="pt-BR" sz="13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739935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4E9A366-1D76-4F69-BC32-EF7B79B4579F}" type="slidenum">
              <a:rPr lang="en-US" altLang="pt-BR">
                <a:latin typeface="Times New Roman" panose="02020603050405020304" pitchFamily="18" charset="0"/>
              </a:rPr>
              <a:pPr/>
              <a:t>21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829624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22F9004-DCE5-4437-8ABB-602E523FC026}" type="slidenum">
              <a:rPr kumimoji="0" lang="pt-BR" altLang="pt-BR" sz="1300"/>
              <a:pPr>
                <a:spcBef>
                  <a:spcPct val="0"/>
                </a:spcBef>
              </a:pPr>
              <a:t>22</a:t>
            </a:fld>
            <a:endParaRPr kumimoji="0" lang="pt-BR" altLang="pt-BR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615556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A31848D-A15B-4B03-9EF0-4F0DC7A60D6D}" type="slidenum">
              <a:rPr kumimoji="0" lang="pt-BR" altLang="pt-BR" sz="1300"/>
              <a:pPr>
                <a:spcBef>
                  <a:spcPct val="0"/>
                </a:spcBef>
              </a:pPr>
              <a:t>23</a:t>
            </a:fld>
            <a:endParaRPr kumimoji="0" lang="pt-BR" altLang="pt-BR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046274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E668EBC-0551-413B-BA49-05EA97099C1A}" type="slidenum">
              <a:rPr kumimoji="0" lang="pt-BR" altLang="pt-BR" sz="1300"/>
              <a:pPr>
                <a:spcBef>
                  <a:spcPct val="0"/>
                </a:spcBef>
              </a:pPr>
              <a:t>24</a:t>
            </a:fld>
            <a:endParaRPr kumimoji="0" lang="pt-BR" altLang="pt-BR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4810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F296773-E09D-4AB7-B28A-91DE97B21C94}" type="slidenum">
              <a:rPr kumimoji="0" lang="pt-BR" altLang="pt-BR" sz="1300"/>
              <a:pPr>
                <a:spcBef>
                  <a:spcPct val="0"/>
                </a:spcBef>
              </a:pPr>
              <a:t>25</a:t>
            </a:fld>
            <a:endParaRPr kumimoji="0" lang="pt-BR" altLang="pt-BR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921074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CE6358-3DC9-4637-8637-E7B90AA358AF}" type="slidenum">
              <a:rPr kumimoji="0" lang="pt-BR" altLang="pt-BR" sz="1300"/>
              <a:pPr>
                <a:spcBef>
                  <a:spcPct val="0"/>
                </a:spcBef>
              </a:pPr>
              <a:t>26</a:t>
            </a:fld>
            <a:endParaRPr kumimoji="0" lang="pt-BR" altLang="pt-BR" sz="13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982248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C91CAEB-DC6B-463A-8628-E201AD00E345}" type="slidenum">
              <a:rPr kumimoji="0" lang="pt-BR" altLang="pt-BR" sz="1300"/>
              <a:pPr>
                <a:spcBef>
                  <a:spcPct val="0"/>
                </a:spcBef>
              </a:pPr>
              <a:t>27</a:t>
            </a:fld>
            <a:endParaRPr kumimoji="0" lang="pt-BR" altLang="pt-BR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827643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4F3DF82-B78F-4DE3-9A76-A503CD15A6B9}" type="slidenum">
              <a:rPr kumimoji="0" lang="pt-BR" altLang="pt-BR" sz="1300"/>
              <a:pPr>
                <a:spcBef>
                  <a:spcPct val="0"/>
                </a:spcBef>
              </a:pPr>
              <a:t>28</a:t>
            </a:fld>
            <a:endParaRPr kumimoji="0" lang="pt-BR" altLang="pt-BR" sz="13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388130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AB81A47-16EA-4D19-944D-C327729AE8FF}" type="slidenum">
              <a:rPr kumimoji="0" lang="pt-BR" altLang="pt-BR" sz="1300"/>
              <a:pPr>
                <a:spcBef>
                  <a:spcPct val="0"/>
                </a:spcBef>
              </a:pPr>
              <a:t>29</a:t>
            </a:fld>
            <a:endParaRPr kumimoji="0" lang="pt-BR" altLang="pt-BR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23692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B223AF4-CE2F-40EF-B7E0-482167943650}" type="slidenum">
              <a:rPr kumimoji="0" lang="pt-BR" altLang="pt-BR" sz="1300"/>
              <a:pPr>
                <a:spcBef>
                  <a:spcPct val="0"/>
                </a:spcBef>
              </a:pPr>
              <a:t>3</a:t>
            </a:fld>
            <a:endParaRPr kumimoji="0" lang="pt-BR" altLang="pt-BR" sz="13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44851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158D3F0-3F88-4E25-976E-AA658053C918}" type="slidenum">
              <a:rPr lang="en-US" altLang="pt-BR">
                <a:latin typeface="Times New Roman" panose="02020603050405020304" pitchFamily="18" charset="0"/>
              </a:rPr>
              <a:pPr/>
              <a:t>30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50823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F2FEAAA-D0F1-4460-AE2B-3F23A635E7BF}" type="slidenum">
              <a:rPr lang="en-US" altLang="pt-BR">
                <a:latin typeface="Times New Roman" panose="02020603050405020304" pitchFamily="18" charset="0"/>
              </a:rPr>
              <a:pPr/>
              <a:t>31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456991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4ABA688-B167-4DFA-934C-BC4AC7A849D7}" type="slidenum">
              <a:rPr lang="en-US" altLang="pt-BR">
                <a:latin typeface="Times New Roman" panose="02020603050405020304" pitchFamily="18" charset="0"/>
              </a:rPr>
              <a:pPr/>
              <a:t>32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430069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5C256D-B42F-4836-A415-3A7C146590B8}" type="slidenum">
              <a:rPr lang="en-US" altLang="pt-BR">
                <a:latin typeface="Times New Roman" panose="02020603050405020304" pitchFamily="18" charset="0"/>
              </a:rPr>
              <a:pPr/>
              <a:t>33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2271609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3275" indent="-307975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66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19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7263" indent="-246063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44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16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988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6063" indent="-246063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A0628C9-9BFD-4BBE-8C7E-5F51B0FD0627}" type="slidenum">
              <a:rPr lang="en-US" altLang="pt-BR">
                <a:latin typeface="Times New Roman" panose="02020603050405020304" pitchFamily="18" charset="0"/>
              </a:rPr>
              <a:pPr/>
              <a:t>34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58056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7E062F-6B35-4D59-BE68-3B6D9224983A}" type="slidenum">
              <a:rPr lang="en-US" altLang="pt-BR">
                <a:latin typeface="Times New Roman" panose="02020603050405020304" pitchFamily="18" charset="0"/>
              </a:rPr>
              <a:pPr/>
              <a:t>4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4048125" y="8937625"/>
            <a:ext cx="30956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078" tIns="48401" rIns="93078" bIns="48401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BD75A45D-6429-44CA-BBD5-FFEFB8BAF44D}" type="slidenum">
              <a:rPr lang="en-US" altLang="pt-BR" sz="1200">
                <a:solidFill>
                  <a:srgbClr val="40458C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algn="r" eaLnBrk="1" hangingPunct="1"/>
              <a:t>4</a:t>
            </a:fld>
            <a:endParaRPr lang="en-US" altLang="pt-BR" sz="1200">
              <a:solidFill>
                <a:srgbClr val="40458C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7270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06438"/>
            <a:ext cx="4703762" cy="3527425"/>
          </a:xfrm>
          <a:solidFill>
            <a:srgbClr val="FFFFFF"/>
          </a:solidFill>
          <a:ln/>
        </p:spPr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714375" y="4468813"/>
            <a:ext cx="5716588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567" tIns="47284" rIns="94567" bIns="47284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06976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03DCAA7-6C4C-4C87-A91F-6F95162B0EF6}" type="slidenum">
              <a:rPr kumimoji="0" lang="pt-BR" altLang="pt-BR" sz="1300"/>
              <a:pPr>
                <a:spcBef>
                  <a:spcPct val="0"/>
                </a:spcBef>
              </a:pPr>
              <a:t>5</a:t>
            </a:fld>
            <a:endParaRPr kumimoji="0" lang="pt-BR" altLang="pt-BR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8993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89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7E062F-6B35-4D59-BE68-3B6D9224983A}" type="slidenum">
              <a:rPr lang="en-US" altLang="pt-BR">
                <a:latin typeface="Times New Roman" panose="02020603050405020304" pitchFamily="18" charset="0"/>
              </a:rPr>
              <a:pPr/>
              <a:t>6</a:t>
            </a:fld>
            <a:endParaRPr lang="en-US" altLang="pt-BR">
              <a:latin typeface="Times New Roman" panose="02020603050405020304" pitchFamily="18" charset="0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4048125" y="8937625"/>
            <a:ext cx="30956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078" tIns="48401" rIns="93078" bIns="48401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BD75A45D-6429-44CA-BBD5-FFEFB8BAF44D}" type="slidenum">
              <a:rPr lang="en-US" altLang="pt-BR" sz="1200">
                <a:solidFill>
                  <a:srgbClr val="40458C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algn="r" eaLnBrk="1" hangingPunct="1"/>
              <a:t>6</a:t>
            </a:fld>
            <a:endParaRPr lang="en-US" altLang="pt-BR" sz="1200">
              <a:solidFill>
                <a:srgbClr val="40458C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7270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0788" y="706438"/>
            <a:ext cx="4703762" cy="3527425"/>
          </a:xfrm>
          <a:solidFill>
            <a:srgbClr val="FFFFFF"/>
          </a:solidFill>
          <a:ln/>
        </p:spPr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714375" y="4468813"/>
            <a:ext cx="5716588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567" tIns="47284" rIns="94567" bIns="47284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02492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89E8E86-AA44-4238-81FF-EFEA07A45E3D}" type="slidenum">
              <a:rPr kumimoji="0" lang="pt-BR" altLang="pt-BR" sz="1300"/>
              <a:pPr>
                <a:spcBef>
                  <a:spcPct val="0"/>
                </a:spcBef>
              </a:pPr>
              <a:t>7</a:t>
            </a:fld>
            <a:endParaRPr kumimoji="0" lang="pt-BR" altLang="pt-BR" sz="13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72376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8FAD050-FC55-40D7-91BA-A75C4D7EAF94}" type="slidenum">
              <a:rPr kumimoji="0" lang="pt-BR" altLang="pt-BR" sz="1300"/>
              <a:pPr>
                <a:spcBef>
                  <a:spcPct val="0"/>
                </a:spcBef>
              </a:pPr>
              <a:t>8</a:t>
            </a:fld>
            <a:endParaRPr kumimoji="0" lang="pt-BR" altLang="pt-BR" sz="13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72062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95275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110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4175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7250" indent="-234950" defTabSz="9890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44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16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88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6050" indent="-234950" defTabSz="9890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A51D690-A387-411C-99E3-9A611CAD22C3}" type="slidenum">
              <a:rPr kumimoji="0" lang="pt-BR" altLang="pt-BR" sz="1300"/>
              <a:pPr>
                <a:spcBef>
                  <a:spcPct val="0"/>
                </a:spcBef>
              </a:pPr>
              <a:t>9</a:t>
            </a:fld>
            <a:endParaRPr kumimoji="0" lang="pt-BR" altLang="pt-BR" sz="13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47137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1FC20A-DA37-4349-B1C0-5A835777420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87525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4D511-D498-4C2F-834B-DBC834A66A8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2602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3B0D1-C1B2-49AB-A838-1F5FFE96175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83978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771DA-9279-4F0B-8FA9-92D5316BB73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77522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57860-447C-4998-B8A0-06813F9F279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29900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A1CD5-C303-4B45-83C2-8C1FDCC630D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66044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5DDC5-EE5F-4A63-8B7F-81D34AD0791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60388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AF8A4-5F3D-4ED9-8D04-3462C9CF1BE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98393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57BAE-42CF-418A-A762-1EB78C14CB3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320738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9A848-C5EC-4BAB-A552-8DB50D8B278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51955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D50C9-2768-470D-A383-065D1B6BAC4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571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F83EE-7274-42CF-A054-553ABD1C15C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6064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62241-5480-4F07-B53F-1A97D7042F8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936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122BF-C83C-4C69-B6A0-0B9D42F709E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8504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EE1B8-4993-4678-BEEA-DF363A792A9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1818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EA1A3-ABD8-4373-AB3C-4B183ADFB5D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28231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47C5A-B84E-4D4A-B109-BBA70F53C64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3982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B3E36-18A8-444E-A2A8-375EBCB7464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8696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B0D156C9-8CDD-45C3-BA3D-86F0555F6DE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HeuristicasConstrutivas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png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4.png"/><Relationship Id="rId4" Type="http://schemas.openxmlformats.org/officeDocument/2006/relationships/image" Target="../media/image13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4" Type="http://schemas.openxmlformats.org/officeDocument/2006/relationships/image" Target="../media/image15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4" Type="http://schemas.openxmlformats.org/officeDocument/2006/relationships/image" Target="../media/image15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4" Type="http://schemas.openxmlformats.org/officeDocument/2006/relationships/image" Target="../media/image1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291ADA-615A-467C-9AEF-46EACA20D3F7}" type="slidenum">
              <a:rPr lang="pt-BR" altLang="en-US"/>
              <a:pPr/>
              <a:t>1</a:t>
            </a:fld>
            <a:endParaRPr lang="pt-BR" altLang="en-US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438" y="466725"/>
            <a:ext cx="7110412" cy="2133600"/>
          </a:xfrm>
        </p:spPr>
        <p:txBody>
          <a:bodyPr/>
          <a:lstStyle/>
          <a:p>
            <a:pPr algn="ctr" eaLnBrk="1" hangingPunct="1"/>
            <a:r>
              <a:rPr lang="pt-BR" altLang="pt-BR" sz="4400"/>
              <a:t>Heurísticas Construtivas</a:t>
            </a:r>
            <a:endParaRPr lang="pt-BR" altLang="pt-BR" sz="4400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400" dirty="0"/>
              <a:t>Marcone Jamilson Freitas Souza</a:t>
            </a:r>
            <a:r>
              <a:rPr lang="pt-BR" altLang="pt-BR" sz="24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400" dirty="0" err="1"/>
              <a:t>Puca</a:t>
            </a:r>
            <a:r>
              <a:rPr lang="pt-BR" altLang="pt-BR" sz="2400" dirty="0"/>
              <a:t> </a:t>
            </a:r>
            <a:r>
              <a:rPr lang="pt-BR" altLang="pt-BR" sz="2400" dirty="0" err="1"/>
              <a:t>Huachi</a:t>
            </a:r>
            <a:r>
              <a:rPr lang="pt-BR" altLang="pt-BR" sz="2400" dirty="0"/>
              <a:t> Vaz Penna</a:t>
            </a:r>
            <a:r>
              <a:rPr lang="pt-BR" altLang="pt-BR" sz="24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2 </a:t>
            </a:r>
            <a:r>
              <a:rPr lang="pt-BR" altLang="pt-BR" sz="18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baseline="30000" dirty="0"/>
              <a:t>3</a:t>
            </a:r>
            <a:r>
              <a:rPr lang="pt-BR" altLang="pt-BR" sz="1800" dirty="0"/>
              <a:t> Programa de Pós-graduação em Instrumentação, Controle e Automação de Processos de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9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www.decom.ufop.br/</a:t>
            </a:r>
            <a:r>
              <a:rPr lang="pt-BR" altLang="pt-BR" sz="1400" dirty="0" err="1"/>
              <a:t>prof</a:t>
            </a:r>
            <a:r>
              <a:rPr lang="pt-BR" altLang="pt-BR" sz="1400" dirty="0"/>
              <a:t>/</a:t>
            </a:r>
            <a:r>
              <a:rPr lang="pt-BR" altLang="pt-BR" sz="1400" dirty="0" err="1"/>
              <a:t>marcone</a:t>
            </a:r>
            <a:r>
              <a:rPr lang="pt-BR" altLang="pt-BR" sz="1400" dirty="0"/>
              <a:t>, www.decom.ufop.br/puca</a:t>
            </a:r>
            <a:endParaRPr lang="pt-BR" altLang="pt-BR" sz="20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E-mail: {</a:t>
            </a:r>
            <a:r>
              <a:rPr lang="pt-BR" altLang="pt-BR" sz="1400" dirty="0" err="1"/>
              <a:t>marcone,puca</a:t>
            </a:r>
            <a:r>
              <a:rPr lang="pt-BR" altLang="pt-BR" sz="1400" dirty="0"/>
              <a:t>}@ufop.edu.br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91316B4-C2BC-40A6-803C-2D1EB5D539E9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Heurísticas construtivas. Notas de aula de Técnicas Meta-heurísticas para Otimização Combinatória. Departamento de Computação, Universidade Federal de Ouro Preto, Ouro Preto, 2024. Disponível em </a:t>
            </a:r>
            <a:r>
              <a:rPr lang="pt-BR" sz="900" dirty="0">
                <a:hlinkClick r:id="rId3"/>
              </a:rPr>
              <a:t>www.decom.ufop.br/prof/marcone/Disciplinas/InteligenciaComputacional/HeuristicasConstrutivas.pptx</a:t>
            </a:r>
            <a:r>
              <a:rPr lang="pt-BR" sz="900" dirty="0"/>
              <a:t> </a:t>
            </a:r>
            <a:endParaRPr lang="en-US" sz="900" dirty="0"/>
          </a:p>
        </p:txBody>
      </p:sp>
      <p:pic>
        <p:nvPicPr>
          <p:cNvPr id="2" name="Picture 2" descr="Resultado de imagem para goal ufop">
            <a:extLst>
              <a:ext uri="{FF2B5EF4-FFF2-40B4-BE49-F238E27FC236}">
                <a16:creationId xmlns:a16="http://schemas.microsoft.com/office/drawing/2014/main" id="{383E1D6D-06F1-A7F8-4BC5-E5ABCCE6C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03" b="19180"/>
          <a:stretch>
            <a:fillRect/>
          </a:stretch>
        </p:blipFill>
        <p:spPr bwMode="auto">
          <a:xfrm>
            <a:off x="7380312" y="908720"/>
            <a:ext cx="152559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Resultado de imagem para decom ufop">
            <a:extLst>
              <a:ext uri="{FF2B5EF4-FFF2-40B4-BE49-F238E27FC236}">
                <a16:creationId xmlns:a16="http://schemas.microsoft.com/office/drawing/2014/main" id="{B57549EA-1B0E-A690-54E9-9140E913C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690760"/>
            <a:ext cx="1423342" cy="1102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Resultado de imagem para logo ufop">
            <a:extLst>
              <a:ext uri="{FF2B5EF4-FFF2-40B4-BE49-F238E27FC236}">
                <a16:creationId xmlns:a16="http://schemas.microsoft.com/office/drawing/2014/main" id="{6024D0F7-DCBF-F472-1A14-22A4F4E0C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358" y="2892824"/>
            <a:ext cx="1427162" cy="337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87309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E6971C-BF2F-4BA2-93F5-E37908AF3262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pt-BR" altLang="en-US" sz="10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000" b="0"/>
              <a:t>Formulação Matemática para o                                   Problema do Caixeiro Viajante</a:t>
            </a:r>
            <a:r>
              <a:rPr lang="pt-BR" altLang="pt-BR" sz="3500"/>
              <a:t> 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151813" cy="382905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altLang="pt-BR" sz="2600"/>
              <a:t>Dados de entrada:</a:t>
            </a:r>
          </a:p>
          <a:p>
            <a:pPr marL="742950" lvl="1" indent="-285750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altLang="pt-BR" sz="2200"/>
              <a:t>Cidades: Conjunto de cidades</a:t>
            </a:r>
          </a:p>
          <a:p>
            <a:pPr marL="742950" lvl="1" indent="-285750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altLang="pt-BR" sz="2200"/>
              <a:t>d</a:t>
            </a:r>
            <a:r>
              <a:rPr lang="pt-BR" altLang="pt-BR" sz="2200" baseline="-25000"/>
              <a:t>ij</a:t>
            </a:r>
            <a:r>
              <a:rPr lang="pt-BR" altLang="pt-BR" sz="2200"/>
              <a:t> = distância entre as cidades i e j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pt-BR" altLang="pt-BR" sz="2600"/>
              <a:t>Variáveis de decisão:</a:t>
            </a:r>
          </a:p>
          <a:p>
            <a:pPr marL="742950" lvl="1" indent="-285750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altLang="pt-BR" sz="2200"/>
              <a:t>x</a:t>
            </a:r>
            <a:r>
              <a:rPr lang="pt-BR" altLang="pt-BR" sz="2200" baseline="-25000"/>
              <a:t>ij</a:t>
            </a:r>
            <a:r>
              <a:rPr lang="pt-BR" altLang="pt-BR" sz="2200"/>
              <a:t> = 1 se a aresta (i,j) será usada; 0, caso contrário</a:t>
            </a:r>
          </a:p>
          <a:p>
            <a:pPr marL="742950" lvl="1" indent="-285750" eaLnBrk="1" hangingPunct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altLang="pt-BR" sz="2200"/>
              <a:t>f</a:t>
            </a:r>
            <a:r>
              <a:rPr lang="pt-BR" altLang="pt-BR" sz="2200" baseline="-25000"/>
              <a:t>ij</a:t>
            </a:r>
            <a:r>
              <a:rPr lang="pt-BR" altLang="pt-BR" sz="2200"/>
              <a:t> = quantidade de fluxo de i para j</a:t>
            </a:r>
          </a:p>
          <a:p>
            <a:pPr eaLnBrk="1" hangingPunct="1">
              <a:buClr>
                <a:schemeClr val="tx1"/>
              </a:buClr>
            </a:pPr>
            <a:r>
              <a:rPr lang="pt-BR" altLang="pt-BR" sz="2600"/>
              <a:t>Função objetivo:</a:t>
            </a:r>
          </a:p>
          <a:p>
            <a:pPr eaLnBrk="1" hangingPunct="1">
              <a:buClr>
                <a:schemeClr val="tx1"/>
              </a:buClr>
            </a:pPr>
            <a:endParaRPr lang="pt-BR" altLang="pt-BR" sz="2600"/>
          </a:p>
        </p:txBody>
      </p:sp>
      <p:graphicFrame>
        <p:nvGraphicFramePr>
          <p:cNvPr id="30725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209800" y="5029200"/>
          <a:ext cx="31242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94838" imgH="355446" progId="Equation.3">
                  <p:embed/>
                </p:oleObj>
              </mc:Choice>
              <mc:Fallback>
                <p:oleObj name="Equation" r:id="rId3" imgW="1294838" imgH="355446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029200"/>
                        <a:ext cx="31242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52336E-3584-4CA3-8CCA-77CB357C50D1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pt-BR" altLang="en-US" sz="10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000" b="0"/>
              <a:t>Formulação Matemática para o                                   Problema do Caixeiro Viajante</a:t>
            </a:r>
            <a:r>
              <a:rPr lang="pt-BR" altLang="pt-BR" sz="3500"/>
              <a:t> </a:t>
            </a:r>
          </a:p>
        </p:txBody>
      </p:sp>
      <p:graphicFrame>
        <p:nvGraphicFramePr>
          <p:cNvPr id="32772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614363" y="2376488"/>
          <a:ext cx="3525837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62100" imgH="355600" progId="Equation.3">
                  <p:embed/>
                </p:oleObj>
              </mc:Choice>
              <mc:Fallback>
                <p:oleObj name="Equation" r:id="rId3" imgW="1562100" imgH="355600" progId="Equation.3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2376488"/>
                        <a:ext cx="3525837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64008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700"/>
              <a:t>1. De cada cidade i só sai uma aresta:</a:t>
            </a: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609600" y="3657600"/>
            <a:ext cx="64008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700"/>
              <a:t>2. A cada cidade j só chega uma aresta:</a:t>
            </a:r>
          </a:p>
        </p:txBody>
      </p:sp>
      <p:graphicFrame>
        <p:nvGraphicFramePr>
          <p:cNvPr id="32775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14363" y="4881563"/>
          <a:ext cx="3525837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48728" imgH="342751" progId="Equation.3">
                  <p:embed/>
                </p:oleObj>
              </mc:Choice>
              <mc:Fallback>
                <p:oleObj name="Equation" r:id="rId5" imgW="1548728" imgH="342751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4881563"/>
                        <a:ext cx="3525837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Oval 7"/>
          <p:cNvSpPr>
            <a:spLocks noChangeArrowheads="1"/>
          </p:cNvSpPr>
          <p:nvPr/>
        </p:nvSpPr>
        <p:spPr bwMode="auto">
          <a:xfrm>
            <a:off x="6629400" y="4648200"/>
            <a:ext cx="762000" cy="685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32777" name="Oval 8"/>
          <p:cNvSpPr>
            <a:spLocks noChangeArrowheads="1"/>
          </p:cNvSpPr>
          <p:nvPr/>
        </p:nvSpPr>
        <p:spPr bwMode="auto">
          <a:xfrm>
            <a:off x="5638800" y="2362200"/>
            <a:ext cx="762000" cy="685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32778" name="Line 9"/>
          <p:cNvSpPr>
            <a:spLocks noChangeShapeType="1"/>
          </p:cNvSpPr>
          <p:nvPr/>
        </p:nvSpPr>
        <p:spPr bwMode="auto">
          <a:xfrm>
            <a:off x="5638800" y="4419600"/>
            <a:ext cx="990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>
            <a:off x="5410200" y="4953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80" name="Line 11"/>
          <p:cNvSpPr>
            <a:spLocks noChangeShapeType="1"/>
          </p:cNvSpPr>
          <p:nvPr/>
        </p:nvSpPr>
        <p:spPr bwMode="auto">
          <a:xfrm flipV="1">
            <a:off x="5486400" y="50546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81" name="Line 12"/>
          <p:cNvSpPr>
            <a:spLocks noChangeShapeType="1"/>
          </p:cNvSpPr>
          <p:nvPr/>
        </p:nvSpPr>
        <p:spPr bwMode="auto">
          <a:xfrm flipV="1">
            <a:off x="6400800" y="23622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82" name="Line 13"/>
          <p:cNvSpPr>
            <a:spLocks noChangeShapeType="1"/>
          </p:cNvSpPr>
          <p:nvPr/>
        </p:nvSpPr>
        <p:spPr bwMode="auto">
          <a:xfrm>
            <a:off x="6400800" y="26670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83" name="Line 14"/>
          <p:cNvSpPr>
            <a:spLocks noChangeShapeType="1"/>
          </p:cNvSpPr>
          <p:nvPr/>
        </p:nvSpPr>
        <p:spPr bwMode="auto">
          <a:xfrm>
            <a:off x="6400800" y="2667000"/>
            <a:ext cx="914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84" name="Text Box 15"/>
          <p:cNvSpPr txBox="1">
            <a:spLocks noChangeArrowheads="1"/>
          </p:cNvSpPr>
          <p:nvPr/>
        </p:nvSpPr>
        <p:spPr bwMode="auto">
          <a:xfrm>
            <a:off x="5829300" y="2514600"/>
            <a:ext cx="3810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700"/>
              <a:t>i</a:t>
            </a:r>
          </a:p>
        </p:txBody>
      </p:sp>
      <p:sp>
        <p:nvSpPr>
          <p:cNvPr id="32785" name="Text Box 16"/>
          <p:cNvSpPr txBox="1">
            <a:spLocks noChangeArrowheads="1"/>
          </p:cNvSpPr>
          <p:nvPr/>
        </p:nvSpPr>
        <p:spPr bwMode="auto">
          <a:xfrm>
            <a:off x="6819900" y="4800600"/>
            <a:ext cx="3810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700"/>
              <a:t>i</a:t>
            </a:r>
          </a:p>
        </p:txBody>
      </p:sp>
      <p:sp>
        <p:nvSpPr>
          <p:cNvPr id="32786" name="Text Box 17"/>
          <p:cNvSpPr txBox="1">
            <a:spLocks noChangeArrowheads="1"/>
          </p:cNvSpPr>
          <p:nvPr/>
        </p:nvSpPr>
        <p:spPr bwMode="auto">
          <a:xfrm>
            <a:off x="228600" y="1247775"/>
            <a:ext cx="2057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900"/>
              <a:t>Restrições:</a:t>
            </a:r>
          </a:p>
        </p:txBody>
      </p:sp>
      <p:sp>
        <p:nvSpPr>
          <p:cNvPr id="32787" name="Line 18"/>
          <p:cNvSpPr>
            <a:spLocks noChangeShapeType="1"/>
          </p:cNvSpPr>
          <p:nvPr/>
        </p:nvSpPr>
        <p:spPr bwMode="auto">
          <a:xfrm>
            <a:off x="6858000" y="24257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88" name="Line 19"/>
          <p:cNvSpPr>
            <a:spLocks noChangeShapeType="1"/>
          </p:cNvSpPr>
          <p:nvPr/>
        </p:nvSpPr>
        <p:spPr bwMode="auto">
          <a:xfrm>
            <a:off x="6934200" y="24003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89" name="Line 20"/>
          <p:cNvSpPr>
            <a:spLocks noChangeShapeType="1"/>
          </p:cNvSpPr>
          <p:nvPr/>
        </p:nvSpPr>
        <p:spPr bwMode="auto">
          <a:xfrm>
            <a:off x="6858000" y="27813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90" name="Line 21"/>
          <p:cNvSpPr>
            <a:spLocks noChangeShapeType="1"/>
          </p:cNvSpPr>
          <p:nvPr/>
        </p:nvSpPr>
        <p:spPr bwMode="auto">
          <a:xfrm>
            <a:off x="6934200" y="28067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91" name="Line 22"/>
          <p:cNvSpPr>
            <a:spLocks noChangeShapeType="1"/>
          </p:cNvSpPr>
          <p:nvPr/>
        </p:nvSpPr>
        <p:spPr bwMode="auto">
          <a:xfrm>
            <a:off x="6019800" y="45085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92" name="Line 23"/>
          <p:cNvSpPr>
            <a:spLocks noChangeShapeType="1"/>
          </p:cNvSpPr>
          <p:nvPr/>
        </p:nvSpPr>
        <p:spPr bwMode="auto">
          <a:xfrm>
            <a:off x="6096000" y="45593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93" name="Line 24"/>
          <p:cNvSpPr>
            <a:spLocks noChangeShapeType="1"/>
          </p:cNvSpPr>
          <p:nvPr/>
        </p:nvSpPr>
        <p:spPr bwMode="auto">
          <a:xfrm>
            <a:off x="6019800" y="51689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2794" name="Line 25"/>
          <p:cNvSpPr>
            <a:spLocks noChangeShapeType="1"/>
          </p:cNvSpPr>
          <p:nvPr/>
        </p:nvSpPr>
        <p:spPr bwMode="auto">
          <a:xfrm>
            <a:off x="6096000" y="5156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pt-BR" altLang="pt-BR" sz="3000" b="0"/>
              <a:t>Formulação Matemática para o                                   Problema do Caixeiro Viajante</a:t>
            </a:r>
            <a:r>
              <a:rPr lang="pt-BR" altLang="pt-BR" sz="3500"/>
              <a:t> </a:t>
            </a:r>
          </a:p>
        </p:txBody>
      </p:sp>
      <p:graphicFrame>
        <p:nvGraphicFramePr>
          <p:cNvPr id="34821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706399602"/>
              </p:ext>
            </p:extLst>
          </p:nvPr>
        </p:nvGraphicFramePr>
        <p:xfrm>
          <a:off x="1187624" y="3933056"/>
          <a:ext cx="46243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16200" imgH="241300" progId="Equation.3">
                  <p:embed/>
                </p:oleObj>
              </mc:Choice>
              <mc:Fallback>
                <p:oleObj name="Equation" r:id="rId3" imgW="2616200" imgH="2413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933056"/>
                        <a:ext cx="462438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90600" y="5257800"/>
          <a:ext cx="3886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71700" imgH="241300" progId="Equation.3">
                  <p:embed/>
                </p:oleObj>
              </mc:Choice>
              <mc:Fallback>
                <p:oleObj name="Equation" r:id="rId5" imgW="2171700" imgH="241300" progId="Equation.3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257800"/>
                        <a:ext cx="38862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533400" y="1524000"/>
            <a:ext cx="76200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700" dirty="0"/>
              <a:t>3. O fluxo que chega a uma cidade </a:t>
            </a:r>
            <a:r>
              <a:rPr lang="pt-BR" altLang="pt-BR" sz="1700" i="1" dirty="0"/>
              <a:t>k</a:t>
            </a:r>
            <a:r>
              <a:rPr lang="pt-BR" altLang="pt-BR" sz="1700" dirty="0"/>
              <a:t> menos o que sai é igual a uma unidade:</a:t>
            </a:r>
          </a:p>
        </p:txBody>
      </p:sp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533400" y="3429000"/>
            <a:ext cx="80772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700" dirty="0"/>
              <a:t>4. O fluxo máximo em cada aresta é igual a </a:t>
            </a:r>
            <a:r>
              <a:rPr lang="pt-BR" altLang="pt-BR" sz="1700" i="1" dirty="0"/>
              <a:t>n</a:t>
            </a:r>
            <a:r>
              <a:rPr lang="pt-BR" altLang="pt-BR" sz="1700" dirty="0"/>
              <a:t>-1, sendo </a:t>
            </a:r>
            <a:r>
              <a:rPr lang="pt-BR" altLang="pt-BR" sz="1700" i="1" dirty="0"/>
              <a:t>n</a:t>
            </a:r>
            <a:r>
              <a:rPr lang="pt-BR" altLang="pt-BR" sz="1700" dirty="0"/>
              <a:t> o número de cidades:</a:t>
            </a:r>
          </a:p>
        </p:txBody>
      </p:sp>
      <p:graphicFrame>
        <p:nvGraphicFramePr>
          <p:cNvPr id="34831" name="Object 1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990600" y="5791200"/>
          <a:ext cx="41148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362200" imgH="241300" progId="Equation.3">
                  <p:embed/>
                </p:oleObj>
              </mc:Choice>
              <mc:Fallback>
                <p:oleObj name="Equation" r:id="rId7" imgW="2362200" imgH="241300" progId="Equation.3">
                  <p:embed/>
                  <p:pic>
                    <p:nvPicPr>
                      <p:cNvPr id="0" name="Object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791200"/>
                        <a:ext cx="41148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2" name="Text Box 15"/>
          <p:cNvSpPr txBox="1">
            <a:spLocks noChangeArrowheads="1"/>
          </p:cNvSpPr>
          <p:nvPr/>
        </p:nvSpPr>
        <p:spPr bwMode="auto">
          <a:xfrm>
            <a:off x="533400" y="4724400"/>
            <a:ext cx="74676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700"/>
              <a:t>5. Integralidade e não negatividade: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951359" y="2149410"/>
                <a:ext cx="5564857" cy="703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t-B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 ∈ 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𝐶𝑖𝑑𝑎𝑑𝑒𝑠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𝑖𝑘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 ∈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𝐶𝑖𝑑𝑎𝑑𝑒𝑠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  <m:t>𝑘𝑗</m:t>
                                  </m:r>
                                </m:sub>
                              </m:s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=1  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∀ 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∈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𝐶𝑖𝑑𝑎𝑑𝑒𝑠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| 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≠1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359" y="2149410"/>
                <a:ext cx="5564857" cy="70352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194A45-4B75-4F1C-877A-192CB72879A6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pt-BR" altLang="en-US" sz="10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500"/>
              <a:t>Problema do Caixeiro Viajante</a:t>
            </a:r>
            <a:br>
              <a:rPr lang="pt-BR" altLang="pt-BR" sz="3500"/>
            </a:br>
            <a:r>
              <a:rPr lang="pt-BR" altLang="pt-BR" sz="3500"/>
              <a:t>Complexidade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600" dirty="0"/>
              <a:t>PCV é da classe NP-difícil: ainda não existem algoritmos exatos que o resolva em tempo polinomial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 dirty="0"/>
              <a:t>No pior caso é necessário analisar toda a árvore de busca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 dirty="0"/>
              <a:t>À medida que </a:t>
            </a:r>
            <a:r>
              <a:rPr lang="pt-BR" altLang="pt-BR" sz="2600" i="1" dirty="0"/>
              <a:t>n</a:t>
            </a:r>
            <a:r>
              <a:rPr lang="pt-BR" altLang="pt-BR" sz="2600" dirty="0"/>
              <a:t> cresce, o tempo de execução para obter a solução ótima pode ser proibitivo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 dirty="0"/>
              <a:t>Inviável resolvê-lo exclusivamente por métodos exatos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 dirty="0"/>
              <a:t>Resolvido por métodos heurísticos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2236728-5662-4CF0-867D-6EDBD011CBA3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pt-BR" altLang="en-US" sz="100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500"/>
              <a:t>Heurísticas construtivas para o Problema do Caixeiro Viajante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dirty="0"/>
              <a:t>Vizinho mais próximo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pt-BR" altLang="pt-BR" dirty="0" err="1"/>
              <a:t>Idéia</a:t>
            </a:r>
            <a:r>
              <a:rPr lang="pt-BR" altLang="pt-BR" dirty="0"/>
              <a:t> central:</a:t>
            </a:r>
          </a:p>
          <a:p>
            <a:pPr marL="1038225" lvl="2" indent="-285750" eaLnBrk="1" hangingPunct="1">
              <a:lnSpc>
                <a:spcPct val="80000"/>
              </a:lnSpc>
            </a:pPr>
            <a:r>
              <a:rPr lang="pt-BR" altLang="pt-BR" dirty="0"/>
              <a:t>Construir uma rota passo a passo, adicionando à solução corrente a cidade mais próxima (ainda não visitada) da última cidade inserida;</a:t>
            </a:r>
          </a:p>
          <a:p>
            <a:pPr marL="1038225" lvl="2" indent="-285750" eaLnBrk="1" hangingPunct="1">
              <a:lnSpc>
                <a:spcPct val="80000"/>
              </a:lnSpc>
            </a:pPr>
            <a:r>
              <a:rPr lang="pt-BR" altLang="pt-BR" dirty="0"/>
              <a:t>Encerrar o procedimento construtivo quando todas as cidades forem visitadas. Neste caso, fazer a ligação da última cidade visitada à primeira.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DABABB-1778-472E-997D-F3A68136A75C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pt-BR" altLang="en-US" sz="100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12750"/>
            <a:ext cx="6953250" cy="639763"/>
          </a:xfrm>
        </p:spPr>
        <p:txBody>
          <a:bodyPr/>
          <a:lstStyle/>
          <a:p>
            <a:pPr algn="ctr" eaLnBrk="1" hangingPunct="1"/>
            <a:r>
              <a:rPr lang="pt-BR" altLang="pt-BR" sz="2700"/>
              <a:t>PCV – Vizinho mais Próximo</a:t>
            </a:r>
            <a:br>
              <a:rPr lang="pt-BR" altLang="pt-BR" sz="2700"/>
            </a:br>
            <a:r>
              <a:rPr lang="pt-BR" altLang="pt-BR" sz="2700"/>
              <a:t>Exemplo - Passo 1</a:t>
            </a:r>
          </a:p>
        </p:txBody>
      </p:sp>
      <p:sp>
        <p:nvSpPr>
          <p:cNvPr id="301059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43013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  <p:graphicFrame>
        <p:nvGraphicFramePr>
          <p:cNvPr id="301061" name="Group 5"/>
          <p:cNvGraphicFramePr>
            <a:graphicFrameLocks noGrp="1"/>
          </p:cNvGraphicFramePr>
          <p:nvPr/>
        </p:nvGraphicFramePr>
        <p:xfrm>
          <a:off x="6732588" y="1143000"/>
          <a:ext cx="1163637" cy="1674815"/>
        </p:xfrm>
        <a:graphic>
          <a:graphicData uri="http://schemas.openxmlformats.org/drawingml/2006/table">
            <a:tbl>
              <a:tblPr/>
              <a:tblGrid>
                <a:gridCol w="37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</a:t>
                      </a:r>
                      <a:endParaRPr kumimoji="0" lang="pt-BR" altLang="pt-BR" sz="1100" b="1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3044" name="Oval 37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43045" name="Oval 38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43046" name="Oval 39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43047" name="Oval 40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01097" name="Group 41"/>
          <p:cNvGraphicFramePr>
            <a:graphicFrameLocks noGrp="1"/>
          </p:cNvGraphicFramePr>
          <p:nvPr/>
        </p:nvGraphicFramePr>
        <p:xfrm>
          <a:off x="708025" y="1143000"/>
          <a:ext cx="2855913" cy="19113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1163" name="Oval 107"/>
          <p:cNvSpPr>
            <a:spLocks noChangeArrowheads="1"/>
          </p:cNvSpPr>
          <p:nvPr/>
        </p:nvSpPr>
        <p:spPr bwMode="auto">
          <a:xfrm>
            <a:off x="6659563" y="1447800"/>
            <a:ext cx="1308100" cy="228600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301164" name="Rectangle 108"/>
          <p:cNvSpPr>
            <a:spLocks noGrp="1" noChangeArrowheads="1"/>
          </p:cNvSpPr>
          <p:nvPr>
            <p:ph type="body" idx="1"/>
          </p:nvPr>
        </p:nvSpPr>
        <p:spPr>
          <a:xfrm>
            <a:off x="5394325" y="4881563"/>
            <a:ext cx="2038350" cy="417512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301165" name="Text Box 109"/>
          <p:cNvSpPr txBox="1">
            <a:spLocks noChangeArrowheads="1"/>
          </p:cNvSpPr>
          <p:nvPr/>
        </p:nvSpPr>
        <p:spPr bwMode="auto">
          <a:xfrm>
            <a:off x="6816725" y="4867275"/>
            <a:ext cx="27622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1</a:t>
            </a:r>
          </a:p>
        </p:txBody>
      </p:sp>
      <p:cxnSp>
        <p:nvCxnSpPr>
          <p:cNvPr id="301166" name="AutoShape 110"/>
          <p:cNvCxnSpPr>
            <a:cxnSpLocks noChangeShapeType="1"/>
            <a:stCxn id="43047" idx="7"/>
            <a:endCxn id="301059" idx="3"/>
          </p:cNvCxnSpPr>
          <p:nvPr/>
        </p:nvCxnSpPr>
        <p:spPr bwMode="auto">
          <a:xfrm flipV="1">
            <a:off x="1206500" y="3949700"/>
            <a:ext cx="7366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1167" name="Text Box 111"/>
          <p:cNvSpPr txBox="1">
            <a:spLocks noChangeArrowheads="1"/>
          </p:cNvSpPr>
          <p:nvPr/>
        </p:nvSpPr>
        <p:spPr bwMode="auto">
          <a:xfrm>
            <a:off x="1333500" y="40513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0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301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3B3B1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01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010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1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1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1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1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163" grpId="0" animBg="1"/>
      <p:bldP spid="301164" grpId="0" build="p"/>
      <p:bldP spid="301165" grpId="0"/>
      <p:bldP spid="30116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269FD2-CAD0-4828-B151-0767B9ECCC0F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pt-BR" altLang="en-US" sz="10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12750"/>
            <a:ext cx="7024687" cy="639763"/>
          </a:xfrm>
        </p:spPr>
        <p:txBody>
          <a:bodyPr/>
          <a:lstStyle/>
          <a:p>
            <a:pPr algn="ctr" eaLnBrk="1" hangingPunct="1"/>
            <a:r>
              <a:rPr lang="pt-BR" altLang="pt-BR" sz="2700"/>
              <a:t>PCV – Vizinho mais Próximo</a:t>
            </a:r>
            <a:br>
              <a:rPr lang="pt-BR" altLang="pt-BR" sz="2700"/>
            </a:br>
            <a:r>
              <a:rPr lang="pt-BR" altLang="pt-BR" sz="2700"/>
              <a:t>Exemplo - Passo 2</a:t>
            </a: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  <p:graphicFrame>
        <p:nvGraphicFramePr>
          <p:cNvPr id="302085" name="Group 5"/>
          <p:cNvGraphicFramePr>
            <a:graphicFrameLocks noGrp="1"/>
          </p:cNvGraphicFramePr>
          <p:nvPr/>
        </p:nvGraphicFramePr>
        <p:xfrm>
          <a:off x="6732588" y="1143000"/>
          <a:ext cx="1163637" cy="1400177"/>
        </p:xfrm>
        <a:graphic>
          <a:graphicData uri="http://schemas.openxmlformats.org/drawingml/2006/table">
            <a:tbl>
              <a:tblPr/>
              <a:tblGrid>
                <a:gridCol w="37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</a:t>
                      </a:r>
                      <a:endParaRPr kumimoji="0" lang="pt-BR" altLang="pt-BR" sz="1100" b="1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02113" name="Oval 33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45089" name="Oval 34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45090" name="Oval 35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45091" name="Oval 36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02117" name="Group 37"/>
          <p:cNvGraphicFramePr>
            <a:graphicFrameLocks noGrp="1"/>
          </p:cNvGraphicFramePr>
          <p:nvPr/>
        </p:nvGraphicFramePr>
        <p:xfrm>
          <a:off x="708025" y="1143000"/>
          <a:ext cx="2855913" cy="19113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2183" name="Oval 103"/>
          <p:cNvSpPr>
            <a:spLocks noChangeArrowheads="1"/>
          </p:cNvSpPr>
          <p:nvPr/>
        </p:nvSpPr>
        <p:spPr bwMode="auto">
          <a:xfrm>
            <a:off x="6659563" y="1727200"/>
            <a:ext cx="1308100" cy="228600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302184" name="Rectangle 104"/>
          <p:cNvSpPr>
            <a:spLocks noGrp="1" noChangeArrowheads="1"/>
          </p:cNvSpPr>
          <p:nvPr>
            <p:ph type="body" idx="1"/>
          </p:nvPr>
        </p:nvSpPr>
        <p:spPr>
          <a:xfrm>
            <a:off x="5394325" y="4881563"/>
            <a:ext cx="2038350" cy="417512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302185" name="Text Box 105"/>
          <p:cNvSpPr txBox="1">
            <a:spLocks noChangeArrowheads="1"/>
          </p:cNvSpPr>
          <p:nvPr/>
        </p:nvSpPr>
        <p:spPr bwMode="auto">
          <a:xfrm>
            <a:off x="6877050" y="4867275"/>
            <a:ext cx="10795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1 + 1 = 2</a:t>
            </a:r>
          </a:p>
        </p:txBody>
      </p:sp>
      <p:cxnSp>
        <p:nvCxnSpPr>
          <p:cNvPr id="45161" name="AutoShape 106"/>
          <p:cNvCxnSpPr>
            <a:cxnSpLocks noChangeShapeType="1"/>
            <a:stCxn id="45091" idx="7"/>
            <a:endCxn id="45060" idx="3"/>
          </p:cNvCxnSpPr>
          <p:nvPr/>
        </p:nvCxnSpPr>
        <p:spPr bwMode="auto">
          <a:xfrm flipV="1">
            <a:off x="1206500" y="3949700"/>
            <a:ext cx="7366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162" name="Text Box 107"/>
          <p:cNvSpPr txBox="1">
            <a:spLocks noChangeArrowheads="1"/>
          </p:cNvSpPr>
          <p:nvPr/>
        </p:nvSpPr>
        <p:spPr bwMode="auto">
          <a:xfrm>
            <a:off x="1333500" y="40513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302188" name="AutoShape 108"/>
          <p:cNvCxnSpPr>
            <a:cxnSpLocks noChangeShapeType="1"/>
            <a:stCxn id="45060" idx="6"/>
            <a:endCxn id="302113" idx="2"/>
          </p:cNvCxnSpPr>
          <p:nvPr/>
        </p:nvCxnSpPr>
        <p:spPr bwMode="auto">
          <a:xfrm>
            <a:off x="2311400" y="3797300"/>
            <a:ext cx="1981200" cy="838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2189" name="Text Box 109"/>
          <p:cNvSpPr txBox="1">
            <a:spLocks noChangeArrowheads="1"/>
          </p:cNvSpPr>
          <p:nvPr/>
        </p:nvSpPr>
        <p:spPr bwMode="auto">
          <a:xfrm>
            <a:off x="2463800" y="36957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02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302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3B3B1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02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02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2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2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2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2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183" grpId="0" animBg="1"/>
      <p:bldP spid="302184" grpId="0" build="p"/>
      <p:bldP spid="302185" grpId="0"/>
      <p:bldP spid="30218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CB6A3C-957E-446B-A9A0-25EC4B19DFD2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pt-BR" altLang="en-US" sz="10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12750"/>
            <a:ext cx="7024687" cy="639763"/>
          </a:xfrm>
        </p:spPr>
        <p:txBody>
          <a:bodyPr/>
          <a:lstStyle/>
          <a:p>
            <a:pPr algn="ctr" eaLnBrk="1" hangingPunct="1"/>
            <a:r>
              <a:rPr lang="pt-BR" altLang="pt-BR" sz="2700"/>
              <a:t>PCV – Vizinho mais Próximo</a:t>
            </a:r>
            <a:br>
              <a:rPr lang="pt-BR" altLang="pt-BR" sz="2700"/>
            </a:br>
            <a:r>
              <a:rPr lang="pt-BR" altLang="pt-BR" sz="2700"/>
              <a:t>Exemplo - Passo 3</a:t>
            </a:r>
          </a:p>
        </p:txBody>
      </p:sp>
      <p:sp>
        <p:nvSpPr>
          <p:cNvPr id="47108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303108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  <p:graphicFrame>
        <p:nvGraphicFramePr>
          <p:cNvPr id="303109" name="Group 5"/>
          <p:cNvGraphicFramePr>
            <a:graphicFrameLocks noGrp="1"/>
          </p:cNvGraphicFramePr>
          <p:nvPr/>
        </p:nvGraphicFramePr>
        <p:xfrm>
          <a:off x="6732588" y="1143000"/>
          <a:ext cx="1163637" cy="1125539"/>
        </p:xfrm>
        <a:graphic>
          <a:graphicData uri="http://schemas.openxmlformats.org/drawingml/2006/table">
            <a:tbl>
              <a:tblPr/>
              <a:tblGrid>
                <a:gridCol w="37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</a:t>
                      </a:r>
                      <a:endParaRPr kumimoji="0" lang="pt-BR" altLang="pt-BR" sz="1100" b="1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132" name="Oval 29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47133" name="Oval 30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47134" name="Oval 31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47135" name="Oval 32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03137" name="Group 33"/>
          <p:cNvGraphicFramePr>
            <a:graphicFrameLocks noGrp="1"/>
          </p:cNvGraphicFramePr>
          <p:nvPr/>
        </p:nvGraphicFramePr>
        <p:xfrm>
          <a:off x="708025" y="1143000"/>
          <a:ext cx="2855913" cy="19113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3203" name="Oval 99"/>
          <p:cNvSpPr>
            <a:spLocks noChangeArrowheads="1"/>
          </p:cNvSpPr>
          <p:nvPr/>
        </p:nvSpPr>
        <p:spPr bwMode="auto">
          <a:xfrm>
            <a:off x="6659563" y="1727200"/>
            <a:ext cx="1308100" cy="228600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303204" name="Rectangle 100"/>
          <p:cNvSpPr>
            <a:spLocks noGrp="1" noChangeArrowheads="1"/>
          </p:cNvSpPr>
          <p:nvPr>
            <p:ph type="body" idx="1"/>
          </p:nvPr>
        </p:nvSpPr>
        <p:spPr>
          <a:xfrm>
            <a:off x="5394325" y="4881563"/>
            <a:ext cx="2038350" cy="417512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303205" name="Text Box 101"/>
          <p:cNvSpPr txBox="1">
            <a:spLocks noChangeArrowheads="1"/>
          </p:cNvSpPr>
          <p:nvPr/>
        </p:nvSpPr>
        <p:spPr bwMode="auto">
          <a:xfrm>
            <a:off x="7019925" y="4867275"/>
            <a:ext cx="865188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2 + 3 = 5</a:t>
            </a:r>
          </a:p>
        </p:txBody>
      </p:sp>
      <p:cxnSp>
        <p:nvCxnSpPr>
          <p:cNvPr id="47205" name="AutoShape 102"/>
          <p:cNvCxnSpPr>
            <a:cxnSpLocks noChangeShapeType="1"/>
            <a:stCxn id="47135" idx="7"/>
            <a:endCxn id="47108" idx="3"/>
          </p:cNvCxnSpPr>
          <p:nvPr/>
        </p:nvCxnSpPr>
        <p:spPr bwMode="auto">
          <a:xfrm flipV="1">
            <a:off x="1206500" y="3949700"/>
            <a:ext cx="7366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206" name="Text Box 103"/>
          <p:cNvSpPr txBox="1">
            <a:spLocks noChangeArrowheads="1"/>
          </p:cNvSpPr>
          <p:nvPr/>
        </p:nvSpPr>
        <p:spPr bwMode="auto">
          <a:xfrm>
            <a:off x="1333500" y="40513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47207" name="AutoShape 104"/>
          <p:cNvCxnSpPr>
            <a:cxnSpLocks noChangeShapeType="1"/>
            <a:stCxn id="47108" idx="6"/>
            <a:endCxn id="47132" idx="2"/>
          </p:cNvCxnSpPr>
          <p:nvPr/>
        </p:nvCxnSpPr>
        <p:spPr bwMode="auto">
          <a:xfrm>
            <a:off x="2311400" y="3797300"/>
            <a:ext cx="1981200" cy="838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208" name="Text Box 105"/>
          <p:cNvSpPr txBox="1">
            <a:spLocks noChangeArrowheads="1"/>
          </p:cNvSpPr>
          <p:nvPr/>
        </p:nvSpPr>
        <p:spPr bwMode="auto">
          <a:xfrm>
            <a:off x="2576513" y="37465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303210" name="AutoShape 106"/>
          <p:cNvCxnSpPr>
            <a:cxnSpLocks noChangeShapeType="1"/>
            <a:stCxn id="47132" idx="3"/>
            <a:endCxn id="303108" idx="7"/>
          </p:cNvCxnSpPr>
          <p:nvPr/>
        </p:nvCxnSpPr>
        <p:spPr bwMode="auto">
          <a:xfrm flipH="1">
            <a:off x="3644900" y="4787900"/>
            <a:ext cx="711200" cy="558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3211" name="Text Box 107"/>
          <p:cNvSpPr txBox="1">
            <a:spLocks noChangeArrowheads="1"/>
          </p:cNvSpPr>
          <p:nvPr/>
        </p:nvSpPr>
        <p:spPr bwMode="auto">
          <a:xfrm>
            <a:off x="3949700" y="49911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0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3B3B1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3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3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3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3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203" grpId="0" animBg="1"/>
      <p:bldP spid="303204" grpId="0" build="p"/>
      <p:bldP spid="303205" grpId="0"/>
      <p:bldP spid="3032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2703E8A-249B-47AF-AD3F-E9DA20952212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pt-BR" altLang="en-US" sz="100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12750"/>
            <a:ext cx="7169150" cy="639763"/>
          </a:xfrm>
        </p:spPr>
        <p:txBody>
          <a:bodyPr/>
          <a:lstStyle/>
          <a:p>
            <a:pPr algn="ctr" eaLnBrk="1" hangingPunct="1"/>
            <a:r>
              <a:rPr lang="pt-BR" altLang="pt-BR" sz="2700"/>
              <a:t>PCV – Vizinho mais Próximo</a:t>
            </a:r>
            <a:br>
              <a:rPr lang="pt-BR" altLang="pt-BR" sz="2700"/>
            </a:br>
            <a:r>
              <a:rPr lang="pt-BR" altLang="pt-BR" sz="2700"/>
              <a:t>Exemplo - Passo 4</a:t>
            </a:r>
          </a:p>
        </p:txBody>
      </p:sp>
      <p:sp>
        <p:nvSpPr>
          <p:cNvPr id="49156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49157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  <p:graphicFrame>
        <p:nvGraphicFramePr>
          <p:cNvPr id="304133" name="Group 5"/>
          <p:cNvGraphicFramePr>
            <a:graphicFrameLocks noGrp="1"/>
          </p:cNvGraphicFramePr>
          <p:nvPr/>
        </p:nvGraphicFramePr>
        <p:xfrm>
          <a:off x="6732588" y="1143000"/>
          <a:ext cx="1163637" cy="850901"/>
        </p:xfrm>
        <a:graphic>
          <a:graphicData uri="http://schemas.openxmlformats.org/drawingml/2006/table">
            <a:tbl>
              <a:tblPr/>
              <a:tblGrid>
                <a:gridCol w="37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</a:t>
                      </a:r>
                      <a:endParaRPr kumimoji="0" lang="pt-BR" altLang="pt-BR" sz="1100" b="1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9176" name="Oval 25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49177" name="Oval 26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304155" name="Oval 27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49179" name="Oval 28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04157" name="Group 29"/>
          <p:cNvGraphicFramePr>
            <a:graphicFrameLocks noGrp="1"/>
          </p:cNvGraphicFramePr>
          <p:nvPr/>
        </p:nvGraphicFramePr>
        <p:xfrm>
          <a:off x="708025" y="1143000"/>
          <a:ext cx="2855913" cy="19113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4223" name="Oval 95"/>
          <p:cNvSpPr>
            <a:spLocks noChangeArrowheads="1"/>
          </p:cNvSpPr>
          <p:nvPr/>
        </p:nvSpPr>
        <p:spPr bwMode="auto">
          <a:xfrm>
            <a:off x="6659563" y="1727200"/>
            <a:ext cx="1308100" cy="228600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304224" name="Rectangle 96"/>
          <p:cNvSpPr>
            <a:spLocks noGrp="1" noChangeArrowheads="1"/>
          </p:cNvSpPr>
          <p:nvPr>
            <p:ph type="body" idx="1"/>
          </p:nvPr>
        </p:nvSpPr>
        <p:spPr>
          <a:xfrm>
            <a:off x="5394325" y="4881563"/>
            <a:ext cx="2038350" cy="417512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304225" name="Text Box 97"/>
          <p:cNvSpPr txBox="1">
            <a:spLocks noChangeArrowheads="1"/>
          </p:cNvSpPr>
          <p:nvPr/>
        </p:nvSpPr>
        <p:spPr bwMode="auto">
          <a:xfrm>
            <a:off x="6877050" y="4867275"/>
            <a:ext cx="8636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5 + 2 = 7</a:t>
            </a:r>
          </a:p>
        </p:txBody>
      </p:sp>
      <p:cxnSp>
        <p:nvCxnSpPr>
          <p:cNvPr id="49249" name="AutoShape 98"/>
          <p:cNvCxnSpPr>
            <a:cxnSpLocks noChangeShapeType="1"/>
            <a:stCxn id="49179" idx="7"/>
            <a:endCxn id="49156" idx="3"/>
          </p:cNvCxnSpPr>
          <p:nvPr/>
        </p:nvCxnSpPr>
        <p:spPr bwMode="auto">
          <a:xfrm flipV="1">
            <a:off x="1206500" y="3949700"/>
            <a:ext cx="7366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250" name="Text Box 99"/>
          <p:cNvSpPr txBox="1">
            <a:spLocks noChangeArrowheads="1"/>
          </p:cNvSpPr>
          <p:nvPr/>
        </p:nvSpPr>
        <p:spPr bwMode="auto">
          <a:xfrm>
            <a:off x="1333500" y="40513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49251" name="AutoShape 100"/>
          <p:cNvCxnSpPr>
            <a:cxnSpLocks noChangeShapeType="1"/>
            <a:stCxn id="49156" idx="6"/>
            <a:endCxn id="49176" idx="2"/>
          </p:cNvCxnSpPr>
          <p:nvPr/>
        </p:nvCxnSpPr>
        <p:spPr bwMode="auto">
          <a:xfrm>
            <a:off x="2311400" y="3797300"/>
            <a:ext cx="1981200" cy="838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252" name="Text Box 101"/>
          <p:cNvSpPr txBox="1">
            <a:spLocks noChangeArrowheads="1"/>
          </p:cNvSpPr>
          <p:nvPr/>
        </p:nvSpPr>
        <p:spPr bwMode="auto">
          <a:xfrm>
            <a:off x="2576513" y="37465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49253" name="AutoShape 102"/>
          <p:cNvCxnSpPr>
            <a:cxnSpLocks noChangeShapeType="1"/>
            <a:stCxn id="49176" idx="3"/>
            <a:endCxn id="49157" idx="7"/>
          </p:cNvCxnSpPr>
          <p:nvPr/>
        </p:nvCxnSpPr>
        <p:spPr bwMode="auto">
          <a:xfrm flipH="1">
            <a:off x="3644900" y="4787900"/>
            <a:ext cx="711200" cy="558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254" name="Text Box 103"/>
          <p:cNvSpPr txBox="1">
            <a:spLocks noChangeArrowheads="1"/>
          </p:cNvSpPr>
          <p:nvPr/>
        </p:nvSpPr>
        <p:spPr bwMode="auto">
          <a:xfrm>
            <a:off x="3949700" y="49911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3</a:t>
            </a:r>
          </a:p>
        </p:txBody>
      </p:sp>
      <p:cxnSp>
        <p:nvCxnSpPr>
          <p:cNvPr id="304232" name="AutoShape 104"/>
          <p:cNvCxnSpPr>
            <a:cxnSpLocks noChangeShapeType="1"/>
            <a:stCxn id="49157" idx="2"/>
            <a:endCxn id="304155" idx="6"/>
          </p:cNvCxnSpPr>
          <p:nvPr/>
        </p:nvCxnSpPr>
        <p:spPr bwMode="auto">
          <a:xfrm flipH="1">
            <a:off x="2311400" y="5499100"/>
            <a:ext cx="965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4233" name="Text Box 105"/>
          <p:cNvSpPr txBox="1">
            <a:spLocks noChangeArrowheads="1"/>
          </p:cNvSpPr>
          <p:nvPr/>
        </p:nvSpPr>
        <p:spPr bwMode="auto">
          <a:xfrm>
            <a:off x="2692400" y="54657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0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304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3B3B1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04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04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4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4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4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4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223" grpId="0" animBg="1"/>
      <p:bldP spid="304224" grpId="0" build="p"/>
      <p:bldP spid="304225" grpId="0"/>
      <p:bldP spid="3042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DAE895-66BA-403C-885D-ACD10993F3E8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pt-BR" altLang="en-US" sz="100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12750"/>
            <a:ext cx="6881812" cy="639763"/>
          </a:xfrm>
        </p:spPr>
        <p:txBody>
          <a:bodyPr/>
          <a:lstStyle/>
          <a:p>
            <a:pPr algn="ctr" eaLnBrk="1" hangingPunct="1"/>
            <a:r>
              <a:rPr lang="pt-BR" altLang="pt-BR" sz="2700"/>
              <a:t>PCV – Vizinho mais Próximo</a:t>
            </a:r>
            <a:br>
              <a:rPr lang="pt-BR" altLang="pt-BR" sz="2700"/>
            </a:br>
            <a:r>
              <a:rPr lang="pt-BR" altLang="pt-BR" sz="2700"/>
              <a:t>Exemplo - Passo 5</a:t>
            </a:r>
          </a:p>
        </p:txBody>
      </p:sp>
      <p:sp>
        <p:nvSpPr>
          <p:cNvPr id="51204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51205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  <p:graphicFrame>
        <p:nvGraphicFramePr>
          <p:cNvPr id="305157" name="Group 5"/>
          <p:cNvGraphicFramePr>
            <a:graphicFrameLocks noGrp="1"/>
          </p:cNvGraphicFramePr>
          <p:nvPr/>
        </p:nvGraphicFramePr>
        <p:xfrm>
          <a:off x="6732588" y="1143000"/>
          <a:ext cx="1163637" cy="576263"/>
        </p:xfrm>
        <a:graphic>
          <a:graphicData uri="http://schemas.openxmlformats.org/drawingml/2006/table">
            <a:tbl>
              <a:tblPr/>
              <a:tblGrid>
                <a:gridCol w="373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</a:t>
                      </a:r>
                      <a:endParaRPr kumimoji="0" lang="pt-BR" altLang="pt-BR" sz="1100" b="1" i="1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220" name="Oval 21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305174" name="Oval 22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51222" name="Oval 23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51223" name="Oval 24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05177" name="Group 25"/>
          <p:cNvGraphicFramePr>
            <a:graphicFrameLocks noGrp="1"/>
          </p:cNvGraphicFramePr>
          <p:nvPr/>
        </p:nvGraphicFramePr>
        <p:xfrm>
          <a:off x="708025" y="1143000"/>
          <a:ext cx="2855913" cy="19113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5243" name="Rectangle 91"/>
          <p:cNvSpPr>
            <a:spLocks noGrp="1" noChangeArrowheads="1"/>
          </p:cNvSpPr>
          <p:nvPr>
            <p:ph type="body" idx="1"/>
          </p:nvPr>
        </p:nvSpPr>
        <p:spPr>
          <a:xfrm>
            <a:off x="5394325" y="4881563"/>
            <a:ext cx="2038350" cy="417512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305244" name="Text Box 92"/>
          <p:cNvSpPr txBox="1">
            <a:spLocks noChangeArrowheads="1"/>
          </p:cNvSpPr>
          <p:nvPr/>
        </p:nvSpPr>
        <p:spPr bwMode="auto">
          <a:xfrm>
            <a:off x="6877050" y="4867275"/>
            <a:ext cx="10795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7 + 7 = 14</a:t>
            </a:r>
          </a:p>
        </p:txBody>
      </p:sp>
      <p:cxnSp>
        <p:nvCxnSpPr>
          <p:cNvPr id="51292" name="AutoShape 93"/>
          <p:cNvCxnSpPr>
            <a:cxnSpLocks noChangeShapeType="1"/>
            <a:stCxn id="51223" idx="7"/>
            <a:endCxn id="51204" idx="3"/>
          </p:cNvCxnSpPr>
          <p:nvPr/>
        </p:nvCxnSpPr>
        <p:spPr bwMode="auto">
          <a:xfrm flipV="1">
            <a:off x="1206500" y="3949700"/>
            <a:ext cx="7366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93" name="Text Box 94"/>
          <p:cNvSpPr txBox="1">
            <a:spLocks noChangeArrowheads="1"/>
          </p:cNvSpPr>
          <p:nvPr/>
        </p:nvSpPr>
        <p:spPr bwMode="auto">
          <a:xfrm>
            <a:off x="1333500" y="40513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51294" name="AutoShape 95"/>
          <p:cNvCxnSpPr>
            <a:cxnSpLocks noChangeShapeType="1"/>
            <a:stCxn id="51204" idx="6"/>
            <a:endCxn id="51220" idx="2"/>
          </p:cNvCxnSpPr>
          <p:nvPr/>
        </p:nvCxnSpPr>
        <p:spPr bwMode="auto">
          <a:xfrm>
            <a:off x="2311400" y="3797300"/>
            <a:ext cx="1981200" cy="838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95" name="Text Box 96"/>
          <p:cNvSpPr txBox="1">
            <a:spLocks noChangeArrowheads="1"/>
          </p:cNvSpPr>
          <p:nvPr/>
        </p:nvSpPr>
        <p:spPr bwMode="auto">
          <a:xfrm>
            <a:off x="2576513" y="37465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51296" name="AutoShape 97"/>
          <p:cNvCxnSpPr>
            <a:cxnSpLocks noChangeShapeType="1"/>
            <a:stCxn id="51220" idx="3"/>
            <a:endCxn id="51205" idx="7"/>
          </p:cNvCxnSpPr>
          <p:nvPr/>
        </p:nvCxnSpPr>
        <p:spPr bwMode="auto">
          <a:xfrm flipH="1">
            <a:off x="3644900" y="4787900"/>
            <a:ext cx="711200" cy="558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97" name="Text Box 98"/>
          <p:cNvSpPr txBox="1">
            <a:spLocks noChangeArrowheads="1"/>
          </p:cNvSpPr>
          <p:nvPr/>
        </p:nvSpPr>
        <p:spPr bwMode="auto">
          <a:xfrm>
            <a:off x="3949700" y="49911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3</a:t>
            </a:r>
          </a:p>
        </p:txBody>
      </p:sp>
      <p:cxnSp>
        <p:nvCxnSpPr>
          <p:cNvPr id="51298" name="AutoShape 99"/>
          <p:cNvCxnSpPr>
            <a:cxnSpLocks noChangeShapeType="1"/>
            <a:stCxn id="51205" idx="2"/>
            <a:endCxn id="51222" idx="6"/>
          </p:cNvCxnSpPr>
          <p:nvPr/>
        </p:nvCxnSpPr>
        <p:spPr bwMode="auto">
          <a:xfrm flipH="1">
            <a:off x="2311400" y="5499100"/>
            <a:ext cx="965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99" name="Text Box 100"/>
          <p:cNvSpPr txBox="1">
            <a:spLocks noChangeArrowheads="1"/>
          </p:cNvSpPr>
          <p:nvPr/>
        </p:nvSpPr>
        <p:spPr bwMode="auto">
          <a:xfrm>
            <a:off x="2692400" y="54657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  <p:cxnSp>
        <p:nvCxnSpPr>
          <p:cNvPr id="305253" name="AutoShape 101"/>
          <p:cNvCxnSpPr>
            <a:cxnSpLocks noChangeShapeType="1"/>
            <a:stCxn id="51222" idx="7"/>
            <a:endCxn id="305174" idx="3"/>
          </p:cNvCxnSpPr>
          <p:nvPr/>
        </p:nvCxnSpPr>
        <p:spPr bwMode="auto">
          <a:xfrm flipV="1">
            <a:off x="2247900" y="3949700"/>
            <a:ext cx="1092200" cy="139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5254" name="Text Box 102"/>
          <p:cNvSpPr txBox="1">
            <a:spLocks noChangeArrowheads="1"/>
          </p:cNvSpPr>
          <p:nvPr/>
        </p:nvSpPr>
        <p:spPr bwMode="auto">
          <a:xfrm>
            <a:off x="2705100" y="46228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0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3B3B1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5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5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5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5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243" grpId="0" build="p"/>
      <p:bldP spid="305244" grpId="0"/>
      <p:bldP spid="3052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72582A-4387-4E29-897D-8800D2E2BD8A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pt-BR" altLang="en-US" sz="10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Heurísticas clássicas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 eaLnBrk="1" hangingPunct="1"/>
            <a:r>
              <a:rPr lang="pt-BR" altLang="pt-BR"/>
              <a:t>Classificadas em:</a:t>
            </a:r>
          </a:p>
          <a:p>
            <a:pPr lvl="1" eaLnBrk="1" hangingPunct="1"/>
            <a:r>
              <a:rPr lang="pt-BR" altLang="pt-BR"/>
              <a:t>Construtivas</a:t>
            </a:r>
          </a:p>
          <a:p>
            <a:pPr lvl="2" eaLnBrk="1" hangingPunct="1"/>
            <a:r>
              <a:rPr lang="pt-BR" altLang="pt-BR"/>
              <a:t>Consistem em construir uma solução passo a passo, elemento por elemento</a:t>
            </a:r>
          </a:p>
          <a:p>
            <a:pPr lvl="1" eaLnBrk="1" hangingPunct="1"/>
            <a:r>
              <a:rPr lang="pt-BR" altLang="pt-BR"/>
              <a:t>Refinamento</a:t>
            </a:r>
          </a:p>
          <a:p>
            <a:pPr lvl="2" eaLnBrk="1" hangingPunct="1"/>
            <a:r>
              <a:rPr lang="pt-BR" altLang="pt-BR"/>
              <a:t>Consistem em efetuar modificações na solução construída, de forma a tentar melhorá-la</a:t>
            </a:r>
          </a:p>
          <a:p>
            <a:pPr eaLnBrk="1" hangingPunct="1"/>
            <a:r>
              <a:rPr lang="pt-BR" altLang="pt-BR"/>
              <a:t>Classificação das heurísticas construtivas</a:t>
            </a:r>
          </a:p>
          <a:p>
            <a:pPr lvl="1" eaLnBrk="1" hangingPunct="1"/>
            <a:r>
              <a:rPr lang="pt-BR" altLang="pt-BR"/>
              <a:t>Construção aleatória</a:t>
            </a:r>
          </a:p>
          <a:p>
            <a:pPr lvl="1" eaLnBrk="1" hangingPunct="1"/>
            <a:r>
              <a:rPr lang="pt-BR" altLang="pt-BR"/>
              <a:t>Construção gulosa</a:t>
            </a:r>
          </a:p>
          <a:p>
            <a:pPr lvl="1" eaLnBrk="1" hangingPunct="1"/>
            <a:r>
              <a:rPr lang="pt-BR" altLang="pt-BR"/>
              <a:t>Construção parcialmente gulosa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706B36-EF98-4B49-BD11-B7D1685FDC17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pt-BR" altLang="en-US" sz="100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12750"/>
            <a:ext cx="7626350" cy="639763"/>
          </a:xfrm>
        </p:spPr>
        <p:txBody>
          <a:bodyPr/>
          <a:lstStyle/>
          <a:p>
            <a:pPr algn="ctr" eaLnBrk="1" hangingPunct="1"/>
            <a:r>
              <a:rPr lang="pt-BR" altLang="pt-BR" sz="2700"/>
              <a:t>PCV – Vizinho mais Próximo</a:t>
            </a:r>
            <a:br>
              <a:rPr lang="pt-BR" altLang="pt-BR" sz="2700"/>
            </a:br>
            <a:r>
              <a:rPr lang="pt-BR" altLang="pt-BR" sz="2700"/>
              <a:t>Exemplo – Passo final: “Inserção forçada”</a:t>
            </a:r>
          </a:p>
        </p:txBody>
      </p:sp>
      <p:sp>
        <p:nvSpPr>
          <p:cNvPr id="53252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53253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  <p:sp>
        <p:nvSpPr>
          <p:cNvPr id="53254" name="Oval 5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53255" name="Oval 6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53256" name="Oval 7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53257" name="Oval 8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06185" name="Group 9"/>
          <p:cNvGraphicFramePr>
            <a:graphicFrameLocks noGrp="1"/>
          </p:cNvGraphicFramePr>
          <p:nvPr/>
        </p:nvGraphicFramePr>
        <p:xfrm>
          <a:off x="755650" y="1143000"/>
          <a:ext cx="2855913" cy="19113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6251" name="Rectangle 75"/>
          <p:cNvSpPr>
            <a:spLocks noGrp="1" noChangeArrowheads="1"/>
          </p:cNvSpPr>
          <p:nvPr>
            <p:ph type="body" idx="1"/>
          </p:nvPr>
        </p:nvSpPr>
        <p:spPr>
          <a:xfrm>
            <a:off x="5394325" y="4881563"/>
            <a:ext cx="2038350" cy="417512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306252" name="Text Box 76"/>
          <p:cNvSpPr txBox="1">
            <a:spLocks noChangeArrowheads="1"/>
          </p:cNvSpPr>
          <p:nvPr/>
        </p:nvSpPr>
        <p:spPr bwMode="auto">
          <a:xfrm>
            <a:off x="6877050" y="4867275"/>
            <a:ext cx="10795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14 + 2 = 16</a:t>
            </a:r>
          </a:p>
        </p:txBody>
      </p:sp>
      <p:cxnSp>
        <p:nvCxnSpPr>
          <p:cNvPr id="53326" name="AutoShape 77"/>
          <p:cNvCxnSpPr>
            <a:cxnSpLocks noChangeShapeType="1"/>
            <a:stCxn id="53257" idx="7"/>
            <a:endCxn id="53252" idx="3"/>
          </p:cNvCxnSpPr>
          <p:nvPr/>
        </p:nvCxnSpPr>
        <p:spPr bwMode="auto">
          <a:xfrm flipV="1">
            <a:off x="1206500" y="3949700"/>
            <a:ext cx="7366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327" name="Text Box 78"/>
          <p:cNvSpPr txBox="1">
            <a:spLocks noChangeArrowheads="1"/>
          </p:cNvSpPr>
          <p:nvPr/>
        </p:nvSpPr>
        <p:spPr bwMode="auto">
          <a:xfrm>
            <a:off x="1333500" y="40513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53328" name="AutoShape 79"/>
          <p:cNvCxnSpPr>
            <a:cxnSpLocks noChangeShapeType="1"/>
            <a:stCxn id="53252" idx="6"/>
            <a:endCxn id="53254" idx="2"/>
          </p:cNvCxnSpPr>
          <p:nvPr/>
        </p:nvCxnSpPr>
        <p:spPr bwMode="auto">
          <a:xfrm>
            <a:off x="2311400" y="3797300"/>
            <a:ext cx="1981200" cy="838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329" name="Text Box 80"/>
          <p:cNvSpPr txBox="1">
            <a:spLocks noChangeArrowheads="1"/>
          </p:cNvSpPr>
          <p:nvPr/>
        </p:nvSpPr>
        <p:spPr bwMode="auto">
          <a:xfrm>
            <a:off x="2463800" y="36957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53330" name="AutoShape 81"/>
          <p:cNvCxnSpPr>
            <a:cxnSpLocks noChangeShapeType="1"/>
            <a:stCxn id="53254" idx="3"/>
            <a:endCxn id="53253" idx="7"/>
          </p:cNvCxnSpPr>
          <p:nvPr/>
        </p:nvCxnSpPr>
        <p:spPr bwMode="auto">
          <a:xfrm flipH="1">
            <a:off x="3644900" y="4787900"/>
            <a:ext cx="711200" cy="558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331" name="Text Box 82"/>
          <p:cNvSpPr txBox="1">
            <a:spLocks noChangeArrowheads="1"/>
          </p:cNvSpPr>
          <p:nvPr/>
        </p:nvSpPr>
        <p:spPr bwMode="auto">
          <a:xfrm>
            <a:off x="3949700" y="49911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3</a:t>
            </a:r>
          </a:p>
        </p:txBody>
      </p:sp>
      <p:cxnSp>
        <p:nvCxnSpPr>
          <p:cNvPr id="53332" name="AutoShape 83"/>
          <p:cNvCxnSpPr>
            <a:cxnSpLocks noChangeShapeType="1"/>
            <a:stCxn id="53253" idx="2"/>
            <a:endCxn id="53256" idx="6"/>
          </p:cNvCxnSpPr>
          <p:nvPr/>
        </p:nvCxnSpPr>
        <p:spPr bwMode="auto">
          <a:xfrm flipH="1">
            <a:off x="2311400" y="5499100"/>
            <a:ext cx="965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333" name="Text Box 84"/>
          <p:cNvSpPr txBox="1">
            <a:spLocks noChangeArrowheads="1"/>
          </p:cNvSpPr>
          <p:nvPr/>
        </p:nvSpPr>
        <p:spPr bwMode="auto">
          <a:xfrm>
            <a:off x="2692400" y="54657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  <p:cxnSp>
        <p:nvCxnSpPr>
          <p:cNvPr id="53334" name="AutoShape 85"/>
          <p:cNvCxnSpPr>
            <a:cxnSpLocks noChangeShapeType="1"/>
            <a:stCxn id="53256" idx="7"/>
            <a:endCxn id="53255" idx="3"/>
          </p:cNvCxnSpPr>
          <p:nvPr/>
        </p:nvCxnSpPr>
        <p:spPr bwMode="auto">
          <a:xfrm flipV="1">
            <a:off x="2247900" y="3949700"/>
            <a:ext cx="1092200" cy="139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335" name="Text Box 86"/>
          <p:cNvSpPr txBox="1">
            <a:spLocks noChangeArrowheads="1"/>
          </p:cNvSpPr>
          <p:nvPr/>
        </p:nvSpPr>
        <p:spPr bwMode="auto">
          <a:xfrm>
            <a:off x="2705100" y="46228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7</a:t>
            </a:r>
          </a:p>
        </p:txBody>
      </p:sp>
      <p:cxnSp>
        <p:nvCxnSpPr>
          <p:cNvPr id="306263" name="AutoShape 87"/>
          <p:cNvCxnSpPr>
            <a:cxnSpLocks noChangeShapeType="1"/>
            <a:stCxn id="53255" idx="2"/>
            <a:endCxn id="53257" idx="6"/>
          </p:cNvCxnSpPr>
          <p:nvPr/>
        </p:nvCxnSpPr>
        <p:spPr bwMode="auto">
          <a:xfrm flipH="1">
            <a:off x="1270000" y="3797300"/>
            <a:ext cx="2006600" cy="838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6264" name="Text Box 88"/>
          <p:cNvSpPr txBox="1">
            <a:spLocks noChangeArrowheads="1"/>
          </p:cNvSpPr>
          <p:nvPr/>
        </p:nvSpPr>
        <p:spPr bwMode="auto">
          <a:xfrm>
            <a:off x="2017713" y="42418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0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6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6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6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6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251" grpId="0" build="p"/>
      <p:bldP spid="306252" grpId="0"/>
      <p:bldP spid="30626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2800"/>
              <a:t>Complexidade da heurística construtiva do vizinho mais próximo aplicada ao PCV</a:t>
            </a:r>
          </a:p>
        </p:txBody>
      </p:sp>
      <p:sp>
        <p:nvSpPr>
          <p:cNvPr id="204803" name="Oval 3"/>
          <p:cNvSpPr>
            <a:spLocks noChangeArrowheads="1"/>
          </p:cNvSpPr>
          <p:nvPr/>
        </p:nvSpPr>
        <p:spPr bwMode="auto">
          <a:xfrm>
            <a:off x="684213" y="4076700"/>
            <a:ext cx="574675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204804" name="Oval 4"/>
          <p:cNvSpPr>
            <a:spLocks noChangeArrowheads="1"/>
          </p:cNvSpPr>
          <p:nvPr/>
        </p:nvSpPr>
        <p:spPr bwMode="auto">
          <a:xfrm>
            <a:off x="1619250" y="2492375"/>
            <a:ext cx="574675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204805" name="Oval 5"/>
          <p:cNvSpPr>
            <a:spLocks noChangeArrowheads="1"/>
          </p:cNvSpPr>
          <p:nvPr/>
        </p:nvSpPr>
        <p:spPr bwMode="auto">
          <a:xfrm>
            <a:off x="3132138" y="2924175"/>
            <a:ext cx="574675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204806" name="Oval 6"/>
          <p:cNvSpPr>
            <a:spLocks noChangeArrowheads="1"/>
          </p:cNvSpPr>
          <p:nvPr/>
        </p:nvSpPr>
        <p:spPr bwMode="auto">
          <a:xfrm>
            <a:off x="3421063" y="4292600"/>
            <a:ext cx="574675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204807" name="Oval 7"/>
          <p:cNvSpPr>
            <a:spLocks noChangeArrowheads="1"/>
          </p:cNvSpPr>
          <p:nvPr/>
        </p:nvSpPr>
        <p:spPr bwMode="auto">
          <a:xfrm>
            <a:off x="2701925" y="5373688"/>
            <a:ext cx="574675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...</a:t>
            </a:r>
          </a:p>
        </p:txBody>
      </p:sp>
      <p:sp>
        <p:nvSpPr>
          <p:cNvPr id="204808" name="Oval 8"/>
          <p:cNvSpPr>
            <a:spLocks noChangeArrowheads="1"/>
          </p:cNvSpPr>
          <p:nvPr/>
        </p:nvSpPr>
        <p:spPr bwMode="auto">
          <a:xfrm>
            <a:off x="1404938" y="5805488"/>
            <a:ext cx="574675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solidFill>
                  <a:srgbClr val="BC102D"/>
                </a:solidFill>
                <a:latin typeface="Tahoma" panose="020B0604030504040204" pitchFamily="34" charset="0"/>
              </a:rPr>
              <a:t>N</a:t>
            </a:r>
          </a:p>
        </p:txBody>
      </p:sp>
      <p:graphicFrame>
        <p:nvGraphicFramePr>
          <p:cNvPr id="204858" name="Group 58"/>
          <p:cNvGraphicFramePr>
            <a:graphicFrameLocks noGrp="1"/>
          </p:cNvGraphicFramePr>
          <p:nvPr>
            <p:ph idx="1"/>
          </p:nvPr>
        </p:nvGraphicFramePr>
        <p:xfrm>
          <a:off x="4284663" y="1557338"/>
          <a:ext cx="4608512" cy="4937140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9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Iteração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Número de avaliações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N-1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N-2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N-1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56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Total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 + N(N-1)/2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4841" name="Line 41"/>
          <p:cNvSpPr>
            <a:spLocks noChangeShapeType="1"/>
          </p:cNvSpPr>
          <p:nvPr/>
        </p:nvSpPr>
        <p:spPr bwMode="auto">
          <a:xfrm flipV="1">
            <a:off x="1187450" y="3429000"/>
            <a:ext cx="2016125" cy="792163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2" name="Line 42"/>
          <p:cNvSpPr>
            <a:spLocks noChangeShapeType="1"/>
          </p:cNvSpPr>
          <p:nvPr/>
        </p:nvSpPr>
        <p:spPr bwMode="auto">
          <a:xfrm>
            <a:off x="1258888" y="4365625"/>
            <a:ext cx="2160587" cy="142875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3" name="Line 43"/>
          <p:cNvSpPr>
            <a:spLocks noChangeShapeType="1"/>
          </p:cNvSpPr>
          <p:nvPr/>
        </p:nvSpPr>
        <p:spPr bwMode="auto">
          <a:xfrm>
            <a:off x="1187450" y="4581525"/>
            <a:ext cx="1584325" cy="935038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4" name="Line 44"/>
          <p:cNvSpPr>
            <a:spLocks noChangeShapeType="1"/>
          </p:cNvSpPr>
          <p:nvPr/>
        </p:nvSpPr>
        <p:spPr bwMode="auto">
          <a:xfrm>
            <a:off x="1042988" y="4652963"/>
            <a:ext cx="504825" cy="1152525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5" name="Line 45"/>
          <p:cNvSpPr>
            <a:spLocks noChangeShapeType="1"/>
          </p:cNvSpPr>
          <p:nvPr/>
        </p:nvSpPr>
        <p:spPr bwMode="auto">
          <a:xfrm flipV="1">
            <a:off x="971550" y="3068638"/>
            <a:ext cx="792163" cy="1008062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6" name="Line 46"/>
          <p:cNvSpPr>
            <a:spLocks noChangeShapeType="1"/>
          </p:cNvSpPr>
          <p:nvPr/>
        </p:nvSpPr>
        <p:spPr bwMode="auto">
          <a:xfrm>
            <a:off x="2195513" y="2852738"/>
            <a:ext cx="936625" cy="215900"/>
          </a:xfrm>
          <a:prstGeom prst="line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7" name="Line 47"/>
          <p:cNvSpPr>
            <a:spLocks noChangeShapeType="1"/>
          </p:cNvSpPr>
          <p:nvPr/>
        </p:nvSpPr>
        <p:spPr bwMode="auto">
          <a:xfrm>
            <a:off x="2124075" y="2997200"/>
            <a:ext cx="1439863" cy="1368425"/>
          </a:xfrm>
          <a:prstGeom prst="line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8" name="Line 48"/>
          <p:cNvSpPr>
            <a:spLocks noChangeShapeType="1"/>
          </p:cNvSpPr>
          <p:nvPr/>
        </p:nvSpPr>
        <p:spPr bwMode="auto">
          <a:xfrm>
            <a:off x="1979613" y="3068638"/>
            <a:ext cx="936625" cy="2305050"/>
          </a:xfrm>
          <a:prstGeom prst="line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9" name="Line 49"/>
          <p:cNvSpPr>
            <a:spLocks noChangeShapeType="1"/>
          </p:cNvSpPr>
          <p:nvPr/>
        </p:nvSpPr>
        <p:spPr bwMode="auto">
          <a:xfrm flipH="1">
            <a:off x="1763713" y="3068638"/>
            <a:ext cx="71437" cy="2736850"/>
          </a:xfrm>
          <a:prstGeom prst="line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51" name="Line 51"/>
          <p:cNvSpPr>
            <a:spLocks noChangeShapeType="1"/>
          </p:cNvSpPr>
          <p:nvPr/>
        </p:nvSpPr>
        <p:spPr bwMode="auto">
          <a:xfrm flipH="1" flipV="1">
            <a:off x="971550" y="4652963"/>
            <a:ext cx="504825" cy="1223962"/>
          </a:xfrm>
          <a:prstGeom prst="line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59" name="Oval 59"/>
          <p:cNvSpPr>
            <a:spLocks noChangeArrowheads="1"/>
          </p:cNvSpPr>
          <p:nvPr/>
        </p:nvSpPr>
        <p:spPr bwMode="auto">
          <a:xfrm>
            <a:off x="2268538" y="6021388"/>
            <a:ext cx="574675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400">
                <a:latin typeface="Tahoma" panose="020B0604030504040204" pitchFamily="34" charset="0"/>
              </a:rPr>
              <a:t>N-1</a:t>
            </a:r>
          </a:p>
        </p:txBody>
      </p:sp>
      <p:sp>
        <p:nvSpPr>
          <p:cNvPr id="204861" name="Line 61"/>
          <p:cNvSpPr>
            <a:spLocks noChangeShapeType="1"/>
          </p:cNvSpPr>
          <p:nvPr/>
        </p:nvSpPr>
        <p:spPr bwMode="auto">
          <a:xfrm flipH="1" flipV="1">
            <a:off x="1116013" y="4581525"/>
            <a:ext cx="1295400" cy="1439863"/>
          </a:xfrm>
          <a:prstGeom prst="line">
            <a:avLst/>
          </a:prstGeom>
          <a:noFill/>
          <a:ln w="9525">
            <a:solidFill>
              <a:srgbClr val="BC102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3" name="Line 63"/>
          <p:cNvSpPr>
            <a:spLocks noChangeShapeType="1"/>
          </p:cNvSpPr>
          <p:nvPr/>
        </p:nvSpPr>
        <p:spPr bwMode="auto">
          <a:xfrm flipH="1" flipV="1">
            <a:off x="1908175" y="3068638"/>
            <a:ext cx="576263" cy="2952750"/>
          </a:xfrm>
          <a:prstGeom prst="line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4" name="Line 64"/>
          <p:cNvSpPr>
            <a:spLocks noChangeShapeType="1"/>
          </p:cNvSpPr>
          <p:nvPr/>
        </p:nvSpPr>
        <p:spPr bwMode="auto">
          <a:xfrm>
            <a:off x="3563938" y="3429000"/>
            <a:ext cx="144462" cy="863600"/>
          </a:xfrm>
          <a:prstGeom prst="line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5" name="Line 65"/>
          <p:cNvSpPr>
            <a:spLocks noChangeShapeType="1"/>
          </p:cNvSpPr>
          <p:nvPr/>
        </p:nvSpPr>
        <p:spPr bwMode="auto">
          <a:xfrm flipH="1">
            <a:off x="3203575" y="4868863"/>
            <a:ext cx="431800" cy="576262"/>
          </a:xfrm>
          <a:prstGeom prst="line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6" name="Line 66"/>
          <p:cNvSpPr>
            <a:spLocks noChangeShapeType="1"/>
          </p:cNvSpPr>
          <p:nvPr/>
        </p:nvSpPr>
        <p:spPr bwMode="auto">
          <a:xfrm flipH="1">
            <a:off x="2700338" y="5905500"/>
            <a:ext cx="142875" cy="142875"/>
          </a:xfrm>
          <a:prstGeom prst="line">
            <a:avLst/>
          </a:prstGeom>
          <a:noFill/>
          <a:ln w="9525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8" name="Line 68"/>
          <p:cNvSpPr>
            <a:spLocks noChangeShapeType="1"/>
          </p:cNvSpPr>
          <p:nvPr/>
        </p:nvSpPr>
        <p:spPr bwMode="auto">
          <a:xfrm flipH="1">
            <a:off x="1951038" y="62372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28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048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04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048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04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04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048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04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2048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204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20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animBg="1"/>
      <p:bldP spid="204804" grpId="0" animBg="1"/>
      <p:bldP spid="204805" grpId="0" animBg="1"/>
      <p:bldP spid="204806" grpId="0" animBg="1"/>
      <p:bldP spid="204807" grpId="0" animBg="1"/>
      <p:bldP spid="204808" grpId="0" animBg="1"/>
      <p:bldP spid="204841" grpId="0" animBg="1"/>
      <p:bldP spid="204841" grpId="1" animBg="1"/>
      <p:bldP spid="204842" grpId="0" animBg="1"/>
      <p:bldP spid="204842" grpId="1" animBg="1"/>
      <p:bldP spid="204843" grpId="0" animBg="1"/>
      <p:bldP spid="204843" grpId="1" animBg="1"/>
      <p:bldP spid="204844" grpId="0" animBg="1"/>
      <p:bldP spid="204844" grpId="1" animBg="1"/>
      <p:bldP spid="204845" grpId="0" animBg="1"/>
      <p:bldP spid="204846" grpId="0" animBg="1"/>
      <p:bldP spid="204847" grpId="0" animBg="1"/>
      <p:bldP spid="204847" grpId="1" animBg="1"/>
      <p:bldP spid="204848" grpId="0" animBg="1"/>
      <p:bldP spid="204848" grpId="1" animBg="1"/>
      <p:bldP spid="204849" grpId="0" animBg="1"/>
      <p:bldP spid="204849" grpId="1" animBg="1"/>
      <p:bldP spid="204851" grpId="0" animBg="1"/>
      <p:bldP spid="204859" grpId="0" animBg="1"/>
      <p:bldP spid="204859" grpId="1" animBg="1"/>
      <p:bldP spid="204861" grpId="0" animBg="1"/>
      <p:bldP spid="204861" grpId="1" animBg="1"/>
      <p:bldP spid="204863" grpId="0" animBg="1"/>
      <p:bldP spid="204863" grpId="1" animBg="1"/>
      <p:bldP spid="204864" grpId="0" animBg="1"/>
      <p:bldP spid="204865" grpId="0" animBg="1"/>
      <p:bldP spid="204866" grpId="0" animBg="1"/>
      <p:bldP spid="20486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0A175F-252A-4BD1-A347-3304BEE328E5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pt-BR" altLang="en-US" sz="100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543800" cy="1295400"/>
          </a:xfrm>
        </p:spPr>
        <p:txBody>
          <a:bodyPr/>
          <a:lstStyle/>
          <a:p>
            <a:pPr eaLnBrk="1" hangingPunct="1"/>
            <a:r>
              <a:rPr lang="pt-BR" altLang="pt-BR" sz="3100"/>
              <a:t>Heurística da Inserção Mais Barata para o Problema do Caixeiro Viajante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dirty="0"/>
              <a:t>Inserção mais barata</a:t>
            </a:r>
          </a:p>
          <a:p>
            <a:pPr marL="742950" lvl="1" indent="-285750" eaLnBrk="1" hangingPunct="1"/>
            <a:r>
              <a:rPr lang="pt-BR" altLang="pt-BR" dirty="0" err="1"/>
              <a:t>Idéia</a:t>
            </a:r>
            <a:r>
              <a:rPr lang="pt-BR" altLang="pt-BR" dirty="0"/>
              <a:t> central:</a:t>
            </a:r>
          </a:p>
          <a:p>
            <a:pPr marL="1038225" lvl="2" indent="-285750" eaLnBrk="1" hangingPunct="1"/>
            <a:r>
              <a:rPr lang="pt-BR" altLang="pt-BR" dirty="0"/>
              <a:t>Construir uma rota passo a passo, partindo de rota inicial envolvendo 3 cidades (obtidas por um método qualquer) e adicionar a cada passo, a cidade </a:t>
            </a:r>
            <a:r>
              <a:rPr lang="pt-BR" altLang="pt-BR" i="1" dirty="0"/>
              <a:t>k</a:t>
            </a:r>
            <a:r>
              <a:rPr lang="pt-BR" altLang="pt-BR" dirty="0"/>
              <a:t> (ainda não visitada) entre a ligação (</a:t>
            </a:r>
            <a:r>
              <a:rPr lang="pt-BR" altLang="pt-BR" i="1" dirty="0"/>
              <a:t>i,</a:t>
            </a:r>
            <a:r>
              <a:rPr lang="pt-BR" altLang="pt-BR" dirty="0"/>
              <a:t> </a:t>
            </a:r>
            <a:r>
              <a:rPr lang="pt-BR" altLang="pt-BR" i="1" dirty="0"/>
              <a:t>j</a:t>
            </a:r>
            <a:r>
              <a:rPr lang="pt-BR" altLang="pt-BR" dirty="0"/>
              <a:t> ) de cidades já visitadas, cujo custo de inserção seja o mais barato;</a:t>
            </a:r>
          </a:p>
          <a:p>
            <a:pPr marL="1038225" lvl="2" indent="-285750" eaLnBrk="1" hangingPunct="1"/>
            <a:r>
              <a:rPr lang="pt-BR" altLang="pt-BR" dirty="0"/>
              <a:t>Encerrar o método quando todas as cidades forem visitadas.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A815D8-A87D-4038-B2F7-49C97BBB3928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pt-BR" altLang="en-US" sz="100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12750"/>
            <a:ext cx="7240587" cy="639763"/>
          </a:xfrm>
        </p:spPr>
        <p:txBody>
          <a:bodyPr/>
          <a:lstStyle/>
          <a:p>
            <a:pPr eaLnBrk="1" hangingPunct="1"/>
            <a:r>
              <a:rPr lang="pt-BR" altLang="pt-BR" sz="3100"/>
              <a:t>Heurística da Inserção Mais Barata para o Problema do Caixeiro Viajante</a:t>
            </a:r>
          </a:p>
        </p:txBody>
      </p:sp>
      <p:sp>
        <p:nvSpPr>
          <p:cNvPr id="57348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k</a:t>
            </a:r>
          </a:p>
        </p:txBody>
      </p:sp>
      <p:sp>
        <p:nvSpPr>
          <p:cNvPr id="57349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t</a:t>
            </a:r>
          </a:p>
        </p:txBody>
      </p:sp>
      <p:sp>
        <p:nvSpPr>
          <p:cNvPr id="57350" name="Oval 5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u</a:t>
            </a:r>
          </a:p>
        </p:txBody>
      </p:sp>
      <p:sp>
        <p:nvSpPr>
          <p:cNvPr id="57351" name="Oval 6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j</a:t>
            </a:r>
          </a:p>
        </p:txBody>
      </p:sp>
      <p:sp>
        <p:nvSpPr>
          <p:cNvPr id="57352" name="Oval 7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r</a:t>
            </a:r>
          </a:p>
        </p:txBody>
      </p:sp>
      <p:sp>
        <p:nvSpPr>
          <p:cNvPr id="57353" name="Oval 8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i</a:t>
            </a:r>
          </a:p>
        </p:txBody>
      </p:sp>
      <p:graphicFrame>
        <p:nvGraphicFramePr>
          <p:cNvPr id="308233" name="Group 9"/>
          <p:cNvGraphicFramePr>
            <a:graphicFrameLocks noGrp="1"/>
          </p:cNvGraphicFramePr>
          <p:nvPr/>
        </p:nvGraphicFramePr>
        <p:xfrm>
          <a:off x="3240088" y="1143000"/>
          <a:ext cx="2855912" cy="1812972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420" name="Text Box 75"/>
          <p:cNvSpPr txBox="1">
            <a:spLocks noChangeArrowheads="1"/>
          </p:cNvSpPr>
          <p:nvPr/>
        </p:nvSpPr>
        <p:spPr bwMode="auto">
          <a:xfrm>
            <a:off x="2012950" y="4235450"/>
            <a:ext cx="360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600"/>
              <a:t>d</a:t>
            </a:r>
            <a:r>
              <a:rPr lang="pt-BR" altLang="pt-BR" sz="1600" baseline="-25000"/>
              <a:t>ij</a:t>
            </a:r>
          </a:p>
        </p:txBody>
      </p:sp>
      <p:sp>
        <p:nvSpPr>
          <p:cNvPr id="57421" name="Text Box 76"/>
          <p:cNvSpPr txBox="1">
            <a:spLocks noChangeArrowheads="1"/>
          </p:cNvSpPr>
          <p:nvPr/>
        </p:nvSpPr>
        <p:spPr bwMode="auto">
          <a:xfrm>
            <a:off x="2825750" y="4451350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600"/>
              <a:t>d</a:t>
            </a:r>
            <a:r>
              <a:rPr lang="pt-BR" altLang="pt-BR" sz="1600" baseline="-25000"/>
              <a:t>ir</a:t>
            </a:r>
          </a:p>
        </p:txBody>
      </p:sp>
      <p:sp>
        <p:nvSpPr>
          <p:cNvPr id="57422" name="Text Box 77"/>
          <p:cNvSpPr txBox="1">
            <a:spLocks noChangeArrowheads="1"/>
          </p:cNvSpPr>
          <p:nvPr/>
        </p:nvSpPr>
        <p:spPr bwMode="auto">
          <a:xfrm>
            <a:off x="1250950" y="4979988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600"/>
              <a:t>d</a:t>
            </a:r>
            <a:r>
              <a:rPr lang="pt-BR" altLang="pt-BR" sz="1600" baseline="-25000"/>
              <a:t>ri</a:t>
            </a:r>
          </a:p>
        </p:txBody>
      </p:sp>
      <p:sp>
        <p:nvSpPr>
          <p:cNvPr id="57423" name="Line 78"/>
          <p:cNvSpPr>
            <a:spLocks noChangeShapeType="1"/>
          </p:cNvSpPr>
          <p:nvPr/>
        </p:nvSpPr>
        <p:spPr bwMode="auto">
          <a:xfrm flipV="1">
            <a:off x="1295400" y="3886200"/>
            <a:ext cx="1981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7424" name="Line 79"/>
          <p:cNvSpPr>
            <a:spLocks noChangeShapeType="1"/>
          </p:cNvSpPr>
          <p:nvPr/>
        </p:nvSpPr>
        <p:spPr bwMode="auto">
          <a:xfrm flipH="1">
            <a:off x="2209800" y="3962400"/>
            <a:ext cx="11430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7425" name="Line 80"/>
          <p:cNvSpPr>
            <a:spLocks noChangeShapeType="1"/>
          </p:cNvSpPr>
          <p:nvPr/>
        </p:nvSpPr>
        <p:spPr bwMode="auto">
          <a:xfrm>
            <a:off x="1244600" y="47371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79F566-5C60-4E98-BF7A-9E0D29526AB1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pt-BR" altLang="en-US" sz="1000"/>
          </a:p>
        </p:txBody>
      </p:sp>
      <p:sp>
        <p:nvSpPr>
          <p:cNvPr id="59395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k</a:t>
            </a:r>
          </a:p>
        </p:txBody>
      </p:sp>
      <p:sp>
        <p:nvSpPr>
          <p:cNvPr id="59396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t</a:t>
            </a:r>
          </a:p>
        </p:txBody>
      </p:sp>
      <p:sp>
        <p:nvSpPr>
          <p:cNvPr id="59397" name="Oval 5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u</a:t>
            </a:r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j</a:t>
            </a:r>
          </a:p>
        </p:txBody>
      </p:sp>
      <p:sp>
        <p:nvSpPr>
          <p:cNvPr id="59399" name="Oval 7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r</a:t>
            </a:r>
          </a:p>
        </p:txBody>
      </p:sp>
      <p:sp>
        <p:nvSpPr>
          <p:cNvPr id="59400" name="Oval 8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i</a:t>
            </a:r>
          </a:p>
        </p:txBody>
      </p:sp>
      <p:graphicFrame>
        <p:nvGraphicFramePr>
          <p:cNvPr id="309257" name="Group 9"/>
          <p:cNvGraphicFramePr>
            <a:graphicFrameLocks noGrp="1"/>
          </p:cNvGraphicFramePr>
          <p:nvPr/>
        </p:nvGraphicFramePr>
        <p:xfrm>
          <a:off x="3240088" y="1143000"/>
          <a:ext cx="2855912" cy="1812972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9323" name="Text Box 75"/>
          <p:cNvSpPr txBox="1">
            <a:spLocks noChangeArrowheads="1"/>
          </p:cNvSpPr>
          <p:nvPr/>
        </p:nvSpPr>
        <p:spPr bwMode="auto">
          <a:xfrm>
            <a:off x="2012950" y="4235450"/>
            <a:ext cx="360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600"/>
              <a:t>d</a:t>
            </a:r>
            <a:r>
              <a:rPr lang="pt-BR" altLang="pt-BR" sz="1600" baseline="-25000"/>
              <a:t>ij</a:t>
            </a:r>
          </a:p>
        </p:txBody>
      </p:sp>
      <p:sp>
        <p:nvSpPr>
          <p:cNvPr id="59468" name="Text Box 76"/>
          <p:cNvSpPr txBox="1">
            <a:spLocks noChangeArrowheads="1"/>
          </p:cNvSpPr>
          <p:nvPr/>
        </p:nvSpPr>
        <p:spPr bwMode="auto">
          <a:xfrm>
            <a:off x="2825750" y="4451350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600"/>
              <a:t>d</a:t>
            </a:r>
            <a:r>
              <a:rPr lang="pt-BR" altLang="pt-BR" sz="1600" baseline="-25000"/>
              <a:t>ir</a:t>
            </a:r>
          </a:p>
        </p:txBody>
      </p:sp>
      <p:sp>
        <p:nvSpPr>
          <p:cNvPr id="59469" name="Text Box 77"/>
          <p:cNvSpPr txBox="1">
            <a:spLocks noChangeArrowheads="1"/>
          </p:cNvSpPr>
          <p:nvPr/>
        </p:nvSpPr>
        <p:spPr bwMode="auto">
          <a:xfrm>
            <a:off x="1250950" y="4979988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600"/>
              <a:t>d</a:t>
            </a:r>
            <a:r>
              <a:rPr lang="pt-BR" altLang="pt-BR" sz="1600" baseline="-25000"/>
              <a:t>ri</a:t>
            </a:r>
          </a:p>
        </p:txBody>
      </p:sp>
      <p:sp>
        <p:nvSpPr>
          <p:cNvPr id="309326" name="Text Box 78"/>
          <p:cNvSpPr txBox="1">
            <a:spLocks noChangeArrowheads="1"/>
          </p:cNvSpPr>
          <p:nvPr/>
        </p:nvSpPr>
        <p:spPr bwMode="auto">
          <a:xfrm>
            <a:off x="4800600" y="3581400"/>
            <a:ext cx="3886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900"/>
              <a:t>Custo da inserção = d</a:t>
            </a:r>
            <a:r>
              <a:rPr lang="pt-BR" altLang="pt-BR" sz="1900" baseline="-25000"/>
              <a:t>ik</a:t>
            </a:r>
            <a:r>
              <a:rPr lang="pt-BR" altLang="pt-BR" sz="1900"/>
              <a:t> + d</a:t>
            </a:r>
            <a:r>
              <a:rPr lang="pt-BR" altLang="pt-BR" sz="1900" baseline="-25000"/>
              <a:t>kj</a:t>
            </a:r>
            <a:r>
              <a:rPr lang="pt-BR" altLang="pt-BR" sz="1900"/>
              <a:t> - d</a:t>
            </a:r>
            <a:r>
              <a:rPr lang="pt-BR" altLang="pt-BR" sz="1900" baseline="-25000"/>
              <a:t>ij</a:t>
            </a:r>
          </a:p>
        </p:txBody>
      </p:sp>
      <p:sp>
        <p:nvSpPr>
          <p:cNvPr id="309327" name="Line 79"/>
          <p:cNvSpPr>
            <a:spLocks noChangeShapeType="1"/>
          </p:cNvSpPr>
          <p:nvPr/>
        </p:nvSpPr>
        <p:spPr bwMode="auto">
          <a:xfrm flipV="1">
            <a:off x="1295400" y="3886200"/>
            <a:ext cx="1981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9472" name="Line 80"/>
          <p:cNvSpPr>
            <a:spLocks noChangeShapeType="1"/>
          </p:cNvSpPr>
          <p:nvPr/>
        </p:nvSpPr>
        <p:spPr bwMode="auto">
          <a:xfrm flipH="1">
            <a:off x="2209800" y="3962400"/>
            <a:ext cx="11430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9473" name="Line 81"/>
          <p:cNvSpPr>
            <a:spLocks noChangeShapeType="1"/>
          </p:cNvSpPr>
          <p:nvPr/>
        </p:nvSpPr>
        <p:spPr bwMode="auto">
          <a:xfrm>
            <a:off x="1244600" y="473710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09330" name="Line 82"/>
          <p:cNvSpPr>
            <a:spLocks noChangeShapeType="1"/>
          </p:cNvSpPr>
          <p:nvPr/>
        </p:nvSpPr>
        <p:spPr bwMode="auto">
          <a:xfrm flipV="1">
            <a:off x="1219200" y="3962400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09331" name="Line 83"/>
          <p:cNvSpPr>
            <a:spLocks noChangeShapeType="1"/>
          </p:cNvSpPr>
          <p:nvPr/>
        </p:nvSpPr>
        <p:spPr bwMode="auto">
          <a:xfrm>
            <a:off x="2286000" y="3733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309332" name="Text Box 84"/>
          <p:cNvSpPr txBox="1">
            <a:spLocks noChangeArrowheads="1"/>
          </p:cNvSpPr>
          <p:nvPr/>
        </p:nvSpPr>
        <p:spPr bwMode="auto">
          <a:xfrm>
            <a:off x="1276350" y="3930650"/>
            <a:ext cx="398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600"/>
              <a:t>d</a:t>
            </a:r>
            <a:r>
              <a:rPr lang="pt-BR" altLang="pt-BR" sz="1600" baseline="-25000"/>
              <a:t>ik</a:t>
            </a:r>
          </a:p>
        </p:txBody>
      </p:sp>
      <p:sp>
        <p:nvSpPr>
          <p:cNvPr id="309333" name="Text Box 85"/>
          <p:cNvSpPr txBox="1">
            <a:spLocks noChangeArrowheads="1"/>
          </p:cNvSpPr>
          <p:nvPr/>
        </p:nvSpPr>
        <p:spPr bwMode="auto">
          <a:xfrm>
            <a:off x="2522538" y="3390900"/>
            <a:ext cx="398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600"/>
              <a:t>d</a:t>
            </a:r>
            <a:r>
              <a:rPr lang="pt-BR" altLang="pt-BR" sz="1600" baseline="-25000"/>
              <a:t>kj</a:t>
            </a:r>
          </a:p>
        </p:txBody>
      </p:sp>
      <p:sp>
        <p:nvSpPr>
          <p:cNvPr id="59478" name="Rectangle 88"/>
          <p:cNvSpPr>
            <a:spLocks noGrp="1" noChangeArrowheads="1"/>
          </p:cNvSpPr>
          <p:nvPr>
            <p:ph type="title"/>
          </p:nvPr>
        </p:nvSpPr>
        <p:spPr>
          <a:xfrm>
            <a:off x="684213" y="412750"/>
            <a:ext cx="7240587" cy="639763"/>
          </a:xfrm>
        </p:spPr>
        <p:txBody>
          <a:bodyPr/>
          <a:lstStyle/>
          <a:p>
            <a:pPr eaLnBrk="1" hangingPunct="1"/>
            <a:r>
              <a:rPr lang="pt-BR" altLang="pt-BR" sz="3100"/>
              <a:t>Heurística da Inserção Mais Barata para o Problema do Caixeiro Viajante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0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09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09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23" grpId="0"/>
      <p:bldP spid="309326" grpId="0"/>
      <p:bldP spid="309327" grpId="0" animBg="1"/>
      <p:bldP spid="309330" grpId="0" animBg="1"/>
      <p:bldP spid="309331" grpId="0" animBg="1"/>
      <p:bldP spid="309332" grpId="0"/>
      <p:bldP spid="3093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37293A-11D0-403D-82A8-D403D11ABA75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pt-BR" altLang="en-US" sz="100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12750"/>
            <a:ext cx="6477000" cy="639763"/>
          </a:xfrm>
        </p:spPr>
        <p:txBody>
          <a:bodyPr/>
          <a:lstStyle/>
          <a:p>
            <a:pPr eaLnBrk="1" hangingPunct="1"/>
            <a:r>
              <a:rPr lang="pt-BR" altLang="pt-BR" sz="3500"/>
              <a:t>PCV – Inserção mais Barata</a:t>
            </a:r>
            <a:br>
              <a:rPr lang="pt-BR" altLang="pt-BR" sz="3500"/>
            </a:br>
            <a:r>
              <a:rPr lang="pt-BR" altLang="pt-BR" sz="3500"/>
              <a:t>Exemplo - Passo 1</a:t>
            </a:r>
          </a:p>
        </p:txBody>
      </p:sp>
      <p:sp>
        <p:nvSpPr>
          <p:cNvPr id="61444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61445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  <p:sp>
        <p:nvSpPr>
          <p:cNvPr id="61446" name="Oval 5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61447" name="Oval 6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61448" name="Oval 7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61449" name="Oval 8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10281" name="Group 9"/>
          <p:cNvGraphicFramePr>
            <a:graphicFrameLocks noGrp="1"/>
          </p:cNvGraphicFramePr>
          <p:nvPr/>
        </p:nvGraphicFramePr>
        <p:xfrm>
          <a:off x="3240088" y="1143000"/>
          <a:ext cx="2855912" cy="1812972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9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0347" name="Rectangle 75"/>
          <p:cNvSpPr>
            <a:spLocks noGrp="1" noChangeArrowheads="1"/>
          </p:cNvSpPr>
          <p:nvPr>
            <p:ph type="body" idx="1"/>
          </p:nvPr>
        </p:nvSpPr>
        <p:spPr>
          <a:xfrm>
            <a:off x="5081588" y="5214938"/>
            <a:ext cx="2038350" cy="415925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310348" name="Text Box 76"/>
          <p:cNvSpPr txBox="1">
            <a:spLocks noChangeArrowheads="1"/>
          </p:cNvSpPr>
          <p:nvPr/>
        </p:nvSpPr>
        <p:spPr bwMode="auto">
          <a:xfrm>
            <a:off x="6588125" y="5208588"/>
            <a:ext cx="36830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11</a:t>
            </a:r>
          </a:p>
        </p:txBody>
      </p:sp>
      <p:cxnSp>
        <p:nvCxnSpPr>
          <p:cNvPr id="310349" name="AutoShape 77"/>
          <p:cNvCxnSpPr>
            <a:cxnSpLocks noChangeShapeType="1"/>
            <a:stCxn id="61449" idx="6"/>
            <a:endCxn id="61447" idx="2"/>
          </p:cNvCxnSpPr>
          <p:nvPr/>
        </p:nvCxnSpPr>
        <p:spPr bwMode="auto">
          <a:xfrm flipV="1">
            <a:off x="1270000" y="3797300"/>
            <a:ext cx="2006600" cy="838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350" name="AutoShape 78"/>
          <p:cNvCxnSpPr>
            <a:cxnSpLocks noChangeShapeType="1"/>
            <a:stCxn id="61447" idx="3"/>
            <a:endCxn id="61448" idx="7"/>
          </p:cNvCxnSpPr>
          <p:nvPr/>
        </p:nvCxnSpPr>
        <p:spPr bwMode="auto">
          <a:xfrm flipH="1">
            <a:off x="2247900" y="3949700"/>
            <a:ext cx="1092200" cy="139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351" name="AutoShape 79"/>
          <p:cNvCxnSpPr>
            <a:cxnSpLocks noChangeShapeType="1"/>
            <a:stCxn id="61448" idx="1"/>
            <a:endCxn id="61449" idx="5"/>
          </p:cNvCxnSpPr>
          <p:nvPr/>
        </p:nvCxnSpPr>
        <p:spPr bwMode="auto">
          <a:xfrm flipH="1" flipV="1">
            <a:off x="1206500" y="4787900"/>
            <a:ext cx="736600" cy="558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0352" name="Text Box 80"/>
          <p:cNvSpPr txBox="1">
            <a:spLocks noChangeArrowheads="1"/>
          </p:cNvSpPr>
          <p:nvPr/>
        </p:nvSpPr>
        <p:spPr bwMode="auto">
          <a:xfrm>
            <a:off x="2055813" y="42291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  <p:sp>
        <p:nvSpPr>
          <p:cNvPr id="310353" name="Text Box 81"/>
          <p:cNvSpPr txBox="1">
            <a:spLocks noChangeArrowheads="1"/>
          </p:cNvSpPr>
          <p:nvPr/>
        </p:nvSpPr>
        <p:spPr bwMode="auto">
          <a:xfrm>
            <a:off x="2819400" y="45005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7</a:t>
            </a:r>
          </a:p>
        </p:txBody>
      </p:sp>
      <p:sp>
        <p:nvSpPr>
          <p:cNvPr id="310354" name="Text Box 82"/>
          <p:cNvSpPr txBox="1">
            <a:spLocks noChangeArrowheads="1"/>
          </p:cNvSpPr>
          <p:nvPr/>
        </p:nvSpPr>
        <p:spPr bwMode="auto">
          <a:xfrm>
            <a:off x="1371600" y="50038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0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1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10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1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1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1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0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0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0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0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47" grpId="0" build="p" autoUpdateAnimBg="0"/>
      <p:bldP spid="310348" grpId="0" autoUpdateAnimBg="0"/>
      <p:bldP spid="310352" grpId="0"/>
      <p:bldP spid="310353" grpId="0"/>
      <p:bldP spid="31035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2F1269-C79B-4F78-89C0-0D23E20B1168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pt-BR" altLang="en-US" sz="100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12750"/>
            <a:ext cx="6477000" cy="639763"/>
          </a:xfrm>
        </p:spPr>
        <p:txBody>
          <a:bodyPr/>
          <a:lstStyle/>
          <a:p>
            <a:pPr eaLnBrk="1" hangingPunct="1"/>
            <a:r>
              <a:rPr lang="pt-BR" altLang="pt-BR" sz="3500"/>
              <a:t>PCV – Inserção mais Barata</a:t>
            </a:r>
            <a:br>
              <a:rPr lang="pt-BR" altLang="pt-BR" sz="3500"/>
            </a:br>
            <a:r>
              <a:rPr lang="pt-BR" altLang="pt-BR" sz="3500"/>
              <a:t>Exemplo - Passo 2</a:t>
            </a:r>
          </a:p>
        </p:txBody>
      </p:sp>
      <p:sp>
        <p:nvSpPr>
          <p:cNvPr id="311299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63493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  <p:graphicFrame>
        <p:nvGraphicFramePr>
          <p:cNvPr id="311301" name="Group 5"/>
          <p:cNvGraphicFramePr>
            <a:graphicFrameLocks noGrp="1"/>
          </p:cNvGraphicFramePr>
          <p:nvPr/>
        </p:nvGraphicFramePr>
        <p:xfrm>
          <a:off x="5508625" y="1143000"/>
          <a:ext cx="2354263" cy="2773367"/>
        </p:xfrm>
        <a:graphic>
          <a:graphicData uri="http://schemas.openxmlformats.org/drawingml/2006/table">
            <a:tbl>
              <a:tblPr/>
              <a:tblGrid>
                <a:gridCol w="373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kj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+ 2 – 2 = 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+ 5 – 2 = 9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+ 9 – 2 = 3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+ 9 – 7 = 4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+ 8 – 7 = 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+ 2 – 7 = 4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+ 1 – 2 = 8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+ 6 – 2 = 12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+ 6 – 2 = 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3551" name="Oval 64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63552" name="Oval 65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63553" name="Oval 66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63554" name="Oval 67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11364" name="Group 68"/>
          <p:cNvGraphicFramePr>
            <a:graphicFrameLocks noGrp="1"/>
          </p:cNvGraphicFramePr>
          <p:nvPr/>
        </p:nvGraphicFramePr>
        <p:xfrm>
          <a:off x="779463" y="1143000"/>
          <a:ext cx="2855912" cy="19113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1430" name="Oval 134"/>
          <p:cNvSpPr>
            <a:spLocks noChangeArrowheads="1"/>
          </p:cNvSpPr>
          <p:nvPr/>
        </p:nvSpPr>
        <p:spPr bwMode="auto">
          <a:xfrm>
            <a:off x="5403850" y="1447800"/>
            <a:ext cx="2552700" cy="228600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311431" name="Rectangle 135"/>
          <p:cNvSpPr>
            <a:spLocks noGrp="1" noChangeArrowheads="1"/>
          </p:cNvSpPr>
          <p:nvPr>
            <p:ph type="body" idx="1"/>
          </p:nvPr>
        </p:nvSpPr>
        <p:spPr>
          <a:xfrm>
            <a:off x="5081588" y="5214938"/>
            <a:ext cx="2038350" cy="415925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311432" name="Text Box 136"/>
          <p:cNvSpPr txBox="1">
            <a:spLocks noChangeArrowheads="1"/>
          </p:cNvSpPr>
          <p:nvPr/>
        </p:nvSpPr>
        <p:spPr bwMode="auto">
          <a:xfrm>
            <a:off x="6588125" y="5208588"/>
            <a:ext cx="1022350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11 + 1 = 12</a:t>
            </a:r>
          </a:p>
        </p:txBody>
      </p:sp>
      <p:cxnSp>
        <p:nvCxnSpPr>
          <p:cNvPr id="311433" name="AutoShape 137"/>
          <p:cNvCxnSpPr>
            <a:cxnSpLocks noChangeShapeType="1"/>
            <a:stCxn id="63554" idx="6"/>
            <a:endCxn id="63552" idx="2"/>
          </p:cNvCxnSpPr>
          <p:nvPr/>
        </p:nvCxnSpPr>
        <p:spPr bwMode="auto">
          <a:xfrm flipV="1">
            <a:off x="1270000" y="3797300"/>
            <a:ext cx="2006600" cy="838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625" name="AutoShape 138"/>
          <p:cNvCxnSpPr>
            <a:cxnSpLocks noChangeShapeType="1"/>
            <a:stCxn id="63552" idx="3"/>
            <a:endCxn id="63553" idx="7"/>
          </p:cNvCxnSpPr>
          <p:nvPr/>
        </p:nvCxnSpPr>
        <p:spPr bwMode="auto">
          <a:xfrm flipH="1">
            <a:off x="2247900" y="3949700"/>
            <a:ext cx="1092200" cy="139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626" name="AutoShape 139"/>
          <p:cNvCxnSpPr>
            <a:cxnSpLocks noChangeShapeType="1"/>
            <a:stCxn id="63553" idx="1"/>
            <a:endCxn id="63554" idx="5"/>
          </p:cNvCxnSpPr>
          <p:nvPr/>
        </p:nvCxnSpPr>
        <p:spPr bwMode="auto">
          <a:xfrm flipH="1" flipV="1">
            <a:off x="1206500" y="4787900"/>
            <a:ext cx="736600" cy="558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436" name="Text Box 140"/>
          <p:cNvSpPr txBox="1">
            <a:spLocks noChangeArrowheads="1"/>
          </p:cNvSpPr>
          <p:nvPr/>
        </p:nvSpPr>
        <p:spPr bwMode="auto">
          <a:xfrm>
            <a:off x="2055813" y="42291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  <p:sp>
        <p:nvSpPr>
          <p:cNvPr id="63628" name="Text Box 141"/>
          <p:cNvSpPr txBox="1">
            <a:spLocks noChangeArrowheads="1"/>
          </p:cNvSpPr>
          <p:nvPr/>
        </p:nvSpPr>
        <p:spPr bwMode="auto">
          <a:xfrm>
            <a:off x="2819400" y="45005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7</a:t>
            </a:r>
          </a:p>
        </p:txBody>
      </p:sp>
      <p:sp>
        <p:nvSpPr>
          <p:cNvPr id="63629" name="Text Box 142"/>
          <p:cNvSpPr txBox="1">
            <a:spLocks noChangeArrowheads="1"/>
          </p:cNvSpPr>
          <p:nvPr/>
        </p:nvSpPr>
        <p:spPr bwMode="auto">
          <a:xfrm>
            <a:off x="1371600" y="50038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  <p:cxnSp>
        <p:nvCxnSpPr>
          <p:cNvPr id="311439" name="AutoShape 143"/>
          <p:cNvCxnSpPr>
            <a:cxnSpLocks noChangeShapeType="1"/>
            <a:stCxn id="63554" idx="7"/>
            <a:endCxn id="311299" idx="3"/>
          </p:cNvCxnSpPr>
          <p:nvPr/>
        </p:nvCxnSpPr>
        <p:spPr bwMode="auto">
          <a:xfrm flipV="1">
            <a:off x="1206500" y="3949700"/>
            <a:ext cx="7366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440" name="Text Box 144"/>
          <p:cNvSpPr txBox="1">
            <a:spLocks noChangeArrowheads="1"/>
          </p:cNvSpPr>
          <p:nvPr/>
        </p:nvSpPr>
        <p:spPr bwMode="auto">
          <a:xfrm>
            <a:off x="1371600" y="40179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311441" name="AutoShape 145"/>
          <p:cNvCxnSpPr>
            <a:cxnSpLocks noChangeShapeType="1"/>
            <a:stCxn id="311299" idx="6"/>
            <a:endCxn id="63552" idx="2"/>
          </p:cNvCxnSpPr>
          <p:nvPr/>
        </p:nvCxnSpPr>
        <p:spPr bwMode="auto">
          <a:xfrm>
            <a:off x="2311400" y="3797300"/>
            <a:ext cx="965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442" name="Text Box 146"/>
          <p:cNvSpPr txBox="1">
            <a:spLocks noChangeArrowheads="1"/>
          </p:cNvSpPr>
          <p:nvPr/>
        </p:nvSpPr>
        <p:spPr bwMode="auto">
          <a:xfrm>
            <a:off x="2627313" y="35814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11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11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1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1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311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11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3B3B1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1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1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1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1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430" grpId="0" animBg="1"/>
      <p:bldP spid="311431" grpId="0" build="p"/>
      <p:bldP spid="311432" grpId="0"/>
      <p:bldP spid="311436" grpId="0"/>
      <p:bldP spid="311440" grpId="0"/>
      <p:bldP spid="31144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FF5E44-5FF9-4928-855C-E5831E0BC3E7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pt-BR" altLang="en-US" sz="100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12750"/>
            <a:ext cx="6477000" cy="639763"/>
          </a:xfrm>
        </p:spPr>
        <p:txBody>
          <a:bodyPr/>
          <a:lstStyle/>
          <a:p>
            <a:pPr eaLnBrk="1" hangingPunct="1"/>
            <a:r>
              <a:rPr lang="pt-BR" altLang="pt-BR" sz="3500"/>
              <a:t>PCV – Inserção mais Barata</a:t>
            </a:r>
            <a:br>
              <a:rPr lang="pt-BR" altLang="pt-BR" sz="3500"/>
            </a:br>
            <a:r>
              <a:rPr lang="pt-BR" altLang="pt-BR" sz="3500"/>
              <a:t>Exemplo - Passo 3</a:t>
            </a:r>
          </a:p>
        </p:txBody>
      </p:sp>
      <p:sp>
        <p:nvSpPr>
          <p:cNvPr id="65540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65541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  <p:graphicFrame>
        <p:nvGraphicFramePr>
          <p:cNvPr id="312325" name="Group 5"/>
          <p:cNvGraphicFramePr>
            <a:graphicFrameLocks noGrp="1"/>
          </p:cNvGraphicFramePr>
          <p:nvPr/>
        </p:nvGraphicFramePr>
        <p:xfrm>
          <a:off x="5508625" y="1143000"/>
          <a:ext cx="2354263" cy="2498729"/>
        </p:xfrm>
        <a:graphic>
          <a:graphicData uri="http://schemas.openxmlformats.org/drawingml/2006/table">
            <a:tbl>
              <a:tblPr/>
              <a:tblGrid>
                <a:gridCol w="373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kj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+ 1 – 1 = 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+ 4 – 1 = 9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+ 5 – 2 = 4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+ 9 – 2 = 11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+ 8 – 7 = 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+ 2 – 7 = 4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+ 6 – 2 = 12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+ 6 – 2 = 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2379" name="Oval 59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65595" name="Oval 60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65596" name="Oval 61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65597" name="Oval 62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12383" name="Group 63"/>
          <p:cNvGraphicFramePr>
            <a:graphicFrameLocks noGrp="1"/>
          </p:cNvGraphicFramePr>
          <p:nvPr/>
        </p:nvGraphicFramePr>
        <p:xfrm>
          <a:off x="779463" y="1143000"/>
          <a:ext cx="2855912" cy="19113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2449" name="Rectangle 129"/>
          <p:cNvSpPr>
            <a:spLocks noGrp="1" noChangeArrowheads="1"/>
          </p:cNvSpPr>
          <p:nvPr>
            <p:ph type="body" idx="1"/>
          </p:nvPr>
        </p:nvSpPr>
        <p:spPr>
          <a:xfrm>
            <a:off x="5081588" y="5214938"/>
            <a:ext cx="2038350" cy="415925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312450" name="Text Box 130"/>
          <p:cNvSpPr txBox="1">
            <a:spLocks noChangeArrowheads="1"/>
          </p:cNvSpPr>
          <p:nvPr/>
        </p:nvSpPr>
        <p:spPr bwMode="auto">
          <a:xfrm>
            <a:off x="6516688" y="5200650"/>
            <a:ext cx="102235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12 + 4 = 16</a:t>
            </a:r>
          </a:p>
        </p:txBody>
      </p:sp>
      <p:cxnSp>
        <p:nvCxnSpPr>
          <p:cNvPr id="65666" name="AutoShape 131"/>
          <p:cNvCxnSpPr>
            <a:cxnSpLocks noChangeShapeType="1"/>
            <a:stCxn id="65595" idx="3"/>
            <a:endCxn id="65596" idx="7"/>
          </p:cNvCxnSpPr>
          <p:nvPr/>
        </p:nvCxnSpPr>
        <p:spPr bwMode="auto">
          <a:xfrm flipH="1">
            <a:off x="2247900" y="3949700"/>
            <a:ext cx="1092200" cy="139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667" name="AutoShape 132"/>
          <p:cNvCxnSpPr>
            <a:cxnSpLocks noChangeShapeType="1"/>
            <a:stCxn id="65596" idx="1"/>
            <a:endCxn id="65597" idx="5"/>
          </p:cNvCxnSpPr>
          <p:nvPr/>
        </p:nvCxnSpPr>
        <p:spPr bwMode="auto">
          <a:xfrm flipH="1" flipV="1">
            <a:off x="1206500" y="4787900"/>
            <a:ext cx="736600" cy="558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668" name="Text Box 133"/>
          <p:cNvSpPr txBox="1">
            <a:spLocks noChangeArrowheads="1"/>
          </p:cNvSpPr>
          <p:nvPr/>
        </p:nvSpPr>
        <p:spPr bwMode="auto">
          <a:xfrm>
            <a:off x="2819400" y="45005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7</a:t>
            </a:r>
          </a:p>
        </p:txBody>
      </p:sp>
      <p:sp>
        <p:nvSpPr>
          <p:cNvPr id="65669" name="Text Box 134"/>
          <p:cNvSpPr txBox="1">
            <a:spLocks noChangeArrowheads="1"/>
          </p:cNvSpPr>
          <p:nvPr/>
        </p:nvSpPr>
        <p:spPr bwMode="auto">
          <a:xfrm>
            <a:off x="1371600" y="50038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  <p:cxnSp>
        <p:nvCxnSpPr>
          <p:cNvPr id="65670" name="AutoShape 135"/>
          <p:cNvCxnSpPr>
            <a:cxnSpLocks noChangeShapeType="1"/>
            <a:stCxn id="65597" idx="7"/>
            <a:endCxn id="65540" idx="3"/>
          </p:cNvCxnSpPr>
          <p:nvPr/>
        </p:nvCxnSpPr>
        <p:spPr bwMode="auto">
          <a:xfrm flipV="1">
            <a:off x="1206500" y="3949700"/>
            <a:ext cx="7366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671" name="Text Box 136"/>
          <p:cNvSpPr txBox="1">
            <a:spLocks noChangeArrowheads="1"/>
          </p:cNvSpPr>
          <p:nvPr/>
        </p:nvSpPr>
        <p:spPr bwMode="auto">
          <a:xfrm>
            <a:off x="1371600" y="40179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312457" name="AutoShape 137"/>
          <p:cNvCxnSpPr>
            <a:cxnSpLocks noChangeShapeType="1"/>
            <a:stCxn id="65540" idx="6"/>
            <a:endCxn id="65595" idx="2"/>
          </p:cNvCxnSpPr>
          <p:nvPr/>
        </p:nvCxnSpPr>
        <p:spPr bwMode="auto">
          <a:xfrm>
            <a:off x="2311400" y="3797300"/>
            <a:ext cx="965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458" name="Text Box 138"/>
          <p:cNvSpPr txBox="1">
            <a:spLocks noChangeArrowheads="1"/>
          </p:cNvSpPr>
          <p:nvPr/>
        </p:nvSpPr>
        <p:spPr bwMode="auto">
          <a:xfrm>
            <a:off x="2627313" y="35814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  <p:sp>
        <p:nvSpPr>
          <p:cNvPr id="312459" name="Oval 139"/>
          <p:cNvSpPr>
            <a:spLocks noChangeArrowheads="1"/>
          </p:cNvSpPr>
          <p:nvPr/>
        </p:nvSpPr>
        <p:spPr bwMode="auto">
          <a:xfrm>
            <a:off x="5435600" y="2006600"/>
            <a:ext cx="2552700" cy="228600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cxnSp>
        <p:nvCxnSpPr>
          <p:cNvPr id="312460" name="AutoShape 140"/>
          <p:cNvCxnSpPr>
            <a:cxnSpLocks noChangeShapeType="1"/>
            <a:stCxn id="65540" idx="5"/>
            <a:endCxn id="312379" idx="2"/>
          </p:cNvCxnSpPr>
          <p:nvPr/>
        </p:nvCxnSpPr>
        <p:spPr bwMode="auto">
          <a:xfrm>
            <a:off x="2247900" y="3949700"/>
            <a:ext cx="2044700" cy="685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2461" name="AutoShape 141"/>
          <p:cNvCxnSpPr>
            <a:cxnSpLocks noChangeShapeType="1"/>
            <a:stCxn id="312379" idx="1"/>
            <a:endCxn id="65595" idx="5"/>
          </p:cNvCxnSpPr>
          <p:nvPr/>
        </p:nvCxnSpPr>
        <p:spPr bwMode="auto">
          <a:xfrm flipH="1" flipV="1">
            <a:off x="3644900" y="3949700"/>
            <a:ext cx="7112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462" name="Text Box 142"/>
          <p:cNvSpPr txBox="1">
            <a:spLocks noChangeArrowheads="1"/>
          </p:cNvSpPr>
          <p:nvPr/>
        </p:nvSpPr>
        <p:spPr bwMode="auto">
          <a:xfrm>
            <a:off x="3962400" y="40386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5</a:t>
            </a:r>
          </a:p>
        </p:txBody>
      </p:sp>
      <p:sp>
        <p:nvSpPr>
          <p:cNvPr id="312463" name="Text Box 143"/>
          <p:cNvSpPr txBox="1">
            <a:spLocks noChangeArrowheads="1"/>
          </p:cNvSpPr>
          <p:nvPr/>
        </p:nvSpPr>
        <p:spPr bwMode="auto">
          <a:xfrm>
            <a:off x="2730500" y="39243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2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12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12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12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12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312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12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3123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3B3B1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3123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3123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2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2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449" grpId="0" build="p"/>
      <p:bldP spid="312450" grpId="0"/>
      <p:bldP spid="312458" grpId="0"/>
      <p:bldP spid="312459" grpId="0" animBg="1"/>
      <p:bldP spid="312462" grpId="0"/>
      <p:bldP spid="31246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DCDA12-2E98-44A5-BDCC-7A6037CCA4C5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pt-BR" altLang="en-US" sz="100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12750"/>
            <a:ext cx="6477000" cy="639763"/>
          </a:xfrm>
        </p:spPr>
        <p:txBody>
          <a:bodyPr/>
          <a:lstStyle/>
          <a:p>
            <a:pPr eaLnBrk="1" hangingPunct="1"/>
            <a:r>
              <a:rPr lang="pt-BR" altLang="pt-BR" sz="3500"/>
              <a:t>PCV – Inserção mais Barata</a:t>
            </a:r>
            <a:br>
              <a:rPr lang="pt-BR" altLang="pt-BR" sz="3500"/>
            </a:br>
            <a:r>
              <a:rPr lang="pt-BR" altLang="pt-BR" sz="3500"/>
              <a:t>Exemplo – Passo final</a:t>
            </a:r>
          </a:p>
        </p:txBody>
      </p:sp>
      <p:sp>
        <p:nvSpPr>
          <p:cNvPr id="67588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313348" name="Oval 4"/>
          <p:cNvSpPr>
            <a:spLocks noChangeArrowheads="1"/>
          </p:cNvSpPr>
          <p:nvPr/>
        </p:nvSpPr>
        <p:spPr bwMode="auto">
          <a:xfrm>
            <a:off x="3276600" y="52832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  <p:graphicFrame>
        <p:nvGraphicFramePr>
          <p:cNvPr id="313349" name="Group 5"/>
          <p:cNvGraphicFramePr>
            <a:graphicFrameLocks noGrp="1"/>
          </p:cNvGraphicFramePr>
          <p:nvPr/>
        </p:nvGraphicFramePr>
        <p:xfrm>
          <a:off x="5508625" y="1143000"/>
          <a:ext cx="2354263" cy="1674815"/>
        </p:xfrm>
        <a:graphic>
          <a:graphicData uri="http://schemas.openxmlformats.org/drawingml/2006/table">
            <a:tbl>
              <a:tblPr/>
              <a:tblGrid>
                <a:gridCol w="373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kj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–</a:t>
                      </a:r>
                      <a:r>
                        <a:rPr kumimoji="0" lang="pt-BR" altLang="pt-BR" sz="11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kumimoji="0" lang="pt-BR" altLang="pt-BR" sz="11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ij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 + 4 – 1 = 9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+ 3 – 1 = 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+ 9 – 5 = 7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+ 2 – 7 = 4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+ 6 – 2 = 6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7627" name="Oval 44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67628" name="Oval 45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67629" name="Oval 46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67630" name="Oval 47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13392" name="Group 48"/>
          <p:cNvGraphicFramePr>
            <a:graphicFrameLocks noGrp="1"/>
          </p:cNvGraphicFramePr>
          <p:nvPr/>
        </p:nvGraphicFramePr>
        <p:xfrm>
          <a:off x="779463" y="1143000"/>
          <a:ext cx="2855912" cy="19113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3458" name="Rectangle 114"/>
          <p:cNvSpPr>
            <a:spLocks noGrp="1" noChangeArrowheads="1"/>
          </p:cNvSpPr>
          <p:nvPr>
            <p:ph type="body" idx="1"/>
          </p:nvPr>
        </p:nvSpPr>
        <p:spPr>
          <a:xfrm>
            <a:off x="5081588" y="5214938"/>
            <a:ext cx="2038350" cy="415925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313459" name="Text Box 115"/>
          <p:cNvSpPr txBox="1">
            <a:spLocks noChangeArrowheads="1"/>
          </p:cNvSpPr>
          <p:nvPr/>
        </p:nvSpPr>
        <p:spPr bwMode="auto">
          <a:xfrm>
            <a:off x="6502400" y="5200650"/>
            <a:ext cx="102235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16 + 4 = 20</a:t>
            </a:r>
          </a:p>
        </p:txBody>
      </p:sp>
      <p:cxnSp>
        <p:nvCxnSpPr>
          <p:cNvPr id="313460" name="AutoShape 116"/>
          <p:cNvCxnSpPr>
            <a:cxnSpLocks noChangeShapeType="1"/>
            <a:stCxn id="67628" idx="3"/>
            <a:endCxn id="67629" idx="7"/>
          </p:cNvCxnSpPr>
          <p:nvPr/>
        </p:nvCxnSpPr>
        <p:spPr bwMode="auto">
          <a:xfrm flipH="1">
            <a:off x="2247900" y="3949700"/>
            <a:ext cx="1092200" cy="139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700" name="AutoShape 117"/>
          <p:cNvCxnSpPr>
            <a:cxnSpLocks noChangeShapeType="1"/>
            <a:stCxn id="67629" idx="1"/>
            <a:endCxn id="67630" idx="5"/>
          </p:cNvCxnSpPr>
          <p:nvPr/>
        </p:nvCxnSpPr>
        <p:spPr bwMode="auto">
          <a:xfrm flipH="1" flipV="1">
            <a:off x="1206500" y="4787900"/>
            <a:ext cx="736600" cy="558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3462" name="Text Box 118"/>
          <p:cNvSpPr txBox="1">
            <a:spLocks noChangeArrowheads="1"/>
          </p:cNvSpPr>
          <p:nvPr/>
        </p:nvSpPr>
        <p:spPr bwMode="auto">
          <a:xfrm>
            <a:off x="2819400" y="45005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7</a:t>
            </a:r>
          </a:p>
        </p:txBody>
      </p:sp>
      <p:sp>
        <p:nvSpPr>
          <p:cNvPr id="67702" name="Text Box 119"/>
          <p:cNvSpPr txBox="1">
            <a:spLocks noChangeArrowheads="1"/>
          </p:cNvSpPr>
          <p:nvPr/>
        </p:nvSpPr>
        <p:spPr bwMode="auto">
          <a:xfrm>
            <a:off x="1371600" y="50038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  <p:cxnSp>
        <p:nvCxnSpPr>
          <p:cNvPr id="67703" name="AutoShape 120"/>
          <p:cNvCxnSpPr>
            <a:cxnSpLocks noChangeShapeType="1"/>
            <a:stCxn id="67630" idx="7"/>
            <a:endCxn id="67588" idx="3"/>
          </p:cNvCxnSpPr>
          <p:nvPr/>
        </p:nvCxnSpPr>
        <p:spPr bwMode="auto">
          <a:xfrm flipV="1">
            <a:off x="1206500" y="3949700"/>
            <a:ext cx="7366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704" name="Text Box 121"/>
          <p:cNvSpPr txBox="1">
            <a:spLocks noChangeArrowheads="1"/>
          </p:cNvSpPr>
          <p:nvPr/>
        </p:nvSpPr>
        <p:spPr bwMode="auto">
          <a:xfrm>
            <a:off x="1371600" y="40179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sp>
        <p:nvSpPr>
          <p:cNvPr id="313466" name="Oval 122"/>
          <p:cNvSpPr>
            <a:spLocks noChangeArrowheads="1"/>
          </p:cNvSpPr>
          <p:nvPr/>
        </p:nvSpPr>
        <p:spPr bwMode="auto">
          <a:xfrm>
            <a:off x="5435600" y="2286000"/>
            <a:ext cx="2552700" cy="228600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cxnSp>
        <p:nvCxnSpPr>
          <p:cNvPr id="67706" name="AutoShape 123"/>
          <p:cNvCxnSpPr>
            <a:cxnSpLocks noChangeShapeType="1"/>
            <a:stCxn id="67588" idx="5"/>
            <a:endCxn id="67627" idx="2"/>
          </p:cNvCxnSpPr>
          <p:nvPr/>
        </p:nvCxnSpPr>
        <p:spPr bwMode="auto">
          <a:xfrm>
            <a:off x="2247900" y="3949700"/>
            <a:ext cx="2044700" cy="685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707" name="AutoShape 124"/>
          <p:cNvCxnSpPr>
            <a:cxnSpLocks noChangeShapeType="1"/>
            <a:stCxn id="67627" idx="1"/>
            <a:endCxn id="67628" idx="5"/>
          </p:cNvCxnSpPr>
          <p:nvPr/>
        </p:nvCxnSpPr>
        <p:spPr bwMode="auto">
          <a:xfrm flipH="1" flipV="1">
            <a:off x="3644900" y="3949700"/>
            <a:ext cx="7112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708" name="Text Box 125"/>
          <p:cNvSpPr txBox="1">
            <a:spLocks noChangeArrowheads="1"/>
          </p:cNvSpPr>
          <p:nvPr/>
        </p:nvSpPr>
        <p:spPr bwMode="auto">
          <a:xfrm>
            <a:off x="3962400" y="40386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5</a:t>
            </a:r>
          </a:p>
        </p:txBody>
      </p:sp>
      <p:sp>
        <p:nvSpPr>
          <p:cNvPr id="67709" name="Text Box 126"/>
          <p:cNvSpPr txBox="1">
            <a:spLocks noChangeArrowheads="1"/>
          </p:cNvSpPr>
          <p:nvPr/>
        </p:nvSpPr>
        <p:spPr bwMode="auto">
          <a:xfrm>
            <a:off x="2730500" y="39243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313471" name="AutoShape 127"/>
          <p:cNvCxnSpPr>
            <a:cxnSpLocks noChangeShapeType="1"/>
            <a:stCxn id="67628" idx="4"/>
            <a:endCxn id="313348" idx="0"/>
          </p:cNvCxnSpPr>
          <p:nvPr/>
        </p:nvCxnSpPr>
        <p:spPr bwMode="auto">
          <a:xfrm>
            <a:off x="3492500" y="4013200"/>
            <a:ext cx="0" cy="1270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472" name="AutoShape 128"/>
          <p:cNvCxnSpPr>
            <a:cxnSpLocks noChangeShapeType="1"/>
            <a:stCxn id="313348" idx="2"/>
            <a:endCxn id="67629" idx="6"/>
          </p:cNvCxnSpPr>
          <p:nvPr/>
        </p:nvCxnSpPr>
        <p:spPr bwMode="auto">
          <a:xfrm flipH="1">
            <a:off x="2311400" y="5499100"/>
            <a:ext cx="965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3473" name="Text Box 129"/>
          <p:cNvSpPr txBox="1">
            <a:spLocks noChangeArrowheads="1"/>
          </p:cNvSpPr>
          <p:nvPr/>
        </p:nvSpPr>
        <p:spPr bwMode="auto">
          <a:xfrm>
            <a:off x="3441700" y="46783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9</a:t>
            </a:r>
          </a:p>
        </p:txBody>
      </p:sp>
      <p:sp>
        <p:nvSpPr>
          <p:cNvPr id="313474" name="Text Box 130"/>
          <p:cNvSpPr txBox="1">
            <a:spLocks noChangeArrowheads="1"/>
          </p:cNvSpPr>
          <p:nvPr/>
        </p:nvSpPr>
        <p:spPr bwMode="auto">
          <a:xfrm>
            <a:off x="2717800" y="54737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13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1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1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1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313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13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3B3B1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3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458" grpId="0" build="p"/>
      <p:bldP spid="313459" grpId="0"/>
      <p:bldP spid="313462" grpId="0"/>
      <p:bldP spid="313466" grpId="0" animBg="1"/>
      <p:bldP spid="313473" grpId="0"/>
      <p:bldP spid="31347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3A7202-3F61-409C-9B96-4FEB1E3B9294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pt-BR" altLang="en-US" sz="100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12750"/>
            <a:ext cx="6477000" cy="639763"/>
          </a:xfrm>
        </p:spPr>
        <p:txBody>
          <a:bodyPr/>
          <a:lstStyle/>
          <a:p>
            <a:pPr eaLnBrk="1" hangingPunct="1"/>
            <a:r>
              <a:rPr lang="pt-BR" altLang="pt-BR" sz="3500"/>
              <a:t>PCV – Inserção mais Barata</a:t>
            </a:r>
            <a:br>
              <a:rPr lang="pt-BR" altLang="pt-BR" sz="3500"/>
            </a:br>
            <a:r>
              <a:rPr lang="pt-BR" altLang="pt-BR" sz="3500"/>
              <a:t>Exemplo – Solução final</a:t>
            </a:r>
          </a:p>
        </p:txBody>
      </p:sp>
      <p:sp>
        <p:nvSpPr>
          <p:cNvPr id="69636" name="Oval 3"/>
          <p:cNvSpPr>
            <a:spLocks noChangeArrowheads="1"/>
          </p:cNvSpPr>
          <p:nvPr/>
        </p:nvSpPr>
        <p:spPr bwMode="auto">
          <a:xfrm>
            <a:off x="1879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1</a:t>
            </a:r>
          </a:p>
        </p:txBody>
      </p:sp>
      <p:sp>
        <p:nvSpPr>
          <p:cNvPr id="69637" name="Oval 5"/>
          <p:cNvSpPr>
            <a:spLocks noChangeArrowheads="1"/>
          </p:cNvSpPr>
          <p:nvPr/>
        </p:nvSpPr>
        <p:spPr bwMode="auto">
          <a:xfrm>
            <a:off x="42926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3</a:t>
            </a:r>
          </a:p>
        </p:txBody>
      </p:sp>
      <p:sp>
        <p:nvSpPr>
          <p:cNvPr id="69638" name="Oval 6"/>
          <p:cNvSpPr>
            <a:spLocks noChangeArrowheads="1"/>
          </p:cNvSpPr>
          <p:nvPr/>
        </p:nvSpPr>
        <p:spPr bwMode="auto">
          <a:xfrm>
            <a:off x="3276600" y="35814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2</a:t>
            </a:r>
          </a:p>
        </p:txBody>
      </p:sp>
      <p:sp>
        <p:nvSpPr>
          <p:cNvPr id="69639" name="Oval 7"/>
          <p:cNvSpPr>
            <a:spLocks noChangeArrowheads="1"/>
          </p:cNvSpPr>
          <p:nvPr/>
        </p:nvSpPr>
        <p:spPr bwMode="auto">
          <a:xfrm>
            <a:off x="1879600" y="52832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5</a:t>
            </a:r>
          </a:p>
        </p:txBody>
      </p:sp>
      <p:sp>
        <p:nvSpPr>
          <p:cNvPr id="69640" name="Oval 8"/>
          <p:cNvSpPr>
            <a:spLocks noChangeArrowheads="1"/>
          </p:cNvSpPr>
          <p:nvPr/>
        </p:nvSpPr>
        <p:spPr bwMode="auto">
          <a:xfrm>
            <a:off x="838200" y="441960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6</a:t>
            </a:r>
          </a:p>
        </p:txBody>
      </p:sp>
      <p:graphicFrame>
        <p:nvGraphicFramePr>
          <p:cNvPr id="314377" name="Group 9"/>
          <p:cNvGraphicFramePr>
            <a:graphicFrameLocks noGrp="1"/>
          </p:cNvGraphicFramePr>
          <p:nvPr/>
        </p:nvGraphicFramePr>
        <p:xfrm>
          <a:off x="779463" y="1143000"/>
          <a:ext cx="2855912" cy="19113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8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Cid.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t-BR" altLang="pt-B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t-BR" altLang="pt-BR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9707" name="Rectangle 75"/>
          <p:cNvSpPr>
            <a:spLocks noGrp="1" noChangeArrowheads="1"/>
          </p:cNvSpPr>
          <p:nvPr>
            <p:ph type="body" idx="1"/>
          </p:nvPr>
        </p:nvSpPr>
        <p:spPr>
          <a:xfrm>
            <a:off x="5081588" y="5214938"/>
            <a:ext cx="2038350" cy="415925"/>
          </a:xfrm>
        </p:spPr>
        <p:txBody>
          <a:bodyPr/>
          <a:lstStyle/>
          <a:p>
            <a:pPr marL="177800" indent="-177800" eaLnBrk="1" hangingPunct="1"/>
            <a:r>
              <a:rPr lang="pt-BR" altLang="pt-BR" sz="1200" b="1"/>
              <a:t>Distância Total</a:t>
            </a:r>
            <a:r>
              <a:rPr lang="pt-BR" altLang="pt-BR" sz="1200"/>
              <a:t> </a:t>
            </a:r>
            <a:r>
              <a:rPr lang="pt-BR" altLang="pt-BR" sz="1200" b="1"/>
              <a:t>=</a:t>
            </a:r>
          </a:p>
        </p:txBody>
      </p:sp>
      <p:sp>
        <p:nvSpPr>
          <p:cNvPr id="69708" name="Text Box 76"/>
          <p:cNvSpPr txBox="1">
            <a:spLocks noChangeArrowheads="1"/>
          </p:cNvSpPr>
          <p:nvPr/>
        </p:nvSpPr>
        <p:spPr bwMode="auto">
          <a:xfrm>
            <a:off x="6511925" y="5200650"/>
            <a:ext cx="102235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300"/>
              <a:t>16 + 4 = 20</a:t>
            </a:r>
          </a:p>
        </p:txBody>
      </p:sp>
      <p:cxnSp>
        <p:nvCxnSpPr>
          <p:cNvPr id="69709" name="AutoShape 78"/>
          <p:cNvCxnSpPr>
            <a:cxnSpLocks noChangeShapeType="1"/>
            <a:stCxn id="69639" idx="1"/>
            <a:endCxn id="69640" idx="5"/>
          </p:cNvCxnSpPr>
          <p:nvPr/>
        </p:nvCxnSpPr>
        <p:spPr bwMode="auto">
          <a:xfrm flipH="1" flipV="1">
            <a:off x="1206500" y="4787900"/>
            <a:ext cx="736600" cy="558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710" name="Text Box 80"/>
          <p:cNvSpPr txBox="1">
            <a:spLocks noChangeArrowheads="1"/>
          </p:cNvSpPr>
          <p:nvPr/>
        </p:nvSpPr>
        <p:spPr bwMode="auto">
          <a:xfrm>
            <a:off x="1371600" y="50038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  <p:cxnSp>
        <p:nvCxnSpPr>
          <p:cNvPr id="69711" name="AutoShape 81"/>
          <p:cNvCxnSpPr>
            <a:cxnSpLocks noChangeShapeType="1"/>
            <a:stCxn id="69640" idx="7"/>
            <a:endCxn id="69636" idx="3"/>
          </p:cNvCxnSpPr>
          <p:nvPr/>
        </p:nvCxnSpPr>
        <p:spPr bwMode="auto">
          <a:xfrm flipV="1">
            <a:off x="1206500" y="3949700"/>
            <a:ext cx="7366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712" name="Text Box 82"/>
          <p:cNvSpPr txBox="1">
            <a:spLocks noChangeArrowheads="1"/>
          </p:cNvSpPr>
          <p:nvPr/>
        </p:nvSpPr>
        <p:spPr bwMode="auto">
          <a:xfrm>
            <a:off x="1371600" y="40179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69713" name="AutoShape 83"/>
          <p:cNvCxnSpPr>
            <a:cxnSpLocks noChangeShapeType="1"/>
            <a:stCxn id="69636" idx="5"/>
            <a:endCxn id="69637" idx="2"/>
          </p:cNvCxnSpPr>
          <p:nvPr/>
        </p:nvCxnSpPr>
        <p:spPr bwMode="auto">
          <a:xfrm>
            <a:off x="2247900" y="3949700"/>
            <a:ext cx="2044700" cy="685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714" name="AutoShape 84"/>
          <p:cNvCxnSpPr>
            <a:cxnSpLocks noChangeShapeType="1"/>
            <a:stCxn id="69637" idx="1"/>
            <a:endCxn id="69638" idx="5"/>
          </p:cNvCxnSpPr>
          <p:nvPr/>
        </p:nvCxnSpPr>
        <p:spPr bwMode="auto">
          <a:xfrm flipH="1" flipV="1">
            <a:off x="3644900" y="3949700"/>
            <a:ext cx="711200" cy="533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715" name="Text Box 85"/>
          <p:cNvSpPr txBox="1">
            <a:spLocks noChangeArrowheads="1"/>
          </p:cNvSpPr>
          <p:nvPr/>
        </p:nvSpPr>
        <p:spPr bwMode="auto">
          <a:xfrm>
            <a:off x="3962400" y="40386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5</a:t>
            </a:r>
          </a:p>
        </p:txBody>
      </p:sp>
      <p:sp>
        <p:nvSpPr>
          <p:cNvPr id="69716" name="Text Box 86"/>
          <p:cNvSpPr txBox="1">
            <a:spLocks noChangeArrowheads="1"/>
          </p:cNvSpPr>
          <p:nvPr/>
        </p:nvSpPr>
        <p:spPr bwMode="auto">
          <a:xfrm>
            <a:off x="2730500" y="39243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1</a:t>
            </a:r>
          </a:p>
        </p:txBody>
      </p:sp>
      <p:cxnSp>
        <p:nvCxnSpPr>
          <p:cNvPr id="69717" name="AutoShape 87"/>
          <p:cNvCxnSpPr>
            <a:cxnSpLocks noChangeShapeType="1"/>
            <a:stCxn id="69638" idx="4"/>
          </p:cNvCxnSpPr>
          <p:nvPr/>
        </p:nvCxnSpPr>
        <p:spPr bwMode="auto">
          <a:xfrm>
            <a:off x="3492500" y="4013200"/>
            <a:ext cx="0" cy="1270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718" name="AutoShape 88"/>
          <p:cNvCxnSpPr>
            <a:cxnSpLocks noChangeShapeType="1"/>
            <a:endCxn id="69639" idx="6"/>
          </p:cNvCxnSpPr>
          <p:nvPr/>
        </p:nvCxnSpPr>
        <p:spPr bwMode="auto">
          <a:xfrm flipH="1">
            <a:off x="2311400" y="5499100"/>
            <a:ext cx="9652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719" name="Text Box 89"/>
          <p:cNvSpPr txBox="1">
            <a:spLocks noChangeArrowheads="1"/>
          </p:cNvSpPr>
          <p:nvPr/>
        </p:nvSpPr>
        <p:spPr bwMode="auto">
          <a:xfrm>
            <a:off x="3441700" y="46783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9</a:t>
            </a:r>
          </a:p>
        </p:txBody>
      </p:sp>
      <p:sp>
        <p:nvSpPr>
          <p:cNvPr id="69720" name="Text Box 90"/>
          <p:cNvSpPr txBox="1">
            <a:spLocks noChangeArrowheads="1"/>
          </p:cNvSpPr>
          <p:nvPr/>
        </p:nvSpPr>
        <p:spPr bwMode="auto">
          <a:xfrm>
            <a:off x="2717800" y="54737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200"/>
              <a:t>2</a:t>
            </a:r>
          </a:p>
        </p:txBody>
      </p:sp>
      <p:sp>
        <p:nvSpPr>
          <p:cNvPr id="69721" name="Text Box 91"/>
          <p:cNvSpPr txBox="1">
            <a:spLocks noChangeArrowheads="1"/>
          </p:cNvSpPr>
          <p:nvPr/>
        </p:nvSpPr>
        <p:spPr bwMode="auto">
          <a:xfrm>
            <a:off x="4903788" y="5692775"/>
            <a:ext cx="31242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2500" i="1"/>
              <a:t>s</a:t>
            </a:r>
            <a:r>
              <a:rPr lang="pt-BR" altLang="pt-BR" sz="2500"/>
              <a:t> = (6 1 3 2 4 5)</a:t>
            </a:r>
          </a:p>
        </p:txBody>
      </p:sp>
      <p:sp>
        <p:nvSpPr>
          <p:cNvPr id="69722" name="Oval 92"/>
          <p:cNvSpPr>
            <a:spLocks noChangeArrowheads="1"/>
          </p:cNvSpPr>
          <p:nvPr/>
        </p:nvSpPr>
        <p:spPr bwMode="auto">
          <a:xfrm>
            <a:off x="3276600" y="5276850"/>
            <a:ext cx="431800" cy="431800"/>
          </a:xfrm>
          <a:prstGeom prst="ellipse">
            <a:avLst/>
          </a:prstGeom>
          <a:solidFill>
            <a:srgbClr val="63B3B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800"/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2A4485-8AF1-46E6-A25A-8A08B930E743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pt-BR" altLang="en-US" sz="10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500"/>
              <a:t>Heurística de construção aleatória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dirty="0"/>
              <a:t>Funcionamento: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dirty="0"/>
              <a:t>Constrói uma solução, elemento por elemento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dirty="0"/>
              <a:t>A cada passo é adicionado um único elemento candidato na solução parcial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dirty="0"/>
              <a:t>O candidato a ser adicionado é escolhido aleatoriamente dentre os elementos candidatos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dirty="0"/>
              <a:t>O método se encerra quando todos os elementos candidatos foram analisados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2800"/>
              <a:t>Complexidade da heurística construtiva da inserção mais barata aplicada ao PCV</a:t>
            </a:r>
          </a:p>
        </p:txBody>
      </p:sp>
      <p:graphicFrame>
        <p:nvGraphicFramePr>
          <p:cNvPr id="207915" name="Object 43"/>
          <p:cNvGraphicFramePr>
            <a:graphicFrameLocks noGrp="1" noChangeAspect="1"/>
          </p:cNvGraphicFramePr>
          <p:nvPr>
            <p:ph idx="1"/>
          </p:nvPr>
        </p:nvGraphicFramePr>
        <p:xfrm>
          <a:off x="1908175" y="1655763"/>
          <a:ext cx="5240338" cy="501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m de bitmap" r:id="rId3" imgW="4191585" imgH="4009524" progId="Paint.Picture">
                  <p:embed/>
                </p:oleObj>
              </mc:Choice>
              <mc:Fallback>
                <p:oleObj name="Imagem de bitmap" r:id="rId3" imgW="4191585" imgH="400952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655763"/>
                        <a:ext cx="5240338" cy="501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917" name="Line 45"/>
          <p:cNvSpPr>
            <a:spLocks noChangeShapeType="1"/>
          </p:cNvSpPr>
          <p:nvPr/>
        </p:nvSpPr>
        <p:spPr bwMode="auto">
          <a:xfrm flipV="1">
            <a:off x="4427538" y="2276475"/>
            <a:ext cx="73025" cy="431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18" name="Line 46"/>
          <p:cNvSpPr>
            <a:spLocks noChangeShapeType="1"/>
          </p:cNvSpPr>
          <p:nvPr/>
        </p:nvSpPr>
        <p:spPr bwMode="auto">
          <a:xfrm>
            <a:off x="4500563" y="2276475"/>
            <a:ext cx="503237" cy="5048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19" name="Line 47"/>
          <p:cNvSpPr>
            <a:spLocks noChangeShapeType="1"/>
          </p:cNvSpPr>
          <p:nvPr/>
        </p:nvSpPr>
        <p:spPr bwMode="auto">
          <a:xfrm flipH="1" flipV="1">
            <a:off x="4427538" y="2708275"/>
            <a:ext cx="576262" cy="730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0" name="Line 48"/>
          <p:cNvSpPr>
            <a:spLocks noChangeShapeType="1"/>
          </p:cNvSpPr>
          <p:nvPr/>
        </p:nvSpPr>
        <p:spPr bwMode="auto">
          <a:xfrm flipV="1">
            <a:off x="4500563" y="1773238"/>
            <a:ext cx="1511300" cy="5032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1" name="Line 49"/>
          <p:cNvSpPr>
            <a:spLocks noChangeShapeType="1"/>
          </p:cNvSpPr>
          <p:nvPr/>
        </p:nvSpPr>
        <p:spPr bwMode="auto">
          <a:xfrm flipH="1">
            <a:off x="5003800" y="1773238"/>
            <a:ext cx="1008063" cy="1008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2" name="Line 50"/>
          <p:cNvSpPr>
            <a:spLocks noChangeShapeType="1"/>
          </p:cNvSpPr>
          <p:nvPr/>
        </p:nvSpPr>
        <p:spPr bwMode="auto">
          <a:xfrm flipH="1">
            <a:off x="4427538" y="1773238"/>
            <a:ext cx="1584325" cy="9350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3" name="Line 51"/>
          <p:cNvSpPr>
            <a:spLocks noChangeShapeType="1"/>
          </p:cNvSpPr>
          <p:nvPr/>
        </p:nvSpPr>
        <p:spPr bwMode="auto">
          <a:xfrm flipV="1">
            <a:off x="5724525" y="1773238"/>
            <a:ext cx="287338" cy="13684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4" name="Line 52"/>
          <p:cNvSpPr>
            <a:spLocks noChangeShapeType="1"/>
          </p:cNvSpPr>
          <p:nvPr/>
        </p:nvSpPr>
        <p:spPr bwMode="auto">
          <a:xfrm flipH="1" flipV="1">
            <a:off x="5003800" y="2736850"/>
            <a:ext cx="720725" cy="4333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5" name="Line 53"/>
          <p:cNvSpPr>
            <a:spLocks noChangeShapeType="1"/>
          </p:cNvSpPr>
          <p:nvPr/>
        </p:nvSpPr>
        <p:spPr bwMode="auto">
          <a:xfrm flipH="1" flipV="1">
            <a:off x="4427538" y="2708275"/>
            <a:ext cx="1296987" cy="4333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8" name="Line 56"/>
          <p:cNvSpPr>
            <a:spLocks noChangeShapeType="1"/>
          </p:cNvSpPr>
          <p:nvPr/>
        </p:nvSpPr>
        <p:spPr bwMode="auto">
          <a:xfrm flipV="1">
            <a:off x="4140200" y="2708275"/>
            <a:ext cx="287338" cy="12255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29" name="Line 57"/>
          <p:cNvSpPr>
            <a:spLocks noChangeShapeType="1"/>
          </p:cNvSpPr>
          <p:nvPr/>
        </p:nvSpPr>
        <p:spPr bwMode="auto">
          <a:xfrm flipV="1">
            <a:off x="4140200" y="3141663"/>
            <a:ext cx="1584325" cy="7921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6159" name="Text Box 58"/>
          <p:cNvSpPr txBox="1">
            <a:spLocks noChangeArrowheads="1"/>
          </p:cNvSpPr>
          <p:nvPr/>
        </p:nvSpPr>
        <p:spPr bwMode="auto">
          <a:xfrm>
            <a:off x="5940425" y="148431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6160" name="Text Box 59"/>
          <p:cNvSpPr txBox="1">
            <a:spLocks noChangeArrowheads="1"/>
          </p:cNvSpPr>
          <p:nvPr/>
        </p:nvSpPr>
        <p:spPr bwMode="auto">
          <a:xfrm>
            <a:off x="5003800" y="25574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6161" name="Text Box 60"/>
          <p:cNvSpPr txBox="1">
            <a:spLocks noChangeArrowheads="1"/>
          </p:cNvSpPr>
          <p:nvPr/>
        </p:nvSpPr>
        <p:spPr bwMode="auto">
          <a:xfrm>
            <a:off x="5551488" y="311943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5</a:t>
            </a:r>
          </a:p>
        </p:txBody>
      </p:sp>
      <p:sp>
        <p:nvSpPr>
          <p:cNvPr id="6162" name="Text Box 61"/>
          <p:cNvSpPr txBox="1">
            <a:spLocks noChangeArrowheads="1"/>
          </p:cNvSpPr>
          <p:nvPr/>
        </p:nvSpPr>
        <p:spPr bwMode="auto">
          <a:xfrm>
            <a:off x="4356100" y="194468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6163" name="Text Box 62"/>
          <p:cNvSpPr txBox="1">
            <a:spLocks noChangeArrowheads="1"/>
          </p:cNvSpPr>
          <p:nvPr/>
        </p:nvSpPr>
        <p:spPr bwMode="auto">
          <a:xfrm>
            <a:off x="3851275" y="37163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6</a:t>
            </a:r>
          </a:p>
        </p:txBody>
      </p:sp>
      <p:sp>
        <p:nvSpPr>
          <p:cNvPr id="6164" name="Text Box 63"/>
          <p:cNvSpPr txBox="1">
            <a:spLocks noChangeArrowheads="1"/>
          </p:cNvSpPr>
          <p:nvPr/>
        </p:nvSpPr>
        <p:spPr bwMode="auto">
          <a:xfrm>
            <a:off x="6948488" y="3062288"/>
            <a:ext cx="287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j</a:t>
            </a:r>
          </a:p>
        </p:txBody>
      </p:sp>
      <p:sp>
        <p:nvSpPr>
          <p:cNvPr id="6165" name="Text Box 64"/>
          <p:cNvSpPr txBox="1">
            <a:spLocks noChangeArrowheads="1"/>
          </p:cNvSpPr>
          <p:nvPr/>
        </p:nvSpPr>
        <p:spPr bwMode="auto">
          <a:xfrm>
            <a:off x="3492500" y="428625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i</a:t>
            </a:r>
          </a:p>
        </p:txBody>
      </p:sp>
      <p:sp>
        <p:nvSpPr>
          <p:cNvPr id="6166" name="Text Box 65"/>
          <p:cNvSpPr txBox="1">
            <a:spLocks noChangeArrowheads="1"/>
          </p:cNvSpPr>
          <p:nvPr/>
        </p:nvSpPr>
        <p:spPr bwMode="auto">
          <a:xfrm>
            <a:off x="4441825" y="545941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>
                <a:latin typeface="Tahoma" panose="020B0604030504040204" pitchFamily="34" charset="0"/>
              </a:rPr>
              <a:t>k</a:t>
            </a:r>
          </a:p>
        </p:txBody>
      </p:sp>
      <p:sp>
        <p:nvSpPr>
          <p:cNvPr id="207938" name="Line 66"/>
          <p:cNvSpPr>
            <a:spLocks noChangeShapeType="1"/>
          </p:cNvSpPr>
          <p:nvPr/>
        </p:nvSpPr>
        <p:spPr bwMode="auto">
          <a:xfrm flipV="1">
            <a:off x="3779838" y="3933825"/>
            <a:ext cx="360362" cy="5746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39" name="Line 67"/>
          <p:cNvSpPr>
            <a:spLocks noChangeShapeType="1"/>
          </p:cNvSpPr>
          <p:nvPr/>
        </p:nvSpPr>
        <p:spPr bwMode="auto">
          <a:xfrm flipV="1">
            <a:off x="3779838" y="3429000"/>
            <a:ext cx="3240087" cy="10795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40" name="Line 68"/>
          <p:cNvSpPr>
            <a:spLocks noChangeShapeType="1"/>
          </p:cNvSpPr>
          <p:nvPr/>
        </p:nvSpPr>
        <p:spPr bwMode="auto">
          <a:xfrm>
            <a:off x="5724525" y="3141663"/>
            <a:ext cx="1295400" cy="28733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41" name="Line 69"/>
          <p:cNvSpPr>
            <a:spLocks noChangeShapeType="1"/>
          </p:cNvSpPr>
          <p:nvPr/>
        </p:nvSpPr>
        <p:spPr bwMode="auto">
          <a:xfrm flipH="1" flipV="1">
            <a:off x="3779838" y="4508500"/>
            <a:ext cx="792162" cy="936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42" name="Line 70"/>
          <p:cNvSpPr>
            <a:spLocks noChangeShapeType="1"/>
          </p:cNvSpPr>
          <p:nvPr/>
        </p:nvSpPr>
        <p:spPr bwMode="auto">
          <a:xfrm flipV="1">
            <a:off x="4572000" y="3429000"/>
            <a:ext cx="2447925" cy="20161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7943" name="Text Box 71"/>
          <p:cNvSpPr txBox="1">
            <a:spLocks noChangeArrowheads="1"/>
          </p:cNvSpPr>
          <p:nvPr/>
        </p:nvSpPr>
        <p:spPr bwMode="auto">
          <a:xfrm>
            <a:off x="2628900" y="5708650"/>
            <a:ext cx="453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Custo da inserção =  d</a:t>
            </a:r>
            <a:r>
              <a:rPr lang="pt-BR" altLang="pt-BR" sz="2400" baseline="-25000">
                <a:latin typeface="Tahoma" panose="020B0604030504040204" pitchFamily="34" charset="0"/>
              </a:rPr>
              <a:t>ik</a:t>
            </a:r>
            <a:r>
              <a:rPr lang="pt-BR" altLang="pt-BR" sz="2400">
                <a:latin typeface="Tahoma" panose="020B0604030504040204" pitchFamily="34" charset="0"/>
              </a:rPr>
              <a:t>+d</a:t>
            </a:r>
            <a:r>
              <a:rPr lang="pt-BR" altLang="pt-BR" sz="2400" baseline="-25000">
                <a:latin typeface="Tahoma" panose="020B0604030504040204" pitchFamily="34" charset="0"/>
              </a:rPr>
              <a:t>jk</a:t>
            </a:r>
            <a:r>
              <a:rPr lang="pt-BR" altLang="pt-BR" sz="2400">
                <a:latin typeface="Tahoma" panose="020B0604030504040204" pitchFamily="34" charset="0"/>
              </a:rPr>
              <a:t>-d</a:t>
            </a:r>
            <a:r>
              <a:rPr lang="pt-BR" altLang="pt-BR" sz="2400" baseline="-25000">
                <a:latin typeface="Tahoma" panose="020B0604030504040204" pitchFamily="34" charset="0"/>
              </a:rPr>
              <a:t>ij</a:t>
            </a:r>
          </a:p>
        </p:txBody>
      </p:sp>
    </p:spTree>
    <p:extLst>
      <p:ext uri="{BB962C8B-B14F-4D97-AF65-F5344CB8AC3E}">
        <p14:creationId xmlns:p14="http://schemas.microsoft.com/office/powerpoint/2010/main" val="157887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07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07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07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07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07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07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07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207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207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207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07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207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17" grpId="0" animBg="1"/>
      <p:bldP spid="207917" grpId="1" animBg="1"/>
      <p:bldP spid="207917" grpId="2" animBg="1"/>
      <p:bldP spid="207918" grpId="0" animBg="1"/>
      <p:bldP spid="207918" grpId="1" animBg="1"/>
      <p:bldP spid="207918" grpId="2" animBg="1"/>
      <p:bldP spid="207918" grpId="3" animBg="1"/>
      <p:bldP spid="207919" grpId="0" animBg="1"/>
      <p:bldP spid="207919" grpId="1" animBg="1"/>
      <p:bldP spid="207919" grpId="2" animBg="1"/>
      <p:bldP spid="207919" grpId="3" animBg="1"/>
      <p:bldP spid="207920" grpId="0" animBg="1"/>
      <p:bldP spid="207920" grpId="1" animBg="1"/>
      <p:bldP spid="207920" grpId="2" animBg="1"/>
      <p:bldP spid="207920" grpId="3" animBg="1"/>
      <p:bldP spid="207921" grpId="0" animBg="1"/>
      <p:bldP spid="207921" grpId="1" animBg="1"/>
      <p:bldP spid="207921" grpId="2" animBg="1"/>
      <p:bldP spid="207921" grpId="3" animBg="1"/>
      <p:bldP spid="207921" grpId="4" animBg="1"/>
      <p:bldP spid="207922" grpId="0" animBg="1"/>
      <p:bldP spid="207922" grpId="1" animBg="1"/>
      <p:bldP spid="207922" grpId="2" animBg="1"/>
      <p:bldP spid="207923" grpId="0" animBg="1"/>
      <p:bldP spid="207923" grpId="1" animBg="1"/>
      <p:bldP spid="207924" grpId="0" animBg="1"/>
      <p:bldP spid="207924" grpId="1" animBg="1"/>
      <p:bldP spid="207924" grpId="2" animBg="1"/>
      <p:bldP spid="207925" grpId="0" animBg="1"/>
      <p:bldP spid="207925" grpId="1" animBg="1"/>
      <p:bldP spid="207928" grpId="0" animBg="1"/>
      <p:bldP spid="207929" grpId="0" animBg="1"/>
      <p:bldP spid="207929" grpId="1" animBg="1"/>
      <p:bldP spid="207938" grpId="0" animBg="1"/>
      <p:bldP spid="207939" grpId="0" animBg="1"/>
      <p:bldP spid="207939" grpId="1" animBg="1"/>
      <p:bldP spid="207940" grpId="0" animBg="1"/>
      <p:bldP spid="207941" grpId="0" animBg="1"/>
      <p:bldP spid="207942" grpId="0" animBg="1"/>
      <p:bldP spid="20794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2800"/>
              <a:t>Complexidade da heurística construtiva da inserção mais barata aplicada ao PCV</a:t>
            </a:r>
          </a:p>
        </p:txBody>
      </p:sp>
      <p:graphicFrame>
        <p:nvGraphicFramePr>
          <p:cNvPr id="206935" name="Group 87"/>
          <p:cNvGraphicFramePr>
            <a:graphicFrameLocks noGrp="1"/>
          </p:cNvGraphicFramePr>
          <p:nvPr>
            <p:ph sz="half" idx="1"/>
          </p:nvPr>
        </p:nvGraphicFramePr>
        <p:xfrm>
          <a:off x="684213" y="1628775"/>
          <a:ext cx="4248150" cy="4205525"/>
        </p:xfrm>
        <a:graphic>
          <a:graphicData uri="http://schemas.openxmlformats.org/drawingml/2006/table">
            <a:tbl>
              <a:tblPr/>
              <a:tblGrid>
                <a:gridCol w="1497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1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Iteração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Número de avaliações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3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3(N - 3)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4(N - 4)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i-2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i(N-i)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...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N-3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(N – 1)(N-(N-1))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7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Total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200" name="Object 7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916238" y="5157788"/>
          <a:ext cx="10223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38909" imgH="431132" progId="Equation.3">
                  <p:embed/>
                </p:oleObj>
              </mc:Choice>
              <mc:Fallback>
                <p:oleObj name="Equation" r:id="rId3" imgW="638909" imgH="43113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5157788"/>
                        <a:ext cx="102235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2" name="Text Box 88"/>
          <p:cNvSpPr txBox="1">
            <a:spLocks noChangeArrowheads="1"/>
          </p:cNvSpPr>
          <p:nvPr/>
        </p:nvSpPr>
        <p:spPr bwMode="auto">
          <a:xfrm>
            <a:off x="755650" y="6021388"/>
            <a:ext cx="59039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pt-BR" dirty="0">
                <a:latin typeface="Tahoma" panose="020B0604030504040204" pitchFamily="34" charset="0"/>
              </a:rPr>
              <a:t>Soma </a:t>
            </a:r>
            <a:r>
              <a:rPr lang="en-US" altLang="pt-BR" dirty="0" err="1">
                <a:latin typeface="Tahoma" panose="020B0604030504040204" pitchFamily="34" charset="0"/>
              </a:rPr>
              <a:t>obtida</a:t>
            </a:r>
            <a:r>
              <a:rPr lang="en-US" altLang="pt-BR" dirty="0">
                <a:latin typeface="Tahoma" panose="020B0604030504040204" pitchFamily="34" charset="0"/>
              </a:rPr>
              <a:t> a </a:t>
            </a:r>
            <a:r>
              <a:rPr lang="en-US" altLang="pt-BR" dirty="0" err="1">
                <a:latin typeface="Tahoma" panose="020B0604030504040204" pitchFamily="34" charset="0"/>
              </a:rPr>
              <a:t>partir</a:t>
            </a:r>
            <a:r>
              <a:rPr lang="en-US" altLang="pt-BR" dirty="0">
                <a:latin typeface="Tahoma" panose="020B0604030504040204" pitchFamily="34" charset="0"/>
              </a:rPr>
              <a:t> da </a:t>
            </a:r>
            <a:r>
              <a:rPr lang="en-US" altLang="pt-BR" dirty="0" err="1">
                <a:latin typeface="Tahoma" panose="020B0604030504040204" pitchFamily="34" charset="0"/>
              </a:rPr>
              <a:t>aplicação</a:t>
            </a:r>
            <a:r>
              <a:rPr lang="en-US" altLang="pt-BR" dirty="0">
                <a:latin typeface="Tahoma" panose="020B0604030504040204" pitchFamily="34" charset="0"/>
              </a:rPr>
              <a:t> da </a:t>
            </a:r>
            <a:r>
              <a:rPr lang="en-US" altLang="pt-BR" dirty="0" err="1">
                <a:latin typeface="Tahoma" panose="020B0604030504040204" pitchFamily="34" charset="0"/>
              </a:rPr>
              <a:t>fórmula</a:t>
            </a:r>
            <a:r>
              <a:rPr lang="en-US" altLang="pt-BR" dirty="0">
                <a:latin typeface="Tahoma" panose="020B0604030504040204" pitchFamily="34" charset="0"/>
              </a:rPr>
              <a:t> da soma dos </a:t>
            </a:r>
            <a:r>
              <a:rPr lang="en-US" altLang="pt-BR" dirty="0" err="1">
                <a:latin typeface="Tahoma" panose="020B0604030504040204" pitchFamily="34" charset="0"/>
              </a:rPr>
              <a:t>quadrados</a:t>
            </a:r>
            <a:r>
              <a:rPr lang="en-US" altLang="pt-BR" dirty="0">
                <a:latin typeface="Tahoma" panose="020B0604030504040204" pitchFamily="34" charset="0"/>
              </a:rPr>
              <a:t> dos n </a:t>
            </a:r>
            <a:r>
              <a:rPr lang="en-US" altLang="pt-BR" dirty="0" err="1">
                <a:latin typeface="Tahoma" panose="020B0604030504040204" pitchFamily="34" charset="0"/>
              </a:rPr>
              <a:t>primeiros</a:t>
            </a:r>
            <a:r>
              <a:rPr lang="en-US" altLang="pt-BR" dirty="0">
                <a:latin typeface="Tahoma" panose="020B0604030504040204" pitchFamily="34" charset="0"/>
              </a:rPr>
              <a:t> </a:t>
            </a:r>
            <a:r>
              <a:rPr lang="en-US" altLang="pt-BR" dirty="0" err="1">
                <a:latin typeface="Tahoma" panose="020B0604030504040204" pitchFamily="34" charset="0"/>
              </a:rPr>
              <a:t>números</a:t>
            </a:r>
            <a:r>
              <a:rPr lang="en-US" altLang="pt-BR" dirty="0">
                <a:latin typeface="Tahoma" panose="020B0604030504040204" pitchFamily="34" charset="0"/>
              </a:rPr>
              <a:t> </a:t>
            </a:r>
            <a:r>
              <a:rPr lang="en-US" altLang="pt-BR" dirty="0" err="1">
                <a:latin typeface="Tahoma" panose="020B0604030504040204" pitchFamily="34" charset="0"/>
              </a:rPr>
              <a:t>naturais</a:t>
            </a:r>
            <a:r>
              <a:rPr lang="en-US" altLang="pt-BR" dirty="0">
                <a:latin typeface="Tahoma" panose="020B0604030504040204" pitchFamily="34" charset="0"/>
              </a:rPr>
              <a:t>:</a:t>
            </a:r>
            <a:endParaRPr lang="pt-BR" altLang="pt-BR" dirty="0">
              <a:latin typeface="Tahoma" panose="020B0604030504040204" pitchFamily="34" charset="0"/>
            </a:endParaRPr>
          </a:p>
        </p:txBody>
      </p:sp>
      <p:pic>
        <p:nvPicPr>
          <p:cNvPr id="7203" name="Picture 89" descr="somaqua6.gif (1349 bytes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438" y="6092825"/>
            <a:ext cx="196691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5273688" y="5099046"/>
                <a:ext cx="3114662" cy="7782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=3</m:t>
                          </m:r>
                        </m:sub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/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688" y="5099046"/>
                <a:ext cx="3114662" cy="77822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5006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/>
              <a:t>Comparação entre as heurísticas construtivas para o PCV</a:t>
            </a:r>
          </a:p>
        </p:txBody>
      </p:sp>
      <p:graphicFrame>
        <p:nvGraphicFramePr>
          <p:cNvPr id="221235" name="Group 51"/>
          <p:cNvGraphicFramePr>
            <a:graphicFrameLocks noGrp="1"/>
          </p:cNvGraphicFramePr>
          <p:nvPr>
            <p:ph sz="half" idx="1"/>
          </p:nvPr>
        </p:nvGraphicFramePr>
        <p:xfrm>
          <a:off x="684213" y="1905000"/>
          <a:ext cx="8064500" cy="4114800"/>
        </p:xfrm>
        <a:graphic>
          <a:graphicData uri="http://schemas.openxmlformats.org/drawingml/2006/table">
            <a:tbl>
              <a:tblPr/>
              <a:tblGrid>
                <a:gridCol w="255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Método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Complexidade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Tempo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(s)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Vizinho mais próximo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1,8x10</a:t>
                      </a:r>
                      <a:r>
                        <a:rPr kumimoji="0" lang="pt-BR" altLang="pt-BR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Inserção mais barata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12,75x10</a:t>
                      </a:r>
                      <a:r>
                        <a:rPr kumimoji="0" lang="pt-BR" altLang="pt-BR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14" name="Text Box 28"/>
          <p:cNvSpPr txBox="1">
            <a:spLocks noChangeArrowheads="1"/>
          </p:cNvSpPr>
          <p:nvPr/>
        </p:nvSpPr>
        <p:spPr bwMode="auto">
          <a:xfrm>
            <a:off x="2627313" y="1412875"/>
            <a:ext cx="4681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Exemplo para n = 20 cidades</a:t>
            </a:r>
          </a:p>
        </p:txBody>
      </p:sp>
      <p:graphicFrame>
        <p:nvGraphicFramePr>
          <p:cNvPr id="8215" name="Object 4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278313" y="3716338"/>
          <a:ext cx="11620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25034" imgH="393345" progId="Equation.3">
                  <p:embed/>
                </p:oleObj>
              </mc:Choice>
              <mc:Fallback>
                <p:oleObj name="Equation" r:id="rId3" imgW="725034" imgH="39334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3716338"/>
                        <a:ext cx="116205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6" name="Text Box 52"/>
          <p:cNvSpPr txBox="1">
            <a:spLocks noChangeArrowheads="1"/>
          </p:cNvSpPr>
          <p:nvPr/>
        </p:nvSpPr>
        <p:spPr bwMode="auto">
          <a:xfrm>
            <a:off x="1258888" y="6092825"/>
            <a:ext cx="720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Supor uma avaliação executada em 10</a:t>
            </a:r>
            <a:r>
              <a:rPr lang="pt-BR" altLang="pt-BR" sz="2400" baseline="30000">
                <a:latin typeface="Tahoma" panose="020B0604030504040204" pitchFamily="34" charset="0"/>
              </a:rPr>
              <a:t>-8</a:t>
            </a:r>
            <a:r>
              <a:rPr lang="pt-BR" altLang="pt-BR" sz="2400">
                <a:latin typeface="Tahoma" panose="020B0604030504040204" pitchFamily="34" charset="0"/>
              </a:rPr>
              <a:t> segundos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/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37146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/>
              <a:t>Comparação entre as heurísticas construtivas para o PCV</a:t>
            </a:r>
          </a:p>
        </p:txBody>
      </p:sp>
      <p:graphicFrame>
        <p:nvGraphicFramePr>
          <p:cNvPr id="227331" name="Group 3"/>
          <p:cNvGraphicFramePr>
            <a:graphicFrameLocks noGrp="1"/>
          </p:cNvGraphicFramePr>
          <p:nvPr>
            <p:ph sz="half" idx="1"/>
          </p:nvPr>
        </p:nvGraphicFramePr>
        <p:xfrm>
          <a:off x="684213" y="1905000"/>
          <a:ext cx="8064500" cy="4114800"/>
        </p:xfrm>
        <a:graphic>
          <a:graphicData uri="http://schemas.openxmlformats.org/drawingml/2006/table">
            <a:tbl>
              <a:tblPr/>
              <a:tblGrid>
                <a:gridCol w="255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Método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Complexidade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Tempo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(s)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Vizinho mais próximo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0,005</a:t>
                      </a:r>
                      <a:endParaRPr kumimoji="0" lang="pt-BR" altLang="pt-BR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Inserção mais barata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1,667</a:t>
                      </a:r>
                      <a:endParaRPr kumimoji="0" lang="pt-BR" altLang="pt-BR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2627313" y="1412875"/>
            <a:ext cx="4681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Exemplo para n = 1000 cidades</a:t>
            </a:r>
          </a:p>
        </p:txBody>
      </p:sp>
      <p:graphicFrame>
        <p:nvGraphicFramePr>
          <p:cNvPr id="9239" name="Object 2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278313" y="3716338"/>
          <a:ext cx="11620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25034" imgH="393345" progId="Equation.3">
                  <p:embed/>
                </p:oleObj>
              </mc:Choice>
              <mc:Fallback>
                <p:oleObj name="Equation" r:id="rId3" imgW="725034" imgH="39334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3716338"/>
                        <a:ext cx="116205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1258888" y="6092825"/>
            <a:ext cx="720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Supor uma avaliação executada em 10</a:t>
            </a:r>
            <a:r>
              <a:rPr lang="pt-BR" altLang="pt-BR" sz="2400" baseline="30000">
                <a:latin typeface="Tahoma" panose="020B0604030504040204" pitchFamily="34" charset="0"/>
              </a:rPr>
              <a:t>-8</a:t>
            </a:r>
            <a:r>
              <a:rPr lang="pt-BR" altLang="pt-BR" sz="2400">
                <a:latin typeface="Tahoma" panose="020B0604030504040204" pitchFamily="34" charset="0"/>
              </a:rPr>
              <a:t> segundos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/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9475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/>
              <a:t>Comparação entre as heurísticas construtivas para o PCV</a:t>
            </a:r>
          </a:p>
        </p:txBody>
      </p:sp>
      <p:graphicFrame>
        <p:nvGraphicFramePr>
          <p:cNvPr id="228355" name="Group 3"/>
          <p:cNvGraphicFramePr>
            <a:graphicFrameLocks noGrp="1"/>
          </p:cNvGraphicFramePr>
          <p:nvPr>
            <p:ph sz="half" idx="1"/>
          </p:nvPr>
        </p:nvGraphicFramePr>
        <p:xfrm>
          <a:off x="684213" y="1905000"/>
          <a:ext cx="8064500" cy="4114800"/>
        </p:xfrm>
        <a:graphic>
          <a:graphicData uri="http://schemas.openxmlformats.org/drawingml/2006/table">
            <a:tbl>
              <a:tblPr/>
              <a:tblGrid>
                <a:gridCol w="255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Método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Complexidade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Tempo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(s)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Vizinho mais próximo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0,5</a:t>
                      </a:r>
                      <a:endParaRPr kumimoji="0" lang="pt-BR" altLang="pt-BR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Inserção mais barata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pt-BR" alt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1667</a:t>
                      </a:r>
                      <a:endParaRPr kumimoji="0" lang="pt-BR" altLang="pt-BR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2627313" y="1412875"/>
            <a:ext cx="4681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Exemplo para n = 10000 cidades</a:t>
            </a:r>
          </a:p>
        </p:txBody>
      </p:sp>
      <p:graphicFrame>
        <p:nvGraphicFramePr>
          <p:cNvPr id="10263" name="Object 2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278313" y="3716338"/>
          <a:ext cx="11620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25034" imgH="393345" progId="Equation.3">
                  <p:embed/>
                </p:oleObj>
              </mc:Choice>
              <mc:Fallback>
                <p:oleObj name="Equation" r:id="rId3" imgW="725034" imgH="39334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3716338"/>
                        <a:ext cx="116205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258888" y="6092825"/>
            <a:ext cx="720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>
                <a:latin typeface="Tahoma" panose="020B0604030504040204" pitchFamily="34" charset="0"/>
              </a:rPr>
              <a:t>Supor uma avaliação executada em 10</a:t>
            </a:r>
            <a:r>
              <a:rPr lang="pt-BR" altLang="pt-BR" sz="2400" baseline="30000">
                <a:latin typeface="Tahoma" panose="020B0604030504040204" pitchFamily="34" charset="0"/>
              </a:rPr>
              <a:t>-8</a:t>
            </a:r>
            <a:r>
              <a:rPr lang="pt-BR" altLang="pt-BR" sz="2400">
                <a:latin typeface="Tahoma" panose="020B0604030504040204" pitchFamily="34" charset="0"/>
              </a:rPr>
              <a:t> segundos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/>
                      </m:sSup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750" y="4996833"/>
                <a:ext cx="3114662" cy="5203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6032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000" dirty="0">
                <a:solidFill>
                  <a:srgbClr val="660066"/>
                </a:solidFill>
                <a:latin typeface="Tahoma" panose="020B0604030504040204" pitchFamily="34" charset="0"/>
                <a:ea typeface="Microsoft YaHei" panose="020B0503020204020204" pitchFamily="34" charset="-122"/>
              </a:rPr>
              <a:t>Heurística de construção aleatória</a:t>
            </a:r>
          </a:p>
        </p:txBody>
      </p:sp>
      <p:sp>
        <p:nvSpPr>
          <p:cNvPr id="71684" name="Text Box 3"/>
          <p:cNvSpPr txBox="1">
            <a:spLocks noChangeArrowheads="1"/>
          </p:cNvSpPr>
          <p:nvPr/>
        </p:nvSpPr>
        <p:spPr bwMode="auto">
          <a:xfrm>
            <a:off x="2608263" y="5961063"/>
            <a:ext cx="4627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772816"/>
            <a:ext cx="6224881" cy="370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52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8129DD-269F-470F-82F7-703881F00E6D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pt-BR" altLang="en-US" sz="10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500"/>
              <a:t>Heurística de construção gulosa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dirty="0"/>
              <a:t>Funcionamento: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dirty="0"/>
              <a:t>Constrói uma solução, elemento por elemento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dirty="0"/>
              <a:t>A cada passo é adicionado um único elemento candidato na solução parcial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dirty="0"/>
              <a:t>O candidato escolhido é o “melhor” segundo um certo critério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dirty="0"/>
              <a:t>O método se encerra quando todos os elementos candidatos foram analisados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000">
                <a:solidFill>
                  <a:srgbClr val="660066"/>
                </a:solidFill>
                <a:latin typeface="Tahoma" panose="020B0604030504040204" pitchFamily="34" charset="0"/>
                <a:ea typeface="Microsoft YaHei" panose="020B0503020204020204" pitchFamily="34" charset="-122"/>
              </a:rPr>
              <a:t>Heurística de construção gulosa</a:t>
            </a:r>
          </a:p>
        </p:txBody>
      </p:sp>
      <p:sp>
        <p:nvSpPr>
          <p:cNvPr id="71684" name="Text Box 3"/>
          <p:cNvSpPr txBox="1">
            <a:spLocks noChangeArrowheads="1"/>
          </p:cNvSpPr>
          <p:nvPr/>
        </p:nvSpPr>
        <p:spPr bwMode="auto">
          <a:xfrm>
            <a:off x="2608263" y="5961063"/>
            <a:ext cx="4627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71685" name="Text Box 4"/>
          <p:cNvSpPr txBox="1">
            <a:spLocks noChangeArrowheads="1"/>
          </p:cNvSpPr>
          <p:nvPr/>
        </p:nvSpPr>
        <p:spPr bwMode="auto">
          <a:xfrm>
            <a:off x="971550" y="5661248"/>
            <a:ext cx="7704906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pt-BR" altLang="pt-BR" sz="2400" dirty="0">
                <a:solidFill>
                  <a:srgbClr val="40458C"/>
                </a:solidFill>
                <a:latin typeface="Tahoma" panose="020B0604030504040204" pitchFamily="34" charset="0"/>
                <a:ea typeface="Microsoft YaHei" panose="020B0503020204020204" pitchFamily="34" charset="-122"/>
              </a:rPr>
              <a:t>Melhor = </a:t>
            </a:r>
            <a:r>
              <a:rPr lang="pt-BR" altLang="pt-BR" sz="2400" dirty="0" err="1">
                <a:solidFill>
                  <a:srgbClr val="40458C"/>
                </a:solidFill>
                <a:latin typeface="Tahoma" panose="020B0604030504040204" pitchFamily="34" charset="0"/>
                <a:ea typeface="Microsoft YaHei" panose="020B0503020204020204" pitchFamily="34" charset="-122"/>
              </a:rPr>
              <a:t>max</a:t>
            </a:r>
            <a:r>
              <a:rPr lang="pt-BR" altLang="pt-BR" sz="2400" dirty="0">
                <a:solidFill>
                  <a:srgbClr val="40458C"/>
                </a:solidFill>
                <a:latin typeface="Tahoma" panose="020B0604030504040204" pitchFamily="34" charset="0"/>
                <a:ea typeface="Microsoft YaHei" panose="020B0503020204020204" pitchFamily="34" charset="-122"/>
              </a:rPr>
              <a:t> em um problema de maximização e Melhor = min se o problema for de minimização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699099"/>
            <a:ext cx="6351920" cy="371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9882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BD9BDD-7FE1-4824-8F76-569D41C3662C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pt-BR" altLang="en-US" sz="10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Problema do Caixeiro Viajante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600"/>
              <a:t>Dado um conjunto de cidades e uma matriz de distâncias entre elas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/>
              <a:t>PCV consiste em encontrar uma rota para um Caixeiro Viajante tal que este: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sz="2200"/>
              <a:t>parta de uma cidade origem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sz="2200"/>
              <a:t>passe por todas as demais cidades uma única vez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sz="2200"/>
              <a:t>retorne à cidade origem ao final do percurso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sz="2200"/>
              <a:t>percorra a menor distância possível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/>
              <a:t>Rota conhecida como ciclo hamiltoniano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01B07A-441C-4D84-88A8-A7942D4B0B16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pt-BR" altLang="en-US" sz="10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Problema do Caixeiro Viajante</a:t>
            </a:r>
          </a:p>
        </p:txBody>
      </p:sp>
      <p:sp>
        <p:nvSpPr>
          <p:cNvPr id="26628" name="Oval 3"/>
          <p:cNvSpPr>
            <a:spLocks noChangeArrowheads="1"/>
          </p:cNvSpPr>
          <p:nvPr/>
        </p:nvSpPr>
        <p:spPr bwMode="auto">
          <a:xfrm>
            <a:off x="1295400" y="32766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6629" name="Oval 4"/>
          <p:cNvSpPr>
            <a:spLocks noChangeArrowheads="1"/>
          </p:cNvSpPr>
          <p:nvPr/>
        </p:nvSpPr>
        <p:spPr bwMode="auto">
          <a:xfrm>
            <a:off x="2133600" y="16002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6630" name="Oval 5"/>
          <p:cNvSpPr>
            <a:spLocks noChangeArrowheads="1"/>
          </p:cNvSpPr>
          <p:nvPr/>
        </p:nvSpPr>
        <p:spPr bwMode="auto">
          <a:xfrm>
            <a:off x="3886200" y="25146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6631" name="Oval 6"/>
          <p:cNvSpPr>
            <a:spLocks noChangeArrowheads="1"/>
          </p:cNvSpPr>
          <p:nvPr/>
        </p:nvSpPr>
        <p:spPr bwMode="auto">
          <a:xfrm>
            <a:off x="5715000" y="19050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6632" name="Oval 7"/>
          <p:cNvSpPr>
            <a:spLocks noChangeArrowheads="1"/>
          </p:cNvSpPr>
          <p:nvPr/>
        </p:nvSpPr>
        <p:spPr bwMode="auto">
          <a:xfrm>
            <a:off x="4953000" y="46482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6633" name="Oval 8"/>
          <p:cNvSpPr>
            <a:spLocks noChangeArrowheads="1"/>
          </p:cNvSpPr>
          <p:nvPr/>
        </p:nvSpPr>
        <p:spPr bwMode="auto">
          <a:xfrm>
            <a:off x="2590800" y="51816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cxnSp>
        <p:nvCxnSpPr>
          <p:cNvPr id="290825" name="AutoShape 9"/>
          <p:cNvCxnSpPr>
            <a:cxnSpLocks noChangeShapeType="1"/>
            <a:stCxn id="26628" idx="0"/>
            <a:endCxn id="26629" idx="3"/>
          </p:cNvCxnSpPr>
          <p:nvPr/>
        </p:nvCxnSpPr>
        <p:spPr bwMode="auto">
          <a:xfrm flipV="1">
            <a:off x="1638300" y="2120900"/>
            <a:ext cx="595313" cy="1155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826" name="AutoShape 10"/>
          <p:cNvCxnSpPr>
            <a:cxnSpLocks noChangeShapeType="1"/>
            <a:stCxn id="26629" idx="6"/>
            <a:endCxn id="26630" idx="1"/>
          </p:cNvCxnSpPr>
          <p:nvPr/>
        </p:nvCxnSpPr>
        <p:spPr bwMode="auto">
          <a:xfrm>
            <a:off x="2819400" y="1905000"/>
            <a:ext cx="1166813" cy="698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827" name="AutoShape 11"/>
          <p:cNvCxnSpPr>
            <a:cxnSpLocks noChangeShapeType="1"/>
            <a:stCxn id="26630" idx="6"/>
            <a:endCxn id="26631" idx="3"/>
          </p:cNvCxnSpPr>
          <p:nvPr/>
        </p:nvCxnSpPr>
        <p:spPr bwMode="auto">
          <a:xfrm flipV="1">
            <a:off x="4572000" y="2425700"/>
            <a:ext cx="1243013" cy="393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828" name="AutoShape 12"/>
          <p:cNvCxnSpPr>
            <a:cxnSpLocks noChangeShapeType="1"/>
            <a:stCxn id="26631" idx="4"/>
            <a:endCxn id="26632" idx="0"/>
          </p:cNvCxnSpPr>
          <p:nvPr/>
        </p:nvCxnSpPr>
        <p:spPr bwMode="auto">
          <a:xfrm flipH="1">
            <a:off x="5295900" y="2514600"/>
            <a:ext cx="762000" cy="2133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829" name="AutoShape 13"/>
          <p:cNvCxnSpPr>
            <a:cxnSpLocks noChangeShapeType="1"/>
            <a:stCxn id="26632" idx="3"/>
            <a:endCxn id="26633" idx="6"/>
          </p:cNvCxnSpPr>
          <p:nvPr/>
        </p:nvCxnSpPr>
        <p:spPr bwMode="auto">
          <a:xfrm flipH="1">
            <a:off x="3276600" y="5168900"/>
            <a:ext cx="1776413" cy="317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830" name="AutoShape 14"/>
          <p:cNvCxnSpPr>
            <a:cxnSpLocks noChangeShapeType="1"/>
            <a:stCxn id="26633" idx="1"/>
            <a:endCxn id="26628" idx="5"/>
          </p:cNvCxnSpPr>
          <p:nvPr/>
        </p:nvCxnSpPr>
        <p:spPr bwMode="auto">
          <a:xfrm flipH="1" flipV="1">
            <a:off x="1881188" y="3797300"/>
            <a:ext cx="809625" cy="1473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9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9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D27206-8909-4F21-B3BE-494BB6443120}" type="slidenum">
              <a:rPr lang="pt-BR" altLang="en-US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pt-BR" altLang="en-US" sz="10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Problema do Caixeiro Viajante</a:t>
            </a:r>
          </a:p>
        </p:txBody>
      </p:sp>
      <p:sp>
        <p:nvSpPr>
          <p:cNvPr id="28676" name="Oval 3"/>
          <p:cNvSpPr>
            <a:spLocks noChangeArrowheads="1"/>
          </p:cNvSpPr>
          <p:nvPr/>
        </p:nvSpPr>
        <p:spPr bwMode="auto">
          <a:xfrm>
            <a:off x="1295400" y="32766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8677" name="Oval 4"/>
          <p:cNvSpPr>
            <a:spLocks noChangeArrowheads="1"/>
          </p:cNvSpPr>
          <p:nvPr/>
        </p:nvSpPr>
        <p:spPr bwMode="auto">
          <a:xfrm>
            <a:off x="2133600" y="16002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8678" name="Oval 5"/>
          <p:cNvSpPr>
            <a:spLocks noChangeArrowheads="1"/>
          </p:cNvSpPr>
          <p:nvPr/>
        </p:nvSpPr>
        <p:spPr bwMode="auto">
          <a:xfrm>
            <a:off x="3886200" y="25146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8679" name="Oval 6"/>
          <p:cNvSpPr>
            <a:spLocks noChangeArrowheads="1"/>
          </p:cNvSpPr>
          <p:nvPr/>
        </p:nvSpPr>
        <p:spPr bwMode="auto">
          <a:xfrm>
            <a:off x="5715000" y="19050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8680" name="Oval 7"/>
          <p:cNvSpPr>
            <a:spLocks noChangeArrowheads="1"/>
          </p:cNvSpPr>
          <p:nvPr/>
        </p:nvSpPr>
        <p:spPr bwMode="auto">
          <a:xfrm>
            <a:off x="4953000" y="46482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sp>
        <p:nvSpPr>
          <p:cNvPr id="28681" name="Oval 8"/>
          <p:cNvSpPr>
            <a:spLocks noChangeArrowheads="1"/>
          </p:cNvSpPr>
          <p:nvPr/>
        </p:nvSpPr>
        <p:spPr bwMode="auto">
          <a:xfrm>
            <a:off x="2590800" y="5181600"/>
            <a:ext cx="685800" cy="609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1800"/>
          </a:p>
        </p:txBody>
      </p:sp>
      <p:cxnSp>
        <p:nvCxnSpPr>
          <p:cNvPr id="291849" name="AutoShape 9"/>
          <p:cNvCxnSpPr>
            <a:cxnSpLocks noChangeShapeType="1"/>
            <a:stCxn id="28676" idx="5"/>
            <a:endCxn id="28681" idx="1"/>
          </p:cNvCxnSpPr>
          <p:nvPr/>
        </p:nvCxnSpPr>
        <p:spPr bwMode="auto">
          <a:xfrm>
            <a:off x="1881188" y="3797300"/>
            <a:ext cx="809625" cy="1473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850" name="AutoShape 10"/>
          <p:cNvCxnSpPr>
            <a:cxnSpLocks noChangeShapeType="1"/>
            <a:stCxn id="28681" idx="6"/>
            <a:endCxn id="28680" idx="3"/>
          </p:cNvCxnSpPr>
          <p:nvPr/>
        </p:nvCxnSpPr>
        <p:spPr bwMode="auto">
          <a:xfrm flipV="1">
            <a:off x="3276600" y="5168900"/>
            <a:ext cx="1776413" cy="317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851" name="AutoShape 11"/>
          <p:cNvCxnSpPr>
            <a:cxnSpLocks noChangeShapeType="1"/>
            <a:stCxn id="28680" idx="0"/>
            <a:endCxn id="28678" idx="5"/>
          </p:cNvCxnSpPr>
          <p:nvPr/>
        </p:nvCxnSpPr>
        <p:spPr bwMode="auto">
          <a:xfrm flipH="1" flipV="1">
            <a:off x="4471988" y="3035300"/>
            <a:ext cx="823912" cy="16129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852" name="AutoShape 12"/>
          <p:cNvCxnSpPr>
            <a:cxnSpLocks noChangeShapeType="1"/>
            <a:stCxn id="28678" idx="6"/>
            <a:endCxn id="28679" idx="2"/>
          </p:cNvCxnSpPr>
          <p:nvPr/>
        </p:nvCxnSpPr>
        <p:spPr bwMode="auto">
          <a:xfrm flipV="1">
            <a:off x="4572000" y="2209800"/>
            <a:ext cx="1143000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853" name="AutoShape 13"/>
          <p:cNvCxnSpPr>
            <a:cxnSpLocks noChangeShapeType="1"/>
            <a:stCxn id="28679" idx="2"/>
            <a:endCxn id="28677" idx="6"/>
          </p:cNvCxnSpPr>
          <p:nvPr/>
        </p:nvCxnSpPr>
        <p:spPr bwMode="auto">
          <a:xfrm flipH="1" flipV="1">
            <a:off x="2819400" y="1905000"/>
            <a:ext cx="2895600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854" name="AutoShape 14"/>
          <p:cNvCxnSpPr>
            <a:cxnSpLocks noChangeShapeType="1"/>
            <a:stCxn id="28677" idx="3"/>
            <a:endCxn id="28676" idx="0"/>
          </p:cNvCxnSpPr>
          <p:nvPr/>
        </p:nvCxnSpPr>
        <p:spPr bwMode="auto">
          <a:xfrm flipH="1">
            <a:off x="1638300" y="2120900"/>
            <a:ext cx="595313" cy="1155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9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1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9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8424</TotalTime>
  <Words>2398</Words>
  <Application>Microsoft Office PowerPoint</Application>
  <PresentationFormat>Apresentação na tela (4:3)</PresentationFormat>
  <Paragraphs>1197</Paragraphs>
  <Slides>34</Slides>
  <Notes>34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34</vt:i4>
      </vt:variant>
    </vt:vector>
  </HeadingPairs>
  <TitlesOfParts>
    <vt:vector size="42" baseType="lpstr">
      <vt:lpstr>Arial</vt:lpstr>
      <vt:lpstr>Cambria Math</vt:lpstr>
      <vt:lpstr>Tahoma</vt:lpstr>
      <vt:lpstr>Times New Roman</vt:lpstr>
      <vt:lpstr>Wingdings</vt:lpstr>
      <vt:lpstr>Rede</vt:lpstr>
      <vt:lpstr>Equation</vt:lpstr>
      <vt:lpstr>Imagem de bitmap</vt:lpstr>
      <vt:lpstr>Heurísticas Construtivas</vt:lpstr>
      <vt:lpstr>Heurísticas clássicas</vt:lpstr>
      <vt:lpstr>Heurística de construção aleatória</vt:lpstr>
      <vt:lpstr>Apresentação do PowerPoint</vt:lpstr>
      <vt:lpstr>Heurística de construção gulosa</vt:lpstr>
      <vt:lpstr>Apresentação do PowerPoint</vt:lpstr>
      <vt:lpstr>Problema do Caixeiro Viajante</vt:lpstr>
      <vt:lpstr>Problema do Caixeiro Viajante</vt:lpstr>
      <vt:lpstr>Problema do Caixeiro Viajante</vt:lpstr>
      <vt:lpstr>Formulação Matemática para o                                   Problema do Caixeiro Viajante </vt:lpstr>
      <vt:lpstr>Formulação Matemática para o                                   Problema do Caixeiro Viajante </vt:lpstr>
      <vt:lpstr>Formulação Matemática para o                                   Problema do Caixeiro Viajante </vt:lpstr>
      <vt:lpstr>Problema do Caixeiro Viajante Complexidade</vt:lpstr>
      <vt:lpstr>Heurísticas construtivas para o Problema do Caixeiro Viajante</vt:lpstr>
      <vt:lpstr>PCV – Vizinho mais Próximo Exemplo - Passo 1</vt:lpstr>
      <vt:lpstr>PCV – Vizinho mais Próximo Exemplo - Passo 2</vt:lpstr>
      <vt:lpstr>PCV – Vizinho mais Próximo Exemplo - Passo 3</vt:lpstr>
      <vt:lpstr>PCV – Vizinho mais Próximo Exemplo - Passo 4</vt:lpstr>
      <vt:lpstr>PCV – Vizinho mais Próximo Exemplo - Passo 5</vt:lpstr>
      <vt:lpstr>PCV – Vizinho mais Próximo Exemplo – Passo final: “Inserção forçada”</vt:lpstr>
      <vt:lpstr>Complexidade da heurística construtiva do vizinho mais próximo aplicada ao PCV</vt:lpstr>
      <vt:lpstr>Heurística da Inserção Mais Barata para o Problema do Caixeiro Viajante</vt:lpstr>
      <vt:lpstr>Heurística da Inserção Mais Barata para o Problema do Caixeiro Viajante</vt:lpstr>
      <vt:lpstr>Heurística da Inserção Mais Barata para o Problema do Caixeiro Viajante</vt:lpstr>
      <vt:lpstr>PCV – Inserção mais Barata Exemplo - Passo 1</vt:lpstr>
      <vt:lpstr>PCV – Inserção mais Barata Exemplo - Passo 2</vt:lpstr>
      <vt:lpstr>PCV – Inserção mais Barata Exemplo - Passo 3</vt:lpstr>
      <vt:lpstr>PCV – Inserção mais Barata Exemplo – Passo final</vt:lpstr>
      <vt:lpstr>PCV – Inserção mais Barata Exemplo – Solução final</vt:lpstr>
      <vt:lpstr>Complexidade da heurística construtiva da inserção mais barata aplicada ao PCV</vt:lpstr>
      <vt:lpstr>Complexidade da heurística construtiva da inserção mais barata aplicada ao PCV</vt:lpstr>
      <vt:lpstr>Comparação entre as heurísticas construtivas para o PCV</vt:lpstr>
      <vt:lpstr>Comparação entre as heurísticas construtivas para o PCV</vt:lpstr>
      <vt:lpstr>Comparação entre as heurísticas construtivas para o PCV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1421</cp:revision>
  <cp:lastPrinted>2024-08-22T12:28:35Z</cp:lastPrinted>
  <dcterms:created xsi:type="dcterms:W3CDTF">2003-07-31T18:45:40Z</dcterms:created>
  <dcterms:modified xsi:type="dcterms:W3CDTF">2024-08-22T12:38:19Z</dcterms:modified>
</cp:coreProperties>
</file>