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12"/>
  </p:notesMasterIdLst>
  <p:sldIdLst>
    <p:sldId id="775" r:id="rId2"/>
    <p:sldId id="759" r:id="rId3"/>
    <p:sldId id="773" r:id="rId4"/>
    <p:sldId id="774" r:id="rId5"/>
    <p:sldId id="769" r:id="rId6"/>
    <p:sldId id="768" r:id="rId7"/>
    <p:sldId id="770" r:id="rId8"/>
    <p:sldId id="771" r:id="rId9"/>
    <p:sldId id="765" r:id="rId10"/>
    <p:sldId id="764" r:id="rId11"/>
  </p:sldIdLst>
  <p:sldSz cx="9144000" cy="6858000" type="screen4x3"/>
  <p:notesSz cx="6813550" cy="99456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BC102D"/>
    <a:srgbClr val="003366"/>
    <a:srgbClr val="FFFFFF"/>
    <a:srgbClr val="CC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0" autoAdjust="0"/>
    <p:restoredTop sz="94660" autoAdjust="0"/>
  </p:normalViewPr>
  <p:slideViewPr>
    <p:cSldViewPr>
      <p:cViewPr varScale="1">
        <p:scale>
          <a:sx n="74" d="100"/>
          <a:sy n="74" d="100"/>
        </p:scale>
        <p:origin x="72" y="7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60" tIns="47880" rIns="95760" bIns="47880" numCol="1" anchor="t" anchorCtr="0" compatLnSpc="1">
            <a:prstTxWarp prst="textNoShape">
              <a:avLst/>
            </a:prstTxWarp>
          </a:bodyPr>
          <a:lstStyle>
            <a:lvl1pPr algn="l" defTabSz="957263" eaLnBrk="1" hangingPunct="1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9213" y="0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60" tIns="47880" rIns="95760" bIns="47880" numCol="1" anchor="t" anchorCtr="0" compatLnSpc="1">
            <a:prstTxWarp prst="textNoShape">
              <a:avLst/>
            </a:prstTxWarp>
          </a:bodyPr>
          <a:lstStyle>
            <a:lvl1pPr algn="r" defTabSz="957263" eaLnBrk="1" hangingPunct="1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4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4400"/>
            <a:ext cx="5451475" cy="447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60" tIns="47880" rIns="95760" bIns="478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noProof="0"/>
              <a:t>Clique para editar os estilos do texto mestre</a:t>
            </a:r>
          </a:p>
          <a:p>
            <a:pPr lvl="1"/>
            <a:r>
              <a:rPr lang="pt-BR" altLang="pt-BR" noProof="0"/>
              <a:t>Segundo nível</a:t>
            </a:r>
          </a:p>
          <a:p>
            <a:pPr lvl="2"/>
            <a:r>
              <a:rPr lang="pt-BR" altLang="pt-BR" noProof="0"/>
              <a:t>Terceiro nível</a:t>
            </a:r>
          </a:p>
          <a:p>
            <a:pPr lvl="3"/>
            <a:r>
              <a:rPr lang="pt-BR" altLang="pt-BR" noProof="0"/>
              <a:t>Quarto nível</a:t>
            </a:r>
          </a:p>
          <a:p>
            <a:pPr lvl="4"/>
            <a:r>
              <a:rPr lang="pt-BR" altLang="pt-BR" noProof="0"/>
              <a:t>Quinto nível</a:t>
            </a:r>
          </a:p>
        </p:txBody>
      </p:sp>
      <p:sp>
        <p:nvSpPr>
          <p:cNvPr id="344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9527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60" tIns="47880" rIns="95760" bIns="47880" numCol="1" anchor="b" anchorCtr="0" compatLnSpc="1">
            <a:prstTxWarp prst="textNoShape">
              <a:avLst/>
            </a:prstTxWarp>
          </a:bodyPr>
          <a:lstStyle>
            <a:lvl1pPr algn="l" defTabSz="957263" eaLnBrk="1" hangingPunct="1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44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9213" y="9447213"/>
            <a:ext cx="29527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60" tIns="47880" rIns="95760" bIns="47880" numCol="1" anchor="b" anchorCtr="0" compatLnSpc="1">
            <a:prstTxWarp prst="textNoShape">
              <a:avLst/>
            </a:prstTxWarp>
          </a:bodyPr>
          <a:lstStyle>
            <a:lvl1pPr algn="r" defTabSz="957263" eaLnBrk="1" hangingPunct="1">
              <a:defRPr sz="1300">
                <a:latin typeface="Times New Roman" panose="02020603050405020304" pitchFamily="18" charset="0"/>
              </a:defRPr>
            </a:lvl1pPr>
          </a:lstStyle>
          <a:p>
            <a:fld id="{94F24EBE-A600-4C40-B1E8-ED63ADBB9F6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666117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8359" indent="-295523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2091" indent="-236418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4927" indent="-236418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27763" indent="-236418" defTabSz="99000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0599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73436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6272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19108" indent="-236418" defTabSz="990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928C03F-7961-4A97-9C51-5AA3894E5856}" type="slidenum">
              <a:rPr lang="pt-BR" altLang="pt-BR">
                <a:latin typeface="Times New Roman" panose="02020603050405020304" pitchFamily="18" charset="0"/>
              </a:rPr>
              <a:pPr/>
              <a:t>1</a:t>
            </a:fld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260712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2F1C97-7FB5-4441-B6E0-1A5286B7A319}" type="slidenum">
              <a:rPr lang="pt-BR" altLang="pt-BR">
                <a:latin typeface="Times New Roman" panose="02020603050405020304" pitchFamily="18" charset="0"/>
              </a:rPr>
              <a:pPr/>
              <a:t>10</a:t>
            </a:fld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32344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2F1C97-7FB5-4441-B6E0-1A5286B7A319}" type="slidenum">
              <a:rPr lang="pt-BR" altLang="pt-BR">
                <a:latin typeface="Times New Roman" panose="02020603050405020304" pitchFamily="18" charset="0"/>
              </a:rPr>
              <a:pPr/>
              <a:t>2</a:t>
            </a:fld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323449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2F1C97-7FB5-4441-B6E0-1A5286B7A319}" type="slidenum">
              <a:rPr lang="pt-BR" altLang="pt-BR">
                <a:latin typeface="Times New Roman" panose="02020603050405020304" pitchFamily="18" charset="0"/>
              </a:rPr>
              <a:pPr/>
              <a:t>3</a:t>
            </a:fld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359394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2F1C97-7FB5-4441-B6E0-1A5286B7A319}" type="slidenum">
              <a:rPr lang="pt-BR" altLang="pt-BR">
                <a:latin typeface="Times New Roman" panose="02020603050405020304" pitchFamily="18" charset="0"/>
              </a:rPr>
              <a:pPr/>
              <a:t>4</a:t>
            </a:fld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01498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2F1C97-7FB5-4441-B6E0-1A5286B7A319}" type="slidenum">
              <a:rPr lang="pt-BR" altLang="pt-BR">
                <a:latin typeface="Times New Roman" panose="02020603050405020304" pitchFamily="18" charset="0"/>
              </a:rPr>
              <a:pPr/>
              <a:t>5</a:t>
            </a:fld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90910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2F1C97-7FB5-4441-B6E0-1A5286B7A319}" type="slidenum">
              <a:rPr lang="pt-BR" altLang="pt-BR">
                <a:latin typeface="Times New Roman" panose="02020603050405020304" pitchFamily="18" charset="0"/>
              </a:rPr>
              <a:pPr/>
              <a:t>6</a:t>
            </a:fld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484490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2F1C97-7FB5-4441-B6E0-1A5286B7A319}" type="slidenum">
              <a:rPr lang="pt-BR" altLang="pt-BR">
                <a:latin typeface="Times New Roman" panose="02020603050405020304" pitchFamily="18" charset="0"/>
              </a:rPr>
              <a:pPr/>
              <a:t>7</a:t>
            </a:fld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827557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2F1C97-7FB5-4441-B6E0-1A5286B7A319}" type="slidenum">
              <a:rPr lang="pt-BR" altLang="pt-BR">
                <a:latin typeface="Times New Roman" panose="02020603050405020304" pitchFamily="18" charset="0"/>
              </a:rPr>
              <a:pPr/>
              <a:t>8</a:t>
            </a:fld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498898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2F1C97-7FB5-4441-B6E0-1A5286B7A319}" type="slidenum">
              <a:rPr lang="pt-BR" altLang="pt-BR">
                <a:latin typeface="Times New Roman" panose="02020603050405020304" pitchFamily="18" charset="0"/>
              </a:rPr>
              <a:pPr/>
              <a:t>9</a:t>
            </a:fld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32344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pt-BR" altLang="en-US" noProof="0"/>
              <a:t>Clique para editar o estilo do título mestre</a:t>
            </a:r>
          </a:p>
        </p:txBody>
      </p:sp>
      <p:sp>
        <p:nvSpPr>
          <p:cNvPr id="1966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sz="3200"/>
            </a:lvl1pPr>
          </a:lstStyle>
          <a:p>
            <a:pPr lvl="0"/>
            <a:r>
              <a:rPr lang="pt-BR" altLang="en-US" noProof="0"/>
              <a:t>Clique para editar o estilo do subtítulo mestre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37B151-6AAD-4B73-92E3-954C0ADA5F72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246280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4B8B84-9BB1-4B51-B9D2-E7F66E87357A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921596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D52B9F-5DE3-471D-947C-9A2E2FA2FB28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836972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645BCC-AF2D-40DD-9F69-7B17FF788DE7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0989144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 e text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CF1CB8-AFEB-4479-988A-88CA09A55D06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7356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conteúd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F03127-651E-4BB6-94FA-5DF2145BFC4A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8225551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FB8424-6666-4B03-9740-54882176102E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7919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ítulo e 4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sz="quarter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719263"/>
            <a:ext cx="4038600" cy="212883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213042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8DFF86-5EB3-4786-B176-9BD43944D51A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4533831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867DD-EE88-4705-9124-14402A44E89D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9035872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ítulo e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Gráfico 2"/>
          <p:cNvSpPr>
            <a:spLocks noGrp="1"/>
          </p:cNvSpPr>
          <p:nvPr>
            <p:ph type="chart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F3034E-0CBB-4586-8391-D9388698E683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05582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ACD92E-978B-42C9-97C5-9E753691E5F0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937413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B60D5B-22EF-475C-8DBE-0D4829CA1B77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471460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9E5AFA-96FC-4D04-9C3F-A173F78DCD06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190752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C797C8-0A59-4983-9FA8-8152BEE382C5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096863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7F500B-D690-432D-AD56-1E05E836E8FB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644567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746AD0-A331-46CE-B84B-F4AB7101F121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397968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47C096-94A2-44DD-89DD-1C83D63F67CC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291292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B6D37E-A9FC-4015-9B06-D3893151D828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64987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 estilo do título mestre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1955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1955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1955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CF60A8C6-90C9-4F01-B435-5D53B20DF249}" type="slidenum">
              <a:rPr lang="pt-BR" altLang="en-US"/>
              <a:pPr/>
              <a:t>‹nº›</a:t>
            </a:fld>
            <a:endParaRPr lang="pt-BR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5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5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5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5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5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  <p:sldLayoutId id="2147483796" r:id="rId17"/>
    <p:sldLayoutId id="2147483797" r:id="rId18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com.ufop.br/prof/marcone/Disciplinas/InteligenciaComputacional/HeuristicasRefinamento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5291ADA-615A-467C-9AEF-46EACA20D3F7}" type="slidenum">
              <a:rPr lang="pt-BR" altLang="en-US"/>
              <a:pPr/>
              <a:t>1</a:t>
            </a:fld>
            <a:endParaRPr lang="pt-BR" alt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8438" y="466725"/>
            <a:ext cx="7110412" cy="2133600"/>
          </a:xfrm>
        </p:spPr>
        <p:txBody>
          <a:bodyPr/>
          <a:lstStyle/>
          <a:p>
            <a:pPr algn="ctr" eaLnBrk="1" hangingPunct="1"/>
            <a:r>
              <a:rPr lang="pt-BR" altLang="pt-BR" sz="4400" dirty="0"/>
              <a:t>GRASP</a:t>
            </a:r>
            <a:br>
              <a:rPr lang="pt-BR" altLang="pt-BR" sz="4400" dirty="0"/>
            </a:br>
            <a:endParaRPr lang="pt-BR" altLang="pt-BR" sz="4400" dirty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438" y="2852738"/>
            <a:ext cx="7037387" cy="3852862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pt-BR" altLang="pt-BR" sz="2400" dirty="0"/>
              <a:t>Marcone Jamilson Freitas Souza</a:t>
            </a:r>
            <a:r>
              <a:rPr lang="pt-BR" altLang="pt-BR" sz="2400" baseline="30000" dirty="0"/>
              <a:t>1,2,3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2400" dirty="0" err="1"/>
              <a:t>Puca</a:t>
            </a:r>
            <a:r>
              <a:rPr lang="pt-BR" altLang="pt-BR" sz="2400" dirty="0"/>
              <a:t> </a:t>
            </a:r>
            <a:r>
              <a:rPr lang="pt-BR" altLang="pt-BR" sz="2400" dirty="0" err="1"/>
              <a:t>Huachi</a:t>
            </a:r>
            <a:r>
              <a:rPr lang="pt-BR" altLang="pt-BR" sz="2400" dirty="0"/>
              <a:t> Vaz Penna</a:t>
            </a:r>
            <a:r>
              <a:rPr lang="pt-BR" altLang="pt-BR" sz="2400" baseline="30000" dirty="0"/>
              <a:t>1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800" baseline="30000" dirty="0"/>
              <a:t>1 </a:t>
            </a:r>
            <a:r>
              <a:rPr lang="pt-BR" altLang="pt-BR" sz="1800" dirty="0"/>
              <a:t>Departamento de Computação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800" baseline="30000" dirty="0"/>
              <a:t>1 </a:t>
            </a:r>
            <a:r>
              <a:rPr lang="pt-BR" altLang="pt-BR" sz="1800" dirty="0"/>
              <a:t>Programa de Pós-Graduação em Ciência da Computação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800" dirty="0"/>
              <a:t>Universidade Federal de Ouro Preto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800" baseline="30000" dirty="0"/>
              <a:t>2 </a:t>
            </a:r>
            <a:r>
              <a:rPr lang="pt-BR" altLang="pt-BR" sz="1800" dirty="0"/>
              <a:t>Programa de Pós-graduação em Modelagem Matemática e Computacional / CEFET-MG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400" baseline="30000" dirty="0"/>
              <a:t>3</a:t>
            </a:r>
            <a:r>
              <a:rPr lang="pt-BR" altLang="pt-BR" sz="1800" dirty="0"/>
              <a:t> Programa de Pós-graduação em Instrumentação, Controle e Automação de Processos de Mineração / ITV/UFOP</a:t>
            </a:r>
          </a:p>
          <a:p>
            <a:pPr algn="ctr" eaLnBrk="1" hangingPunct="1">
              <a:lnSpc>
                <a:spcPct val="90000"/>
              </a:lnSpc>
            </a:pPr>
            <a:endParaRPr lang="pt-BR" altLang="pt-BR" sz="900" dirty="0"/>
          </a:p>
          <a:p>
            <a:pPr algn="ctr" eaLnBrk="1" hangingPunct="1">
              <a:lnSpc>
                <a:spcPct val="90000"/>
              </a:lnSpc>
              <a:spcBef>
                <a:spcPts val="0"/>
              </a:spcBef>
            </a:pPr>
            <a:r>
              <a:rPr lang="pt-BR" altLang="pt-BR" sz="1400" dirty="0"/>
              <a:t>www.decom.ufop.br/</a:t>
            </a:r>
            <a:r>
              <a:rPr lang="pt-BR" altLang="pt-BR" sz="1400" dirty="0" err="1"/>
              <a:t>prof</a:t>
            </a:r>
            <a:r>
              <a:rPr lang="pt-BR" altLang="pt-BR" sz="1400" dirty="0"/>
              <a:t>/</a:t>
            </a:r>
            <a:r>
              <a:rPr lang="pt-BR" altLang="pt-BR" sz="1400" dirty="0" err="1"/>
              <a:t>marcone</a:t>
            </a:r>
            <a:r>
              <a:rPr lang="pt-BR" altLang="pt-BR" sz="1400" dirty="0"/>
              <a:t>, www.decom.ufop.br/puca</a:t>
            </a:r>
            <a:endParaRPr lang="pt-BR" altLang="pt-BR" sz="2000" dirty="0"/>
          </a:p>
          <a:p>
            <a:pPr algn="ctr" eaLnBrk="1" hangingPunct="1">
              <a:lnSpc>
                <a:spcPct val="90000"/>
              </a:lnSpc>
              <a:spcBef>
                <a:spcPts val="0"/>
              </a:spcBef>
            </a:pPr>
            <a:r>
              <a:rPr lang="pt-BR" altLang="pt-BR" sz="1400" dirty="0"/>
              <a:t>E-mail: {</a:t>
            </a:r>
            <a:r>
              <a:rPr lang="pt-BR" altLang="pt-BR" sz="1400" dirty="0" err="1"/>
              <a:t>marcone,puca</a:t>
            </a:r>
            <a:r>
              <a:rPr lang="pt-BR" altLang="pt-BR" sz="1400" dirty="0"/>
              <a:t>}@ufop.edu.br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91316B4-C2BC-40A6-803C-2D1EB5D539E9}"/>
              </a:ext>
            </a:extLst>
          </p:cNvPr>
          <p:cNvSpPr txBox="1"/>
          <p:nvPr/>
        </p:nvSpPr>
        <p:spPr>
          <a:xfrm>
            <a:off x="432910" y="6237312"/>
            <a:ext cx="718709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/>
              <a:t>Souza, Marcone J. F. e Penna, </a:t>
            </a:r>
            <a:r>
              <a:rPr lang="pt-BR" sz="900" dirty="0" err="1"/>
              <a:t>Puca</a:t>
            </a:r>
            <a:r>
              <a:rPr lang="pt-BR" sz="900" dirty="0"/>
              <a:t> H. V. GRASP. Notas de aula de Técnicas </a:t>
            </a:r>
            <a:r>
              <a:rPr lang="pt-BR" sz="900" dirty="0" err="1"/>
              <a:t>Metaheurísticas</a:t>
            </a:r>
            <a:r>
              <a:rPr lang="pt-BR" sz="900" dirty="0"/>
              <a:t> para Otimização Combinatória. Departamento de Computação, Universidade Federal de Ouro Preto, Ouro Preto, 2021. Disponível em </a:t>
            </a:r>
            <a:r>
              <a:rPr lang="pt-BR" sz="900" dirty="0">
                <a:hlinkClick r:id="rId3"/>
              </a:rPr>
              <a:t>www.decom.ufop.br/prof/marcone/Disciplinas/InteligenciaComputacional/GRASP.pptx</a:t>
            </a:r>
            <a:r>
              <a:rPr lang="pt-BR" sz="900" dirty="0"/>
              <a:t> 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168790921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640AEF-79B9-4F0E-AB60-AE6909BAC02F}" type="slidenum">
              <a:rPr lang="pt-BR" altLang="en-US"/>
              <a:pPr/>
              <a:t>10</a:t>
            </a:fld>
            <a:endParaRPr lang="pt-BR" altLang="en-US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3500" dirty="0"/>
              <a:t>Parâmetros do método</a:t>
            </a:r>
            <a:br>
              <a:rPr lang="pt-BR" altLang="pt-BR" sz="3500" dirty="0"/>
            </a:br>
            <a:r>
              <a:rPr lang="pt-BR" altLang="pt-BR" sz="3500" dirty="0"/>
              <a:t>GRASP</a:t>
            </a:r>
            <a:endParaRPr lang="pt-BR" altLang="pt-BR" sz="3500" i="1" dirty="0"/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484784"/>
            <a:ext cx="8135937" cy="4680520"/>
          </a:xfrm>
        </p:spPr>
        <p:txBody>
          <a:bodyPr/>
          <a:lstStyle/>
          <a:p>
            <a:r>
              <a:rPr lang="pt-BR" altLang="pt-BR" sz="2400" dirty="0">
                <a:ea typeface="ＭＳ Ｐゴシック" pitchFamily="34" charset="-128"/>
              </a:rPr>
              <a:t>Há somente dois parâmetros no método:</a:t>
            </a:r>
          </a:p>
          <a:p>
            <a:pPr lvl="1"/>
            <a:r>
              <a:rPr lang="pt-BR" altLang="pt-BR" sz="2000" dirty="0" err="1">
                <a:ea typeface="ＭＳ Ｐゴシック" pitchFamily="34" charset="-128"/>
              </a:rPr>
              <a:t>GRASPmax</a:t>
            </a:r>
            <a:r>
              <a:rPr lang="pt-BR" altLang="pt-BR" sz="2000" dirty="0">
                <a:ea typeface="ＭＳ Ｐゴシック" pitchFamily="34" charset="-128"/>
              </a:rPr>
              <a:t>: número de iterações em que o método é aplicado:</a:t>
            </a:r>
          </a:p>
          <a:p>
            <a:pPr lvl="1"/>
            <a:r>
              <a:rPr lang="pt-BR" altLang="pt-BR" sz="2000" dirty="0">
                <a:ea typeface="ＭＳ Ｐゴシック" pitchFamily="34" charset="-128"/>
                <a:sym typeface="Symbol" panose="05050102010706020507" pitchFamily="18" charset="2"/>
              </a:rPr>
              <a:t>: fator de aleatoriedade / </a:t>
            </a:r>
            <a:r>
              <a:rPr lang="pt-BR" altLang="pt-BR" sz="2000" dirty="0" err="1">
                <a:ea typeface="ＭＳ Ｐゴシック" pitchFamily="34" charset="-128"/>
                <a:sym typeface="Symbol" panose="05050102010706020507" pitchFamily="18" charset="2"/>
              </a:rPr>
              <a:t>gulosidade</a:t>
            </a:r>
            <a:r>
              <a:rPr lang="pt-BR" altLang="pt-BR" sz="2000" dirty="0">
                <a:ea typeface="ＭＳ Ｐゴシック" pitchFamily="34" charset="-128"/>
                <a:sym typeface="Symbol" panose="05050102010706020507" pitchFamily="18" charset="2"/>
              </a:rPr>
              <a:t> da fase de construção</a:t>
            </a:r>
          </a:p>
          <a:p>
            <a:r>
              <a:rPr lang="pt-BR" altLang="pt-BR" sz="2400" dirty="0">
                <a:ea typeface="ＭＳ Ｐゴシック" pitchFamily="34" charset="-128"/>
                <a:sym typeface="Symbol" panose="05050102010706020507" pitchFamily="18" charset="2"/>
              </a:rPr>
              <a:t>Esses parâmetros devem ser calibrados apropriadamente</a:t>
            </a:r>
            <a:endParaRPr lang="pt-BR" altLang="pt-BR" sz="2400" dirty="0"/>
          </a:p>
        </p:txBody>
      </p:sp>
    </p:spTree>
    <p:extLst>
      <p:ext uri="{BB962C8B-B14F-4D97-AF65-F5344CB8AC3E}">
        <p14:creationId xmlns:p14="http://schemas.microsoft.com/office/powerpoint/2010/main" val="1663317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640AEF-79B9-4F0E-AB60-AE6909BAC02F}" type="slidenum">
              <a:rPr lang="pt-BR" altLang="en-US"/>
              <a:pPr/>
              <a:t>2</a:t>
            </a:fld>
            <a:endParaRPr lang="pt-BR" altLang="en-US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3500" dirty="0"/>
              <a:t>Fundamentação do método</a:t>
            </a:r>
            <a:endParaRPr lang="pt-BR" altLang="pt-BR" sz="3500" i="1" dirty="0"/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808"/>
            <a:ext cx="8135937" cy="4608512"/>
          </a:xfrm>
        </p:spPr>
        <p:txBody>
          <a:bodyPr/>
          <a:lstStyle/>
          <a:p>
            <a:r>
              <a:rPr lang="pt-BR" altLang="pt-BR" sz="2400" dirty="0">
                <a:ea typeface="ＭＳ Ｐゴシック" pitchFamily="34" charset="-128"/>
              </a:rPr>
              <a:t>Proposto por </a:t>
            </a:r>
            <a:r>
              <a:rPr lang="pt-BR" altLang="pt-BR" sz="2400" dirty="0" err="1">
                <a:ea typeface="ＭＳ Ｐゴシック" pitchFamily="34" charset="-128"/>
              </a:rPr>
              <a:t>Feo</a:t>
            </a:r>
            <a:r>
              <a:rPr lang="pt-BR" altLang="pt-BR" sz="2400" dirty="0">
                <a:ea typeface="ＭＳ Ｐゴシック" pitchFamily="34" charset="-128"/>
              </a:rPr>
              <a:t> e Resende (1995):</a:t>
            </a:r>
          </a:p>
          <a:p>
            <a:pPr lvl="1"/>
            <a:r>
              <a:rPr lang="en-US" altLang="pt-BR" sz="2000" dirty="0" err="1">
                <a:ea typeface="ＭＳ Ｐゴシック" pitchFamily="34" charset="-128"/>
              </a:rPr>
              <a:t>Feo</a:t>
            </a:r>
            <a:r>
              <a:rPr lang="en-US" altLang="pt-BR" sz="2000" dirty="0">
                <a:ea typeface="ＭＳ Ｐゴシック" pitchFamily="34" charset="-128"/>
              </a:rPr>
              <a:t>, T. A. e </a:t>
            </a:r>
            <a:r>
              <a:rPr lang="en-US" altLang="pt-BR" sz="2000" dirty="0" err="1">
                <a:ea typeface="ＭＳ Ｐゴシック" pitchFamily="34" charset="-128"/>
              </a:rPr>
              <a:t>Resende</a:t>
            </a:r>
            <a:r>
              <a:rPr lang="en-US" altLang="pt-BR" sz="2000" dirty="0">
                <a:ea typeface="ＭＳ Ｐゴシック" pitchFamily="34" charset="-128"/>
              </a:rPr>
              <a:t>, M. G. C. Greedy Randomized Adaptive Search Procedures. Journal of Global Optimization, 6:109-133, 1995.</a:t>
            </a:r>
          </a:p>
          <a:p>
            <a:r>
              <a:rPr lang="en-US" altLang="pt-BR" sz="2400" dirty="0" err="1">
                <a:ea typeface="ＭＳ Ｐゴシック" pitchFamily="34" charset="-128"/>
              </a:rPr>
              <a:t>Constituído</a:t>
            </a:r>
            <a:r>
              <a:rPr lang="en-US" altLang="pt-BR" sz="2400" dirty="0">
                <a:ea typeface="ＭＳ Ｐゴシック" pitchFamily="34" charset="-128"/>
              </a:rPr>
              <a:t> </a:t>
            </a:r>
            <a:r>
              <a:rPr lang="en-US" altLang="pt-BR" sz="2400" dirty="0" err="1">
                <a:ea typeface="ＭＳ Ｐゴシック" pitchFamily="34" charset="-128"/>
              </a:rPr>
              <a:t>por</a:t>
            </a:r>
            <a:r>
              <a:rPr lang="en-US" altLang="pt-BR" sz="2400" dirty="0">
                <a:ea typeface="ＭＳ Ｐゴシック" pitchFamily="34" charset="-128"/>
              </a:rPr>
              <a:t> </a:t>
            </a:r>
            <a:r>
              <a:rPr lang="en-US" altLang="pt-BR" sz="2400" dirty="0" err="1">
                <a:ea typeface="ＭＳ Ｐゴシック" pitchFamily="34" charset="-128"/>
              </a:rPr>
              <a:t>duas</a:t>
            </a:r>
            <a:r>
              <a:rPr lang="en-US" altLang="pt-BR" sz="2400" dirty="0">
                <a:ea typeface="ＭＳ Ｐゴシック" pitchFamily="34" charset="-128"/>
              </a:rPr>
              <a:t> </a:t>
            </a:r>
            <a:r>
              <a:rPr lang="en-US" altLang="pt-BR" sz="2400" dirty="0" err="1">
                <a:ea typeface="ＭＳ Ｐゴシック" pitchFamily="34" charset="-128"/>
              </a:rPr>
              <a:t>fases</a:t>
            </a:r>
            <a:r>
              <a:rPr lang="en-US" altLang="pt-BR" sz="2400" dirty="0">
                <a:ea typeface="ＭＳ Ｐゴシック" pitchFamily="34" charset="-128"/>
              </a:rPr>
              <a:t> que </a:t>
            </a:r>
            <a:r>
              <a:rPr lang="en-US" altLang="pt-BR" sz="2400" dirty="0" err="1">
                <a:ea typeface="ＭＳ Ｐゴシック" pitchFamily="34" charset="-128"/>
              </a:rPr>
              <a:t>são</a:t>
            </a:r>
            <a:r>
              <a:rPr lang="en-US" altLang="pt-BR" sz="2400" dirty="0">
                <a:ea typeface="ＭＳ Ｐゴシック" pitchFamily="34" charset="-128"/>
              </a:rPr>
              <a:t> </a:t>
            </a:r>
            <a:r>
              <a:rPr lang="en-US" altLang="pt-BR" sz="2400" dirty="0" err="1">
                <a:ea typeface="ＭＳ Ｐゴシック" pitchFamily="34" charset="-128"/>
              </a:rPr>
              <a:t>aplicadas</a:t>
            </a:r>
            <a:r>
              <a:rPr lang="en-US" altLang="pt-BR" sz="2400" dirty="0">
                <a:ea typeface="ＭＳ Ｐゴシック" pitchFamily="34" charset="-128"/>
              </a:rPr>
              <a:t> </a:t>
            </a:r>
            <a:r>
              <a:rPr lang="en-US" altLang="pt-BR" sz="2400" dirty="0" err="1">
                <a:ea typeface="ＭＳ Ｐゴシック" pitchFamily="34" charset="-128"/>
              </a:rPr>
              <a:t>iterativamente</a:t>
            </a:r>
            <a:r>
              <a:rPr lang="en-US" altLang="pt-BR" sz="2400" dirty="0">
                <a:ea typeface="ＭＳ Ｐゴシック" pitchFamily="34" charset="-128"/>
              </a:rPr>
              <a:t> </a:t>
            </a:r>
            <a:r>
              <a:rPr lang="en-US" altLang="pt-BR" sz="2400" dirty="0" err="1">
                <a:ea typeface="ＭＳ Ｐゴシック" pitchFamily="34" charset="-128"/>
              </a:rPr>
              <a:t>até</a:t>
            </a:r>
            <a:r>
              <a:rPr lang="en-US" altLang="pt-BR" sz="2400" dirty="0">
                <a:ea typeface="ＭＳ Ｐゴシック" pitchFamily="34" charset="-128"/>
              </a:rPr>
              <a:t> um </a:t>
            </a:r>
            <a:r>
              <a:rPr lang="en-US" altLang="pt-BR" sz="2400" dirty="0" err="1">
                <a:ea typeface="ＭＳ Ｐゴシック" pitchFamily="34" charset="-128"/>
              </a:rPr>
              <a:t>critério</a:t>
            </a:r>
            <a:r>
              <a:rPr lang="en-US" altLang="pt-BR" sz="2400" dirty="0">
                <a:ea typeface="ＭＳ Ｐゴシック" pitchFamily="34" charset="-128"/>
              </a:rPr>
              <a:t> de </a:t>
            </a:r>
            <a:r>
              <a:rPr lang="en-US" altLang="pt-BR" sz="2400" dirty="0" err="1">
                <a:ea typeface="ＭＳ Ｐゴシック" pitchFamily="34" charset="-128"/>
              </a:rPr>
              <a:t>parada</a:t>
            </a:r>
            <a:r>
              <a:rPr lang="en-US" altLang="pt-BR" sz="2400" dirty="0">
                <a:ea typeface="ＭＳ Ｐゴシック" pitchFamily="34" charset="-128"/>
              </a:rPr>
              <a:t> </a:t>
            </a:r>
            <a:r>
              <a:rPr lang="en-US" altLang="pt-BR" sz="2400" dirty="0" err="1">
                <a:ea typeface="ＭＳ Ｐゴシック" pitchFamily="34" charset="-128"/>
              </a:rPr>
              <a:t>ser</a:t>
            </a:r>
            <a:r>
              <a:rPr lang="en-US" altLang="pt-BR" sz="2400" dirty="0">
                <a:ea typeface="ＭＳ Ｐゴシック" pitchFamily="34" charset="-128"/>
              </a:rPr>
              <a:t> </a:t>
            </a:r>
            <a:r>
              <a:rPr lang="en-US" altLang="pt-BR" sz="2400" dirty="0" err="1">
                <a:ea typeface="ＭＳ Ｐゴシック" pitchFamily="34" charset="-128"/>
              </a:rPr>
              <a:t>atendido</a:t>
            </a:r>
            <a:r>
              <a:rPr lang="en-US" altLang="pt-BR" sz="2400" dirty="0">
                <a:ea typeface="ＭＳ Ｐゴシック" pitchFamily="34" charset="-128"/>
              </a:rPr>
              <a:t>:</a:t>
            </a:r>
          </a:p>
          <a:p>
            <a:pPr lvl="1"/>
            <a:r>
              <a:rPr lang="en-US" altLang="pt-BR" sz="2000" dirty="0" err="1">
                <a:ea typeface="ＭＳ Ｐゴシック" pitchFamily="34" charset="-128"/>
              </a:rPr>
              <a:t>Construção</a:t>
            </a:r>
            <a:r>
              <a:rPr lang="en-US" altLang="pt-BR" sz="2000" dirty="0">
                <a:ea typeface="ＭＳ Ｐゴシック" pitchFamily="34" charset="-128"/>
              </a:rPr>
              <a:t>: </a:t>
            </a:r>
          </a:p>
          <a:p>
            <a:pPr lvl="2"/>
            <a:r>
              <a:rPr lang="en-US" altLang="pt-BR" sz="1700" dirty="0" err="1">
                <a:ea typeface="ＭＳ Ｐゴシック" pitchFamily="34" charset="-128"/>
              </a:rPr>
              <a:t>constrói</a:t>
            </a:r>
            <a:r>
              <a:rPr lang="en-US" altLang="pt-BR" sz="1700" dirty="0">
                <a:ea typeface="ＭＳ Ｐゴシック" pitchFamily="34" charset="-128"/>
              </a:rPr>
              <a:t> </a:t>
            </a:r>
            <a:r>
              <a:rPr lang="en-US" altLang="pt-BR" sz="1700" dirty="0" err="1">
                <a:ea typeface="ＭＳ Ｐゴシック" pitchFamily="34" charset="-128"/>
              </a:rPr>
              <a:t>uma</a:t>
            </a:r>
            <a:r>
              <a:rPr lang="en-US" altLang="pt-BR" sz="1700" dirty="0">
                <a:ea typeface="ＭＳ Ｐゴシック" pitchFamily="34" charset="-128"/>
              </a:rPr>
              <a:t> </a:t>
            </a:r>
            <a:r>
              <a:rPr lang="en-US" altLang="pt-BR" sz="1700" dirty="0" err="1">
                <a:ea typeface="ＭＳ Ｐゴシック" pitchFamily="34" charset="-128"/>
              </a:rPr>
              <a:t>solução</a:t>
            </a:r>
            <a:r>
              <a:rPr lang="en-US" altLang="pt-BR" sz="1700" dirty="0">
                <a:ea typeface="ＭＳ Ｐゴシック" pitchFamily="34" charset="-128"/>
              </a:rPr>
              <a:t> de forma </a:t>
            </a:r>
            <a:r>
              <a:rPr lang="en-US" altLang="pt-BR" sz="1700" dirty="0" err="1">
                <a:ea typeface="ＭＳ Ｐゴシック" pitchFamily="34" charset="-128"/>
              </a:rPr>
              <a:t>parcialmente</a:t>
            </a:r>
            <a:r>
              <a:rPr lang="en-US" altLang="pt-BR" sz="1700" dirty="0">
                <a:ea typeface="ＭＳ Ｐゴシック" pitchFamily="34" charset="-128"/>
              </a:rPr>
              <a:t> </a:t>
            </a:r>
            <a:r>
              <a:rPr lang="en-US" altLang="pt-BR" sz="1700" dirty="0" err="1">
                <a:ea typeface="ＭＳ Ｐゴシック" pitchFamily="34" charset="-128"/>
              </a:rPr>
              <a:t>gulosa</a:t>
            </a:r>
            <a:endParaRPr lang="en-US" altLang="pt-BR" sz="1700" dirty="0">
              <a:ea typeface="ＭＳ Ｐゴシック" pitchFamily="34" charset="-128"/>
            </a:endParaRPr>
          </a:p>
          <a:p>
            <a:pPr lvl="1"/>
            <a:r>
              <a:rPr lang="en-US" altLang="pt-BR" sz="2000" dirty="0" err="1">
                <a:ea typeface="ＭＳ Ｐゴシック" pitchFamily="34" charset="-128"/>
              </a:rPr>
              <a:t>Refinamento</a:t>
            </a:r>
            <a:r>
              <a:rPr lang="en-US" altLang="pt-BR" sz="2000" dirty="0">
                <a:ea typeface="ＭＳ Ｐゴシック" pitchFamily="34" charset="-128"/>
              </a:rPr>
              <a:t>: </a:t>
            </a:r>
          </a:p>
          <a:p>
            <a:pPr lvl="2"/>
            <a:r>
              <a:rPr lang="en-US" altLang="pt-BR" sz="1700" dirty="0" err="1">
                <a:ea typeface="ＭＳ Ｐゴシック" pitchFamily="34" charset="-128"/>
              </a:rPr>
              <a:t>melhora</a:t>
            </a:r>
            <a:r>
              <a:rPr lang="en-US" altLang="pt-BR" sz="1700" dirty="0">
                <a:ea typeface="ＭＳ Ｐゴシック" pitchFamily="34" charset="-128"/>
              </a:rPr>
              <a:t> a </a:t>
            </a:r>
            <a:r>
              <a:rPr lang="en-US" altLang="pt-BR" sz="1700" dirty="0" err="1">
                <a:ea typeface="ＭＳ Ｐゴシック" pitchFamily="34" charset="-128"/>
              </a:rPr>
              <a:t>solução</a:t>
            </a:r>
            <a:r>
              <a:rPr lang="en-US" altLang="pt-BR" sz="1700" dirty="0">
                <a:ea typeface="ＭＳ Ｐゴシック" pitchFamily="34" charset="-128"/>
              </a:rPr>
              <a:t> </a:t>
            </a:r>
            <a:r>
              <a:rPr lang="en-US" altLang="pt-BR" sz="1700" dirty="0" err="1">
                <a:ea typeface="ＭＳ Ｐゴシック" pitchFamily="34" charset="-128"/>
              </a:rPr>
              <a:t>construída</a:t>
            </a:r>
            <a:r>
              <a:rPr lang="en-US" altLang="pt-BR" sz="1700" dirty="0">
                <a:ea typeface="ＭＳ Ｐゴシック" pitchFamily="34" charset="-128"/>
              </a:rPr>
              <a:t> </a:t>
            </a:r>
            <a:r>
              <a:rPr lang="en-US" altLang="pt-BR" sz="1700" dirty="0" err="1">
                <a:ea typeface="ＭＳ Ｐゴシック" pitchFamily="34" charset="-128"/>
              </a:rPr>
              <a:t>por</a:t>
            </a:r>
            <a:r>
              <a:rPr lang="en-US" altLang="pt-BR" sz="1700" dirty="0">
                <a:ea typeface="ＭＳ Ｐゴシック" pitchFamily="34" charset="-128"/>
              </a:rPr>
              <a:t> </a:t>
            </a:r>
            <a:r>
              <a:rPr lang="en-US" altLang="pt-BR" sz="1700" dirty="0" err="1">
                <a:ea typeface="ＭＳ Ｐゴシック" pitchFamily="34" charset="-128"/>
              </a:rPr>
              <a:t>meio</a:t>
            </a:r>
            <a:r>
              <a:rPr lang="en-US" altLang="pt-BR" sz="1700" dirty="0">
                <a:ea typeface="ＭＳ Ｐゴシック" pitchFamily="34" charset="-128"/>
              </a:rPr>
              <a:t> da </a:t>
            </a:r>
            <a:r>
              <a:rPr lang="en-US" altLang="pt-BR" sz="1700" dirty="0" err="1">
                <a:ea typeface="ＭＳ Ｐゴシック" pitchFamily="34" charset="-128"/>
              </a:rPr>
              <a:t>aplicação</a:t>
            </a:r>
            <a:r>
              <a:rPr lang="en-US" altLang="pt-BR" sz="1700">
                <a:ea typeface="ＭＳ Ｐゴシック" pitchFamily="34" charset="-128"/>
              </a:rPr>
              <a:t> de </a:t>
            </a:r>
            <a:r>
              <a:rPr lang="en-US" altLang="pt-BR" sz="1700" dirty="0">
                <a:ea typeface="ＭＳ Ｐゴシック" pitchFamily="34" charset="-128"/>
              </a:rPr>
              <a:t>um </a:t>
            </a:r>
            <a:r>
              <a:rPr lang="en-US" altLang="pt-BR" sz="1700" dirty="0" err="1">
                <a:ea typeface="ＭＳ Ｐゴシック" pitchFamily="34" charset="-128"/>
              </a:rPr>
              <a:t>método</a:t>
            </a:r>
            <a:r>
              <a:rPr lang="en-US" altLang="pt-BR" sz="1700" dirty="0">
                <a:ea typeface="ＭＳ Ｐゴシック" pitchFamily="34" charset="-128"/>
              </a:rPr>
              <a:t> de </a:t>
            </a:r>
            <a:r>
              <a:rPr lang="en-US" altLang="pt-BR" sz="1700" dirty="0" err="1">
                <a:ea typeface="ＭＳ Ｐゴシック" pitchFamily="34" charset="-128"/>
              </a:rPr>
              <a:t>busca</a:t>
            </a:r>
            <a:r>
              <a:rPr lang="en-US" altLang="pt-BR" sz="1700" dirty="0">
                <a:ea typeface="ＭＳ Ｐゴシック" pitchFamily="34" charset="-128"/>
              </a:rPr>
              <a:t> local</a:t>
            </a:r>
            <a:endParaRPr lang="pt-BR" altLang="pt-BR" sz="17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377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640AEF-79B9-4F0E-AB60-AE6909BAC02F}" type="slidenum">
              <a:rPr lang="pt-BR" altLang="en-US"/>
              <a:pPr/>
              <a:t>3</a:t>
            </a:fld>
            <a:endParaRPr lang="pt-BR" altLang="en-US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3500" dirty="0"/>
              <a:t>Fundamentação da fase de construção do método</a:t>
            </a:r>
            <a:endParaRPr lang="pt-BR" altLang="pt-BR" sz="3500" i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4213" y="1700808"/>
            <a:ext cx="8135937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pt-BR" sz="2400" dirty="0">
                <a:ea typeface="ＭＳ Ｐゴシック" pitchFamily="34" charset="-128"/>
              </a:rPr>
              <a:t>A </a:t>
            </a:r>
            <a:r>
              <a:rPr lang="en-US" altLang="pt-BR" sz="2400" dirty="0" err="1">
                <a:ea typeface="ＭＳ Ｐゴシック" pitchFamily="34" charset="-128"/>
              </a:rPr>
              <a:t>fase</a:t>
            </a:r>
            <a:r>
              <a:rPr lang="en-US" altLang="pt-BR" sz="2400" dirty="0">
                <a:ea typeface="ＭＳ Ｐゴシック" pitchFamily="34" charset="-128"/>
              </a:rPr>
              <a:t> de </a:t>
            </a:r>
            <a:r>
              <a:rPr lang="en-US" altLang="pt-BR" sz="2400" dirty="0" err="1">
                <a:ea typeface="ＭＳ Ｐゴシック" pitchFamily="34" charset="-128"/>
              </a:rPr>
              <a:t>construção</a:t>
            </a:r>
            <a:r>
              <a:rPr lang="en-US" altLang="pt-BR" sz="2400" dirty="0">
                <a:ea typeface="ＭＳ Ｐゴシック" pitchFamily="34" charset="-128"/>
              </a:rPr>
              <a:t> </a:t>
            </a:r>
            <a:r>
              <a:rPr lang="en-US" altLang="pt-BR" sz="2400" dirty="0" err="1">
                <a:ea typeface="ＭＳ Ｐゴシック" pitchFamily="34" charset="-128"/>
              </a:rPr>
              <a:t>combina</a:t>
            </a:r>
            <a:r>
              <a:rPr lang="en-US" altLang="pt-BR" sz="2400" dirty="0">
                <a:ea typeface="ＭＳ Ｐゴシック" pitchFamily="34" charset="-128"/>
              </a:rPr>
              <a:t> </a:t>
            </a:r>
            <a:r>
              <a:rPr lang="en-US" altLang="pt-BR" sz="2400" dirty="0" err="1">
                <a:ea typeface="ＭＳ Ｐゴシック" pitchFamily="34" charset="-128"/>
              </a:rPr>
              <a:t>os</a:t>
            </a:r>
            <a:r>
              <a:rPr lang="en-US" altLang="pt-BR" sz="2400" dirty="0">
                <a:ea typeface="ＭＳ Ｐゴシック" pitchFamily="34" charset="-128"/>
              </a:rPr>
              <a:t> </a:t>
            </a:r>
            <a:r>
              <a:rPr lang="en-US" altLang="pt-BR" sz="2400" dirty="0" err="1">
                <a:ea typeface="ＭＳ Ｐゴシック" pitchFamily="34" charset="-128"/>
              </a:rPr>
              <a:t>pontos</a:t>
            </a:r>
            <a:r>
              <a:rPr lang="en-US" altLang="pt-BR" sz="2400" dirty="0">
                <a:ea typeface="ＭＳ Ｐゴシック" pitchFamily="34" charset="-128"/>
              </a:rPr>
              <a:t> </a:t>
            </a:r>
            <a:r>
              <a:rPr lang="en-US" altLang="pt-BR" sz="2400" dirty="0" err="1">
                <a:ea typeface="ＭＳ Ｐゴシック" pitchFamily="34" charset="-128"/>
              </a:rPr>
              <a:t>positivos</a:t>
            </a:r>
            <a:r>
              <a:rPr lang="en-US" altLang="pt-BR" sz="2400" dirty="0">
                <a:ea typeface="ＭＳ Ｐゴシック" pitchFamily="34" charset="-128"/>
              </a:rPr>
              <a:t> das </a:t>
            </a:r>
            <a:r>
              <a:rPr lang="en-US" altLang="pt-BR" sz="2400" dirty="0" err="1">
                <a:ea typeface="ＭＳ Ｐゴシック" pitchFamily="34" charset="-128"/>
              </a:rPr>
              <a:t>estratégias</a:t>
            </a:r>
            <a:r>
              <a:rPr lang="en-US" altLang="pt-BR" sz="2400" dirty="0">
                <a:ea typeface="ＭＳ Ｐゴシック" pitchFamily="34" charset="-128"/>
              </a:rPr>
              <a:t> de </a:t>
            </a:r>
            <a:r>
              <a:rPr lang="en-US" altLang="pt-BR" sz="2400" dirty="0" err="1">
                <a:ea typeface="ＭＳ Ｐゴシック" pitchFamily="34" charset="-128"/>
              </a:rPr>
              <a:t>construção</a:t>
            </a:r>
            <a:r>
              <a:rPr lang="en-US" altLang="pt-BR" sz="2400" dirty="0">
                <a:ea typeface="ＭＳ Ｐゴシック" pitchFamily="34" charset="-128"/>
              </a:rPr>
              <a:t> </a:t>
            </a:r>
            <a:r>
              <a:rPr lang="en-US" altLang="pt-BR" sz="2400" dirty="0" err="1">
                <a:ea typeface="ＭＳ Ｐゴシック" pitchFamily="34" charset="-128"/>
              </a:rPr>
              <a:t>gulosa</a:t>
            </a:r>
            <a:r>
              <a:rPr lang="en-US" altLang="pt-BR" sz="2400" dirty="0">
                <a:ea typeface="ＭＳ Ｐゴシック" pitchFamily="34" charset="-128"/>
              </a:rPr>
              <a:t> e </a:t>
            </a:r>
            <a:r>
              <a:rPr lang="en-US" altLang="pt-BR" sz="2400" dirty="0" err="1">
                <a:ea typeface="ＭＳ Ｐゴシック" pitchFamily="34" charset="-128"/>
              </a:rPr>
              <a:t>aleatória</a:t>
            </a:r>
            <a:r>
              <a:rPr lang="en-US" altLang="pt-BR" sz="2400" dirty="0">
                <a:ea typeface="ＭＳ Ｐゴシック" pitchFamily="34" charset="-128"/>
              </a:rPr>
              <a:t> de </a:t>
            </a:r>
            <a:r>
              <a:rPr lang="en-US" altLang="pt-BR" sz="2400" dirty="0" err="1">
                <a:ea typeface="ＭＳ Ｐゴシック" pitchFamily="34" charset="-128"/>
              </a:rPr>
              <a:t>uma</a:t>
            </a:r>
            <a:r>
              <a:rPr lang="en-US" altLang="pt-BR" sz="2400" dirty="0">
                <a:ea typeface="ＭＳ Ｐゴシック" pitchFamily="34" charset="-128"/>
              </a:rPr>
              <a:t> </a:t>
            </a:r>
            <a:r>
              <a:rPr lang="en-US" altLang="pt-BR" sz="2400" dirty="0" err="1">
                <a:ea typeface="ＭＳ Ｐゴシック" pitchFamily="34" charset="-128"/>
              </a:rPr>
              <a:t>solução</a:t>
            </a:r>
            <a:endParaRPr lang="en-US" altLang="pt-BR" sz="2400" dirty="0">
              <a:ea typeface="ＭＳ Ｐゴシック" pitchFamily="34" charset="-128"/>
            </a:endParaRPr>
          </a:p>
          <a:p>
            <a:endParaRPr lang="pt-BR" altLang="pt-BR" sz="2400" dirty="0">
              <a:ea typeface="ＭＳ Ｐゴシック" pitchFamily="34" charset="-128"/>
            </a:endParaRPr>
          </a:p>
          <a:p>
            <a:r>
              <a:rPr lang="pt-BR" altLang="pt-BR" sz="2400" dirty="0">
                <a:ea typeface="ＭＳ Ｐゴシック" pitchFamily="34" charset="-128"/>
              </a:rPr>
              <a:t>Pontos positivos da construção gulosa:</a:t>
            </a:r>
          </a:p>
          <a:p>
            <a:pPr lvl="1"/>
            <a:r>
              <a:rPr lang="en-US" altLang="pt-BR" sz="2000" dirty="0">
                <a:ea typeface="ＭＳ Ｐゴシック" pitchFamily="34" charset="-128"/>
              </a:rPr>
              <a:t>Gera </a:t>
            </a:r>
            <a:r>
              <a:rPr lang="en-US" altLang="pt-BR" sz="2000" dirty="0" err="1">
                <a:ea typeface="ＭＳ Ｐゴシック" pitchFamily="34" charset="-128"/>
              </a:rPr>
              <a:t>soluções</a:t>
            </a:r>
            <a:r>
              <a:rPr lang="en-US" altLang="pt-BR" sz="2000" dirty="0">
                <a:ea typeface="ＭＳ Ｐゴシック" pitchFamily="34" charset="-128"/>
              </a:rPr>
              <a:t> de boa </a:t>
            </a:r>
            <a:r>
              <a:rPr lang="en-US" altLang="pt-BR" sz="2000" dirty="0" err="1">
                <a:ea typeface="ＭＳ Ｐゴシック" pitchFamily="34" charset="-128"/>
              </a:rPr>
              <a:t>qualidade</a:t>
            </a:r>
            <a:endParaRPr lang="en-US" altLang="pt-BR" sz="2000" dirty="0">
              <a:ea typeface="ＭＳ Ｐゴシック" pitchFamily="34" charset="-128"/>
            </a:endParaRPr>
          </a:p>
          <a:p>
            <a:pPr lvl="1"/>
            <a:r>
              <a:rPr lang="en-US" altLang="pt-BR" sz="2000" dirty="0" err="1">
                <a:ea typeface="ＭＳ Ｐゴシック" pitchFamily="34" charset="-128"/>
              </a:rPr>
              <a:t>Soluções</a:t>
            </a:r>
            <a:r>
              <a:rPr lang="en-US" altLang="pt-BR" sz="2000" dirty="0">
                <a:ea typeface="ＭＳ Ｐゴシック" pitchFamily="34" charset="-128"/>
              </a:rPr>
              <a:t> </a:t>
            </a:r>
            <a:r>
              <a:rPr lang="en-US" altLang="pt-BR" sz="2000" dirty="0" err="1">
                <a:ea typeface="ＭＳ Ｐゴシック" pitchFamily="34" charset="-128"/>
              </a:rPr>
              <a:t>convergem</a:t>
            </a:r>
            <a:r>
              <a:rPr lang="en-US" altLang="pt-BR" sz="2000" dirty="0">
                <a:ea typeface="ＭＳ Ｐゴシック" pitchFamily="34" charset="-128"/>
              </a:rPr>
              <a:t> </a:t>
            </a:r>
            <a:r>
              <a:rPr lang="en-US" altLang="pt-BR" sz="2000" dirty="0" err="1">
                <a:ea typeface="ＭＳ Ｐゴシック" pitchFamily="34" charset="-128"/>
              </a:rPr>
              <a:t>rapidamente</a:t>
            </a:r>
            <a:r>
              <a:rPr lang="en-US" altLang="pt-BR" sz="2000" dirty="0">
                <a:ea typeface="ＭＳ Ｐゴシック" pitchFamily="34" charset="-128"/>
              </a:rPr>
              <a:t> para um </a:t>
            </a:r>
            <a:r>
              <a:rPr lang="en-US" altLang="pt-BR" sz="2000" dirty="0" err="1">
                <a:ea typeface="ＭＳ Ｐゴシック" pitchFamily="34" charset="-128"/>
              </a:rPr>
              <a:t>ótimo</a:t>
            </a:r>
            <a:r>
              <a:rPr lang="en-US" altLang="pt-BR" sz="2000" dirty="0">
                <a:ea typeface="ＭＳ Ｐゴシック" pitchFamily="34" charset="-128"/>
              </a:rPr>
              <a:t> local</a:t>
            </a:r>
          </a:p>
          <a:p>
            <a:pPr lvl="1"/>
            <a:endParaRPr lang="en-US" altLang="pt-BR" sz="2000" dirty="0">
              <a:ea typeface="ＭＳ Ｐゴシック" pitchFamily="34" charset="-128"/>
            </a:endParaRPr>
          </a:p>
          <a:p>
            <a:r>
              <a:rPr lang="en-US" altLang="pt-BR" sz="2400" dirty="0" err="1">
                <a:ea typeface="ＭＳ Ｐゴシック" pitchFamily="34" charset="-128"/>
              </a:rPr>
              <a:t>Pontos</a:t>
            </a:r>
            <a:r>
              <a:rPr lang="en-US" altLang="pt-BR" sz="2400" dirty="0">
                <a:ea typeface="ＭＳ Ｐゴシック" pitchFamily="34" charset="-128"/>
              </a:rPr>
              <a:t> </a:t>
            </a:r>
            <a:r>
              <a:rPr lang="en-US" altLang="pt-BR" sz="2400" dirty="0" err="1">
                <a:ea typeface="ＭＳ Ｐゴシック" pitchFamily="34" charset="-128"/>
              </a:rPr>
              <a:t>positivos</a:t>
            </a:r>
            <a:r>
              <a:rPr lang="en-US" altLang="pt-BR" sz="2400" dirty="0">
                <a:ea typeface="ＭＳ Ｐゴシック" pitchFamily="34" charset="-128"/>
              </a:rPr>
              <a:t> da </a:t>
            </a:r>
            <a:r>
              <a:rPr lang="en-US" altLang="pt-BR" sz="2400" dirty="0" err="1">
                <a:ea typeface="ＭＳ Ｐゴシック" pitchFamily="34" charset="-128"/>
              </a:rPr>
              <a:t>construção</a:t>
            </a:r>
            <a:r>
              <a:rPr lang="en-US" altLang="pt-BR" sz="2400" dirty="0">
                <a:ea typeface="ＭＳ Ｐゴシック" pitchFamily="34" charset="-128"/>
              </a:rPr>
              <a:t> </a:t>
            </a:r>
            <a:r>
              <a:rPr lang="en-US" altLang="pt-BR" sz="2400" dirty="0" err="1">
                <a:ea typeface="ＭＳ Ｐゴシック" pitchFamily="34" charset="-128"/>
              </a:rPr>
              <a:t>aleatória</a:t>
            </a:r>
            <a:r>
              <a:rPr lang="en-US" altLang="pt-BR" sz="2400" dirty="0">
                <a:ea typeface="ＭＳ Ｐゴシック" pitchFamily="34" charset="-128"/>
              </a:rPr>
              <a:t>:</a:t>
            </a:r>
          </a:p>
          <a:p>
            <a:pPr lvl="1"/>
            <a:r>
              <a:rPr lang="en-US" altLang="pt-BR" sz="2000" dirty="0" err="1">
                <a:ea typeface="ＭＳ Ｐゴシック" pitchFamily="34" charset="-128"/>
              </a:rPr>
              <a:t>Diversifica</a:t>
            </a:r>
            <a:r>
              <a:rPr lang="en-US" altLang="pt-BR" sz="2000" dirty="0">
                <a:ea typeface="ＭＳ Ｐゴシック" pitchFamily="34" charset="-128"/>
              </a:rPr>
              <a:t> o </a:t>
            </a:r>
            <a:r>
              <a:rPr lang="en-US" altLang="pt-BR" sz="2000" dirty="0" err="1">
                <a:ea typeface="ＭＳ Ｐゴシック" pitchFamily="34" charset="-128"/>
              </a:rPr>
              <a:t>espaço</a:t>
            </a:r>
            <a:r>
              <a:rPr lang="en-US" altLang="pt-BR" sz="2000" dirty="0">
                <a:ea typeface="ＭＳ Ｐゴシック" pitchFamily="34" charset="-128"/>
              </a:rPr>
              <a:t> de </a:t>
            </a:r>
            <a:r>
              <a:rPr lang="en-US" altLang="pt-BR" sz="2000" dirty="0" err="1">
                <a:ea typeface="ＭＳ Ｐゴシック" pitchFamily="34" charset="-128"/>
              </a:rPr>
              <a:t>soluções</a:t>
            </a:r>
            <a:r>
              <a:rPr lang="en-US" altLang="pt-BR" sz="2000" dirty="0">
                <a:ea typeface="ＭＳ Ｐゴシック" pitchFamily="34" charset="-128"/>
              </a:rPr>
              <a:t> do </a:t>
            </a:r>
            <a:r>
              <a:rPr lang="en-US" altLang="pt-BR" sz="2000" dirty="0" err="1">
                <a:ea typeface="ＭＳ Ｐゴシック" pitchFamily="34" charset="-128"/>
              </a:rPr>
              <a:t>problema</a:t>
            </a:r>
            <a:endParaRPr lang="en-US" altLang="pt-BR" sz="2000" dirty="0">
              <a:ea typeface="ＭＳ Ｐゴシック" pitchFamily="34" charset="-128"/>
            </a:endParaRPr>
          </a:p>
          <a:p>
            <a:pPr lvl="1"/>
            <a:r>
              <a:rPr lang="en-US" altLang="pt-BR" sz="2000" dirty="0">
                <a:ea typeface="ＭＳ Ｐゴシック" pitchFamily="34" charset="-128"/>
              </a:rPr>
              <a:t>É </a:t>
            </a:r>
            <a:r>
              <a:rPr lang="en-US" altLang="pt-BR" sz="2000" dirty="0" err="1">
                <a:ea typeface="ＭＳ Ｐゴシック" pitchFamily="34" charset="-128"/>
              </a:rPr>
              <a:t>capaz</a:t>
            </a:r>
            <a:r>
              <a:rPr lang="en-US" altLang="pt-BR" sz="2000" dirty="0">
                <a:ea typeface="ＭＳ Ｐゴシック" pitchFamily="34" charset="-128"/>
              </a:rPr>
              <a:t> de </a:t>
            </a:r>
            <a:r>
              <a:rPr lang="en-US" altLang="pt-BR" sz="2000" dirty="0" err="1">
                <a:ea typeface="ＭＳ Ｐゴシック" pitchFamily="34" charset="-128"/>
              </a:rPr>
              <a:t>gerar</a:t>
            </a:r>
            <a:r>
              <a:rPr lang="en-US" altLang="pt-BR" sz="2000" dirty="0">
                <a:ea typeface="ＭＳ Ｐゴシック" pitchFamily="34" charset="-128"/>
              </a:rPr>
              <a:t> </a:t>
            </a:r>
            <a:r>
              <a:rPr lang="en-US" altLang="pt-BR" sz="2000" dirty="0" err="1">
                <a:ea typeface="ＭＳ Ｐゴシック" pitchFamily="34" charset="-128"/>
              </a:rPr>
              <a:t>todo</a:t>
            </a:r>
            <a:r>
              <a:rPr lang="en-US" altLang="pt-BR" sz="2000" dirty="0">
                <a:ea typeface="ＭＳ Ｐゴシック" pitchFamily="34" charset="-128"/>
              </a:rPr>
              <a:t> o </a:t>
            </a:r>
            <a:r>
              <a:rPr lang="en-US" altLang="pt-BR" sz="2000" dirty="0" err="1">
                <a:ea typeface="ＭＳ Ｐゴシック" pitchFamily="34" charset="-128"/>
              </a:rPr>
              <a:t>espaço</a:t>
            </a:r>
            <a:r>
              <a:rPr lang="en-US" altLang="pt-BR" sz="2000" dirty="0">
                <a:ea typeface="ＭＳ Ｐゴシック" pitchFamily="34" charset="-128"/>
              </a:rPr>
              <a:t> de </a:t>
            </a:r>
            <a:r>
              <a:rPr lang="en-US" altLang="pt-BR" sz="2000" dirty="0" err="1">
                <a:ea typeface="ＭＳ Ｐゴシック" pitchFamily="34" charset="-128"/>
              </a:rPr>
              <a:t>busca</a:t>
            </a:r>
            <a:endParaRPr lang="en-US" altLang="pt-BR" sz="2000" dirty="0">
              <a:ea typeface="ＭＳ Ｐゴシック" pitchFamily="34" charset="-128"/>
            </a:endParaRPr>
          </a:p>
          <a:p>
            <a:endParaRPr lang="en-US" altLang="pt-BR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7589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640AEF-79B9-4F0E-AB60-AE6909BAC02F}" type="slidenum">
              <a:rPr lang="pt-BR" altLang="en-US"/>
              <a:pPr/>
              <a:t>4</a:t>
            </a:fld>
            <a:endParaRPr lang="pt-BR" altLang="en-US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3500" dirty="0"/>
              <a:t>Fundamentação da fase de construção do método</a:t>
            </a:r>
            <a:endParaRPr lang="pt-BR" altLang="pt-BR" sz="3500" i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4213" y="1700808"/>
            <a:ext cx="8135937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altLang="pt-BR" sz="2400" dirty="0">
                <a:ea typeface="ＭＳ Ｐゴシック" pitchFamily="34" charset="-128"/>
              </a:rPr>
              <a:t>Ideia da fase de construção GRASP:</a:t>
            </a:r>
          </a:p>
          <a:p>
            <a:pPr lvl="1"/>
            <a:r>
              <a:rPr lang="en-US" altLang="pt-BR" sz="2000" dirty="0" err="1">
                <a:ea typeface="ＭＳ Ｐゴシック" pitchFamily="34" charset="-128"/>
              </a:rPr>
              <a:t>Cria</a:t>
            </a:r>
            <a:r>
              <a:rPr lang="en-US" altLang="pt-BR" sz="2000" dirty="0">
                <a:ea typeface="ＭＳ Ｐゴシック" pitchFamily="34" charset="-128"/>
              </a:rPr>
              <a:t>-se </a:t>
            </a:r>
            <a:r>
              <a:rPr lang="en-US" altLang="pt-BR" sz="2000" dirty="0" err="1">
                <a:ea typeface="ＭＳ Ｐゴシック" pitchFamily="34" charset="-128"/>
              </a:rPr>
              <a:t>uma</a:t>
            </a:r>
            <a:r>
              <a:rPr lang="en-US" altLang="pt-BR" sz="2000" dirty="0">
                <a:ea typeface="ＭＳ Ｐゴシック" pitchFamily="34" charset="-128"/>
              </a:rPr>
              <a:t> </a:t>
            </a:r>
            <a:r>
              <a:rPr lang="en-US" altLang="pt-BR" sz="2000" dirty="0" err="1">
                <a:ea typeface="ＭＳ Ｐゴシック" pitchFamily="34" charset="-128"/>
              </a:rPr>
              <a:t>lista</a:t>
            </a:r>
            <a:r>
              <a:rPr lang="en-US" altLang="pt-BR" sz="2000" dirty="0">
                <a:ea typeface="ＭＳ Ｐゴシック" pitchFamily="34" charset="-128"/>
              </a:rPr>
              <a:t> de </a:t>
            </a:r>
            <a:r>
              <a:rPr lang="en-US" altLang="pt-BR" sz="2000" dirty="0" err="1">
                <a:ea typeface="ＭＳ Ｐゴシック" pitchFamily="34" charset="-128"/>
              </a:rPr>
              <a:t>candidatos</a:t>
            </a:r>
            <a:r>
              <a:rPr lang="en-US" altLang="pt-BR" sz="2000" dirty="0">
                <a:ea typeface="ＭＳ Ｐゴシック" pitchFamily="34" charset="-128"/>
              </a:rPr>
              <a:t> (LC)</a:t>
            </a:r>
          </a:p>
          <a:p>
            <a:pPr lvl="1"/>
            <a:r>
              <a:rPr lang="en-US" altLang="pt-BR" sz="2000" dirty="0" err="1">
                <a:ea typeface="ＭＳ Ｐゴシック" pitchFamily="34" charset="-128"/>
              </a:rPr>
              <a:t>Avalia</a:t>
            </a:r>
            <a:r>
              <a:rPr lang="en-US" altLang="pt-BR" sz="2000" dirty="0">
                <a:ea typeface="ＭＳ Ｐゴシック" pitchFamily="34" charset="-128"/>
              </a:rPr>
              <a:t>-se </a:t>
            </a:r>
            <a:r>
              <a:rPr lang="en-US" altLang="pt-BR" sz="2000" dirty="0" err="1">
                <a:ea typeface="ＭＳ Ｐゴシック" pitchFamily="34" charset="-128"/>
              </a:rPr>
              <a:t>cada</a:t>
            </a:r>
            <a:r>
              <a:rPr lang="en-US" altLang="pt-BR" sz="2000" dirty="0">
                <a:ea typeface="ＭＳ Ｐゴシック" pitchFamily="34" charset="-128"/>
              </a:rPr>
              <a:t> </a:t>
            </a:r>
            <a:r>
              <a:rPr lang="en-US" altLang="pt-BR" sz="2000" dirty="0" err="1">
                <a:ea typeface="ＭＳ Ｐゴシック" pitchFamily="34" charset="-128"/>
              </a:rPr>
              <a:t>candidato</a:t>
            </a:r>
            <a:r>
              <a:rPr lang="en-US" altLang="pt-BR" sz="2000" dirty="0">
                <a:ea typeface="ＭＳ Ｐゴシック" pitchFamily="34" charset="-128"/>
              </a:rPr>
              <a:t> </a:t>
            </a:r>
            <a:r>
              <a:rPr lang="en-US" altLang="pt-BR" sz="2000" dirty="0" err="1">
                <a:ea typeface="ＭＳ Ｐゴシック" pitchFamily="34" charset="-128"/>
              </a:rPr>
              <a:t>por</a:t>
            </a:r>
            <a:r>
              <a:rPr lang="en-US" altLang="pt-BR" sz="2000" dirty="0">
                <a:ea typeface="ＭＳ Ｐゴシック" pitchFamily="34" charset="-128"/>
              </a:rPr>
              <a:t> </a:t>
            </a:r>
            <a:r>
              <a:rPr lang="en-US" altLang="pt-BR" sz="2000" dirty="0" err="1">
                <a:ea typeface="ＭＳ Ｐゴシック" pitchFamily="34" charset="-128"/>
              </a:rPr>
              <a:t>meio</a:t>
            </a:r>
            <a:r>
              <a:rPr lang="en-US" altLang="pt-BR" sz="2000" dirty="0">
                <a:ea typeface="ＭＳ Ｐゴシック" pitchFamily="34" charset="-128"/>
              </a:rPr>
              <a:t> de </a:t>
            </a:r>
            <a:r>
              <a:rPr lang="en-US" altLang="pt-BR" sz="2000" dirty="0" err="1">
                <a:ea typeface="ＭＳ Ｐゴシック" pitchFamily="34" charset="-128"/>
              </a:rPr>
              <a:t>uma</a:t>
            </a:r>
            <a:r>
              <a:rPr lang="en-US" altLang="pt-BR" sz="2000" dirty="0">
                <a:ea typeface="ＭＳ Ｐゴシック" pitchFamily="34" charset="-128"/>
              </a:rPr>
              <a:t> </a:t>
            </a:r>
            <a:r>
              <a:rPr lang="en-US" altLang="pt-BR" sz="2000" dirty="0" err="1">
                <a:ea typeface="ＭＳ Ｐゴシック" pitchFamily="34" charset="-128"/>
              </a:rPr>
              <a:t>função</a:t>
            </a:r>
            <a:r>
              <a:rPr lang="en-US" altLang="pt-BR" sz="2000" dirty="0">
                <a:ea typeface="ＭＳ Ｐゴシック" pitchFamily="34" charset="-128"/>
              </a:rPr>
              <a:t> </a:t>
            </a:r>
            <a:r>
              <a:rPr lang="en-US" altLang="pt-BR" sz="2000" dirty="0" err="1">
                <a:ea typeface="ＭＳ Ｐゴシック" pitchFamily="34" charset="-128"/>
              </a:rPr>
              <a:t>gulosa</a:t>
            </a:r>
            <a:r>
              <a:rPr lang="en-US" altLang="pt-BR" sz="2000" dirty="0">
                <a:ea typeface="ＭＳ Ｐゴシック" pitchFamily="34" charset="-128"/>
              </a:rPr>
              <a:t> g, que </a:t>
            </a:r>
            <a:r>
              <a:rPr lang="en-US" altLang="pt-BR" sz="2000" dirty="0" err="1">
                <a:ea typeface="ＭＳ Ｐゴシック" pitchFamily="34" charset="-128"/>
              </a:rPr>
              <a:t>mensura</a:t>
            </a:r>
            <a:r>
              <a:rPr lang="en-US" altLang="pt-BR" sz="2000" dirty="0">
                <a:ea typeface="ＭＳ Ｐゴシック" pitchFamily="34" charset="-128"/>
              </a:rPr>
              <a:t> a </a:t>
            </a:r>
            <a:r>
              <a:rPr lang="en-US" altLang="pt-BR" sz="2000" dirty="0" err="1">
                <a:ea typeface="ＭＳ Ｐゴシック" pitchFamily="34" charset="-128"/>
              </a:rPr>
              <a:t>importância</a:t>
            </a:r>
            <a:r>
              <a:rPr lang="en-US" altLang="pt-BR" sz="2000" dirty="0">
                <a:ea typeface="ＭＳ Ｐゴシック" pitchFamily="34" charset="-128"/>
              </a:rPr>
              <a:t> da </a:t>
            </a:r>
            <a:r>
              <a:rPr lang="en-US" altLang="pt-BR" sz="2000" dirty="0" err="1">
                <a:ea typeface="ＭＳ Ｐゴシック" pitchFamily="34" charset="-128"/>
              </a:rPr>
              <a:t>inserção</a:t>
            </a:r>
            <a:r>
              <a:rPr lang="en-US" altLang="pt-BR" sz="2000" dirty="0">
                <a:ea typeface="ＭＳ Ｐゴシック" pitchFamily="34" charset="-128"/>
              </a:rPr>
              <a:t> de </a:t>
            </a:r>
            <a:r>
              <a:rPr lang="en-US" altLang="pt-BR" sz="2000" dirty="0" err="1">
                <a:ea typeface="ＭＳ Ｐゴシック" pitchFamily="34" charset="-128"/>
              </a:rPr>
              <a:t>cada</a:t>
            </a:r>
            <a:r>
              <a:rPr lang="en-US" altLang="pt-BR" sz="2000" dirty="0">
                <a:ea typeface="ＭＳ Ｐゴシック" pitchFamily="34" charset="-128"/>
              </a:rPr>
              <a:t> </a:t>
            </a:r>
            <a:r>
              <a:rPr lang="en-US" altLang="pt-BR" sz="2000" dirty="0" err="1">
                <a:ea typeface="ＭＳ Ｐゴシック" pitchFamily="34" charset="-128"/>
              </a:rPr>
              <a:t>candidato</a:t>
            </a:r>
            <a:r>
              <a:rPr lang="en-US" altLang="pt-BR" sz="2000" dirty="0">
                <a:ea typeface="ＭＳ Ｐゴシック" pitchFamily="34" charset="-128"/>
              </a:rPr>
              <a:t> </a:t>
            </a:r>
            <a:r>
              <a:rPr lang="en-US" altLang="pt-BR" sz="2000" dirty="0" err="1">
                <a:ea typeface="ＭＳ Ｐゴシック" pitchFamily="34" charset="-128"/>
              </a:rPr>
              <a:t>na</a:t>
            </a:r>
            <a:r>
              <a:rPr lang="en-US" altLang="pt-BR" sz="2000" dirty="0">
                <a:ea typeface="ＭＳ Ｐゴシック" pitchFamily="34" charset="-128"/>
              </a:rPr>
              <a:t> </a:t>
            </a:r>
            <a:r>
              <a:rPr lang="en-US" altLang="pt-BR" sz="2000" dirty="0" err="1">
                <a:ea typeface="ＭＳ Ｐゴシック" pitchFamily="34" charset="-128"/>
              </a:rPr>
              <a:t>solução</a:t>
            </a:r>
            <a:r>
              <a:rPr lang="en-US" altLang="pt-BR" sz="2000" dirty="0">
                <a:ea typeface="ＭＳ Ｐゴシック" pitchFamily="34" charset="-128"/>
              </a:rPr>
              <a:t> </a:t>
            </a:r>
            <a:r>
              <a:rPr lang="en-US" altLang="pt-BR" sz="2000" dirty="0" err="1">
                <a:ea typeface="ＭＳ Ｐゴシック" pitchFamily="34" charset="-128"/>
              </a:rPr>
              <a:t>parcial</a:t>
            </a:r>
            <a:endParaRPr lang="en-US" altLang="pt-BR" sz="2000" dirty="0">
              <a:ea typeface="ＭＳ Ｐゴシック" pitchFamily="34" charset="-128"/>
            </a:endParaRPr>
          </a:p>
          <a:p>
            <a:pPr lvl="1"/>
            <a:r>
              <a:rPr lang="en-US" altLang="pt-BR" sz="2000" dirty="0" err="1">
                <a:ea typeface="ＭＳ Ｐゴシック" pitchFamily="34" charset="-128"/>
              </a:rPr>
              <a:t>Enquanto</a:t>
            </a:r>
            <a:r>
              <a:rPr lang="en-US" altLang="pt-BR" sz="2000" dirty="0">
                <a:ea typeface="ＭＳ Ｐゴシック" pitchFamily="34" charset="-128"/>
              </a:rPr>
              <a:t> </a:t>
            </a:r>
            <a:r>
              <a:rPr lang="en-US" altLang="pt-BR" sz="2000" dirty="0" err="1">
                <a:ea typeface="ＭＳ Ｐゴシック" pitchFamily="34" charset="-128"/>
              </a:rPr>
              <a:t>houver</a:t>
            </a:r>
            <a:r>
              <a:rPr lang="en-US" altLang="pt-BR" sz="2000" dirty="0">
                <a:ea typeface="ＭＳ Ｐゴシック" pitchFamily="34" charset="-128"/>
              </a:rPr>
              <a:t> </a:t>
            </a:r>
            <a:r>
              <a:rPr lang="en-US" altLang="pt-BR" sz="2000" dirty="0" err="1">
                <a:ea typeface="ＭＳ Ｐゴシック" pitchFamily="34" charset="-128"/>
              </a:rPr>
              <a:t>candidatos</a:t>
            </a:r>
            <a:r>
              <a:rPr lang="en-US" altLang="pt-BR" sz="2000" dirty="0">
                <a:ea typeface="ＭＳ Ｐゴシック" pitchFamily="34" charset="-128"/>
              </a:rPr>
              <a:t> da LC:</a:t>
            </a:r>
          </a:p>
          <a:p>
            <a:pPr lvl="2"/>
            <a:r>
              <a:rPr lang="en-US" altLang="pt-BR" sz="1700" dirty="0">
                <a:ea typeface="ＭＳ Ｐゴシック" pitchFamily="34" charset="-128"/>
              </a:rPr>
              <a:t>Forma-se </a:t>
            </a:r>
            <a:r>
              <a:rPr lang="en-US" altLang="pt-BR" sz="1700" dirty="0" err="1">
                <a:ea typeface="ＭＳ Ｐゴシック" pitchFamily="34" charset="-128"/>
              </a:rPr>
              <a:t>uma</a:t>
            </a:r>
            <a:r>
              <a:rPr lang="en-US" altLang="pt-BR" sz="1700" dirty="0">
                <a:ea typeface="ＭＳ Ｐゴシック" pitchFamily="34" charset="-128"/>
              </a:rPr>
              <a:t> </a:t>
            </a:r>
            <a:r>
              <a:rPr lang="en-US" altLang="pt-BR" sz="1700" dirty="0" err="1">
                <a:ea typeface="ＭＳ Ｐゴシック" pitchFamily="34" charset="-128"/>
              </a:rPr>
              <a:t>lista</a:t>
            </a:r>
            <a:r>
              <a:rPr lang="en-US" altLang="pt-BR" sz="1700" dirty="0">
                <a:ea typeface="ＭＳ Ｐゴシック" pitchFamily="34" charset="-128"/>
              </a:rPr>
              <a:t> </a:t>
            </a:r>
            <a:r>
              <a:rPr lang="en-US" altLang="pt-BR" sz="1700" dirty="0" err="1">
                <a:ea typeface="ＭＳ Ｐゴシック" pitchFamily="34" charset="-128"/>
              </a:rPr>
              <a:t>restrita</a:t>
            </a:r>
            <a:r>
              <a:rPr lang="en-US" altLang="pt-BR" sz="1700" dirty="0">
                <a:ea typeface="ＭＳ Ｐゴシック" pitchFamily="34" charset="-128"/>
              </a:rPr>
              <a:t> de </a:t>
            </a:r>
            <a:r>
              <a:rPr lang="en-US" altLang="pt-BR" sz="1700" dirty="0" err="1">
                <a:ea typeface="ＭＳ Ｐゴシック" pitchFamily="34" charset="-128"/>
              </a:rPr>
              <a:t>candidatos</a:t>
            </a:r>
            <a:r>
              <a:rPr lang="en-US" altLang="pt-BR" sz="1700" dirty="0">
                <a:ea typeface="ＭＳ Ｐゴシック" pitchFamily="34" charset="-128"/>
              </a:rPr>
              <a:t> (LRC) com </a:t>
            </a:r>
            <a:r>
              <a:rPr lang="en-US" altLang="pt-BR" sz="1700" dirty="0" err="1">
                <a:ea typeface="ＭＳ Ｐゴシック" pitchFamily="34" charset="-128"/>
              </a:rPr>
              <a:t>os</a:t>
            </a:r>
            <a:r>
              <a:rPr lang="en-US" altLang="pt-BR" sz="1700" dirty="0">
                <a:ea typeface="ＭＳ Ｐゴシック" pitchFamily="34" charset="-128"/>
              </a:rPr>
              <a:t> </a:t>
            </a:r>
            <a:r>
              <a:rPr lang="en-US" altLang="pt-BR" sz="1700" dirty="0" err="1">
                <a:ea typeface="ＭＳ Ｐゴシック" pitchFamily="34" charset="-128"/>
              </a:rPr>
              <a:t>melhores</a:t>
            </a:r>
            <a:r>
              <a:rPr lang="en-US" altLang="pt-BR" sz="1700" dirty="0">
                <a:ea typeface="ＭＳ Ｐゴシック" pitchFamily="34" charset="-128"/>
              </a:rPr>
              <a:t> </a:t>
            </a:r>
            <a:r>
              <a:rPr lang="en-US" altLang="pt-BR" sz="1700" dirty="0" err="1">
                <a:ea typeface="ＭＳ Ｐゴシック" pitchFamily="34" charset="-128"/>
              </a:rPr>
              <a:t>candidatos</a:t>
            </a:r>
            <a:r>
              <a:rPr lang="en-US" altLang="pt-BR" sz="1700" dirty="0">
                <a:ea typeface="ＭＳ Ｐゴシック" pitchFamily="34" charset="-128"/>
              </a:rPr>
              <a:t> </a:t>
            </a:r>
            <a:r>
              <a:rPr lang="en-US" altLang="pt-BR" sz="1700" dirty="0" err="1">
                <a:ea typeface="ＭＳ Ｐゴシック" pitchFamily="34" charset="-128"/>
              </a:rPr>
              <a:t>segundo</a:t>
            </a:r>
            <a:r>
              <a:rPr lang="en-US" altLang="pt-BR" sz="1700" dirty="0">
                <a:ea typeface="ＭＳ Ｐゴシック" pitchFamily="34" charset="-128"/>
              </a:rPr>
              <a:t> a </a:t>
            </a:r>
            <a:r>
              <a:rPr lang="en-US" altLang="pt-BR" sz="1700" dirty="0" err="1">
                <a:ea typeface="ＭＳ Ｐゴシック" pitchFamily="34" charset="-128"/>
              </a:rPr>
              <a:t>função</a:t>
            </a:r>
            <a:r>
              <a:rPr lang="en-US" altLang="pt-BR" sz="1700" dirty="0">
                <a:ea typeface="ＭＳ Ｐゴシック" pitchFamily="34" charset="-128"/>
              </a:rPr>
              <a:t> g</a:t>
            </a:r>
          </a:p>
          <a:p>
            <a:pPr lvl="2"/>
            <a:r>
              <a:rPr lang="en-US" altLang="pt-BR" sz="1700" dirty="0" err="1">
                <a:ea typeface="ＭＳ Ｐゴシック" pitchFamily="34" charset="-128"/>
              </a:rPr>
              <a:t>Escolhe</a:t>
            </a:r>
            <a:r>
              <a:rPr lang="en-US" altLang="pt-BR" sz="1700" dirty="0">
                <a:ea typeface="ＭＳ Ｐゴシック" pitchFamily="34" charset="-128"/>
              </a:rPr>
              <a:t>-se </a:t>
            </a:r>
            <a:r>
              <a:rPr lang="en-US" altLang="pt-BR" sz="1700" dirty="0" err="1">
                <a:ea typeface="ＭＳ Ｐゴシック" pitchFamily="34" charset="-128"/>
              </a:rPr>
              <a:t>aleatoriamente</a:t>
            </a:r>
            <a:r>
              <a:rPr lang="en-US" altLang="pt-BR" sz="1700" dirty="0">
                <a:ea typeface="ＭＳ Ｐゴシック" pitchFamily="34" charset="-128"/>
              </a:rPr>
              <a:t> um </a:t>
            </a:r>
            <a:r>
              <a:rPr lang="en-US" altLang="pt-BR" sz="1700" dirty="0" err="1">
                <a:ea typeface="ＭＳ Ｐゴシック" pitchFamily="34" charset="-128"/>
              </a:rPr>
              <a:t>elemento</a:t>
            </a:r>
            <a:r>
              <a:rPr lang="en-US" altLang="pt-BR" sz="1700" dirty="0">
                <a:ea typeface="ＭＳ Ｐゴシック" pitchFamily="34" charset="-128"/>
              </a:rPr>
              <a:t> </a:t>
            </a:r>
            <a:r>
              <a:rPr lang="en-US" altLang="pt-BR" sz="1700" dirty="0" err="1">
                <a:ea typeface="ＭＳ Ｐゴシック" pitchFamily="34" charset="-128"/>
              </a:rPr>
              <a:t>candidato</a:t>
            </a:r>
            <a:r>
              <a:rPr lang="en-US" altLang="pt-BR" sz="1700" dirty="0">
                <a:ea typeface="ＭＳ Ｐゴシック" pitchFamily="34" charset="-128"/>
              </a:rPr>
              <a:t> </a:t>
            </a:r>
            <a:r>
              <a:rPr lang="en-US" altLang="pt-BR" sz="1700" dirty="0" err="1">
                <a:ea typeface="ＭＳ Ｐゴシック" pitchFamily="34" charset="-128"/>
              </a:rPr>
              <a:t>dessa</a:t>
            </a:r>
            <a:r>
              <a:rPr lang="en-US" altLang="pt-BR" sz="1700" dirty="0">
                <a:ea typeface="ＭＳ Ｐゴシック" pitchFamily="34" charset="-128"/>
              </a:rPr>
              <a:t> LRC</a:t>
            </a:r>
          </a:p>
          <a:p>
            <a:pPr lvl="2"/>
            <a:r>
              <a:rPr lang="en-US" altLang="pt-BR" sz="1700" dirty="0" err="1">
                <a:ea typeface="ＭＳ Ｐゴシック" pitchFamily="34" charset="-128"/>
              </a:rPr>
              <a:t>Insere</a:t>
            </a:r>
            <a:r>
              <a:rPr lang="en-US" altLang="pt-BR" sz="1700" dirty="0">
                <a:ea typeface="ＭＳ Ｐゴシック" pitchFamily="34" charset="-128"/>
              </a:rPr>
              <a:t>-se </a:t>
            </a:r>
            <a:r>
              <a:rPr lang="en-US" altLang="pt-BR" sz="1700" dirty="0" err="1">
                <a:ea typeface="ＭＳ Ｐゴシック" pitchFamily="34" charset="-128"/>
              </a:rPr>
              <a:t>esse</a:t>
            </a:r>
            <a:r>
              <a:rPr lang="en-US" altLang="pt-BR" sz="1700" dirty="0">
                <a:ea typeface="ＭＳ Ｐゴシック" pitchFamily="34" charset="-128"/>
              </a:rPr>
              <a:t> </a:t>
            </a:r>
            <a:r>
              <a:rPr lang="en-US" altLang="pt-BR" sz="1700" dirty="0" err="1">
                <a:ea typeface="ＭＳ Ｐゴシック" pitchFamily="34" charset="-128"/>
              </a:rPr>
              <a:t>elemento</a:t>
            </a:r>
            <a:r>
              <a:rPr lang="en-US" altLang="pt-BR" sz="1700" dirty="0">
                <a:ea typeface="ＭＳ Ｐゴシック" pitchFamily="34" charset="-128"/>
              </a:rPr>
              <a:t> da LRC </a:t>
            </a:r>
            <a:r>
              <a:rPr lang="en-US" altLang="pt-BR" sz="1700" dirty="0" err="1">
                <a:ea typeface="ＭＳ Ｐゴシック" pitchFamily="34" charset="-128"/>
              </a:rPr>
              <a:t>na</a:t>
            </a:r>
            <a:r>
              <a:rPr lang="en-US" altLang="pt-BR" sz="1700" dirty="0">
                <a:ea typeface="ＭＳ Ｐゴシック" pitchFamily="34" charset="-128"/>
              </a:rPr>
              <a:t> </a:t>
            </a:r>
            <a:r>
              <a:rPr lang="en-US" altLang="pt-BR" sz="1700" dirty="0" err="1">
                <a:ea typeface="ＭＳ Ｐゴシック" pitchFamily="34" charset="-128"/>
              </a:rPr>
              <a:t>solução</a:t>
            </a:r>
            <a:r>
              <a:rPr lang="en-US" altLang="pt-BR" sz="1700" dirty="0">
                <a:ea typeface="ＭＳ Ｐゴシック" pitchFamily="34" charset="-128"/>
              </a:rPr>
              <a:t> </a:t>
            </a:r>
            <a:r>
              <a:rPr lang="en-US" altLang="pt-BR" sz="1700" dirty="0" err="1">
                <a:ea typeface="ＭＳ Ｐゴシック" pitchFamily="34" charset="-128"/>
              </a:rPr>
              <a:t>parcial</a:t>
            </a:r>
            <a:r>
              <a:rPr lang="en-US" altLang="pt-BR" sz="1700" dirty="0">
                <a:ea typeface="ＭＳ Ｐゴシック" pitchFamily="34" charset="-128"/>
              </a:rPr>
              <a:t> </a:t>
            </a:r>
            <a:r>
              <a:rPr lang="en-US" altLang="pt-BR" sz="1700" i="1" dirty="0">
                <a:ea typeface="ＭＳ Ｐゴシック" pitchFamily="34" charset="-128"/>
              </a:rPr>
              <a:t>s</a:t>
            </a:r>
          </a:p>
          <a:p>
            <a:pPr lvl="2"/>
            <a:r>
              <a:rPr lang="en-US" altLang="pt-BR" sz="1700" dirty="0" err="1">
                <a:ea typeface="ＭＳ Ｐゴシック" pitchFamily="34" charset="-128"/>
              </a:rPr>
              <a:t>Atualiza</a:t>
            </a:r>
            <a:r>
              <a:rPr lang="en-US" altLang="pt-BR" sz="1700" dirty="0">
                <a:ea typeface="ＭＳ Ｐゴシック" pitchFamily="34" charset="-128"/>
              </a:rPr>
              <a:t>-se a LC, </a:t>
            </a:r>
            <a:r>
              <a:rPr lang="en-US" altLang="pt-BR" sz="1700" dirty="0" err="1">
                <a:ea typeface="ＭＳ Ｐゴシック" pitchFamily="34" charset="-128"/>
              </a:rPr>
              <a:t>excluindo</a:t>
            </a:r>
            <a:r>
              <a:rPr lang="en-US" altLang="pt-BR" sz="1700" dirty="0">
                <a:ea typeface="ＭＳ Ｐゴシック" pitchFamily="34" charset="-128"/>
              </a:rPr>
              <a:t>-se o </a:t>
            </a:r>
            <a:r>
              <a:rPr lang="en-US" altLang="pt-BR" sz="1700" dirty="0" err="1">
                <a:ea typeface="ＭＳ Ｐゴシック" pitchFamily="34" charset="-128"/>
              </a:rPr>
              <a:t>elemento</a:t>
            </a:r>
            <a:r>
              <a:rPr lang="en-US" altLang="pt-BR" sz="1700" dirty="0">
                <a:ea typeface="ＭＳ Ｐゴシック" pitchFamily="34" charset="-128"/>
              </a:rPr>
              <a:t> </a:t>
            </a:r>
            <a:r>
              <a:rPr lang="en-US" altLang="pt-BR" sz="1700" dirty="0" err="1">
                <a:ea typeface="ＭＳ Ｐゴシック" pitchFamily="34" charset="-128"/>
              </a:rPr>
              <a:t>inserido</a:t>
            </a:r>
            <a:r>
              <a:rPr lang="en-US" altLang="pt-BR" sz="1700" dirty="0">
                <a:ea typeface="ＭＳ Ｐゴシック" pitchFamily="34" charset="-128"/>
              </a:rPr>
              <a:t> </a:t>
            </a:r>
            <a:r>
              <a:rPr lang="en-US" altLang="pt-BR" sz="1700" dirty="0" err="1">
                <a:ea typeface="ＭＳ Ｐゴシック" pitchFamily="34" charset="-128"/>
              </a:rPr>
              <a:t>na</a:t>
            </a:r>
            <a:r>
              <a:rPr lang="en-US" altLang="pt-BR" sz="1700" dirty="0">
                <a:ea typeface="ＭＳ Ｐゴシック" pitchFamily="34" charset="-128"/>
              </a:rPr>
              <a:t> </a:t>
            </a:r>
            <a:r>
              <a:rPr lang="en-US" altLang="pt-BR" sz="1700" dirty="0" err="1">
                <a:ea typeface="ＭＳ Ｐゴシック" pitchFamily="34" charset="-128"/>
              </a:rPr>
              <a:t>solução</a:t>
            </a:r>
            <a:r>
              <a:rPr lang="en-US" altLang="pt-BR" sz="1700" dirty="0">
                <a:ea typeface="ＭＳ Ｐゴシック" pitchFamily="34" charset="-128"/>
              </a:rPr>
              <a:t> </a:t>
            </a:r>
            <a:r>
              <a:rPr lang="en-US" altLang="pt-BR" sz="1700" dirty="0" err="1">
                <a:ea typeface="ＭＳ Ｐゴシック" pitchFamily="34" charset="-128"/>
              </a:rPr>
              <a:t>parcial</a:t>
            </a:r>
            <a:r>
              <a:rPr lang="en-US" altLang="pt-BR" sz="1700" dirty="0">
                <a:ea typeface="ＭＳ Ｐゴシック" pitchFamily="34" charset="-128"/>
              </a:rPr>
              <a:t> </a:t>
            </a:r>
            <a:r>
              <a:rPr lang="en-US" altLang="pt-BR" sz="1700" i="1" dirty="0">
                <a:ea typeface="ＭＳ Ｐゴシック" pitchFamily="34" charset="-128"/>
              </a:rPr>
              <a:t>s</a:t>
            </a:r>
          </a:p>
          <a:p>
            <a:pPr lvl="1"/>
            <a:r>
              <a:rPr lang="en-US" altLang="pt-BR" sz="2000" dirty="0">
                <a:ea typeface="ＭＳ Ｐゴシック" pitchFamily="34" charset="-128"/>
              </a:rPr>
              <a:t>A </a:t>
            </a:r>
            <a:r>
              <a:rPr lang="en-US" altLang="pt-BR" sz="2000" dirty="0" err="1">
                <a:ea typeface="ＭＳ Ｐゴシック" pitchFamily="34" charset="-128"/>
              </a:rPr>
              <a:t>fase</a:t>
            </a:r>
            <a:r>
              <a:rPr lang="en-US" altLang="pt-BR" sz="2000" dirty="0">
                <a:ea typeface="ＭＳ Ｐゴシック" pitchFamily="34" charset="-128"/>
              </a:rPr>
              <a:t> de </a:t>
            </a:r>
            <a:r>
              <a:rPr lang="en-US" altLang="pt-BR" sz="2000" dirty="0" err="1">
                <a:ea typeface="ＭＳ Ｐゴシック" pitchFamily="34" charset="-128"/>
              </a:rPr>
              <a:t>construção</a:t>
            </a:r>
            <a:r>
              <a:rPr lang="en-US" altLang="pt-BR" sz="2000" dirty="0">
                <a:ea typeface="ＭＳ Ｐゴシック" pitchFamily="34" charset="-128"/>
              </a:rPr>
              <a:t> </a:t>
            </a:r>
            <a:r>
              <a:rPr lang="en-US" altLang="pt-BR" sz="2000" dirty="0" err="1">
                <a:ea typeface="ＭＳ Ｐゴシック" pitchFamily="34" charset="-128"/>
              </a:rPr>
              <a:t>termina</a:t>
            </a:r>
            <a:r>
              <a:rPr lang="en-US" altLang="pt-BR" sz="2000" dirty="0">
                <a:ea typeface="ＭＳ Ｐゴシック" pitchFamily="34" charset="-128"/>
              </a:rPr>
              <a:t> </a:t>
            </a:r>
            <a:r>
              <a:rPr lang="en-US" altLang="pt-BR" sz="2000" dirty="0" err="1">
                <a:ea typeface="ＭＳ Ｐゴシック" pitchFamily="34" charset="-128"/>
              </a:rPr>
              <a:t>retornando</a:t>
            </a:r>
            <a:r>
              <a:rPr lang="en-US" altLang="pt-BR" sz="2000" dirty="0">
                <a:ea typeface="ＭＳ Ｐゴシック" pitchFamily="34" charset="-128"/>
              </a:rPr>
              <a:t> </a:t>
            </a:r>
            <a:r>
              <a:rPr lang="en-US" altLang="pt-BR" sz="2000" dirty="0" err="1">
                <a:ea typeface="ＭＳ Ｐゴシック" pitchFamily="34" charset="-128"/>
              </a:rPr>
              <a:t>uma</a:t>
            </a:r>
            <a:r>
              <a:rPr lang="en-US" altLang="pt-BR" sz="2000" dirty="0">
                <a:ea typeface="ＭＳ Ｐゴシック" pitchFamily="34" charset="-128"/>
              </a:rPr>
              <a:t> </a:t>
            </a:r>
            <a:r>
              <a:rPr lang="en-US" altLang="pt-BR" sz="2000" dirty="0" err="1">
                <a:ea typeface="ＭＳ Ｐゴシック" pitchFamily="34" charset="-128"/>
              </a:rPr>
              <a:t>solução</a:t>
            </a:r>
            <a:r>
              <a:rPr lang="en-US" altLang="pt-BR" sz="2000" dirty="0">
                <a:ea typeface="ＭＳ Ｐゴシック" pitchFamily="34" charset="-128"/>
              </a:rPr>
              <a:t> </a:t>
            </a:r>
            <a:r>
              <a:rPr lang="en-US" altLang="pt-BR" sz="2000" i="1" dirty="0">
                <a:ea typeface="ＭＳ Ｐゴシック" pitchFamily="34" charset="-128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811310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640AEF-79B9-4F0E-AB60-AE6909BAC02F}" type="slidenum">
              <a:rPr lang="pt-BR" altLang="en-US"/>
              <a:pPr/>
              <a:t>5</a:t>
            </a:fld>
            <a:endParaRPr lang="pt-BR" altLang="en-US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3500" dirty="0"/>
              <a:t>Formação da Lista Restrita de Candidatos (LRC)</a:t>
            </a:r>
            <a:endParaRPr lang="pt-BR" altLang="pt-BR" sz="3500" i="1" dirty="0"/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808"/>
            <a:ext cx="8135937" cy="4608512"/>
          </a:xfrm>
        </p:spPr>
        <p:txBody>
          <a:bodyPr/>
          <a:lstStyle/>
          <a:p>
            <a:r>
              <a:rPr lang="pt-BR" altLang="pt-BR" sz="2400" dirty="0">
                <a:ea typeface="ＭＳ Ｐゴシック" pitchFamily="34" charset="-128"/>
              </a:rPr>
              <a:t>Seja LC uma lista de candidatos</a:t>
            </a:r>
          </a:p>
          <a:p>
            <a:r>
              <a:rPr lang="pt-BR" altLang="pt-BR" sz="2400" dirty="0">
                <a:ea typeface="ＭＳ Ｐゴシック" pitchFamily="34" charset="-128"/>
              </a:rPr>
              <a:t>Seja g(t) uma função que avalia a inserção do candidato t </a:t>
            </a:r>
            <a:r>
              <a:rPr lang="pt-BR" altLang="pt-BR" sz="2400" dirty="0">
                <a:ea typeface="ＭＳ Ｐゴシック" pitchFamily="34" charset="-128"/>
                <a:sym typeface="Symbol" panose="05050102010706020507" pitchFamily="18" charset="2"/>
              </a:rPr>
              <a:t> LC na solução parcial </a:t>
            </a:r>
            <a:r>
              <a:rPr lang="pt-BR" altLang="pt-BR" sz="2400" i="1" dirty="0">
                <a:ea typeface="ＭＳ Ｐゴシック" pitchFamily="34" charset="-128"/>
                <a:sym typeface="Symbol" panose="05050102010706020507" pitchFamily="18" charset="2"/>
              </a:rPr>
              <a:t>s</a:t>
            </a:r>
            <a:endParaRPr lang="pt-BR" altLang="pt-BR" sz="2400" i="1" dirty="0">
              <a:ea typeface="ＭＳ Ｐゴシック" pitchFamily="34" charset="-128"/>
            </a:endParaRPr>
          </a:p>
          <a:p>
            <a:r>
              <a:rPr lang="pt-BR" altLang="pt-BR" sz="2400" dirty="0">
                <a:ea typeface="ＭＳ Ｐゴシック" pitchFamily="34" charset="-128"/>
              </a:rPr>
              <a:t>LRC = {t </a:t>
            </a:r>
            <a:r>
              <a:rPr lang="pt-BR" altLang="pt-BR" sz="2400" dirty="0">
                <a:ea typeface="ＭＳ Ｐゴシック" pitchFamily="34" charset="-128"/>
                <a:sym typeface="Symbol" panose="05050102010706020507" pitchFamily="18" charset="2"/>
              </a:rPr>
              <a:t> LC</a:t>
            </a:r>
            <a:r>
              <a:rPr lang="pt-BR" altLang="pt-BR" sz="2400" dirty="0">
                <a:ea typeface="ＭＳ Ｐゴシック" pitchFamily="34" charset="-128"/>
              </a:rPr>
              <a:t>  |  g(t) </a:t>
            </a:r>
            <a:r>
              <a:rPr lang="pt-BR" altLang="pt-BR" sz="2400" dirty="0">
                <a:ea typeface="ＭＳ Ｐゴシック" pitchFamily="34" charset="-128"/>
                <a:sym typeface="Symbol" panose="05050102010706020507" pitchFamily="18" charset="2"/>
              </a:rPr>
              <a:t>  </a:t>
            </a:r>
            <a:r>
              <a:rPr lang="pt-BR" altLang="pt-BR" sz="2400" dirty="0" err="1">
                <a:ea typeface="ＭＳ Ｐゴシック" pitchFamily="34" charset="-128"/>
                <a:sym typeface="Symbol" panose="05050102010706020507" pitchFamily="18" charset="2"/>
              </a:rPr>
              <a:t>g</a:t>
            </a:r>
            <a:r>
              <a:rPr lang="pt-BR" altLang="pt-BR" sz="2400" baseline="-25000" dirty="0" err="1">
                <a:ea typeface="ＭＳ Ｐゴシック" pitchFamily="34" charset="-128"/>
                <a:sym typeface="Symbol" panose="05050102010706020507" pitchFamily="18" charset="2"/>
              </a:rPr>
              <a:t>min</a:t>
            </a:r>
            <a:r>
              <a:rPr lang="pt-BR" altLang="pt-BR" sz="2400" dirty="0">
                <a:ea typeface="ＭＳ Ｐゴシック" pitchFamily="34" charset="-128"/>
                <a:sym typeface="Symbol" panose="05050102010706020507" pitchFamily="18" charset="2"/>
              </a:rPr>
              <a:t> +  × (</a:t>
            </a:r>
            <a:r>
              <a:rPr lang="pt-BR" altLang="pt-BR" sz="2400" dirty="0" err="1">
                <a:ea typeface="ＭＳ Ｐゴシック" pitchFamily="34" charset="-128"/>
                <a:sym typeface="Symbol" panose="05050102010706020507" pitchFamily="18" charset="2"/>
              </a:rPr>
              <a:t>g</a:t>
            </a:r>
            <a:r>
              <a:rPr lang="pt-BR" altLang="pt-BR" sz="2400" baseline="-25000" dirty="0" err="1">
                <a:ea typeface="ＭＳ Ｐゴシック" pitchFamily="34" charset="-128"/>
                <a:sym typeface="Symbol" panose="05050102010706020507" pitchFamily="18" charset="2"/>
              </a:rPr>
              <a:t>max</a:t>
            </a:r>
            <a:r>
              <a:rPr lang="pt-BR" altLang="pt-BR" sz="2400" dirty="0">
                <a:ea typeface="ＭＳ Ｐゴシック" pitchFamily="34" charset="-128"/>
                <a:sym typeface="Symbol" panose="05050102010706020507" pitchFamily="18" charset="2"/>
              </a:rPr>
              <a:t> – </a:t>
            </a:r>
            <a:r>
              <a:rPr lang="pt-BR" altLang="pt-BR" sz="2400" dirty="0" err="1">
                <a:ea typeface="ＭＳ Ｐゴシック" pitchFamily="34" charset="-128"/>
                <a:sym typeface="Symbol" panose="05050102010706020507" pitchFamily="18" charset="2"/>
              </a:rPr>
              <a:t>g</a:t>
            </a:r>
            <a:r>
              <a:rPr lang="pt-BR" altLang="pt-BR" sz="2400" baseline="-25000" dirty="0" err="1">
                <a:ea typeface="ＭＳ Ｐゴシック" pitchFamily="34" charset="-128"/>
                <a:sym typeface="Symbol" panose="05050102010706020507" pitchFamily="18" charset="2"/>
              </a:rPr>
              <a:t>min</a:t>
            </a:r>
            <a:r>
              <a:rPr lang="pt-BR" altLang="pt-BR" sz="2400" dirty="0">
                <a:ea typeface="ＭＳ Ｐゴシック" pitchFamily="34" charset="-128"/>
                <a:sym typeface="Symbol" panose="05050102010706020507" pitchFamily="18" charset="2"/>
              </a:rPr>
              <a:t>)}</a:t>
            </a:r>
          </a:p>
          <a:p>
            <a:r>
              <a:rPr lang="pt-BR" altLang="pt-BR" sz="2400" dirty="0" err="1">
                <a:ea typeface="ＭＳ Ｐゴシック" pitchFamily="34" charset="-128"/>
                <a:sym typeface="Symbol" panose="05050102010706020507" pitchFamily="18" charset="2"/>
              </a:rPr>
              <a:t>g</a:t>
            </a:r>
            <a:r>
              <a:rPr lang="pt-BR" altLang="pt-BR" sz="2400" baseline="-25000" dirty="0" err="1">
                <a:ea typeface="ＭＳ Ｐゴシック" pitchFamily="34" charset="-128"/>
                <a:sym typeface="Symbol" panose="05050102010706020507" pitchFamily="18" charset="2"/>
              </a:rPr>
              <a:t>min</a:t>
            </a:r>
            <a:r>
              <a:rPr lang="pt-BR" altLang="pt-BR" sz="2400" dirty="0">
                <a:ea typeface="ＭＳ Ｐゴシック" pitchFamily="34" charset="-128"/>
                <a:sym typeface="Symbol" panose="05050102010706020507" pitchFamily="18" charset="2"/>
              </a:rPr>
              <a:t> é o menor valor de g dentre os candidatos </a:t>
            </a:r>
            <a:r>
              <a:rPr lang="pt-BR" altLang="pt-BR" sz="2400" dirty="0">
                <a:ea typeface="ＭＳ Ｐゴシック" pitchFamily="34" charset="-128"/>
              </a:rPr>
              <a:t>t </a:t>
            </a:r>
            <a:r>
              <a:rPr lang="pt-BR" altLang="pt-BR" sz="2400" dirty="0">
                <a:ea typeface="ＭＳ Ｐゴシック" pitchFamily="34" charset="-128"/>
                <a:sym typeface="Symbol" panose="05050102010706020507" pitchFamily="18" charset="2"/>
              </a:rPr>
              <a:t> LC</a:t>
            </a:r>
          </a:p>
          <a:p>
            <a:r>
              <a:rPr lang="pt-BR" altLang="pt-BR" sz="2400" dirty="0" err="1">
                <a:ea typeface="ＭＳ Ｐゴシック" pitchFamily="34" charset="-128"/>
                <a:sym typeface="Symbol" panose="05050102010706020507" pitchFamily="18" charset="2"/>
              </a:rPr>
              <a:t>g</a:t>
            </a:r>
            <a:r>
              <a:rPr lang="pt-BR" altLang="pt-BR" sz="2400" baseline="-25000" dirty="0" err="1">
                <a:ea typeface="ＭＳ Ｐゴシック" pitchFamily="34" charset="-128"/>
                <a:sym typeface="Symbol" panose="05050102010706020507" pitchFamily="18" charset="2"/>
              </a:rPr>
              <a:t>max</a:t>
            </a:r>
            <a:r>
              <a:rPr lang="pt-BR" altLang="pt-BR" sz="2400" dirty="0">
                <a:ea typeface="ＭＳ Ｐゴシック" pitchFamily="34" charset="-128"/>
                <a:sym typeface="Symbol" panose="05050102010706020507" pitchFamily="18" charset="2"/>
              </a:rPr>
              <a:t> é o maior valor de g dentre os candidatos </a:t>
            </a:r>
            <a:r>
              <a:rPr lang="pt-BR" altLang="pt-BR" sz="2400" dirty="0">
                <a:ea typeface="ＭＳ Ｐゴシック" pitchFamily="34" charset="-128"/>
              </a:rPr>
              <a:t>t </a:t>
            </a:r>
            <a:r>
              <a:rPr lang="pt-BR" altLang="pt-BR" sz="2400" dirty="0">
                <a:ea typeface="ＭＳ Ｐゴシック" pitchFamily="34" charset="-128"/>
                <a:sym typeface="Symbol" panose="05050102010706020507" pitchFamily="18" charset="2"/>
              </a:rPr>
              <a:t> LC</a:t>
            </a:r>
          </a:p>
          <a:p>
            <a:r>
              <a:rPr lang="pt-BR" altLang="pt-BR" sz="2400" dirty="0">
                <a:ea typeface="ＭＳ Ｐゴシック" pitchFamily="34" charset="-128"/>
                <a:sym typeface="Symbol" panose="05050102010706020507" pitchFamily="18" charset="2"/>
              </a:rPr>
              <a:t>  [0, 1] é um parâmetro que mensura o grau de </a:t>
            </a:r>
            <a:r>
              <a:rPr lang="pt-BR" altLang="pt-BR" sz="2400" dirty="0" err="1">
                <a:ea typeface="ＭＳ Ｐゴシック" pitchFamily="34" charset="-128"/>
                <a:sym typeface="Symbol" panose="05050102010706020507" pitchFamily="18" charset="2"/>
              </a:rPr>
              <a:t>aleatoriade</a:t>
            </a:r>
            <a:r>
              <a:rPr lang="pt-BR" altLang="pt-BR" sz="2400" dirty="0">
                <a:ea typeface="ＭＳ Ｐゴシック" pitchFamily="34" charset="-128"/>
                <a:sym typeface="Symbol" panose="05050102010706020507" pitchFamily="18" charset="2"/>
              </a:rPr>
              <a:t>/</a:t>
            </a:r>
            <a:r>
              <a:rPr lang="pt-BR" altLang="pt-BR" sz="2400" dirty="0" err="1">
                <a:ea typeface="ＭＳ Ｐゴシック" pitchFamily="34" charset="-128"/>
                <a:sym typeface="Symbol" panose="05050102010706020507" pitchFamily="18" charset="2"/>
              </a:rPr>
              <a:t>gulosidade</a:t>
            </a:r>
            <a:r>
              <a:rPr lang="pt-BR" altLang="pt-BR" sz="2400" dirty="0">
                <a:ea typeface="ＭＳ Ｐゴシック" pitchFamily="34" charset="-128"/>
                <a:sym typeface="Symbol" panose="05050102010706020507" pitchFamily="18" charset="2"/>
              </a:rPr>
              <a:t> da escolha do candidato t  LC</a:t>
            </a:r>
          </a:p>
          <a:p>
            <a:pPr lvl="1"/>
            <a:r>
              <a:rPr lang="pt-BR" altLang="pt-BR" sz="2000" dirty="0">
                <a:ea typeface="ＭＳ Ｐゴシック" pitchFamily="34" charset="-128"/>
              </a:rPr>
              <a:t>Se </a:t>
            </a:r>
            <a:r>
              <a:rPr lang="pt-BR" altLang="pt-BR" sz="2000" dirty="0">
                <a:ea typeface="ＭＳ Ｐゴシック" pitchFamily="34" charset="-128"/>
                <a:sym typeface="Symbol" panose="05050102010706020507" pitchFamily="18" charset="2"/>
              </a:rPr>
              <a:t> = 0, a escolha é gulosa</a:t>
            </a:r>
          </a:p>
          <a:p>
            <a:pPr lvl="1"/>
            <a:r>
              <a:rPr lang="pt-BR" altLang="pt-BR" sz="2000" dirty="0">
                <a:ea typeface="ＭＳ Ｐゴシック" pitchFamily="34" charset="-128"/>
              </a:rPr>
              <a:t>Se </a:t>
            </a:r>
            <a:r>
              <a:rPr lang="pt-BR" altLang="pt-BR" sz="2000" dirty="0">
                <a:ea typeface="ＭＳ Ｐゴシック" pitchFamily="34" charset="-128"/>
                <a:sym typeface="Symbol" panose="05050102010706020507" pitchFamily="18" charset="2"/>
              </a:rPr>
              <a:t> = 1, a escolha é totalmente aleatória</a:t>
            </a:r>
          </a:p>
          <a:p>
            <a:endParaRPr lang="pt-BR" altLang="pt-BR" sz="2400" dirty="0">
              <a:ea typeface="ＭＳ Ｐゴシック" pitchFamily="34" charset="-128"/>
            </a:endParaRPr>
          </a:p>
          <a:p>
            <a:endParaRPr lang="pt-BR" altLang="pt-BR" sz="2400" dirty="0">
              <a:ea typeface="ＭＳ Ｐゴシック" pitchFamily="34" charset="-128"/>
            </a:endParaRPr>
          </a:p>
          <a:p>
            <a:endParaRPr lang="pt-BR" altLang="pt-BR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5008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640AEF-79B9-4F0E-AB60-AE6909BAC02F}" type="slidenum">
              <a:rPr lang="pt-BR" altLang="en-US"/>
              <a:pPr/>
              <a:t>6</a:t>
            </a:fld>
            <a:endParaRPr lang="pt-BR" altLang="en-US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3500" dirty="0"/>
              <a:t>Exemplo de formação da LRC para o PCV</a:t>
            </a:r>
            <a:endParaRPr lang="pt-BR" altLang="pt-BR" sz="3500" i="1" dirty="0"/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808"/>
            <a:ext cx="8135937" cy="1783394"/>
          </a:xfrm>
        </p:spPr>
        <p:txBody>
          <a:bodyPr/>
          <a:lstStyle/>
          <a:p>
            <a:r>
              <a:rPr lang="pt-BR" altLang="pt-BR" sz="2400" dirty="0">
                <a:ea typeface="ＭＳ Ｐゴシック" pitchFamily="34" charset="-128"/>
              </a:rPr>
              <a:t>Depósito na origem: 0</a:t>
            </a:r>
          </a:p>
          <a:p>
            <a:r>
              <a:rPr lang="pt-BR" altLang="pt-BR" sz="2400" dirty="0">
                <a:ea typeface="ＭＳ Ｐゴシック" pitchFamily="34" charset="-128"/>
              </a:rPr>
              <a:t>LC = { 1, 2, 3, 4, 5, 6, 7}</a:t>
            </a:r>
          </a:p>
          <a:p>
            <a:r>
              <a:rPr lang="pt-BR" altLang="pt-BR" sz="2400" dirty="0">
                <a:ea typeface="ＭＳ Ｐゴシック" pitchFamily="34" charset="-128"/>
              </a:rPr>
              <a:t>g(t) = distância do candidato t </a:t>
            </a:r>
            <a:r>
              <a:rPr lang="pt-BR" altLang="pt-BR" sz="2400" dirty="0">
                <a:ea typeface="ＭＳ Ｐゴシック" pitchFamily="34" charset="-128"/>
                <a:sym typeface="Symbol" panose="05050102010706020507" pitchFamily="18" charset="2"/>
              </a:rPr>
              <a:t> LC</a:t>
            </a:r>
            <a:r>
              <a:rPr lang="pt-BR" altLang="pt-BR" sz="2400" dirty="0">
                <a:ea typeface="ＭＳ Ｐゴシック" pitchFamily="34" charset="-128"/>
              </a:rPr>
              <a:t> à última cidade inserida na rota. No caso, g(t) = d</a:t>
            </a:r>
            <a:r>
              <a:rPr lang="pt-BR" altLang="pt-BR" sz="2400" baseline="-25000" dirty="0">
                <a:ea typeface="ＭＳ Ｐゴシック" pitchFamily="34" charset="-128"/>
              </a:rPr>
              <a:t>0t</a:t>
            </a:r>
          </a:p>
          <a:p>
            <a:endParaRPr lang="pt-BR" altLang="pt-BR" sz="2400" dirty="0">
              <a:ea typeface="ＭＳ Ｐゴシック" pitchFamily="34" charset="-128"/>
            </a:endParaRPr>
          </a:p>
          <a:p>
            <a:endParaRPr lang="pt-BR" altLang="pt-BR" sz="2400" dirty="0">
              <a:ea typeface="ＭＳ Ｐゴシック" pitchFamily="34" charset="-128"/>
            </a:endParaRPr>
          </a:p>
          <a:p>
            <a:endParaRPr lang="pt-BR" altLang="pt-BR" sz="2400" dirty="0">
              <a:ea typeface="ＭＳ Ｐゴシック" pitchFamily="34" charset="-128"/>
            </a:endParaRPr>
          </a:p>
          <a:p>
            <a:endParaRPr lang="pt-BR" altLang="pt-BR" sz="2400" dirty="0">
              <a:ea typeface="ＭＳ Ｐゴシック" pitchFamily="34" charset="-128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206082"/>
              </p:ext>
            </p:extLst>
          </p:nvPr>
        </p:nvGraphicFramePr>
        <p:xfrm>
          <a:off x="1115616" y="3484202"/>
          <a:ext cx="2039888" cy="3108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536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g(t)</a:t>
                      </a:r>
                      <a:r>
                        <a:rPr lang="pt-BR" baseline="0" dirty="0"/>
                        <a:t> = d</a:t>
                      </a:r>
                      <a:r>
                        <a:rPr lang="pt-BR" baseline="-25000" dirty="0"/>
                        <a:t>0t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536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536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536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536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8536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536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8536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275856" y="3501008"/>
            <a:ext cx="5410944" cy="2453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altLang="pt-BR" sz="2400" dirty="0" err="1">
                <a:ea typeface="ＭＳ Ｐゴシック" pitchFamily="34" charset="-128"/>
              </a:rPr>
              <a:t>g</a:t>
            </a:r>
            <a:r>
              <a:rPr lang="pt-BR" altLang="pt-BR" sz="2400" baseline="-25000" dirty="0" err="1">
                <a:ea typeface="ＭＳ Ｐゴシック" pitchFamily="34" charset="-128"/>
              </a:rPr>
              <a:t>min</a:t>
            </a:r>
            <a:r>
              <a:rPr lang="pt-BR" altLang="pt-BR" sz="2400" dirty="0">
                <a:ea typeface="ＭＳ Ｐゴシック" pitchFamily="34" charset="-128"/>
              </a:rPr>
              <a:t> = 9; </a:t>
            </a:r>
            <a:r>
              <a:rPr lang="pt-BR" altLang="pt-BR" sz="2400" dirty="0" err="1">
                <a:ea typeface="ＭＳ Ｐゴシック" pitchFamily="34" charset="-128"/>
              </a:rPr>
              <a:t>g</a:t>
            </a:r>
            <a:r>
              <a:rPr lang="pt-BR" altLang="pt-BR" sz="2400" baseline="-25000" dirty="0" err="1">
                <a:ea typeface="ＭＳ Ｐゴシック" pitchFamily="34" charset="-128"/>
              </a:rPr>
              <a:t>max</a:t>
            </a:r>
            <a:r>
              <a:rPr lang="pt-BR" altLang="pt-BR" sz="2400" dirty="0">
                <a:ea typeface="ＭＳ Ｐゴシック" pitchFamily="34" charset="-128"/>
              </a:rPr>
              <a:t> = 23; Seja </a:t>
            </a:r>
            <a:r>
              <a:rPr lang="pt-BR" altLang="pt-BR" sz="2400" dirty="0">
                <a:ea typeface="ＭＳ Ｐゴシック" pitchFamily="34" charset="-128"/>
                <a:sym typeface="Symbol" panose="05050102010706020507" pitchFamily="18" charset="2"/>
              </a:rPr>
              <a:t> = 0,4</a:t>
            </a:r>
          </a:p>
          <a:p>
            <a:r>
              <a:rPr lang="pt-BR" altLang="pt-BR" sz="2400" dirty="0">
                <a:ea typeface="ＭＳ Ｐゴシック" pitchFamily="34" charset="-128"/>
                <a:sym typeface="Symbol" panose="05050102010706020507" pitchFamily="18" charset="2"/>
              </a:rPr>
              <a:t>Solução parcial</a:t>
            </a:r>
            <a:r>
              <a:rPr lang="pt-BR" altLang="pt-BR" sz="2400" i="1" dirty="0">
                <a:ea typeface="ＭＳ Ｐゴシック" pitchFamily="34" charset="-128"/>
                <a:sym typeface="Symbol" panose="05050102010706020507" pitchFamily="18" charset="2"/>
              </a:rPr>
              <a:t> s</a:t>
            </a:r>
            <a:r>
              <a:rPr lang="pt-BR" altLang="pt-BR" sz="2400" dirty="0">
                <a:ea typeface="ＭＳ Ｐゴシック" pitchFamily="34" charset="-128"/>
                <a:sym typeface="Symbol" panose="05050102010706020507" pitchFamily="18" charset="2"/>
              </a:rPr>
              <a:t> = {0}</a:t>
            </a:r>
          </a:p>
          <a:p>
            <a:r>
              <a:rPr lang="pt-BR" altLang="pt-BR" sz="1800" dirty="0">
                <a:ea typeface="ＭＳ Ｐゴシック" pitchFamily="34" charset="-128"/>
              </a:rPr>
              <a:t>LRC = {t </a:t>
            </a:r>
            <a:r>
              <a:rPr lang="pt-BR" altLang="pt-BR" sz="1800" dirty="0">
                <a:ea typeface="ＭＳ Ｐゴシック" pitchFamily="34" charset="-128"/>
                <a:sym typeface="Symbol" panose="05050102010706020507" pitchFamily="18" charset="2"/>
              </a:rPr>
              <a:t> LC</a:t>
            </a:r>
            <a:r>
              <a:rPr lang="pt-BR" altLang="pt-BR" sz="1800" dirty="0">
                <a:ea typeface="ＭＳ Ｐゴシック" pitchFamily="34" charset="-128"/>
              </a:rPr>
              <a:t>  |  g(t) </a:t>
            </a:r>
            <a:r>
              <a:rPr lang="pt-BR" altLang="pt-BR" sz="1800" dirty="0">
                <a:ea typeface="ＭＳ Ｐゴシック" pitchFamily="34" charset="-128"/>
                <a:sym typeface="Symbol" panose="05050102010706020507" pitchFamily="18" charset="2"/>
              </a:rPr>
              <a:t>  </a:t>
            </a:r>
            <a:r>
              <a:rPr lang="pt-BR" altLang="pt-BR" sz="1800" dirty="0" err="1">
                <a:ea typeface="ＭＳ Ｐゴシック" pitchFamily="34" charset="-128"/>
                <a:sym typeface="Symbol" panose="05050102010706020507" pitchFamily="18" charset="2"/>
              </a:rPr>
              <a:t>g</a:t>
            </a:r>
            <a:r>
              <a:rPr lang="pt-BR" altLang="pt-BR" sz="1800" baseline="-25000" dirty="0" err="1">
                <a:ea typeface="ＭＳ Ｐゴシック" pitchFamily="34" charset="-128"/>
                <a:sym typeface="Symbol" panose="05050102010706020507" pitchFamily="18" charset="2"/>
              </a:rPr>
              <a:t>min</a:t>
            </a:r>
            <a:r>
              <a:rPr lang="pt-BR" altLang="pt-BR" sz="1800" dirty="0">
                <a:ea typeface="ＭＳ Ｐゴシック" pitchFamily="34" charset="-128"/>
                <a:sym typeface="Symbol" panose="05050102010706020507" pitchFamily="18" charset="2"/>
              </a:rPr>
              <a:t> +  × (</a:t>
            </a:r>
            <a:r>
              <a:rPr lang="pt-BR" altLang="pt-BR" sz="1800" dirty="0" err="1">
                <a:ea typeface="ＭＳ Ｐゴシック" pitchFamily="34" charset="-128"/>
                <a:sym typeface="Symbol" panose="05050102010706020507" pitchFamily="18" charset="2"/>
              </a:rPr>
              <a:t>g</a:t>
            </a:r>
            <a:r>
              <a:rPr lang="pt-BR" altLang="pt-BR" sz="1800" baseline="-25000" dirty="0" err="1">
                <a:ea typeface="ＭＳ Ｐゴシック" pitchFamily="34" charset="-128"/>
                <a:sym typeface="Symbol" panose="05050102010706020507" pitchFamily="18" charset="2"/>
              </a:rPr>
              <a:t>max</a:t>
            </a:r>
            <a:r>
              <a:rPr lang="pt-BR" altLang="pt-BR" sz="1800" dirty="0">
                <a:ea typeface="ＭＳ Ｐゴシック" pitchFamily="34" charset="-128"/>
                <a:sym typeface="Symbol" panose="05050102010706020507" pitchFamily="18" charset="2"/>
              </a:rPr>
              <a:t> – </a:t>
            </a:r>
            <a:r>
              <a:rPr lang="pt-BR" altLang="pt-BR" sz="1800" dirty="0" err="1">
                <a:ea typeface="ＭＳ Ｐゴシック" pitchFamily="34" charset="-128"/>
                <a:sym typeface="Symbol" panose="05050102010706020507" pitchFamily="18" charset="2"/>
              </a:rPr>
              <a:t>g</a:t>
            </a:r>
            <a:r>
              <a:rPr lang="pt-BR" altLang="pt-BR" sz="1800" baseline="-25000" dirty="0" err="1">
                <a:ea typeface="ＭＳ Ｐゴシック" pitchFamily="34" charset="-128"/>
                <a:sym typeface="Symbol" panose="05050102010706020507" pitchFamily="18" charset="2"/>
              </a:rPr>
              <a:t>min</a:t>
            </a:r>
            <a:r>
              <a:rPr lang="pt-BR" altLang="pt-BR" sz="1800" dirty="0">
                <a:ea typeface="ＭＳ Ｐゴシック" pitchFamily="34" charset="-128"/>
                <a:sym typeface="Symbol" panose="05050102010706020507" pitchFamily="18" charset="2"/>
              </a:rPr>
              <a:t>)}</a:t>
            </a:r>
          </a:p>
          <a:p>
            <a:r>
              <a:rPr lang="pt-BR" altLang="pt-BR" sz="2000" dirty="0">
                <a:ea typeface="ＭＳ Ｐゴシック" pitchFamily="34" charset="-128"/>
              </a:rPr>
              <a:t>LRC = {t </a:t>
            </a:r>
            <a:r>
              <a:rPr lang="pt-BR" altLang="pt-BR" sz="2000" dirty="0">
                <a:ea typeface="ＭＳ Ｐゴシック" pitchFamily="34" charset="-128"/>
                <a:sym typeface="Symbol" panose="05050102010706020507" pitchFamily="18" charset="2"/>
              </a:rPr>
              <a:t> LC</a:t>
            </a:r>
            <a:r>
              <a:rPr lang="pt-BR" altLang="pt-BR" sz="2000" dirty="0">
                <a:ea typeface="ＭＳ Ｐゴシック" pitchFamily="34" charset="-128"/>
              </a:rPr>
              <a:t>  |  g(t) </a:t>
            </a:r>
            <a:r>
              <a:rPr lang="pt-BR" altLang="pt-BR" sz="2000" dirty="0">
                <a:ea typeface="ＭＳ Ｐゴシック" pitchFamily="34" charset="-128"/>
                <a:sym typeface="Symbol" panose="05050102010706020507" pitchFamily="18" charset="2"/>
              </a:rPr>
              <a:t>  9 + 0,4 × (23 – 9)}</a:t>
            </a:r>
            <a:endParaRPr lang="pt-BR" altLang="pt-BR" sz="2000" dirty="0">
              <a:ea typeface="ＭＳ Ｐゴシック" pitchFamily="34" charset="-128"/>
            </a:endParaRPr>
          </a:p>
          <a:p>
            <a:r>
              <a:rPr lang="pt-BR" altLang="pt-BR" sz="2400" dirty="0">
                <a:ea typeface="ＭＳ Ｐゴシック" pitchFamily="34" charset="-128"/>
              </a:rPr>
              <a:t>LRC = {t </a:t>
            </a:r>
            <a:r>
              <a:rPr lang="pt-BR" altLang="pt-BR" sz="2400" dirty="0">
                <a:ea typeface="ＭＳ Ｐゴシック" pitchFamily="34" charset="-128"/>
                <a:sym typeface="Symbol" panose="05050102010706020507" pitchFamily="18" charset="2"/>
              </a:rPr>
              <a:t> LC</a:t>
            </a:r>
            <a:r>
              <a:rPr lang="pt-BR" altLang="pt-BR" sz="2400" dirty="0">
                <a:ea typeface="ＭＳ Ｐゴシック" pitchFamily="34" charset="-128"/>
              </a:rPr>
              <a:t>  |  g(t) </a:t>
            </a:r>
            <a:r>
              <a:rPr lang="pt-BR" altLang="pt-BR" sz="2400" dirty="0">
                <a:ea typeface="ＭＳ Ｐゴシック" pitchFamily="34" charset="-128"/>
                <a:sym typeface="Symbol" panose="05050102010706020507" pitchFamily="18" charset="2"/>
              </a:rPr>
              <a:t>  14,6}</a:t>
            </a:r>
          </a:p>
          <a:p>
            <a:r>
              <a:rPr lang="pt-BR" altLang="pt-BR" sz="2400" dirty="0">
                <a:ea typeface="ＭＳ Ｐゴシック" pitchFamily="34" charset="-128"/>
              </a:rPr>
              <a:t>LRC = {2, 3, 5</a:t>
            </a:r>
            <a:r>
              <a:rPr lang="pt-BR" altLang="pt-BR" sz="2400" dirty="0">
                <a:ea typeface="ＭＳ Ｐゴシック" pitchFamily="34" charset="-128"/>
                <a:sym typeface="Symbol" panose="05050102010706020507" pitchFamily="18" charset="2"/>
              </a:rPr>
              <a:t>}</a:t>
            </a:r>
            <a:endParaRPr lang="pt-BR" altLang="pt-BR" sz="2400" dirty="0">
              <a:ea typeface="ＭＳ Ｐゴシック" pitchFamily="34" charset="-128"/>
            </a:endParaRPr>
          </a:p>
          <a:p>
            <a:r>
              <a:rPr lang="pt-BR" altLang="pt-BR" sz="2400" i="1" dirty="0">
                <a:ea typeface="ＭＳ Ｐゴシック" pitchFamily="34" charset="-128"/>
              </a:rPr>
              <a:t>s</a:t>
            </a:r>
            <a:r>
              <a:rPr lang="pt-BR" altLang="pt-BR" sz="2400" dirty="0">
                <a:ea typeface="ＭＳ Ｐゴシック" pitchFamily="34" charset="-128"/>
              </a:rPr>
              <a:t> </a:t>
            </a:r>
            <a:r>
              <a:rPr lang="pt-BR" altLang="pt-BR" sz="2400" dirty="0">
                <a:ea typeface="ＭＳ Ｐゴシック" pitchFamily="34" charset="-128"/>
                <a:sym typeface="Symbol" panose="05050102010706020507" pitchFamily="18" charset="2"/>
              </a:rPr>
              <a:t> </a:t>
            </a:r>
            <a:r>
              <a:rPr lang="pt-BR" altLang="pt-BR" sz="2400" i="1" dirty="0">
                <a:ea typeface="ＭＳ Ｐゴシック" pitchFamily="34" charset="-128"/>
                <a:sym typeface="Symbol" panose="05050102010706020507" pitchFamily="18" charset="2"/>
              </a:rPr>
              <a:t>s</a:t>
            </a:r>
            <a:r>
              <a:rPr lang="pt-BR" altLang="pt-BR" sz="2400" dirty="0">
                <a:ea typeface="ＭＳ Ｐゴシック" pitchFamily="34" charset="-128"/>
                <a:sym typeface="Symbol" panose="05050102010706020507" pitchFamily="18" charset="2"/>
              </a:rPr>
              <a:t>  {3} = {0, 3}</a:t>
            </a:r>
          </a:p>
          <a:p>
            <a:r>
              <a:rPr lang="pt-BR" altLang="pt-BR" sz="2400" dirty="0">
                <a:ea typeface="ＭＳ Ｐゴシック" pitchFamily="34" charset="-128"/>
                <a:sym typeface="Symbol" panose="05050102010706020507" pitchFamily="18" charset="2"/>
              </a:rPr>
              <a:t>LC  LC \ {3} = </a:t>
            </a:r>
            <a:r>
              <a:rPr lang="pt-BR" altLang="pt-BR" sz="2400" dirty="0">
                <a:ea typeface="ＭＳ Ｐゴシック" pitchFamily="34" charset="-128"/>
              </a:rPr>
              <a:t>{ 1, 2, 4, 5, 6, 7}</a:t>
            </a:r>
          </a:p>
          <a:p>
            <a:endParaRPr lang="pt-BR" altLang="pt-BR" sz="2400" dirty="0">
              <a:ea typeface="ＭＳ Ｐゴシック" pitchFamily="34" charset="-128"/>
            </a:endParaRPr>
          </a:p>
          <a:p>
            <a:endParaRPr lang="pt-BR" altLang="pt-BR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636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640AEF-79B9-4F0E-AB60-AE6909BAC02F}" type="slidenum">
              <a:rPr lang="pt-BR" altLang="en-US"/>
              <a:pPr/>
              <a:t>7</a:t>
            </a:fld>
            <a:endParaRPr lang="pt-BR" altLang="en-US"/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808"/>
            <a:ext cx="8135937" cy="1783394"/>
          </a:xfrm>
        </p:spPr>
        <p:txBody>
          <a:bodyPr/>
          <a:lstStyle/>
          <a:p>
            <a:r>
              <a:rPr lang="pt-BR" altLang="pt-BR" sz="2400" dirty="0">
                <a:ea typeface="ＭＳ Ｐゴシック" pitchFamily="34" charset="-128"/>
              </a:rPr>
              <a:t>Solução parcial </a:t>
            </a:r>
            <a:r>
              <a:rPr lang="pt-BR" altLang="pt-BR" sz="2400" i="1" dirty="0">
                <a:ea typeface="ＭＳ Ｐゴシック" pitchFamily="34" charset="-128"/>
              </a:rPr>
              <a:t>s</a:t>
            </a:r>
            <a:r>
              <a:rPr lang="pt-BR" altLang="pt-BR" sz="2400" dirty="0">
                <a:ea typeface="ＭＳ Ｐゴシック" pitchFamily="34" charset="-128"/>
              </a:rPr>
              <a:t> =</a:t>
            </a:r>
            <a:r>
              <a:rPr lang="pt-BR" altLang="pt-BR" sz="2400" dirty="0">
                <a:ea typeface="ＭＳ Ｐゴシック" pitchFamily="34" charset="-128"/>
                <a:sym typeface="Symbol" panose="05050102010706020507" pitchFamily="18" charset="2"/>
              </a:rPr>
              <a:t> {0, 3}</a:t>
            </a:r>
            <a:endParaRPr lang="pt-BR" altLang="pt-BR" sz="2400" dirty="0">
              <a:ea typeface="ＭＳ Ｐゴシック" pitchFamily="34" charset="-128"/>
            </a:endParaRPr>
          </a:p>
          <a:p>
            <a:r>
              <a:rPr lang="pt-BR" altLang="pt-BR" sz="2400" dirty="0">
                <a:ea typeface="ＭＳ Ｐゴシック" pitchFamily="34" charset="-128"/>
              </a:rPr>
              <a:t>LC = { 1, 2, 4, 5, 6, 7}</a:t>
            </a:r>
          </a:p>
          <a:p>
            <a:r>
              <a:rPr lang="pt-BR" altLang="pt-BR" sz="2400" dirty="0">
                <a:ea typeface="ＭＳ Ｐゴシック" pitchFamily="34" charset="-128"/>
              </a:rPr>
              <a:t>g(t) = distância do candidato t </a:t>
            </a:r>
            <a:r>
              <a:rPr lang="pt-BR" altLang="pt-BR" sz="2400" dirty="0">
                <a:ea typeface="ＭＳ Ｐゴシック" pitchFamily="34" charset="-128"/>
                <a:sym typeface="Symbol" panose="05050102010706020507" pitchFamily="18" charset="2"/>
              </a:rPr>
              <a:t> LC</a:t>
            </a:r>
            <a:r>
              <a:rPr lang="pt-BR" altLang="pt-BR" sz="2400" dirty="0">
                <a:ea typeface="ＭＳ Ｐゴシック" pitchFamily="34" charset="-128"/>
              </a:rPr>
              <a:t> à última cidade inserida na rota. No caso, g(t) = d</a:t>
            </a:r>
            <a:r>
              <a:rPr lang="pt-BR" altLang="pt-BR" sz="2400" baseline="-25000" dirty="0">
                <a:ea typeface="ＭＳ Ｐゴシック" pitchFamily="34" charset="-128"/>
              </a:rPr>
              <a:t>3t</a:t>
            </a:r>
          </a:p>
          <a:p>
            <a:endParaRPr lang="pt-BR" altLang="pt-BR" sz="2400" dirty="0">
              <a:ea typeface="ＭＳ Ｐゴシック" pitchFamily="34" charset="-128"/>
            </a:endParaRPr>
          </a:p>
          <a:p>
            <a:endParaRPr lang="pt-BR" altLang="pt-BR" sz="2400" dirty="0">
              <a:ea typeface="ＭＳ Ｐゴシック" pitchFamily="34" charset="-128"/>
            </a:endParaRPr>
          </a:p>
          <a:p>
            <a:endParaRPr lang="pt-BR" altLang="pt-BR" sz="2400" dirty="0">
              <a:ea typeface="ＭＳ Ｐゴシック" pitchFamily="34" charset="-128"/>
            </a:endParaRPr>
          </a:p>
          <a:p>
            <a:endParaRPr lang="pt-BR" altLang="pt-BR" sz="2400" dirty="0">
              <a:ea typeface="ＭＳ Ｐゴシック" pitchFamily="34" charset="-128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262406"/>
              </p:ext>
            </p:extLst>
          </p:nvPr>
        </p:nvGraphicFramePr>
        <p:xfrm>
          <a:off x="1115616" y="3484202"/>
          <a:ext cx="2039888" cy="2719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536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g(t)</a:t>
                      </a:r>
                      <a:r>
                        <a:rPr lang="pt-BR" baseline="0" dirty="0"/>
                        <a:t> = d</a:t>
                      </a:r>
                      <a:r>
                        <a:rPr lang="pt-BR" baseline="-25000" dirty="0"/>
                        <a:t>3t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536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536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536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536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8536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536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275856" y="3501008"/>
            <a:ext cx="5410944" cy="2453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altLang="pt-BR" sz="2400" dirty="0" err="1">
                <a:ea typeface="ＭＳ Ｐゴシック" pitchFamily="34" charset="-128"/>
              </a:rPr>
              <a:t>g</a:t>
            </a:r>
            <a:r>
              <a:rPr lang="pt-BR" altLang="pt-BR" sz="2400" baseline="-25000" dirty="0" err="1">
                <a:ea typeface="ＭＳ Ｐゴシック" pitchFamily="34" charset="-128"/>
              </a:rPr>
              <a:t>min</a:t>
            </a:r>
            <a:r>
              <a:rPr lang="pt-BR" altLang="pt-BR" sz="2400" dirty="0">
                <a:ea typeface="ＭＳ Ｐゴシック" pitchFamily="34" charset="-128"/>
              </a:rPr>
              <a:t> = 4; </a:t>
            </a:r>
            <a:r>
              <a:rPr lang="pt-BR" altLang="pt-BR" sz="2400" dirty="0" err="1">
                <a:ea typeface="ＭＳ Ｐゴシック" pitchFamily="34" charset="-128"/>
              </a:rPr>
              <a:t>g</a:t>
            </a:r>
            <a:r>
              <a:rPr lang="pt-BR" altLang="pt-BR" sz="2400" baseline="-25000" dirty="0" err="1">
                <a:ea typeface="ＭＳ Ｐゴシック" pitchFamily="34" charset="-128"/>
              </a:rPr>
              <a:t>max</a:t>
            </a:r>
            <a:r>
              <a:rPr lang="pt-BR" altLang="pt-BR" sz="2400" dirty="0">
                <a:ea typeface="ＭＳ Ｐゴシック" pitchFamily="34" charset="-128"/>
              </a:rPr>
              <a:t> = 16; Seja </a:t>
            </a:r>
            <a:r>
              <a:rPr lang="pt-BR" altLang="pt-BR" sz="2400" dirty="0">
                <a:ea typeface="ＭＳ Ｐゴシック" pitchFamily="34" charset="-128"/>
                <a:sym typeface="Symbol" panose="05050102010706020507" pitchFamily="18" charset="2"/>
              </a:rPr>
              <a:t> = 0,4</a:t>
            </a:r>
          </a:p>
          <a:p>
            <a:r>
              <a:rPr lang="pt-BR" altLang="pt-BR" sz="2400" dirty="0">
                <a:ea typeface="ＭＳ Ｐゴシック" pitchFamily="34" charset="-128"/>
                <a:sym typeface="Symbol" panose="05050102010706020507" pitchFamily="18" charset="2"/>
              </a:rPr>
              <a:t>Solução parcial </a:t>
            </a:r>
            <a:r>
              <a:rPr lang="pt-BR" altLang="pt-BR" sz="2400" i="1" dirty="0">
                <a:ea typeface="ＭＳ Ｐゴシック" pitchFamily="34" charset="-128"/>
                <a:sym typeface="Symbol" panose="05050102010706020507" pitchFamily="18" charset="2"/>
              </a:rPr>
              <a:t>s</a:t>
            </a:r>
            <a:r>
              <a:rPr lang="pt-BR" altLang="pt-BR" sz="2400" dirty="0">
                <a:ea typeface="ＭＳ Ｐゴシック" pitchFamily="34" charset="-128"/>
                <a:sym typeface="Symbol" panose="05050102010706020507" pitchFamily="18" charset="2"/>
              </a:rPr>
              <a:t> = {0, 3}</a:t>
            </a:r>
          </a:p>
          <a:p>
            <a:r>
              <a:rPr lang="pt-BR" altLang="pt-BR" sz="1800" dirty="0">
                <a:ea typeface="ＭＳ Ｐゴシック" pitchFamily="34" charset="-128"/>
              </a:rPr>
              <a:t>LRC = {t </a:t>
            </a:r>
            <a:r>
              <a:rPr lang="pt-BR" altLang="pt-BR" sz="1800" dirty="0">
                <a:ea typeface="ＭＳ Ｐゴシック" pitchFamily="34" charset="-128"/>
                <a:sym typeface="Symbol" panose="05050102010706020507" pitchFamily="18" charset="2"/>
              </a:rPr>
              <a:t> LC</a:t>
            </a:r>
            <a:r>
              <a:rPr lang="pt-BR" altLang="pt-BR" sz="1800" dirty="0">
                <a:ea typeface="ＭＳ Ｐゴシック" pitchFamily="34" charset="-128"/>
              </a:rPr>
              <a:t>  |  g(t) </a:t>
            </a:r>
            <a:r>
              <a:rPr lang="pt-BR" altLang="pt-BR" sz="1800" dirty="0">
                <a:ea typeface="ＭＳ Ｐゴシック" pitchFamily="34" charset="-128"/>
                <a:sym typeface="Symbol" panose="05050102010706020507" pitchFamily="18" charset="2"/>
              </a:rPr>
              <a:t>  </a:t>
            </a:r>
            <a:r>
              <a:rPr lang="pt-BR" altLang="pt-BR" sz="1800" dirty="0" err="1">
                <a:ea typeface="ＭＳ Ｐゴシック" pitchFamily="34" charset="-128"/>
                <a:sym typeface="Symbol" panose="05050102010706020507" pitchFamily="18" charset="2"/>
              </a:rPr>
              <a:t>g</a:t>
            </a:r>
            <a:r>
              <a:rPr lang="pt-BR" altLang="pt-BR" sz="1800" baseline="-25000" dirty="0" err="1">
                <a:ea typeface="ＭＳ Ｐゴシック" pitchFamily="34" charset="-128"/>
                <a:sym typeface="Symbol" panose="05050102010706020507" pitchFamily="18" charset="2"/>
              </a:rPr>
              <a:t>min</a:t>
            </a:r>
            <a:r>
              <a:rPr lang="pt-BR" altLang="pt-BR" sz="1800" dirty="0">
                <a:ea typeface="ＭＳ Ｐゴシック" pitchFamily="34" charset="-128"/>
                <a:sym typeface="Symbol" panose="05050102010706020507" pitchFamily="18" charset="2"/>
              </a:rPr>
              <a:t> +  × (</a:t>
            </a:r>
            <a:r>
              <a:rPr lang="pt-BR" altLang="pt-BR" sz="1800" dirty="0" err="1">
                <a:ea typeface="ＭＳ Ｐゴシック" pitchFamily="34" charset="-128"/>
                <a:sym typeface="Symbol" panose="05050102010706020507" pitchFamily="18" charset="2"/>
              </a:rPr>
              <a:t>g</a:t>
            </a:r>
            <a:r>
              <a:rPr lang="pt-BR" altLang="pt-BR" sz="1800" baseline="-25000" dirty="0" err="1">
                <a:ea typeface="ＭＳ Ｐゴシック" pitchFamily="34" charset="-128"/>
                <a:sym typeface="Symbol" panose="05050102010706020507" pitchFamily="18" charset="2"/>
              </a:rPr>
              <a:t>max</a:t>
            </a:r>
            <a:r>
              <a:rPr lang="pt-BR" altLang="pt-BR" sz="1800" dirty="0">
                <a:ea typeface="ＭＳ Ｐゴシック" pitchFamily="34" charset="-128"/>
                <a:sym typeface="Symbol" panose="05050102010706020507" pitchFamily="18" charset="2"/>
              </a:rPr>
              <a:t> – </a:t>
            </a:r>
            <a:r>
              <a:rPr lang="pt-BR" altLang="pt-BR" sz="1800" dirty="0" err="1">
                <a:ea typeface="ＭＳ Ｐゴシック" pitchFamily="34" charset="-128"/>
                <a:sym typeface="Symbol" panose="05050102010706020507" pitchFamily="18" charset="2"/>
              </a:rPr>
              <a:t>g</a:t>
            </a:r>
            <a:r>
              <a:rPr lang="pt-BR" altLang="pt-BR" sz="1800" baseline="-25000" dirty="0" err="1">
                <a:ea typeface="ＭＳ Ｐゴシック" pitchFamily="34" charset="-128"/>
                <a:sym typeface="Symbol" panose="05050102010706020507" pitchFamily="18" charset="2"/>
              </a:rPr>
              <a:t>min</a:t>
            </a:r>
            <a:r>
              <a:rPr lang="pt-BR" altLang="pt-BR" sz="1800" dirty="0">
                <a:ea typeface="ＭＳ Ｐゴシック" pitchFamily="34" charset="-128"/>
                <a:sym typeface="Symbol" panose="05050102010706020507" pitchFamily="18" charset="2"/>
              </a:rPr>
              <a:t>)}</a:t>
            </a:r>
          </a:p>
          <a:p>
            <a:r>
              <a:rPr lang="pt-BR" altLang="pt-BR" sz="2000" dirty="0">
                <a:ea typeface="ＭＳ Ｐゴシック" pitchFamily="34" charset="-128"/>
              </a:rPr>
              <a:t>LRC = {t </a:t>
            </a:r>
            <a:r>
              <a:rPr lang="pt-BR" altLang="pt-BR" sz="2000" dirty="0">
                <a:ea typeface="ＭＳ Ｐゴシック" pitchFamily="34" charset="-128"/>
                <a:sym typeface="Symbol" panose="05050102010706020507" pitchFamily="18" charset="2"/>
              </a:rPr>
              <a:t> LC</a:t>
            </a:r>
            <a:r>
              <a:rPr lang="pt-BR" altLang="pt-BR" sz="2000" dirty="0">
                <a:ea typeface="ＭＳ Ｐゴシック" pitchFamily="34" charset="-128"/>
              </a:rPr>
              <a:t>  |  g(t) </a:t>
            </a:r>
            <a:r>
              <a:rPr lang="pt-BR" altLang="pt-BR" sz="2000" dirty="0">
                <a:ea typeface="ＭＳ Ｐゴシック" pitchFamily="34" charset="-128"/>
                <a:sym typeface="Symbol" panose="05050102010706020507" pitchFamily="18" charset="2"/>
              </a:rPr>
              <a:t>  4 + 0,4 × (16 – 4)}</a:t>
            </a:r>
            <a:endParaRPr lang="pt-BR" altLang="pt-BR" sz="2000" dirty="0">
              <a:ea typeface="ＭＳ Ｐゴシック" pitchFamily="34" charset="-128"/>
            </a:endParaRPr>
          </a:p>
          <a:p>
            <a:r>
              <a:rPr lang="pt-BR" altLang="pt-BR" sz="2400" dirty="0">
                <a:ea typeface="ＭＳ Ｐゴシック" pitchFamily="34" charset="-128"/>
              </a:rPr>
              <a:t>LRC = {t </a:t>
            </a:r>
            <a:r>
              <a:rPr lang="pt-BR" altLang="pt-BR" sz="2400" dirty="0">
                <a:ea typeface="ＭＳ Ｐゴシック" pitchFamily="34" charset="-128"/>
                <a:sym typeface="Symbol" panose="05050102010706020507" pitchFamily="18" charset="2"/>
              </a:rPr>
              <a:t> LC</a:t>
            </a:r>
            <a:r>
              <a:rPr lang="pt-BR" altLang="pt-BR" sz="2400" dirty="0">
                <a:ea typeface="ＭＳ Ｐゴシック" pitchFamily="34" charset="-128"/>
              </a:rPr>
              <a:t>  |  g(t) </a:t>
            </a:r>
            <a:r>
              <a:rPr lang="pt-BR" altLang="pt-BR" sz="2400" dirty="0">
                <a:ea typeface="ＭＳ Ｐゴシック" pitchFamily="34" charset="-128"/>
                <a:sym typeface="Symbol" panose="05050102010706020507" pitchFamily="18" charset="2"/>
              </a:rPr>
              <a:t>  8,8}</a:t>
            </a:r>
          </a:p>
          <a:p>
            <a:r>
              <a:rPr lang="pt-BR" altLang="pt-BR" sz="2400" dirty="0">
                <a:ea typeface="ＭＳ Ｐゴシック" pitchFamily="34" charset="-128"/>
              </a:rPr>
              <a:t>LRC = {2, 7</a:t>
            </a:r>
            <a:r>
              <a:rPr lang="pt-BR" altLang="pt-BR" sz="2400" dirty="0">
                <a:ea typeface="ＭＳ Ｐゴシック" pitchFamily="34" charset="-128"/>
                <a:sym typeface="Symbol" panose="05050102010706020507" pitchFamily="18" charset="2"/>
              </a:rPr>
              <a:t>}</a:t>
            </a:r>
            <a:endParaRPr lang="pt-BR" altLang="pt-BR" sz="2400" dirty="0">
              <a:ea typeface="ＭＳ Ｐゴシック" pitchFamily="34" charset="-128"/>
            </a:endParaRPr>
          </a:p>
          <a:p>
            <a:r>
              <a:rPr lang="pt-BR" altLang="pt-BR" sz="2400" i="1" dirty="0">
                <a:ea typeface="ＭＳ Ｐゴシック" pitchFamily="34" charset="-128"/>
              </a:rPr>
              <a:t>s</a:t>
            </a:r>
            <a:r>
              <a:rPr lang="pt-BR" altLang="pt-BR" sz="2400" dirty="0">
                <a:ea typeface="ＭＳ Ｐゴシック" pitchFamily="34" charset="-128"/>
              </a:rPr>
              <a:t> </a:t>
            </a:r>
            <a:r>
              <a:rPr lang="pt-BR" altLang="pt-BR" sz="2400" dirty="0">
                <a:ea typeface="ＭＳ Ｐゴシック" pitchFamily="34" charset="-128"/>
                <a:sym typeface="Symbol" panose="05050102010706020507" pitchFamily="18" charset="2"/>
              </a:rPr>
              <a:t> </a:t>
            </a:r>
            <a:r>
              <a:rPr lang="pt-BR" altLang="pt-BR" sz="2400" i="1" dirty="0">
                <a:ea typeface="ＭＳ Ｐゴシック" pitchFamily="34" charset="-128"/>
                <a:sym typeface="Symbol" panose="05050102010706020507" pitchFamily="18" charset="2"/>
              </a:rPr>
              <a:t>s</a:t>
            </a:r>
            <a:r>
              <a:rPr lang="pt-BR" altLang="pt-BR" sz="2400" dirty="0">
                <a:ea typeface="ＭＳ Ｐゴシック" pitchFamily="34" charset="-128"/>
                <a:sym typeface="Symbol" panose="05050102010706020507" pitchFamily="18" charset="2"/>
              </a:rPr>
              <a:t>  {2} = {0, 3, 2}</a:t>
            </a:r>
          </a:p>
          <a:p>
            <a:r>
              <a:rPr lang="pt-BR" altLang="pt-BR" sz="2400" dirty="0">
                <a:ea typeface="ＭＳ Ｐゴシック" pitchFamily="34" charset="-128"/>
                <a:sym typeface="Symbol" panose="05050102010706020507" pitchFamily="18" charset="2"/>
              </a:rPr>
              <a:t>LC  LC \ {2} = </a:t>
            </a:r>
            <a:r>
              <a:rPr lang="pt-BR" altLang="pt-BR" sz="2400" dirty="0">
                <a:ea typeface="ＭＳ Ｐゴシック" pitchFamily="34" charset="-128"/>
              </a:rPr>
              <a:t>{ 1, 4, 5, 6, 7}</a:t>
            </a:r>
          </a:p>
          <a:p>
            <a:endParaRPr lang="pt-BR" altLang="pt-BR" sz="2400" dirty="0">
              <a:ea typeface="ＭＳ Ｐゴシック" pitchFamily="34" charset="-128"/>
            </a:endParaRPr>
          </a:p>
          <a:p>
            <a:endParaRPr lang="pt-BR" altLang="pt-BR" sz="2400" dirty="0">
              <a:ea typeface="ＭＳ Ｐゴシック" pitchFamily="34" charset="-128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pPr algn="ctr" eaLnBrk="1" hangingPunct="1"/>
            <a:r>
              <a:rPr lang="pt-BR" altLang="pt-BR" sz="3500" dirty="0"/>
              <a:t>Exemplo de formação da LRC para o PCV</a:t>
            </a:r>
            <a:endParaRPr lang="pt-BR" altLang="pt-BR" sz="3500" i="1" dirty="0"/>
          </a:p>
        </p:txBody>
      </p:sp>
    </p:spTree>
    <p:extLst>
      <p:ext uri="{BB962C8B-B14F-4D97-AF65-F5344CB8AC3E}">
        <p14:creationId xmlns:p14="http://schemas.microsoft.com/office/powerpoint/2010/main" val="830013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640AEF-79B9-4F0E-AB60-AE6909BAC02F}" type="slidenum">
              <a:rPr lang="pt-BR" altLang="en-US"/>
              <a:pPr/>
              <a:t>8</a:t>
            </a:fld>
            <a:endParaRPr lang="pt-BR" altLang="en-US"/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808"/>
            <a:ext cx="8135937" cy="3672408"/>
          </a:xfrm>
        </p:spPr>
        <p:txBody>
          <a:bodyPr/>
          <a:lstStyle/>
          <a:p>
            <a:r>
              <a:rPr lang="pt-BR" altLang="pt-BR" sz="2400" dirty="0">
                <a:ea typeface="ＭＳ Ｐゴシック" pitchFamily="34" charset="-128"/>
              </a:rPr>
              <a:t>Solução parcial </a:t>
            </a:r>
            <a:r>
              <a:rPr lang="pt-BR" altLang="pt-BR" sz="2400" i="1" dirty="0">
                <a:ea typeface="ＭＳ Ｐゴシック" pitchFamily="34" charset="-128"/>
              </a:rPr>
              <a:t>s</a:t>
            </a:r>
            <a:r>
              <a:rPr lang="pt-BR" altLang="pt-BR" sz="2400" dirty="0">
                <a:ea typeface="ＭＳ Ｐゴシック" pitchFamily="34" charset="-128"/>
              </a:rPr>
              <a:t> =</a:t>
            </a:r>
            <a:r>
              <a:rPr lang="pt-BR" altLang="pt-BR" sz="2400" dirty="0">
                <a:ea typeface="ＭＳ Ｐゴシック" pitchFamily="34" charset="-128"/>
                <a:sym typeface="Symbol" panose="05050102010706020507" pitchFamily="18" charset="2"/>
              </a:rPr>
              <a:t> {0, 3, 2}</a:t>
            </a:r>
            <a:endParaRPr lang="pt-BR" altLang="pt-BR" sz="2400" dirty="0">
              <a:ea typeface="ＭＳ Ｐゴシック" pitchFamily="34" charset="-128"/>
            </a:endParaRPr>
          </a:p>
          <a:p>
            <a:r>
              <a:rPr lang="pt-BR" altLang="pt-BR" sz="2400" dirty="0">
                <a:ea typeface="ＭＳ Ｐゴシック" pitchFamily="34" charset="-128"/>
              </a:rPr>
              <a:t>LC = { 1, 4, 5, 6, 7}</a:t>
            </a:r>
          </a:p>
          <a:p>
            <a:r>
              <a:rPr lang="pt-BR" altLang="pt-BR" sz="2400" dirty="0">
                <a:ea typeface="ＭＳ Ｐゴシック" pitchFamily="34" charset="-128"/>
              </a:rPr>
              <a:t>g(t) = distância do candidato t </a:t>
            </a:r>
            <a:r>
              <a:rPr lang="pt-BR" altLang="pt-BR" sz="2400" dirty="0">
                <a:ea typeface="ＭＳ Ｐゴシック" pitchFamily="34" charset="-128"/>
                <a:sym typeface="Symbol" panose="05050102010706020507" pitchFamily="18" charset="2"/>
              </a:rPr>
              <a:t> LC</a:t>
            </a:r>
            <a:r>
              <a:rPr lang="pt-BR" altLang="pt-BR" sz="2400" dirty="0">
                <a:ea typeface="ＭＳ Ｐゴシック" pitchFamily="34" charset="-128"/>
              </a:rPr>
              <a:t> à última cidade inserida na rota. No caso, g(t) = d</a:t>
            </a:r>
            <a:r>
              <a:rPr lang="pt-BR" altLang="pt-BR" sz="2400" baseline="-25000" dirty="0">
                <a:ea typeface="ＭＳ Ｐゴシック" pitchFamily="34" charset="-128"/>
              </a:rPr>
              <a:t>2t</a:t>
            </a:r>
          </a:p>
          <a:p>
            <a:r>
              <a:rPr lang="pt-BR" altLang="pt-BR" sz="2400" dirty="0">
                <a:ea typeface="ＭＳ Ｐゴシック" pitchFamily="34" charset="-128"/>
              </a:rPr>
              <a:t>A construção termina quando LC = </a:t>
            </a:r>
            <a:r>
              <a:rPr lang="pt-BR" altLang="pt-BR" sz="2400" dirty="0">
                <a:ea typeface="ＭＳ Ｐゴシック" pitchFamily="34" charset="-128"/>
                <a:sym typeface="Symbol" panose="05050102010706020507" pitchFamily="18" charset="2"/>
              </a:rPr>
              <a:t></a:t>
            </a:r>
          </a:p>
          <a:p>
            <a:r>
              <a:rPr lang="pt-BR" altLang="pt-BR" sz="2400" dirty="0">
                <a:ea typeface="ＭＳ Ｐゴシック" pitchFamily="34" charset="-128"/>
                <a:sym typeface="Symbol" panose="05050102010706020507" pitchFamily="18" charset="2"/>
              </a:rPr>
              <a:t>A cada aplicação da fase de construção GRASP novas soluções parcialmente gulosas são geradas, dada a aleatoriedade do processo construtivo</a:t>
            </a:r>
            <a:endParaRPr lang="pt-BR" altLang="pt-BR" sz="2400" dirty="0">
              <a:ea typeface="ＭＳ Ｐゴシック" pitchFamily="34" charset="-128"/>
            </a:endParaRPr>
          </a:p>
          <a:p>
            <a:endParaRPr lang="pt-BR" altLang="pt-BR" sz="2400" dirty="0">
              <a:ea typeface="ＭＳ Ｐゴシック" pitchFamily="34" charset="-128"/>
            </a:endParaRPr>
          </a:p>
          <a:p>
            <a:endParaRPr lang="pt-BR" altLang="pt-BR" sz="2400" dirty="0">
              <a:ea typeface="ＭＳ Ｐゴシック" pitchFamily="34" charset="-128"/>
            </a:endParaRPr>
          </a:p>
          <a:p>
            <a:endParaRPr lang="pt-BR" altLang="pt-BR" sz="2400" dirty="0">
              <a:ea typeface="ＭＳ Ｐゴシック" pitchFamily="34" charset="-128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pPr algn="ctr" eaLnBrk="1" hangingPunct="1"/>
            <a:r>
              <a:rPr lang="pt-BR" altLang="pt-BR" sz="3500" dirty="0"/>
              <a:t>Exemplo de formação da LRC para o PCV</a:t>
            </a:r>
            <a:endParaRPr lang="pt-BR" altLang="pt-BR" sz="3500" i="1" dirty="0"/>
          </a:p>
        </p:txBody>
      </p:sp>
    </p:spTree>
    <p:extLst>
      <p:ext uri="{BB962C8B-B14F-4D97-AF65-F5344CB8AC3E}">
        <p14:creationId xmlns:p14="http://schemas.microsoft.com/office/powerpoint/2010/main" val="2826799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640AEF-79B9-4F0E-AB60-AE6909BAC02F}" type="slidenum">
              <a:rPr lang="pt-BR" altLang="en-US"/>
              <a:pPr/>
              <a:t>9</a:t>
            </a:fld>
            <a:endParaRPr lang="pt-BR" altLang="en-US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3500" dirty="0"/>
              <a:t>Algoritmo GRASP</a:t>
            </a:r>
            <a:endParaRPr lang="pt-BR" altLang="pt-BR" sz="3500" i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6659" y="1919612"/>
            <a:ext cx="6224881" cy="3826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0391"/>
      </p:ext>
    </p:extLst>
  </p:cSld>
  <p:clrMapOvr>
    <a:masterClrMapping/>
  </p:clrMapOvr>
</p:sld>
</file>

<file path=ppt/theme/theme1.xml><?xml version="1.0" encoding="utf-8"?>
<a:theme xmlns:a="http://schemas.openxmlformats.org/drawingml/2006/main" name="Rede">
  <a:themeElements>
    <a:clrScheme name="Red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Re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Red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9439</TotalTime>
  <Words>1072</Words>
  <Application>Microsoft Office PowerPoint</Application>
  <PresentationFormat>Apresentação na tela (4:3)</PresentationFormat>
  <Paragraphs>141</Paragraphs>
  <Slides>10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Wingdings</vt:lpstr>
      <vt:lpstr>Rede</vt:lpstr>
      <vt:lpstr>GRASP </vt:lpstr>
      <vt:lpstr>Fundamentação do método</vt:lpstr>
      <vt:lpstr>Fundamentação da fase de construção do método</vt:lpstr>
      <vt:lpstr>Fundamentação da fase de construção do método</vt:lpstr>
      <vt:lpstr>Formação da Lista Restrita de Candidatos (LRC)</vt:lpstr>
      <vt:lpstr>Exemplo de formação da LRC para o PCV</vt:lpstr>
      <vt:lpstr>Exemplo de formação da LRC para o PCV</vt:lpstr>
      <vt:lpstr>Exemplo de formação da LRC para o PCV</vt:lpstr>
      <vt:lpstr>Algoritmo GRASP</vt:lpstr>
      <vt:lpstr>Parâmetros do método GRASP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E MÉTODOS</dc:title>
  <dc:creator>compaq user</dc:creator>
  <cp:lastModifiedBy>Marcone Jamilson Freitas Souza</cp:lastModifiedBy>
  <cp:revision>1671</cp:revision>
  <cp:lastPrinted>2021-09-24T10:42:09Z</cp:lastPrinted>
  <dcterms:created xsi:type="dcterms:W3CDTF">2003-07-31T18:45:40Z</dcterms:created>
  <dcterms:modified xsi:type="dcterms:W3CDTF">2021-09-24T10:42:31Z</dcterms:modified>
</cp:coreProperties>
</file>