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3"/>
  </p:notesMasterIdLst>
  <p:sldIdLst>
    <p:sldId id="770" r:id="rId2"/>
    <p:sldId id="280" r:id="rId3"/>
    <p:sldId id="294" r:id="rId4"/>
    <p:sldId id="305" r:id="rId5"/>
    <p:sldId id="302" r:id="rId6"/>
    <p:sldId id="299" r:id="rId7"/>
    <p:sldId id="303" r:id="rId8"/>
    <p:sldId id="304" r:id="rId9"/>
    <p:sldId id="300" r:id="rId10"/>
    <p:sldId id="771" r:id="rId11"/>
    <p:sldId id="292" r:id="rId12"/>
    <p:sldId id="308" r:id="rId13"/>
    <p:sldId id="313" r:id="rId14"/>
    <p:sldId id="293" r:id="rId15"/>
    <p:sldId id="316" r:id="rId16"/>
    <p:sldId id="315" r:id="rId17"/>
    <p:sldId id="775" r:id="rId18"/>
    <p:sldId id="777" r:id="rId19"/>
    <p:sldId id="778" r:id="rId20"/>
    <p:sldId id="776" r:id="rId21"/>
    <p:sldId id="772" r:id="rId2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C102D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4660" autoAdjust="0"/>
  </p:normalViewPr>
  <p:slideViewPr>
    <p:cSldViewPr>
      <p:cViewPr varScale="1">
        <p:scale>
          <a:sx n="112" d="100"/>
          <a:sy n="112" d="100"/>
        </p:scale>
        <p:origin x="1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84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63" y="0"/>
            <a:ext cx="3076584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00" y="4861646"/>
            <a:ext cx="5680102" cy="4605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658"/>
            <a:ext cx="3076584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63" y="9721658"/>
            <a:ext cx="3076584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fld id="{94F24EBE-A600-4C40-B1E8-ED63ADBB9F6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6611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28C03F-7961-4A97-9C51-5AA3894E5856}" type="slidenum">
              <a:rPr lang="pt-BR" altLang="pt-BR">
                <a:latin typeface="Times New Roman" panose="02020603050405020304" pitchFamily="18" charset="0"/>
              </a:rPr>
              <a:pPr/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26071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DC15125F-E295-4736-AE7F-B4F5A84829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7F35DB-65D9-4EAB-9CC6-26027799B257}" type="slidenum">
              <a:rPr lang="en-US" altLang="pt-BR">
                <a:latin typeface="Times New Roman" panose="02020603050405020304" pitchFamily="18" charset="0"/>
              </a:rPr>
              <a:pPr/>
              <a:t>10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969962D5-D4BD-468D-88D0-B8CA735C5C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1CC5186-695A-4F58-B4E2-2CFB378F3A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3314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11463844-803A-4D85-852F-F8F0FCDEA0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F9B49C-317E-4CC8-9373-0D1739CEF433}" type="slidenum">
              <a:rPr lang="en-US" altLang="pt-BR">
                <a:latin typeface="Times New Roman" panose="02020603050405020304" pitchFamily="18" charset="0"/>
              </a:rPr>
              <a:pPr/>
              <a:t>11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1A18ADD3-7F58-43A3-896C-B4D77AEB92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3A488819-BAB3-44FE-AD24-356DDCB1DB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1D764BE6-3E1A-41F3-B6A3-171FB563A3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C0847E-9BC3-406A-AB8C-73845268A91A}" type="slidenum">
              <a:rPr lang="en-US" altLang="pt-BR">
                <a:latin typeface="Times New Roman" panose="02020603050405020304" pitchFamily="18" charset="0"/>
              </a:rPr>
              <a:pPr/>
              <a:t>12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F6BC569-709F-4068-9C78-16BFEA42EE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1C2CB2C-16FA-448C-9046-F5C497BE8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EB038-361B-499E-9EDC-ABF347E756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797DD5-8700-479D-B99B-AB8C3016B08F}" type="slidenum">
              <a:rPr lang="en-US" altLang="pt-BR">
                <a:latin typeface="Times New Roman" panose="02020603050405020304" pitchFamily="18" charset="0"/>
              </a:rPr>
              <a:pPr/>
              <a:t>13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DE0B1B43-1969-4D5B-BDD6-0E013D86F8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1F2807E9-C60C-4E2B-B225-DABE51A0DD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04F3483-C77E-4143-9EBF-2BE9F841CA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908F90-D594-45FF-BE9D-3902979BE037}" type="slidenum">
              <a:rPr lang="en-US" altLang="pt-BR">
                <a:latin typeface="Times New Roman" panose="02020603050405020304" pitchFamily="18" charset="0"/>
              </a:rPr>
              <a:pPr/>
              <a:t>14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D28A0FF5-28FF-4D7D-BAE9-D56B609949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942AA839-20D8-4C90-B56D-DAEA00300F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207EE213-4F5B-4E0F-AC4E-3584CA0661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392B0E-A791-40FF-BAB8-E36008523E2E}" type="slidenum">
              <a:rPr lang="en-US" altLang="pt-BR">
                <a:latin typeface="Times New Roman" panose="02020603050405020304" pitchFamily="18" charset="0"/>
              </a:rPr>
              <a:pPr/>
              <a:t>15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B1920A9-95FD-4DD4-80AB-E7C63D620F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8D383DEF-7448-47B2-A30B-5B3A08B45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2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8972F95-6622-4704-AE41-BD484308F3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910043-AC9C-44CF-B1CB-9587C4E1BEF5}" type="slidenum">
              <a:rPr lang="en-US" altLang="pt-BR">
                <a:latin typeface="Times New Roman" panose="02020603050405020304" pitchFamily="18" charset="0"/>
              </a:rPr>
              <a:pPr/>
              <a:t>3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A4B2584-5E85-4D06-A9F4-20B309B97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EC898C1-A350-4E0D-82E1-1BB2C55C96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166DD2E-BC3E-4427-8140-7DC7B3FF1C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28278B-F5A2-4CA7-9546-F8EDFE94C1A2}" type="slidenum">
              <a:rPr lang="en-US" altLang="pt-BR">
                <a:latin typeface="Times New Roman" panose="02020603050405020304" pitchFamily="18" charset="0"/>
              </a:rPr>
              <a:pPr/>
              <a:t>4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C9F68E0-346B-471E-96DD-1933C3357C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C1F0B47-E2E5-48CD-A1E3-D90E8963D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A7EB252-CFD6-469B-B38E-95450F95A8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2943B0-B1A7-41B2-AF82-DDAD547FFF44}" type="slidenum">
              <a:rPr lang="en-US" altLang="pt-BR">
                <a:latin typeface="Times New Roman" panose="02020603050405020304" pitchFamily="18" charset="0"/>
              </a:rPr>
              <a:pPr/>
              <a:t>5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1F0B8ECE-3159-4BCC-9E3C-0E271A17FC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1965D09-C3A4-4BF8-BFAD-CDBDABCB9F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1B4222E-795B-4502-A1A1-8A8345873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F898FA-2D35-4D3F-9AE0-727FE5DBCD74}" type="slidenum">
              <a:rPr lang="en-US" altLang="pt-BR">
                <a:latin typeface="Times New Roman" panose="02020603050405020304" pitchFamily="18" charset="0"/>
              </a:rPr>
              <a:pPr/>
              <a:t>6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987AA787-C9B1-41DD-A112-9C95833F2D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B3D3569-3F4B-4A84-A053-39EB076DC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6FBEC5C2-A812-4AEE-9D9F-E3D8192150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94434C-9CAE-4D22-AFDD-FB3AA5F051CC}" type="slidenum">
              <a:rPr lang="en-US" altLang="pt-BR">
                <a:latin typeface="Times New Roman" panose="02020603050405020304" pitchFamily="18" charset="0"/>
              </a:rPr>
              <a:pPr/>
              <a:t>7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65096F9-BEE3-4C5C-8B6D-F8D6A1235E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1613327-53A1-4CF6-8F7D-7194EB114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D039FDB-A4D0-4C50-9D17-9F8A2DA62D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81E726-ECAA-4299-BA6C-32923C51AB73}" type="slidenum">
              <a:rPr lang="en-US" altLang="pt-BR">
                <a:latin typeface="Times New Roman" panose="02020603050405020304" pitchFamily="18" charset="0"/>
              </a:rPr>
              <a:pPr/>
              <a:t>8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C2A21B5-674A-47C3-8F9D-31583CBF2B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1D27D69-29BA-427D-A322-0D4BFA751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DC15125F-E295-4736-AE7F-B4F5A84829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7F35DB-65D9-4EAB-9CC6-26027799B257}" type="slidenum">
              <a:rPr lang="en-US" altLang="pt-BR">
                <a:latin typeface="Times New Roman" panose="02020603050405020304" pitchFamily="18" charset="0"/>
              </a:rPr>
              <a:pPr/>
              <a:t>9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969962D5-D4BD-468D-88D0-B8CA735C5C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1CC5186-695A-4F58-B4E2-2CFB378F3A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7B151-6AAD-4B73-92E3-954C0ADA5F7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4628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B8B84-9BB1-4B51-B9D2-E7F66E87357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2159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52B9F-5DE3-471D-947C-9A2E2FA2FB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36972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45BCC-AF2D-40DD-9F69-7B17FF788DE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98914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F1CB8-AFEB-4479-988A-88CA09A55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7356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03127-651E-4BB6-94FA-5DF2145BFC4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22555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B8424-6666-4B03-9740-54882176102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919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DFF86-5EB3-4786-B176-9BD43944D51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53383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867DD-EE88-4705-9124-14402A44E89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03587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3034E-0CBB-4586-8391-D9388698E68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5582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CD92E-978B-42C9-97C5-9E753691E5F0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3741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60D5B-22EF-475C-8DBE-0D4829CA1B7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714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E5AFA-96FC-4D04-9C3F-A173F78DC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9075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797C8-0A59-4983-9FA8-8152BEE382C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9686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7F500B-D690-432D-AD56-1E05E836E8F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4456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46AD0-A331-46CE-B84B-F4AB7101F12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9796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7C096-94A2-44DD-89DD-1C83D63F67C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9129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6D37E-A9FC-4015-9B06-D3893151D8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4987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F60A8C6-90C9-4F01-B435-5D53B20DF249}" type="slidenum">
              <a:rPr lang="pt-BR" altLang="en-US"/>
              <a:pPr/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Disciplinas/InteligenciaComputacional/ColoniaDeFormigas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DBe6R0axAY&amp;t=0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291ADA-615A-467C-9AEF-46EACA20D3F7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438" y="466725"/>
            <a:ext cx="7110412" cy="2133600"/>
          </a:xfrm>
        </p:spPr>
        <p:txBody>
          <a:bodyPr/>
          <a:lstStyle/>
          <a:p>
            <a:pPr algn="ctr" eaLnBrk="1" hangingPunct="1"/>
            <a:r>
              <a:rPr lang="pt-BR" altLang="pt-BR" sz="4400" dirty="0"/>
              <a:t>Colônia de Formigas</a:t>
            </a:r>
            <a:br>
              <a:rPr lang="pt-BR" altLang="pt-BR" sz="4400" dirty="0"/>
            </a:br>
            <a:r>
              <a:rPr lang="pt-BR" altLang="pt-BR" sz="4400" dirty="0"/>
              <a:t>(</a:t>
            </a:r>
            <a:r>
              <a:rPr lang="pt-BR" altLang="pt-BR" sz="4400" i="1" dirty="0" err="1"/>
              <a:t>Ant</a:t>
            </a:r>
            <a:r>
              <a:rPr lang="pt-BR" altLang="pt-BR" sz="4400" i="1" dirty="0"/>
              <a:t> </a:t>
            </a:r>
            <a:r>
              <a:rPr lang="pt-BR" altLang="pt-BR" sz="4400" i="1" dirty="0" err="1"/>
              <a:t>Colony</a:t>
            </a:r>
            <a:r>
              <a:rPr lang="pt-BR" altLang="pt-BR" sz="4400" i="1" dirty="0"/>
              <a:t> </a:t>
            </a:r>
            <a:r>
              <a:rPr lang="pt-BR" altLang="pt-BR" sz="4400" i="1" dirty="0" err="1"/>
              <a:t>Optimization</a:t>
            </a:r>
            <a:r>
              <a:rPr lang="pt-BR" altLang="pt-BR" sz="4400" dirty="0"/>
              <a:t>)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438" y="2852738"/>
            <a:ext cx="7037387" cy="38528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400" dirty="0"/>
              <a:t>Marcone Jamilson Freitas Souza</a:t>
            </a:r>
            <a:r>
              <a:rPr lang="pt-BR" altLang="pt-BR" sz="2400" baseline="30000" dirty="0"/>
              <a:t>1,2,3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400" dirty="0" err="1"/>
              <a:t>Puca</a:t>
            </a:r>
            <a:r>
              <a:rPr lang="pt-BR" altLang="pt-BR" sz="2400" dirty="0"/>
              <a:t> </a:t>
            </a:r>
            <a:r>
              <a:rPr lang="pt-BR" altLang="pt-BR" sz="2400" dirty="0" err="1"/>
              <a:t>Huachi</a:t>
            </a:r>
            <a:r>
              <a:rPr lang="pt-BR" altLang="pt-BR" sz="2400" dirty="0"/>
              <a:t> Vaz Penna</a:t>
            </a:r>
            <a:r>
              <a:rPr lang="pt-BR" altLang="pt-BR" sz="2400" baseline="30000" dirty="0"/>
              <a:t>1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dirty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2 </a:t>
            </a:r>
            <a:r>
              <a:rPr lang="pt-BR" altLang="pt-BR" sz="1800" dirty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400" baseline="30000" dirty="0"/>
              <a:t>3</a:t>
            </a:r>
            <a:r>
              <a:rPr lang="pt-BR" altLang="pt-BR" sz="1800" dirty="0"/>
              <a:t> Programa de Pós-graduação em Instrumentação, Controle e Automação de Processos de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9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www.decom.ufop.br/</a:t>
            </a:r>
            <a:r>
              <a:rPr lang="pt-BR" altLang="pt-BR" sz="1400" dirty="0" err="1"/>
              <a:t>prof</a:t>
            </a:r>
            <a:r>
              <a:rPr lang="pt-BR" altLang="pt-BR" sz="1400" dirty="0"/>
              <a:t>/</a:t>
            </a:r>
            <a:r>
              <a:rPr lang="pt-BR" altLang="pt-BR" sz="1400" dirty="0" err="1"/>
              <a:t>marcone</a:t>
            </a:r>
            <a:r>
              <a:rPr lang="pt-BR" altLang="pt-BR" sz="1400" dirty="0"/>
              <a:t>, www.decom.ufop.br/puca</a:t>
            </a:r>
            <a:endParaRPr lang="pt-BR" altLang="pt-BR" sz="20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E-mail: {</a:t>
            </a:r>
            <a:r>
              <a:rPr lang="pt-BR" altLang="pt-BR" sz="1400" dirty="0" err="1"/>
              <a:t>marcone,puca</a:t>
            </a:r>
            <a:r>
              <a:rPr lang="pt-BR" altLang="pt-BR" sz="1400" dirty="0"/>
              <a:t>}@ufop.edu.br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91316B4-C2BC-40A6-803C-2D1EB5D539E9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e Penna, </a:t>
            </a:r>
            <a:r>
              <a:rPr lang="pt-BR" sz="900" dirty="0" err="1"/>
              <a:t>Puca</a:t>
            </a:r>
            <a:r>
              <a:rPr lang="pt-BR" sz="900" dirty="0"/>
              <a:t> H. V. Colônia de Formigas. Notas de aula de Técnicas </a:t>
            </a:r>
            <a:r>
              <a:rPr lang="pt-BR" sz="900" dirty="0" err="1"/>
              <a:t>Metaheurísticas</a:t>
            </a:r>
            <a:r>
              <a:rPr lang="pt-BR" sz="900" dirty="0"/>
              <a:t> para Otimização Combinatória. Departamento de Computação, Universidade Federal de Ouro Preto, Ouro Preto, 2021. Disponível em </a:t>
            </a:r>
            <a:r>
              <a:rPr lang="pt-BR" sz="900" dirty="0">
                <a:hlinkClick r:id="rId3"/>
              </a:rPr>
              <a:t>www.decom.ufop.br/prof/marcone/Disciplinas/InteligenciaComputacional/ColoniaDeFormigas.pptx</a:t>
            </a:r>
            <a:r>
              <a:rPr lang="pt-BR" sz="900" dirty="0"/>
              <a:t>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16879092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F5D2A5E-E847-4367-89E4-43FD383352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200" dirty="0"/>
              <a:t>Sequência de percursos das formigas até encontrarem o menor caminho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F71623-4EAE-464F-BF9C-B1330A1E8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6501035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F57C8BD6-7B11-4C81-A67C-C58070901D67}"/>
              </a:ext>
            </a:extLst>
          </p:cNvPr>
          <p:cNvSpPr txBox="1"/>
          <p:nvPr/>
        </p:nvSpPr>
        <p:spPr>
          <a:xfrm>
            <a:off x="457200" y="6381328"/>
            <a:ext cx="8003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https://www.electricalelibrary.com/2018/04/30/inteligencia-de-enxame-aplicado-a-robotica/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3963282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22E70FC-9638-407A-B3DC-F73784947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 dirty="0"/>
              <a:t>Colônia de Formigas aplicada ao Problema do Caixeiro Viajante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309F7B0-7E1A-4C0F-BEC3-C37067B80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400" dirty="0"/>
              <a:t>Considera-se um conjunto de m formigas, cada qual localizada em uma certa cidade</a:t>
            </a:r>
          </a:p>
          <a:p>
            <a:pPr eaLnBrk="1" hangingPunct="1"/>
            <a:r>
              <a:rPr lang="pt-BR" altLang="pt-BR" sz="2400" dirty="0"/>
              <a:t>Pressuposto:</a:t>
            </a:r>
          </a:p>
          <a:p>
            <a:pPr marL="638175" lvl="2" indent="-342900" eaLnBrk="1" hangingPunct="1">
              <a:buClr>
                <a:schemeClr val="tx2"/>
              </a:buClr>
            </a:pPr>
            <a:r>
              <a:rPr lang="pt-BR" altLang="pt-BR" sz="2100" dirty="0"/>
              <a:t>Considerando o efeito da presença simultânea de muitas formigas, então cada uma contribuirá </a:t>
            </a:r>
            <a:r>
              <a:rPr lang="pt-BR" altLang="pt-BR" sz="2100"/>
              <a:t>com uma </a:t>
            </a:r>
            <a:r>
              <a:rPr lang="pt-BR" altLang="pt-BR" sz="2100" dirty="0"/>
              <a:t>parte da distribuição de feromônio.</a:t>
            </a:r>
          </a:p>
          <a:p>
            <a:pPr marL="638175" lvl="2" indent="-342900" eaLnBrk="1" hangingPunct="1">
              <a:buClr>
                <a:schemeClr val="tx2"/>
              </a:buClr>
            </a:pPr>
            <a:r>
              <a:rPr lang="pt-BR" altLang="pt-BR" sz="2100" dirty="0"/>
              <a:t>Bons conjuntos de arcos serão utilizados por muitas formigas e, portanto, receberão uma quantidade maior de feromônio</a:t>
            </a:r>
          </a:p>
          <a:p>
            <a:pPr eaLnBrk="1" hangingPunct="1"/>
            <a:r>
              <a:rPr lang="pt-BR" altLang="pt-BR" sz="2400" dirty="0"/>
              <a:t>Aproximação para o modelo computacional: </a:t>
            </a:r>
          </a:p>
          <a:p>
            <a:pPr marL="638175" lvl="2" indent="-342900" eaLnBrk="1" hangingPunct="1">
              <a:buClr>
                <a:schemeClr val="tx2"/>
              </a:buClr>
            </a:pPr>
            <a:r>
              <a:rPr lang="pt-BR" altLang="pt-BR" sz="2100" dirty="0"/>
              <a:t>Formigas deixam o feromônio em cada arco visitado após chegar ao destino</a:t>
            </a:r>
          </a:p>
          <a:p>
            <a:pPr marL="638175" lvl="2" indent="-342900" eaLnBrk="1" hangingPunct="1">
              <a:buClr>
                <a:schemeClr val="tx2"/>
              </a:buClr>
            </a:pPr>
            <a:r>
              <a:rPr lang="pt-BR" altLang="pt-BR" sz="2100" dirty="0"/>
              <a:t>Na vida real, as formigas deixam o feromônio durante o movimento e não após chegar ao seu destino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B3DC0F8-73A2-445E-8685-962A83A9A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 dirty="0"/>
              <a:t>Colônia de Formigas aplicada ao Problema do Caixeiro Viajante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D9DB967-5AD9-49A1-9F78-4DD332F1C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41852" eaLnBrk="1" hangingPunct="1"/>
            <a:r>
              <a:rPr lang="pt-BR" altLang="pt-BR" sz="2400" dirty="0"/>
              <a:t>Funcionamento do método: superposição concorrente de m procedimentos usando uma única formiga</a:t>
            </a:r>
          </a:p>
          <a:p>
            <a:pPr marL="641852" eaLnBrk="1" hangingPunct="1"/>
            <a:r>
              <a:rPr lang="pt-BR" altLang="pt-BR" sz="2400" dirty="0"/>
              <a:t>Cada formiga atua como segue:</a:t>
            </a:r>
          </a:p>
          <a:p>
            <a:pPr marL="993553" lvl="1" indent="-457200" eaLnBrk="1" hangingPunct="1">
              <a:buClr>
                <a:schemeClr val="tx2"/>
              </a:buClr>
              <a:buFont typeface="+mj-lt"/>
              <a:buAutoNum type="arabicPeriod"/>
            </a:pPr>
            <a:r>
              <a:rPr lang="pt-BR" altLang="pt-BR" sz="2400" dirty="0"/>
              <a:t>Em cada passo a formiga escolhe uma cidade para mover-se dentre aquelas ainda não visitadas</a:t>
            </a:r>
          </a:p>
          <a:p>
            <a:pPr marL="993553" lvl="1" indent="-457200" eaLnBrk="1" hangingPunct="1">
              <a:buClr>
                <a:schemeClr val="tx2"/>
              </a:buClr>
              <a:buFont typeface="+mj-lt"/>
              <a:buAutoNum type="arabicPeriod" startAt="2"/>
            </a:pPr>
            <a:r>
              <a:rPr lang="pt-BR" altLang="pt-BR" sz="2400" dirty="0"/>
              <a:t>A probabilidade de a formiga escolher o arco (</a:t>
            </a:r>
            <a:r>
              <a:rPr lang="pt-BR" altLang="pt-BR" sz="2400" dirty="0" err="1"/>
              <a:t>i,j</a:t>
            </a:r>
            <a:r>
              <a:rPr lang="pt-BR" altLang="pt-BR" sz="2400" dirty="0"/>
              <a:t>) é </a:t>
            </a:r>
            <a:r>
              <a:rPr lang="pt-BR" altLang="pt-BR" sz="2400" dirty="0">
                <a:solidFill>
                  <a:srgbClr val="FF0000"/>
                </a:solidFill>
              </a:rPr>
              <a:t>diretamente proporcional </a:t>
            </a:r>
            <a:r>
              <a:rPr lang="pt-BR" altLang="pt-BR" sz="2400" dirty="0"/>
              <a:t>à quantidade </a:t>
            </a:r>
            <a:r>
              <a:rPr lang="pt-BR" altLang="pt-BR" sz="2400" dirty="0">
                <a:sym typeface="Symbol" panose="05050102010706020507" pitchFamily="18" charset="2"/>
              </a:rPr>
              <a:t></a:t>
            </a:r>
            <a:r>
              <a:rPr lang="pt-BR" altLang="pt-BR" sz="2400" baseline="-25000" dirty="0" err="1"/>
              <a:t>ij</a:t>
            </a:r>
            <a:r>
              <a:rPr lang="pt-BR" altLang="pt-BR" sz="2400" dirty="0"/>
              <a:t> de feromônio no arco (</a:t>
            </a:r>
            <a:r>
              <a:rPr lang="pt-BR" altLang="pt-BR" sz="2400" dirty="0" err="1"/>
              <a:t>i,j</a:t>
            </a:r>
            <a:r>
              <a:rPr lang="pt-BR" altLang="pt-BR" sz="2400" dirty="0"/>
              <a:t>) e </a:t>
            </a:r>
            <a:r>
              <a:rPr lang="pt-BR" altLang="pt-BR" sz="2400" dirty="0">
                <a:solidFill>
                  <a:srgbClr val="FF0000"/>
                </a:solidFill>
              </a:rPr>
              <a:t>inversamente</a:t>
            </a:r>
            <a:r>
              <a:rPr lang="pt-BR" altLang="pt-BR" sz="2400" dirty="0"/>
              <a:t> ao comprimento </a:t>
            </a:r>
            <a:r>
              <a:rPr lang="pt-BR" altLang="pt-BR" sz="2400" dirty="0" err="1"/>
              <a:t>d</a:t>
            </a:r>
            <a:r>
              <a:rPr lang="pt-BR" altLang="pt-BR" sz="2400" baseline="-25000" dirty="0" err="1"/>
              <a:t>ij</a:t>
            </a:r>
            <a:r>
              <a:rPr lang="pt-BR" altLang="pt-BR" sz="2400" dirty="0"/>
              <a:t> do arco </a:t>
            </a:r>
          </a:p>
          <a:p>
            <a:pPr marL="527552" indent="-527552" eaLnBrk="1" hangingPunct="1">
              <a:buNone/>
            </a:pPr>
            <a:endParaRPr lang="pt-BR" altLang="pt-BR" sz="2308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5C6CB0F-6B46-461E-8476-6E3CAB0FCA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 dirty="0"/>
              <a:t>Colônia de Formigas aplicada ao Problema do Caixeiro Viajante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CFBA84C-1DE1-4D6B-9856-D23EBA4C9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56152" lvl="1" indent="-457200" eaLnBrk="1" hangingPunct="1">
              <a:buClr>
                <a:schemeClr val="tx2"/>
              </a:buClr>
              <a:buFont typeface="+mj-lt"/>
              <a:buAutoNum type="arabicPeriod" startAt="3"/>
            </a:pPr>
            <a:r>
              <a:rPr lang="pt-BR" altLang="pt-BR" sz="2400" dirty="0"/>
              <a:t>A probabilidade de a formiga </a:t>
            </a:r>
            <a:r>
              <a:rPr lang="pt-BR" altLang="pt-BR" sz="2400" i="1" dirty="0"/>
              <a:t>k</a:t>
            </a:r>
            <a:r>
              <a:rPr lang="pt-BR" altLang="pt-BR" sz="2400" dirty="0"/>
              <a:t> sair da cidade i em direção à cidade j é calculada como:</a:t>
            </a:r>
          </a:p>
          <a:p>
            <a:pPr marL="879253" lvl="1" indent="-457211" eaLnBrk="1" hangingPunct="1">
              <a:buNone/>
            </a:pPr>
            <a:endParaRPr lang="pt-BR" altLang="pt-BR" sz="1939" dirty="0">
              <a:solidFill>
                <a:schemeClr val="bg2"/>
              </a:solidFill>
            </a:endParaRPr>
          </a:p>
          <a:p>
            <a:pPr marL="879253" lvl="1" indent="-457211" eaLnBrk="1" hangingPunct="1">
              <a:buNone/>
            </a:pPr>
            <a:endParaRPr lang="en-US" altLang="pt-BR" sz="1939" dirty="0">
              <a:solidFill>
                <a:schemeClr val="bg2"/>
              </a:solidFill>
            </a:endParaRPr>
          </a:p>
          <a:p>
            <a:pPr marL="879253" lvl="1" indent="-457211" eaLnBrk="1" hangingPunct="1">
              <a:buNone/>
            </a:pPr>
            <a:endParaRPr lang="pt-BR" altLang="pt-BR" sz="1939" dirty="0">
              <a:solidFill>
                <a:schemeClr val="bg2"/>
              </a:solidFill>
            </a:endParaRPr>
          </a:p>
          <a:p>
            <a:pPr marL="879253" lvl="1" indent="-457211" eaLnBrk="1" hangingPunct="1">
              <a:buNone/>
            </a:pPr>
            <a:r>
              <a:rPr lang="pt-BR" altLang="pt-BR" sz="2400" dirty="0"/>
              <a:t>sendo:</a:t>
            </a:r>
          </a:p>
          <a:p>
            <a:pPr marL="879253" lvl="1" indent="-457211" eaLnBrk="1" hangingPunct="1">
              <a:buNone/>
            </a:pPr>
            <a:r>
              <a:rPr lang="pt-BR" altLang="pt-BR" sz="2000" dirty="0">
                <a:solidFill>
                  <a:srgbClr val="FF0000"/>
                </a:solidFill>
                <a:sym typeface="Symbol" panose="05050102010706020507" pitchFamily="18" charset="2"/>
              </a:rPr>
              <a:t></a:t>
            </a:r>
            <a:r>
              <a:rPr lang="pt-BR" altLang="pt-BR" sz="2000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ij</a:t>
            </a:r>
            <a:r>
              <a:rPr lang="pt-BR" altLang="pt-BR" sz="2000" dirty="0">
                <a:sym typeface="Symbol" panose="05050102010706020507" pitchFamily="18" charset="2"/>
              </a:rPr>
              <a:t> = 1/</a:t>
            </a:r>
            <a:r>
              <a:rPr lang="pt-BR" altLang="pt-BR" sz="2000" dirty="0" err="1">
                <a:sym typeface="Symbol" panose="05050102010706020507" pitchFamily="18" charset="2"/>
              </a:rPr>
              <a:t>d</a:t>
            </a:r>
            <a:r>
              <a:rPr lang="pt-BR" altLang="pt-BR" sz="2000" baseline="-25000" dirty="0" err="1">
                <a:sym typeface="Symbol" panose="05050102010706020507" pitchFamily="18" charset="2"/>
              </a:rPr>
              <a:t>ij</a:t>
            </a:r>
            <a:r>
              <a:rPr lang="pt-BR" altLang="pt-BR" sz="2000" dirty="0">
                <a:sym typeface="Symbol" panose="05050102010706020507" pitchFamily="18" charset="2"/>
              </a:rPr>
              <a:t>: representa a informação heurística</a:t>
            </a:r>
          </a:p>
          <a:p>
            <a:pPr marL="879253" lvl="1" indent="-457211" eaLnBrk="1" hangingPunct="1">
              <a:buNone/>
            </a:pPr>
            <a:r>
              <a:rPr lang="pt-BR" altLang="pt-BR" sz="2000" dirty="0">
                <a:solidFill>
                  <a:srgbClr val="FF0000"/>
                </a:solidFill>
                <a:sym typeface="Symbol" panose="05050102010706020507" pitchFamily="18" charset="2"/>
              </a:rPr>
              <a:t></a:t>
            </a:r>
            <a:r>
              <a:rPr lang="pt-BR" altLang="pt-BR" sz="2000" baseline="-25000" dirty="0" err="1">
                <a:solidFill>
                  <a:srgbClr val="FF0000"/>
                </a:solidFill>
              </a:rPr>
              <a:t>ij</a:t>
            </a:r>
            <a:r>
              <a:rPr lang="pt-BR" altLang="pt-BR" sz="2000" dirty="0"/>
              <a:t>: quantidade de feromônio no arco (</a:t>
            </a:r>
            <a:r>
              <a:rPr lang="pt-BR" altLang="pt-BR" sz="2000" dirty="0" err="1"/>
              <a:t>i,j</a:t>
            </a:r>
            <a:r>
              <a:rPr lang="pt-BR" altLang="pt-BR" sz="2000" dirty="0"/>
              <a:t>)</a:t>
            </a:r>
          </a:p>
          <a:p>
            <a:pPr marL="879253" lvl="1" indent="-457211" eaLnBrk="1" hangingPunct="1">
              <a:buNone/>
            </a:pPr>
            <a:r>
              <a:rPr lang="pt-BR" altLang="pt-BR" sz="2000" dirty="0" err="1"/>
              <a:t>N</a:t>
            </a:r>
            <a:r>
              <a:rPr lang="pt-BR" altLang="pt-BR" sz="2000" baseline="-25000" dirty="0" err="1"/>
              <a:t>ik</a:t>
            </a:r>
            <a:r>
              <a:rPr lang="pt-BR" altLang="pt-BR" sz="2000" dirty="0"/>
              <a:t>: conjunto das cidades ainda não visitadas pela formiga </a:t>
            </a:r>
            <a:r>
              <a:rPr lang="pt-BR" altLang="pt-BR" sz="2000" i="1" dirty="0"/>
              <a:t>k</a:t>
            </a:r>
          </a:p>
          <a:p>
            <a:pPr marL="879253" lvl="1" indent="-457211" eaLnBrk="1" hangingPunct="1">
              <a:buNone/>
            </a:pPr>
            <a:r>
              <a:rPr lang="pt-BR" altLang="pt-BR" sz="2000" dirty="0">
                <a:sym typeface="Symbol" panose="05050102010706020507" pitchFamily="18" charset="2"/>
              </a:rPr>
              <a:t>: parâmetro que define a influência da trilha de feromônio</a:t>
            </a:r>
          </a:p>
          <a:p>
            <a:pPr marL="879253" lvl="1" indent="-457211" eaLnBrk="1" hangingPunct="1">
              <a:buNone/>
            </a:pPr>
            <a:r>
              <a:rPr lang="pt-BR" altLang="pt-BR" sz="2000" dirty="0">
                <a:sym typeface="Symbol" panose="05050102010706020507" pitchFamily="18" charset="2"/>
              </a:rPr>
              <a:t>: parâmetro que define a influência da informação heurística</a:t>
            </a:r>
            <a:endParaRPr lang="pt-BR" altLang="pt-BR" sz="2000" dirty="0"/>
          </a:p>
          <a:p>
            <a:pPr marL="527552" indent="-527552" eaLnBrk="1" hangingPunct="1">
              <a:buNone/>
            </a:pPr>
            <a:endParaRPr lang="pt-BR" altLang="pt-BR" sz="1939" dirty="0">
              <a:solidFill>
                <a:schemeClr val="bg2"/>
              </a:solidFill>
            </a:endParaRP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15FB2E15-42EB-4ED1-A371-D2FD37597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670" y="2684585"/>
            <a:ext cx="3884735" cy="107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120F144-35E1-409D-B3D1-CD247A63E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 dirty="0"/>
              <a:t>Colônia de Formigas aplicada ao Problema do Caixeiro Viajante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7889F26-34CD-43A1-B176-BEF95F239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33468" lvl="1" indent="-457200" eaLnBrk="1" hangingPunct="1">
              <a:buClr>
                <a:schemeClr val="tx2"/>
              </a:buClr>
              <a:buFont typeface="+mj-lt"/>
              <a:buAutoNum type="arabicPeriod" startAt="4"/>
            </a:pPr>
            <a:r>
              <a:rPr lang="en-US" altLang="pt-BR" sz="2400" dirty="0"/>
              <a:t>A </a:t>
            </a:r>
            <a:r>
              <a:rPr lang="en-US" altLang="pt-BR" sz="2400" dirty="0" err="1"/>
              <a:t>formiga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lembra</a:t>
            </a:r>
            <a:r>
              <a:rPr lang="en-US" altLang="pt-BR" sz="2400" dirty="0"/>
              <a:t>-se de </a:t>
            </a:r>
            <a:r>
              <a:rPr lang="en-US" altLang="pt-BR" sz="2400" dirty="0" err="1"/>
              <a:t>cada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cidade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já</a:t>
            </a:r>
            <a:r>
              <a:rPr lang="en-US" altLang="pt-BR" sz="2400" dirty="0"/>
              <a:t> </a:t>
            </a:r>
            <a:r>
              <a:rPr lang="en-US" altLang="pt-BR" sz="2400" dirty="0" err="1"/>
              <a:t>visitada</a:t>
            </a:r>
            <a:endParaRPr lang="en-US" altLang="pt-BR" sz="2400" dirty="0"/>
          </a:p>
          <a:p>
            <a:pPr marL="933468" lvl="1" indent="-457200" eaLnBrk="1" hangingPunct="1">
              <a:buClr>
                <a:schemeClr val="tx2"/>
              </a:buClr>
              <a:buFont typeface="+mj-lt"/>
              <a:buAutoNum type="arabicPeriod" startAt="4"/>
            </a:pPr>
            <a:r>
              <a:rPr lang="pt-BR" altLang="pt-BR" sz="2400" dirty="0"/>
              <a:t>Após uma rota ser completada, a formiga deposita uma certa quantidade de feromônio (</a:t>
            </a:r>
            <a:r>
              <a:rPr lang="pt-BR" altLang="pt-BR" sz="2400" dirty="0">
                <a:solidFill>
                  <a:srgbClr val="FF0000"/>
                </a:solidFill>
                <a:sym typeface="Symbol" panose="05050102010706020507" pitchFamily="18" charset="2"/>
              </a:rPr>
              <a:t></a:t>
            </a:r>
            <a:r>
              <a:rPr lang="pt-BR" altLang="pt-BR" sz="2400" baseline="-25000" dirty="0" err="1">
                <a:solidFill>
                  <a:srgbClr val="FF0000"/>
                </a:solidFill>
              </a:rPr>
              <a:t>ij</a:t>
            </a:r>
            <a:r>
              <a:rPr lang="pt-BR" altLang="pt-BR" sz="2400" dirty="0"/>
              <a:t>) em cada arco (i, j) da rota, formando uma trilha com rastros de feromônio</a:t>
            </a:r>
          </a:p>
          <a:p>
            <a:pPr marL="1114443" lvl="2" indent="-342900" eaLnBrk="1" hangingPunct="1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pt-BR" altLang="pt-BR" sz="2100" dirty="0"/>
              <a:t> Para os arcos que não pertencem à rota </a:t>
            </a:r>
            <a:r>
              <a:rPr lang="pt-BR" altLang="pt-BR" sz="2100" dirty="0">
                <a:sym typeface="Symbol" panose="05050102010706020507" pitchFamily="18" charset="2"/>
              </a:rPr>
              <a:t></a:t>
            </a:r>
            <a:r>
              <a:rPr lang="pt-BR" altLang="pt-BR" sz="2100" baseline="-25000" dirty="0" err="1"/>
              <a:t>ij</a:t>
            </a:r>
            <a:r>
              <a:rPr lang="pt-BR" altLang="pt-BR" sz="2100" dirty="0"/>
              <a:t> = 0</a:t>
            </a:r>
          </a:p>
          <a:p>
            <a:pPr marL="933468" lvl="1" indent="-457200" eaLnBrk="1" hangingPunct="1">
              <a:buClr>
                <a:schemeClr val="tx2"/>
              </a:buClr>
              <a:buFont typeface="+mj-lt"/>
              <a:buAutoNum type="arabicPeriod" startAt="4"/>
            </a:pPr>
            <a:r>
              <a:rPr lang="pt-BR" altLang="pt-BR" sz="2400" dirty="0"/>
              <a:t>Considera-se a </a:t>
            </a:r>
            <a:r>
              <a:rPr lang="pt-BR" altLang="pt-BR" sz="2400" dirty="0">
                <a:solidFill>
                  <a:srgbClr val="FF0000"/>
                </a:solidFill>
              </a:rPr>
              <a:t>evaporação</a:t>
            </a:r>
            <a:r>
              <a:rPr lang="pt-BR" altLang="pt-BR" sz="2400" dirty="0"/>
              <a:t> de feromônio em cada arco (i, j), tomando-se um fator </a:t>
            </a:r>
            <a:r>
              <a:rPr lang="pt-BR" altLang="pt-BR" sz="2400" dirty="0">
                <a:sym typeface="Symbol" panose="05050102010706020507" pitchFamily="18" charset="2"/>
              </a:rPr>
              <a:t></a:t>
            </a:r>
            <a:r>
              <a:rPr lang="pt-BR" altLang="pt-BR" sz="2400" dirty="0"/>
              <a:t> de evaporação, com </a:t>
            </a:r>
            <a:r>
              <a:rPr lang="pt-BR" altLang="pt-BR" sz="2400" dirty="0">
                <a:sym typeface="Symbol" panose="05050102010706020507" pitchFamily="18" charset="2"/>
              </a:rPr>
              <a:t> &lt; 1</a:t>
            </a:r>
            <a:r>
              <a:rPr lang="pt-BR" altLang="pt-BR" sz="2400" dirty="0"/>
              <a:t>, dado por: </a:t>
            </a:r>
          </a:p>
          <a:p>
            <a:pPr marL="771543" lvl="2" indent="0" algn="ctr" eaLnBrk="1" hangingPunct="1">
              <a:buClr>
                <a:schemeClr val="tx2"/>
              </a:buClr>
              <a:buNone/>
            </a:pPr>
            <a:r>
              <a:rPr lang="pt-BR" altLang="pt-BR" sz="2100" dirty="0">
                <a:sym typeface="Symbol" panose="05050102010706020507" pitchFamily="18" charset="2"/>
              </a:rPr>
              <a:t></a:t>
            </a:r>
            <a:r>
              <a:rPr lang="pt-BR" altLang="pt-BR" sz="2100" baseline="-25000" dirty="0" err="1"/>
              <a:t>ij</a:t>
            </a:r>
            <a:r>
              <a:rPr lang="pt-BR" altLang="pt-BR" sz="2100" dirty="0"/>
              <a:t> </a:t>
            </a:r>
            <a:r>
              <a:rPr lang="pt-BR" altLang="pt-BR" sz="2100" dirty="0">
                <a:sym typeface="Symbol" panose="05050102010706020507" pitchFamily="18" charset="2"/>
              </a:rPr>
              <a:t></a:t>
            </a:r>
            <a:r>
              <a:rPr lang="pt-BR" altLang="pt-BR" sz="2100" dirty="0"/>
              <a:t> (1 - </a:t>
            </a:r>
            <a:r>
              <a:rPr lang="pt-BR" altLang="pt-BR" sz="2100" dirty="0">
                <a:sym typeface="Symbol" panose="05050102010706020507" pitchFamily="18" charset="2"/>
              </a:rPr>
              <a:t>)  </a:t>
            </a:r>
            <a:r>
              <a:rPr lang="pt-BR" altLang="pt-BR" sz="2100" baseline="-25000" dirty="0" err="1"/>
              <a:t>ij</a:t>
            </a:r>
            <a:r>
              <a:rPr lang="pt-BR" altLang="pt-BR" sz="2100" dirty="0"/>
              <a:t>  + </a:t>
            </a:r>
            <a:r>
              <a:rPr lang="pt-BR" altLang="pt-BR" sz="2100" dirty="0">
                <a:sym typeface="Symbol" panose="05050102010706020507" pitchFamily="18" charset="2"/>
              </a:rPr>
              <a:t></a:t>
            </a:r>
            <a:r>
              <a:rPr lang="pt-BR" altLang="pt-BR" sz="2100" baseline="-25000" dirty="0" err="1"/>
              <a:t>ij</a:t>
            </a:r>
            <a:r>
              <a:rPr lang="pt-BR" altLang="pt-BR" sz="2100" dirty="0"/>
              <a:t> 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983E588-7DA8-4114-A0FB-790947813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648072"/>
            <a:ext cx="7210204" cy="602128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>
            <a:extLst>
              <a:ext uri="{FF2B5EF4-FFF2-40B4-BE49-F238E27FC236}">
                <a16:creationId xmlns:a16="http://schemas.microsoft.com/office/drawing/2014/main" id="{BB52BD95-0515-42E5-82E0-CA717CD7A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338" y="263769"/>
            <a:ext cx="7543800" cy="1195754"/>
          </a:xfrm>
        </p:spPr>
        <p:txBody>
          <a:bodyPr/>
          <a:lstStyle/>
          <a:p>
            <a:pPr eaLnBrk="1" hangingPunct="1"/>
            <a:r>
              <a:rPr lang="pt-BR" altLang="pt-BR" sz="3600" dirty="0"/>
              <a:t>Colônia de Formigas aplicada ao Problema do Caixeiro Viajante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4F76C316-7D1F-4F60-9364-18AB2406D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856" y="1772816"/>
            <a:ext cx="8229600" cy="4072303"/>
          </a:xfrm>
        </p:spPr>
        <p:txBody>
          <a:bodyPr/>
          <a:lstStyle/>
          <a:p>
            <a:pPr marL="457211" indent="-457211" eaLnBrk="1" hangingPunct="1">
              <a:lnSpc>
                <a:spcPct val="90000"/>
              </a:lnSpc>
            </a:pPr>
            <a:r>
              <a:rPr lang="en-US" altLang="pt-BR" sz="2800" dirty="0"/>
              <a:t>O </a:t>
            </a:r>
            <a:r>
              <a:rPr lang="en-US" altLang="pt-BR" sz="2800" dirty="0" err="1"/>
              <a:t>algoritmo</a:t>
            </a:r>
            <a:r>
              <a:rPr lang="en-US" altLang="pt-BR" sz="2800" dirty="0"/>
              <a:t> anterior, </a:t>
            </a:r>
            <a:r>
              <a:rPr lang="en-US" altLang="pt-BR" sz="2800" dirty="0" err="1"/>
              <a:t>proposto</a:t>
            </a:r>
            <a:r>
              <a:rPr lang="en-US" altLang="pt-BR" sz="2800" dirty="0"/>
              <a:t> </a:t>
            </a:r>
            <a:r>
              <a:rPr lang="en-US" altLang="pt-BR" sz="2800" dirty="0" err="1"/>
              <a:t>em</a:t>
            </a:r>
            <a:r>
              <a:rPr lang="en-US" altLang="pt-BR" sz="2800" dirty="0"/>
              <a:t> 1991, é </a:t>
            </a:r>
            <a:r>
              <a:rPr lang="en-US" altLang="pt-BR" sz="2800" dirty="0" err="1"/>
              <a:t>referenciado</a:t>
            </a:r>
            <a:r>
              <a:rPr lang="en-US" altLang="pt-BR" sz="2800" dirty="0"/>
              <a:t> </a:t>
            </a:r>
            <a:r>
              <a:rPr lang="en-US" altLang="pt-BR" sz="2800" dirty="0" err="1"/>
              <a:t>na</a:t>
            </a:r>
            <a:r>
              <a:rPr lang="en-US" altLang="pt-BR" sz="2800" dirty="0"/>
              <a:t> </a:t>
            </a:r>
            <a:r>
              <a:rPr lang="en-US" altLang="pt-BR" sz="2800" dirty="0" err="1"/>
              <a:t>literatura</a:t>
            </a:r>
            <a:r>
              <a:rPr lang="en-US" altLang="pt-BR" sz="2800" dirty="0"/>
              <a:t> </a:t>
            </a:r>
            <a:r>
              <a:rPr lang="en-US" altLang="pt-BR" sz="2800" dirty="0" err="1"/>
              <a:t>como</a:t>
            </a:r>
            <a:r>
              <a:rPr lang="en-US" altLang="pt-BR" sz="2800" dirty="0"/>
              <a:t> </a:t>
            </a:r>
            <a:r>
              <a:rPr lang="en-US" altLang="pt-BR" sz="2800" i="1" dirty="0"/>
              <a:t>Ant System</a:t>
            </a:r>
            <a:r>
              <a:rPr lang="en-US" altLang="pt-BR" sz="2800" dirty="0"/>
              <a:t> (AS)</a:t>
            </a:r>
          </a:p>
          <a:p>
            <a:pPr marL="457211" indent="-457211" eaLnBrk="1" hangingPunct="1">
              <a:lnSpc>
                <a:spcPct val="90000"/>
              </a:lnSpc>
            </a:pPr>
            <a:r>
              <a:rPr lang="en-US" altLang="pt-BR" sz="2800" dirty="0" err="1"/>
              <a:t>Posteriormente</a:t>
            </a:r>
            <a:r>
              <a:rPr lang="en-US" altLang="pt-BR" sz="2800" dirty="0"/>
              <a:t>, </a:t>
            </a:r>
            <a:r>
              <a:rPr lang="en-US" altLang="pt-BR" sz="2800" dirty="0" err="1"/>
              <a:t>surgiram</a:t>
            </a:r>
            <a:r>
              <a:rPr lang="en-US" altLang="pt-BR" sz="2800" dirty="0"/>
              <a:t> </a:t>
            </a:r>
            <a:r>
              <a:rPr lang="en-US" altLang="pt-BR" sz="2800" dirty="0" err="1"/>
              <a:t>outras</a:t>
            </a:r>
            <a:r>
              <a:rPr lang="en-US" altLang="pt-BR" sz="2800" dirty="0"/>
              <a:t> </a:t>
            </a:r>
            <a:r>
              <a:rPr lang="en-US" altLang="pt-BR" sz="2800" dirty="0" err="1"/>
              <a:t>versões</a:t>
            </a:r>
            <a:r>
              <a:rPr lang="en-US" altLang="pt-BR" sz="2800" dirty="0"/>
              <a:t>, entre </a:t>
            </a:r>
            <a:r>
              <a:rPr lang="en-US" altLang="pt-BR" sz="2800" dirty="0" err="1"/>
              <a:t>elas</a:t>
            </a:r>
            <a:r>
              <a:rPr lang="en-US" altLang="pt-BR" sz="2800" dirty="0"/>
              <a:t>:</a:t>
            </a:r>
          </a:p>
          <a:p>
            <a:pPr marL="806461" lvl="1" indent="-457211" eaLnBrk="1" hangingPunct="1">
              <a:lnSpc>
                <a:spcPct val="90000"/>
              </a:lnSpc>
            </a:pPr>
            <a:r>
              <a:rPr lang="en-US" altLang="pt-BR" sz="2400" i="1" dirty="0"/>
              <a:t>Ant Colony System </a:t>
            </a:r>
            <a:r>
              <a:rPr lang="en-US" altLang="pt-BR" sz="2400" dirty="0"/>
              <a:t>(ACS):</a:t>
            </a:r>
          </a:p>
          <a:p>
            <a:pPr marL="1101736" lvl="2" indent="-457211" eaLnBrk="1" hangingPunct="1">
              <a:lnSpc>
                <a:spcPct val="90000"/>
              </a:lnSpc>
            </a:pPr>
            <a:r>
              <a:rPr lang="en-US" altLang="pt-BR" sz="2100" dirty="0"/>
              <a:t>Dorigo e Gambardella (1997)</a:t>
            </a:r>
          </a:p>
          <a:p>
            <a:pPr marL="806461" lvl="1" indent="-457211" eaLnBrk="1" hangingPunct="1">
              <a:lnSpc>
                <a:spcPct val="90000"/>
              </a:lnSpc>
            </a:pPr>
            <a:r>
              <a:rPr lang="en-US" altLang="pt-BR" sz="2400" i="1" dirty="0"/>
              <a:t>Max-Min Ant System</a:t>
            </a:r>
            <a:r>
              <a:rPr lang="en-US" altLang="pt-BR" sz="2400" dirty="0"/>
              <a:t> (MMAS):</a:t>
            </a:r>
          </a:p>
          <a:p>
            <a:pPr marL="1101736" lvl="2" indent="-457211" eaLnBrk="1" hangingPunct="1">
              <a:lnSpc>
                <a:spcPct val="90000"/>
              </a:lnSpc>
            </a:pPr>
            <a:r>
              <a:rPr lang="en-US" altLang="pt-BR" sz="2100" dirty="0" err="1"/>
              <a:t>Stutzle</a:t>
            </a:r>
            <a:r>
              <a:rPr lang="en-US" altLang="pt-BR" sz="2100" dirty="0"/>
              <a:t> e </a:t>
            </a:r>
            <a:r>
              <a:rPr lang="en-US" altLang="pt-BR" sz="2100" dirty="0" err="1"/>
              <a:t>Hoos</a:t>
            </a:r>
            <a:r>
              <a:rPr lang="en-US" altLang="pt-BR" sz="2100" dirty="0"/>
              <a:t> (1997)</a:t>
            </a:r>
          </a:p>
          <a:p>
            <a:pPr marL="806461" lvl="1" indent="-457211" eaLnBrk="1" hangingPunct="1">
              <a:lnSpc>
                <a:spcPct val="90000"/>
              </a:lnSpc>
            </a:pPr>
            <a:r>
              <a:rPr lang="en-US" altLang="pt-BR" sz="2400" i="1" dirty="0"/>
              <a:t>Rank-based Ant System</a:t>
            </a:r>
            <a:r>
              <a:rPr lang="en-US" altLang="pt-BR" sz="2400" dirty="0"/>
              <a:t> (</a:t>
            </a:r>
            <a:r>
              <a:rPr lang="en-US" altLang="pt-BR" sz="2400" dirty="0" err="1"/>
              <a:t>AS</a:t>
            </a:r>
            <a:r>
              <a:rPr lang="en-US" altLang="pt-BR" sz="2400" baseline="-25000" dirty="0" err="1"/>
              <a:t>rank</a:t>
            </a:r>
            <a:r>
              <a:rPr lang="en-US" altLang="pt-BR" sz="2400" dirty="0"/>
              <a:t>):</a:t>
            </a:r>
          </a:p>
          <a:p>
            <a:pPr marL="1101736" lvl="2" indent="-457211" eaLnBrk="1" hangingPunct="1">
              <a:lnSpc>
                <a:spcPct val="90000"/>
              </a:lnSpc>
            </a:pPr>
            <a:r>
              <a:rPr lang="en-US" altLang="pt-BR" sz="2100" dirty="0" err="1"/>
              <a:t>Bullnheimer</a:t>
            </a:r>
            <a:r>
              <a:rPr lang="en-US" altLang="pt-BR" sz="2100" dirty="0"/>
              <a:t> et al. (1999)</a:t>
            </a:r>
          </a:p>
          <a:p>
            <a:pPr marL="704868" lvl="1" indent="-386871" eaLnBrk="1" hangingPunct="1">
              <a:lnSpc>
                <a:spcPct val="90000"/>
              </a:lnSpc>
            </a:pPr>
            <a:endParaRPr lang="pt-BR" altLang="pt-BR" sz="203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>
            <a:extLst>
              <a:ext uri="{FF2B5EF4-FFF2-40B4-BE49-F238E27FC236}">
                <a16:creationId xmlns:a16="http://schemas.microsoft.com/office/drawing/2014/main" id="{BB52BD95-0515-42E5-82E0-CA717CD7A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338" y="263769"/>
            <a:ext cx="7543800" cy="1195754"/>
          </a:xfrm>
        </p:spPr>
        <p:txBody>
          <a:bodyPr/>
          <a:lstStyle/>
          <a:p>
            <a:pPr algn="ctr" eaLnBrk="1" hangingPunct="1"/>
            <a:r>
              <a:rPr lang="pt-BR" altLang="pt-BR" sz="3600" i="1" dirty="0" err="1"/>
              <a:t>Ant</a:t>
            </a:r>
            <a:r>
              <a:rPr lang="pt-BR" altLang="pt-BR" sz="3600" i="1" dirty="0"/>
              <a:t> </a:t>
            </a:r>
            <a:r>
              <a:rPr lang="pt-BR" altLang="pt-BR" sz="3600" i="1" dirty="0" err="1"/>
              <a:t>Colony</a:t>
            </a:r>
            <a:r>
              <a:rPr lang="pt-BR" altLang="pt-BR" sz="3600" i="1" dirty="0"/>
              <a:t> System </a:t>
            </a:r>
            <a:r>
              <a:rPr lang="pt-BR" altLang="pt-BR" sz="3600" dirty="0"/>
              <a:t>(ACS)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4F76C316-7D1F-4F60-9364-18AB2406D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856" y="1772816"/>
            <a:ext cx="8229600" cy="4072303"/>
          </a:xfrm>
        </p:spPr>
        <p:txBody>
          <a:bodyPr/>
          <a:lstStyle/>
          <a:p>
            <a:pPr marL="457211" indent="-457211" eaLnBrk="1" hangingPunct="1">
              <a:lnSpc>
                <a:spcPct val="90000"/>
              </a:lnSpc>
            </a:pPr>
            <a:r>
              <a:rPr lang="en-US" altLang="pt-BR" sz="2800" dirty="0"/>
              <a:t>A </a:t>
            </a:r>
            <a:r>
              <a:rPr lang="en-US" altLang="pt-BR" sz="2800" dirty="0" err="1"/>
              <a:t>atualização</a:t>
            </a:r>
            <a:r>
              <a:rPr lang="en-US" altLang="pt-BR" sz="2800" dirty="0"/>
              <a:t> da </a:t>
            </a:r>
            <a:r>
              <a:rPr lang="en-US" altLang="pt-BR" sz="2800" dirty="0" err="1"/>
              <a:t>quantidade</a:t>
            </a:r>
            <a:r>
              <a:rPr lang="en-US" altLang="pt-BR" sz="2800" dirty="0"/>
              <a:t> de </a:t>
            </a:r>
            <a:r>
              <a:rPr lang="en-US" altLang="pt-BR" sz="2800" dirty="0" err="1"/>
              <a:t>feromônio</a:t>
            </a:r>
            <a:r>
              <a:rPr lang="en-US" altLang="pt-BR" sz="2800" dirty="0"/>
              <a:t> </a:t>
            </a:r>
            <a:r>
              <a:rPr lang="pt-BR" altLang="pt-BR" sz="2800" dirty="0">
                <a:solidFill>
                  <a:srgbClr val="FF0000"/>
                </a:solidFill>
                <a:sym typeface="Symbol" panose="05050102010706020507" pitchFamily="18" charset="2"/>
              </a:rPr>
              <a:t></a:t>
            </a:r>
            <a:r>
              <a:rPr lang="pt-BR" altLang="pt-BR" sz="2800" baseline="-25000" dirty="0" err="1">
                <a:solidFill>
                  <a:srgbClr val="FF0000"/>
                </a:solidFill>
              </a:rPr>
              <a:t>ij</a:t>
            </a:r>
            <a:r>
              <a:rPr lang="pt-BR" altLang="pt-BR" sz="2800" dirty="0">
                <a:solidFill>
                  <a:srgbClr val="FF0000"/>
                </a:solidFill>
              </a:rPr>
              <a:t> </a:t>
            </a:r>
            <a:r>
              <a:rPr lang="en-US" altLang="pt-BR" sz="2800" dirty="0"/>
              <a:t>é </a:t>
            </a:r>
            <a:r>
              <a:rPr lang="en-US" altLang="pt-BR" sz="2800" dirty="0" err="1"/>
              <a:t>feita</a:t>
            </a:r>
            <a:r>
              <a:rPr lang="en-US" altLang="pt-BR" sz="2800" dirty="0"/>
              <a:t> </a:t>
            </a:r>
            <a:r>
              <a:rPr lang="en-US" altLang="pt-BR" sz="2800" dirty="0" err="1"/>
              <a:t>em</a:t>
            </a:r>
            <a:r>
              <a:rPr lang="en-US" altLang="pt-BR" sz="2800" dirty="0"/>
              <a:t> </a:t>
            </a:r>
            <a:r>
              <a:rPr lang="en-US" altLang="pt-BR" sz="2800" dirty="0" err="1"/>
              <a:t>dois</a:t>
            </a:r>
            <a:r>
              <a:rPr lang="en-US" altLang="pt-BR" sz="2800" dirty="0"/>
              <a:t> </a:t>
            </a:r>
            <a:r>
              <a:rPr lang="en-US" altLang="pt-BR" sz="2800" dirty="0" err="1"/>
              <a:t>níveis</a:t>
            </a:r>
            <a:r>
              <a:rPr lang="en-US" altLang="pt-BR" sz="2800" dirty="0"/>
              <a:t>:</a:t>
            </a:r>
          </a:p>
          <a:p>
            <a:pPr marL="806461" lvl="1" indent="-457211" eaLnBrk="1" hangingPunct="1">
              <a:lnSpc>
                <a:spcPct val="90000"/>
              </a:lnSpc>
            </a:pPr>
            <a:r>
              <a:rPr lang="en-US" altLang="pt-BR" sz="2400" dirty="0"/>
              <a:t>No </a:t>
            </a:r>
            <a:r>
              <a:rPr lang="en-US" altLang="pt-BR" sz="2400" dirty="0" err="1"/>
              <a:t>nível</a:t>
            </a:r>
            <a:r>
              <a:rPr lang="en-US" altLang="pt-BR" sz="2400" dirty="0"/>
              <a:t> local, </a:t>
            </a:r>
            <a:r>
              <a:rPr lang="en-US" altLang="pt-BR" sz="2400" dirty="0" err="1"/>
              <a:t>cada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vez</a:t>
            </a:r>
            <a:r>
              <a:rPr lang="en-US" altLang="pt-BR" sz="2400" dirty="0"/>
              <a:t> que </a:t>
            </a:r>
            <a:r>
              <a:rPr lang="en-US" altLang="pt-BR" sz="2400" dirty="0" err="1"/>
              <a:t>uma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formiga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passa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pelo</a:t>
            </a:r>
            <a:r>
              <a:rPr lang="en-US" altLang="pt-BR" sz="2400" dirty="0"/>
              <a:t> arco (</a:t>
            </a:r>
            <a:r>
              <a:rPr lang="en-US" altLang="pt-BR" sz="2400" dirty="0" err="1"/>
              <a:t>i</a:t>
            </a:r>
            <a:r>
              <a:rPr lang="en-US" altLang="pt-BR" sz="2400" dirty="0"/>
              <a:t>, j), </a:t>
            </a:r>
            <a:r>
              <a:rPr lang="en-US" altLang="pt-BR" sz="2400" dirty="0" err="1"/>
              <a:t>ela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deposita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feromônio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acordo</a:t>
            </a:r>
            <a:r>
              <a:rPr lang="en-US" altLang="pt-BR" sz="2400" dirty="0"/>
              <a:t> com a formula (</a:t>
            </a:r>
            <a:r>
              <a:rPr lang="en-US" altLang="pt-BR" sz="2400" dirty="0" err="1"/>
              <a:t>já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considerando</a:t>
            </a:r>
            <a:r>
              <a:rPr lang="en-US" altLang="pt-BR" sz="2400" dirty="0"/>
              <a:t> a </a:t>
            </a:r>
            <a:r>
              <a:rPr lang="en-US" altLang="pt-BR" sz="2400" dirty="0" err="1"/>
              <a:t>evaporação</a:t>
            </a:r>
            <a:r>
              <a:rPr lang="en-US" altLang="pt-BR" sz="2400" dirty="0"/>
              <a:t> no </a:t>
            </a:r>
            <a:r>
              <a:rPr lang="en-US" altLang="pt-BR" sz="2400" dirty="0" err="1"/>
              <a:t>fator</a:t>
            </a:r>
            <a:r>
              <a:rPr lang="en-US" altLang="pt-BR" sz="2400" dirty="0"/>
              <a:t> </a:t>
            </a:r>
            <a:r>
              <a:rPr lang="en-US" altLang="pt-BR" sz="2400" dirty="0">
                <a:sym typeface="Symbol" panose="05050102010706020507" pitchFamily="18" charset="2"/>
              </a:rPr>
              <a:t></a:t>
            </a:r>
            <a:r>
              <a:rPr lang="en-US" altLang="pt-BR" sz="2400" dirty="0"/>
              <a:t>):</a:t>
            </a:r>
          </a:p>
          <a:p>
            <a:pPr marL="349250" lvl="1" indent="0" algn="ctr" eaLnBrk="1" hangingPunct="1">
              <a:lnSpc>
                <a:spcPct val="90000"/>
              </a:lnSpc>
              <a:buNone/>
            </a:pPr>
            <a:r>
              <a:rPr lang="pt-BR" altLang="pt-BR" sz="2400" dirty="0">
                <a:sym typeface="Symbol" panose="05050102010706020507" pitchFamily="18" charset="2"/>
              </a:rPr>
              <a:t></a:t>
            </a:r>
            <a:r>
              <a:rPr lang="pt-BR" altLang="pt-BR" sz="2400" baseline="-25000" dirty="0" err="1"/>
              <a:t>ij</a:t>
            </a:r>
            <a:r>
              <a:rPr lang="pt-BR" altLang="pt-BR" sz="2400" baseline="-25000" dirty="0">
                <a:solidFill>
                  <a:srgbClr val="FF0000"/>
                </a:solidFill>
              </a:rPr>
              <a:t> </a:t>
            </a:r>
            <a:r>
              <a:rPr lang="en-US" altLang="pt-BR" sz="2400" dirty="0"/>
              <a:t>= (1 – </a:t>
            </a:r>
            <a:r>
              <a:rPr lang="en-US" altLang="pt-BR" sz="2400" dirty="0">
                <a:sym typeface="Symbol" panose="05050102010706020507" pitchFamily="18" charset="2"/>
              </a:rPr>
              <a:t></a:t>
            </a:r>
            <a:r>
              <a:rPr lang="en-US" altLang="pt-BR" sz="2400" dirty="0"/>
              <a:t>).</a:t>
            </a:r>
            <a:r>
              <a:rPr lang="pt-BR" altLang="pt-BR" sz="2400" dirty="0">
                <a:sym typeface="Symbol" panose="05050102010706020507" pitchFamily="18" charset="2"/>
              </a:rPr>
              <a:t></a:t>
            </a:r>
            <a:r>
              <a:rPr lang="pt-BR" altLang="pt-BR" sz="2400" baseline="-25000" dirty="0" err="1"/>
              <a:t>ij</a:t>
            </a:r>
            <a:r>
              <a:rPr lang="pt-BR" altLang="pt-BR" sz="2400" baseline="-25000" dirty="0">
                <a:solidFill>
                  <a:srgbClr val="FF0000"/>
                </a:solidFill>
              </a:rPr>
              <a:t> </a:t>
            </a:r>
            <a:r>
              <a:rPr lang="en-US" altLang="pt-BR" sz="2400" dirty="0"/>
              <a:t>+ </a:t>
            </a:r>
            <a:r>
              <a:rPr lang="en-US" altLang="pt-BR" sz="2400" dirty="0">
                <a:sym typeface="Symbol" panose="05050102010706020507" pitchFamily="18" charset="2"/>
              </a:rPr>
              <a:t></a:t>
            </a:r>
            <a:r>
              <a:rPr lang="en-US" altLang="pt-BR" sz="2400" dirty="0"/>
              <a:t>.</a:t>
            </a:r>
            <a:r>
              <a:rPr lang="pt-BR" altLang="pt-BR" sz="2400" dirty="0">
                <a:sym typeface="Symbol" panose="05050102010706020507" pitchFamily="18" charset="2"/>
              </a:rPr>
              <a:t></a:t>
            </a:r>
            <a:r>
              <a:rPr lang="pt-BR" altLang="pt-BR" sz="2400" baseline="-25000" dirty="0"/>
              <a:t>0</a:t>
            </a:r>
            <a:r>
              <a:rPr lang="en-US" altLang="pt-BR" sz="2400" dirty="0"/>
              <a:t> , </a:t>
            </a:r>
            <a:r>
              <a:rPr lang="en-US" altLang="pt-BR" sz="2400" dirty="0">
                <a:sym typeface="Symbol" panose="05050102010706020507" pitchFamily="18" charset="2"/>
              </a:rPr>
              <a:t></a:t>
            </a:r>
            <a:r>
              <a:rPr lang="en-US" altLang="pt-BR" sz="2400" dirty="0"/>
              <a:t> </a:t>
            </a:r>
            <a:r>
              <a:rPr lang="en-US" altLang="pt-BR" sz="2400" dirty="0">
                <a:sym typeface="Symbol" panose="05050102010706020507" pitchFamily="18" charset="2"/>
              </a:rPr>
              <a:t></a:t>
            </a:r>
            <a:r>
              <a:rPr lang="en-US" altLang="pt-BR" sz="2400" dirty="0"/>
              <a:t> [0, 1]</a:t>
            </a:r>
          </a:p>
          <a:p>
            <a:pPr marL="806461" lvl="1" indent="-457211" eaLnBrk="1" hangingPunct="1">
              <a:lnSpc>
                <a:spcPct val="90000"/>
              </a:lnSpc>
            </a:pPr>
            <a:r>
              <a:rPr lang="en-US" altLang="pt-BR" sz="2400" dirty="0"/>
              <a:t>No </a:t>
            </a:r>
            <a:r>
              <a:rPr lang="en-US" altLang="pt-BR" sz="2400" dirty="0" err="1"/>
              <a:t>nível</a:t>
            </a:r>
            <a:r>
              <a:rPr lang="en-US" altLang="pt-BR" sz="2400" dirty="0"/>
              <a:t> global, </a:t>
            </a:r>
            <a:r>
              <a:rPr lang="en-US" altLang="pt-BR" sz="2400" dirty="0" err="1"/>
              <a:t>isto</a:t>
            </a:r>
            <a:r>
              <a:rPr lang="en-US" altLang="pt-BR" sz="2400" dirty="0"/>
              <a:t> é, </a:t>
            </a:r>
            <a:r>
              <a:rPr lang="en-US" altLang="pt-BR" sz="2400" dirty="0" err="1"/>
              <a:t>ao</a:t>
            </a:r>
            <a:r>
              <a:rPr lang="en-US" altLang="pt-BR" sz="2400" dirty="0"/>
              <a:t> final da </a:t>
            </a:r>
            <a:r>
              <a:rPr lang="en-US" altLang="pt-BR" sz="2400" dirty="0" err="1"/>
              <a:t>iteração</a:t>
            </a:r>
            <a:r>
              <a:rPr lang="en-US" altLang="pt-BR" sz="2400" dirty="0"/>
              <a:t> com </a:t>
            </a:r>
            <a:r>
              <a:rPr lang="en-US" altLang="pt-BR" sz="2400" dirty="0" err="1"/>
              <a:t>todas</a:t>
            </a:r>
            <a:r>
              <a:rPr lang="en-US" altLang="pt-BR" sz="2400" dirty="0"/>
              <a:t> as </a:t>
            </a:r>
            <a:r>
              <a:rPr lang="en-US" altLang="pt-BR" sz="2400" dirty="0" err="1"/>
              <a:t>formigas</a:t>
            </a:r>
            <a:r>
              <a:rPr lang="en-US" altLang="pt-BR" sz="2400" dirty="0"/>
              <a:t>, </a:t>
            </a:r>
            <a:r>
              <a:rPr lang="en-US" altLang="pt-BR" sz="2400" dirty="0" err="1"/>
              <a:t>apenas</a:t>
            </a:r>
            <a:r>
              <a:rPr lang="en-US" altLang="pt-BR" sz="2400" dirty="0"/>
              <a:t> a </a:t>
            </a:r>
            <a:r>
              <a:rPr lang="en-US" altLang="pt-BR" sz="2400" dirty="0" err="1"/>
              <a:t>formiga</a:t>
            </a:r>
            <a:r>
              <a:rPr lang="en-US" altLang="pt-BR" sz="2400" dirty="0"/>
              <a:t> que </a:t>
            </a:r>
            <a:r>
              <a:rPr lang="en-US" altLang="pt-BR" sz="2400" dirty="0" err="1"/>
              <a:t>produziu</a:t>
            </a:r>
            <a:r>
              <a:rPr lang="en-US" altLang="pt-BR" sz="2400" dirty="0"/>
              <a:t> a </a:t>
            </a:r>
            <a:r>
              <a:rPr lang="en-US" altLang="pt-BR" sz="2400" dirty="0" err="1"/>
              <a:t>melhor</a:t>
            </a:r>
            <a:r>
              <a:rPr lang="en-US" altLang="pt-BR" sz="2400" dirty="0"/>
              <a:t> </a:t>
            </a:r>
            <a:r>
              <a:rPr lang="en-US" altLang="pt-BR" sz="2400" dirty="0" err="1"/>
              <a:t>solução</a:t>
            </a:r>
            <a:r>
              <a:rPr lang="en-US" altLang="pt-BR" sz="2400" dirty="0"/>
              <a:t> (</a:t>
            </a:r>
            <a:r>
              <a:rPr lang="en-US" altLang="pt-BR" sz="2400" dirty="0" err="1"/>
              <a:t>na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iteração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corrente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ou</a:t>
            </a:r>
            <a:r>
              <a:rPr lang="en-US" altLang="pt-BR" sz="2400" dirty="0"/>
              <a:t> a </a:t>
            </a:r>
            <a:r>
              <a:rPr lang="en-US" altLang="pt-BR" sz="2400" dirty="0" err="1"/>
              <a:t>melhor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até</a:t>
            </a:r>
            <a:r>
              <a:rPr lang="en-US" altLang="pt-BR" sz="2400" dirty="0"/>
              <a:t> </a:t>
            </a:r>
            <a:r>
              <a:rPr lang="en-US" altLang="pt-BR" sz="2400" dirty="0" err="1"/>
              <a:t>então</a:t>
            </a:r>
            <a:r>
              <a:rPr lang="en-US" altLang="pt-BR" sz="2400" dirty="0"/>
              <a:t>) </a:t>
            </a:r>
            <a:r>
              <a:rPr lang="en-US" altLang="pt-BR" sz="2400" dirty="0" err="1"/>
              <a:t>deposita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feromônio</a:t>
            </a:r>
            <a:r>
              <a:rPr lang="en-US" altLang="pt-BR" sz="2400" dirty="0"/>
              <a:t> </a:t>
            </a:r>
            <a:r>
              <a:rPr lang="en-US" altLang="pt-BR" sz="2400" dirty="0" err="1"/>
              <a:t>em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cada</a:t>
            </a:r>
            <a:r>
              <a:rPr lang="en-US" altLang="pt-BR" sz="2400" dirty="0"/>
              <a:t> arco de </a:t>
            </a:r>
            <a:r>
              <a:rPr lang="en-US" altLang="pt-BR" sz="2400" dirty="0" err="1"/>
              <a:t>acordo</a:t>
            </a:r>
            <a:r>
              <a:rPr lang="en-US" altLang="pt-BR" sz="2400" dirty="0"/>
              <a:t> com a </a:t>
            </a:r>
            <a:r>
              <a:rPr lang="en-US" altLang="pt-BR" sz="2400" dirty="0" err="1"/>
              <a:t>seguinte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fórmula</a:t>
            </a:r>
            <a:r>
              <a:rPr lang="en-US" altLang="pt-BR" sz="2400" dirty="0"/>
              <a:t>: </a:t>
            </a:r>
          </a:p>
          <a:p>
            <a:pPr marL="1101736" lvl="2" indent="-457211" eaLnBrk="1" hangingPunct="1">
              <a:lnSpc>
                <a:spcPct val="90000"/>
              </a:lnSpc>
            </a:pPr>
            <a:r>
              <a:rPr lang="pt-BR" altLang="pt-BR" sz="2100" dirty="0">
                <a:sym typeface="Symbol" panose="05050102010706020507" pitchFamily="18" charset="2"/>
              </a:rPr>
              <a:t></a:t>
            </a:r>
            <a:r>
              <a:rPr lang="pt-BR" altLang="pt-BR" sz="2100" baseline="-25000" dirty="0" err="1"/>
              <a:t>ij</a:t>
            </a:r>
            <a:r>
              <a:rPr lang="pt-BR" altLang="pt-BR" sz="2100" baseline="-25000" dirty="0">
                <a:solidFill>
                  <a:srgbClr val="FF0000"/>
                </a:solidFill>
              </a:rPr>
              <a:t> </a:t>
            </a:r>
            <a:r>
              <a:rPr lang="en-US" altLang="pt-BR" sz="2100" dirty="0"/>
              <a:t>= (1 – </a:t>
            </a:r>
            <a:r>
              <a:rPr lang="en-US" altLang="pt-BR" sz="2100" dirty="0">
                <a:sym typeface="Symbol" panose="05050102010706020507" pitchFamily="18" charset="2"/>
              </a:rPr>
              <a:t></a:t>
            </a:r>
            <a:r>
              <a:rPr lang="en-US" altLang="pt-BR" sz="2100" dirty="0"/>
              <a:t>).</a:t>
            </a:r>
            <a:r>
              <a:rPr lang="pt-BR" altLang="pt-BR" sz="2100" dirty="0">
                <a:sym typeface="Symbol" panose="05050102010706020507" pitchFamily="18" charset="2"/>
              </a:rPr>
              <a:t></a:t>
            </a:r>
            <a:r>
              <a:rPr lang="pt-BR" altLang="pt-BR" sz="2100" baseline="-25000" dirty="0" err="1"/>
              <a:t>ij</a:t>
            </a:r>
            <a:r>
              <a:rPr lang="pt-BR" altLang="pt-BR" sz="2100" baseline="-25000" dirty="0">
                <a:solidFill>
                  <a:srgbClr val="FF0000"/>
                </a:solidFill>
              </a:rPr>
              <a:t> </a:t>
            </a:r>
            <a:r>
              <a:rPr lang="en-US" altLang="pt-BR" sz="2100" dirty="0"/>
              <a:t>+ </a:t>
            </a:r>
            <a:r>
              <a:rPr lang="en-US" altLang="pt-BR" sz="2100" dirty="0">
                <a:sym typeface="Symbol" panose="05050102010706020507" pitchFamily="18" charset="2"/>
              </a:rPr>
              <a:t></a:t>
            </a:r>
            <a:r>
              <a:rPr lang="en-US" altLang="pt-BR" sz="2100" dirty="0"/>
              <a:t>.(</a:t>
            </a:r>
            <a:r>
              <a:rPr lang="en-US" altLang="pt-BR" sz="2100" dirty="0">
                <a:sym typeface="Symbol" panose="05050102010706020507" pitchFamily="18" charset="2"/>
              </a:rPr>
              <a:t></a:t>
            </a:r>
            <a:r>
              <a:rPr lang="pt-BR" altLang="pt-BR" sz="2100" dirty="0">
                <a:sym typeface="Symbol" panose="05050102010706020507" pitchFamily="18" charset="2"/>
              </a:rPr>
              <a:t></a:t>
            </a:r>
            <a:r>
              <a:rPr lang="pt-BR" altLang="pt-BR" sz="2100" baseline="-25000" dirty="0" err="1"/>
              <a:t>ij</a:t>
            </a:r>
            <a:r>
              <a:rPr lang="pt-BR" altLang="pt-BR" sz="2100" dirty="0"/>
              <a:t>)</a:t>
            </a:r>
            <a:r>
              <a:rPr lang="pt-BR" altLang="pt-BR" sz="2100" baseline="30000" dirty="0" err="1"/>
              <a:t>best</a:t>
            </a:r>
            <a:r>
              <a:rPr lang="en-US" altLang="pt-BR" sz="2100" dirty="0"/>
              <a:t> , </a:t>
            </a:r>
            <a:r>
              <a:rPr lang="en-US" altLang="pt-BR" sz="2100" dirty="0">
                <a:sym typeface="Symbol" panose="05050102010706020507" pitchFamily="18" charset="2"/>
              </a:rPr>
              <a:t></a:t>
            </a:r>
            <a:r>
              <a:rPr lang="en-US" altLang="pt-BR" sz="2100" dirty="0"/>
              <a:t> </a:t>
            </a:r>
            <a:r>
              <a:rPr lang="en-US" altLang="pt-BR" sz="2100" dirty="0">
                <a:sym typeface="Symbol" panose="05050102010706020507" pitchFamily="18" charset="2"/>
              </a:rPr>
              <a:t></a:t>
            </a:r>
            <a:r>
              <a:rPr lang="en-US" altLang="pt-BR" sz="2100" dirty="0"/>
              <a:t> [0, 1]</a:t>
            </a:r>
          </a:p>
          <a:p>
            <a:pPr marL="1101736" lvl="2" indent="-457211" eaLnBrk="1" hangingPunct="1">
              <a:lnSpc>
                <a:spcPct val="90000"/>
              </a:lnSpc>
            </a:pPr>
            <a:r>
              <a:rPr lang="pt-BR" altLang="pt-BR" sz="2100" dirty="0">
                <a:solidFill>
                  <a:srgbClr val="FF0000"/>
                </a:solidFill>
                <a:sym typeface="Symbol" panose="05050102010706020507" pitchFamily="18" charset="2"/>
              </a:rPr>
              <a:t></a:t>
            </a:r>
            <a:r>
              <a:rPr lang="pt-BR" altLang="pt-BR" sz="2100" baseline="-25000" dirty="0" err="1">
                <a:solidFill>
                  <a:srgbClr val="FF0000"/>
                </a:solidFill>
              </a:rPr>
              <a:t>ij</a:t>
            </a:r>
            <a:r>
              <a:rPr lang="pt-BR" altLang="pt-BR" sz="2100" baseline="30000" dirty="0" err="1">
                <a:solidFill>
                  <a:srgbClr val="FF0000"/>
                </a:solidFill>
              </a:rPr>
              <a:t>best</a:t>
            </a:r>
            <a:r>
              <a:rPr lang="pt-BR" altLang="pt-BR" sz="2100" dirty="0"/>
              <a:t>: trilha de feromônio deixada pela formiga que produziu a melhor solução</a:t>
            </a:r>
          </a:p>
        </p:txBody>
      </p:sp>
    </p:spTree>
    <p:extLst>
      <p:ext uri="{BB962C8B-B14F-4D97-AF65-F5344CB8AC3E}">
        <p14:creationId xmlns:p14="http://schemas.microsoft.com/office/powerpoint/2010/main" val="1234127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977B8CC-DBA6-4B17-B4BD-30DDE0A33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755993"/>
            <a:ext cx="3884735" cy="107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2" name="Rectangle 2">
            <a:extLst>
              <a:ext uri="{FF2B5EF4-FFF2-40B4-BE49-F238E27FC236}">
                <a16:creationId xmlns:a16="http://schemas.microsoft.com/office/drawing/2014/main" id="{BB52BD95-0515-42E5-82E0-CA717CD7A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338" y="263769"/>
            <a:ext cx="7543800" cy="1195754"/>
          </a:xfrm>
        </p:spPr>
        <p:txBody>
          <a:bodyPr/>
          <a:lstStyle/>
          <a:p>
            <a:pPr algn="ctr" eaLnBrk="1" hangingPunct="1"/>
            <a:r>
              <a:rPr lang="pt-BR" altLang="pt-BR" sz="3600" i="1" dirty="0" err="1"/>
              <a:t>Ant</a:t>
            </a:r>
            <a:r>
              <a:rPr lang="pt-BR" altLang="pt-BR" sz="3600" i="1" dirty="0"/>
              <a:t> </a:t>
            </a:r>
            <a:r>
              <a:rPr lang="pt-BR" altLang="pt-BR" sz="3600" i="1" dirty="0" err="1"/>
              <a:t>Colony</a:t>
            </a:r>
            <a:r>
              <a:rPr lang="pt-BR" altLang="pt-BR" sz="3600" i="1" dirty="0"/>
              <a:t> System </a:t>
            </a:r>
            <a:r>
              <a:rPr lang="pt-BR" altLang="pt-BR" sz="3600" dirty="0"/>
              <a:t>(ACS)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773" name="Rectangle 3">
                <a:extLst>
                  <a:ext uri="{FF2B5EF4-FFF2-40B4-BE49-F238E27FC236}">
                    <a16:creationId xmlns:a16="http://schemas.microsoft.com/office/drawing/2014/main" id="{4F76C316-7D1F-4F60-9364-18AB2406DE51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46856" y="1772816"/>
                <a:ext cx="8229600" cy="4072303"/>
              </a:xfrm>
            </p:spPr>
            <p:txBody>
              <a:bodyPr/>
              <a:lstStyle/>
              <a:p>
                <a:pPr marL="457211" indent="-457211" eaLnBrk="1" hangingPunct="1">
                  <a:lnSpc>
                    <a:spcPct val="90000"/>
                  </a:lnSpc>
                </a:pPr>
                <a:r>
                  <a:rPr lang="en-US" altLang="pt-BR" sz="2800" dirty="0"/>
                  <a:t>A </a:t>
                </a:r>
                <a:r>
                  <a:rPr lang="en-US" altLang="pt-BR" sz="2800" dirty="0" err="1"/>
                  <a:t>próxima</a:t>
                </a:r>
                <a:r>
                  <a:rPr lang="en-US" altLang="pt-BR" sz="2800" dirty="0"/>
                  <a:t> </a:t>
                </a:r>
                <a:r>
                  <a:rPr lang="en-US" altLang="pt-BR" sz="2800" dirty="0" err="1"/>
                  <a:t>cidade</a:t>
                </a:r>
                <a:r>
                  <a:rPr lang="en-US" altLang="pt-BR" sz="2800" dirty="0"/>
                  <a:t> </a:t>
                </a:r>
                <a:r>
                  <a:rPr lang="en-US" altLang="pt-BR" sz="2800" i="1" dirty="0">
                    <a:solidFill>
                      <a:srgbClr val="C00000"/>
                    </a:solidFill>
                  </a:rPr>
                  <a:t>c</a:t>
                </a:r>
                <a:r>
                  <a:rPr lang="en-US" altLang="pt-BR" sz="2800" dirty="0"/>
                  <a:t> a ser </a:t>
                </a:r>
                <a:r>
                  <a:rPr lang="en-US" altLang="pt-BR" sz="2800" dirty="0" err="1"/>
                  <a:t>visitada</a:t>
                </a:r>
                <a:r>
                  <a:rPr lang="en-US" altLang="pt-BR" sz="2800" dirty="0"/>
                  <a:t> é </a:t>
                </a:r>
                <a:r>
                  <a:rPr lang="en-US" altLang="pt-BR" sz="2800" dirty="0" err="1"/>
                  <a:t>escolhida</a:t>
                </a:r>
                <a:r>
                  <a:rPr lang="en-US" altLang="pt-BR" sz="2800" dirty="0"/>
                  <a:t> de </a:t>
                </a:r>
                <a:r>
                  <a:rPr lang="en-US" altLang="pt-BR" sz="2800" dirty="0" err="1"/>
                  <a:t>acordo</a:t>
                </a:r>
                <a:r>
                  <a:rPr lang="en-US" altLang="pt-BR" sz="2800" dirty="0"/>
                  <a:t> com a </a:t>
                </a:r>
                <a:r>
                  <a:rPr lang="en-US" altLang="pt-BR" sz="2800" dirty="0" err="1"/>
                  <a:t>regra</a:t>
                </a:r>
                <a:r>
                  <a:rPr lang="en-US" altLang="pt-BR" sz="2800" dirty="0"/>
                  <a:t> </a:t>
                </a:r>
                <a:r>
                  <a:rPr lang="en-US" altLang="pt-BR" sz="2800" dirty="0" err="1"/>
                  <a:t>abaixo</a:t>
                </a:r>
                <a:r>
                  <a:rPr lang="en-US" altLang="pt-BR" sz="2800" dirty="0"/>
                  <a:t>, que </a:t>
                </a:r>
                <a:r>
                  <a:rPr lang="en-US" altLang="pt-BR" sz="2800" dirty="0" err="1"/>
                  <a:t>depende</a:t>
                </a:r>
                <a:r>
                  <a:rPr lang="en-US" altLang="pt-BR" sz="2800" dirty="0"/>
                  <a:t> de um </a:t>
                </a:r>
                <a:r>
                  <a:rPr lang="en-US" altLang="pt-BR" sz="2800" dirty="0" err="1"/>
                  <a:t>parâmetro</a:t>
                </a:r>
                <a:r>
                  <a:rPr lang="en-US" altLang="pt-BR" sz="2800" dirty="0"/>
                  <a:t> q</a:t>
                </a:r>
                <a:r>
                  <a:rPr lang="en-US" altLang="pt-BR" sz="2800" baseline="-25000" dirty="0"/>
                  <a:t>0</a:t>
                </a:r>
                <a:r>
                  <a:rPr lang="en-US" altLang="pt-BR" sz="2800" dirty="0"/>
                  <a:t> </a:t>
                </a:r>
                <a:r>
                  <a:rPr lang="en-US" altLang="pt-BR" sz="2800" dirty="0">
                    <a:sym typeface="Symbol" panose="05050102010706020507" pitchFamily="18" charset="2"/>
                  </a:rPr>
                  <a:t></a:t>
                </a:r>
                <a:r>
                  <a:rPr lang="en-US" altLang="pt-BR" sz="2800" dirty="0"/>
                  <a:t> [0, 1]  </a:t>
                </a:r>
                <a:r>
                  <a:rPr lang="en-US" altLang="pt-BR" sz="2800" dirty="0" err="1"/>
                  <a:t>definido</a:t>
                </a:r>
                <a:r>
                  <a:rPr lang="en-US" altLang="pt-BR" sz="2800" dirty="0"/>
                  <a:t> </a:t>
                </a:r>
                <a:r>
                  <a:rPr lang="en-US" altLang="pt-BR" sz="2800" dirty="0" err="1"/>
                  <a:t>previamente</a:t>
                </a:r>
                <a:r>
                  <a:rPr lang="en-US" altLang="pt-BR" sz="2800" dirty="0"/>
                  <a:t> e de um valor </a:t>
                </a:r>
                <a:r>
                  <a:rPr lang="en-US" altLang="pt-BR" sz="2800" dirty="0" err="1"/>
                  <a:t>aleatório</a:t>
                </a:r>
                <a:r>
                  <a:rPr lang="en-US" altLang="pt-BR" sz="2800" dirty="0"/>
                  <a:t> q </a:t>
                </a:r>
                <a:r>
                  <a:rPr lang="en-US" altLang="pt-BR" sz="2800" dirty="0">
                    <a:sym typeface="Symbol" panose="05050102010706020507" pitchFamily="18" charset="2"/>
                  </a:rPr>
                  <a:t></a:t>
                </a:r>
                <a:r>
                  <a:rPr lang="en-US" altLang="pt-BR" sz="2800" dirty="0"/>
                  <a:t> [0, 1] </a:t>
                </a:r>
                <a:r>
                  <a:rPr lang="en-US" altLang="pt-BR" sz="2800" dirty="0" err="1"/>
                  <a:t>obtido</a:t>
                </a:r>
                <a:r>
                  <a:rPr lang="en-US" altLang="pt-BR" sz="2800" dirty="0"/>
                  <a:t> a </a:t>
                </a:r>
                <a:r>
                  <a:rPr lang="en-US" altLang="pt-BR" sz="2800" dirty="0" err="1"/>
                  <a:t>cada</a:t>
                </a:r>
                <a:r>
                  <a:rPr lang="en-US" altLang="pt-BR" sz="2800" dirty="0"/>
                  <a:t> </a:t>
                </a:r>
                <a:r>
                  <a:rPr lang="en-US" altLang="pt-BR" sz="2800" dirty="0" err="1"/>
                  <a:t>escolha</a:t>
                </a:r>
                <a:r>
                  <a:rPr lang="en-US" altLang="pt-BR" sz="2800" dirty="0"/>
                  <a:t>:</a:t>
                </a:r>
              </a:p>
              <a:p>
                <a:pPr marL="806461" lvl="1" indent="-457211" eaLnBrk="1" hangingPunct="1">
                  <a:lnSpc>
                    <a:spcPct val="90000"/>
                  </a:lnSpc>
                </a:pPr>
                <a:r>
                  <a:rPr lang="en-US" altLang="pt-BR" sz="2400" dirty="0"/>
                  <a:t>Se q ≤ q</a:t>
                </a:r>
                <a:r>
                  <a:rPr lang="en-US" altLang="pt-BR" sz="2400" baseline="-25000" dirty="0"/>
                  <a:t>0</a:t>
                </a:r>
                <a:r>
                  <a:rPr lang="en-US" altLang="pt-BR" sz="2400" dirty="0"/>
                  <a:t>, </a:t>
                </a:r>
                <a:r>
                  <a:rPr lang="en-US" altLang="pt-BR" sz="2400" dirty="0" err="1"/>
                  <a:t>então</a:t>
                </a:r>
                <a:r>
                  <a:rPr lang="en-US" altLang="pt-BR" sz="2400" dirty="0"/>
                  <a:t> a </a:t>
                </a:r>
                <a:r>
                  <a:rPr lang="en-US" altLang="pt-BR" sz="2400" dirty="0" err="1"/>
                  <a:t>escolha</a:t>
                </a:r>
                <a:r>
                  <a:rPr lang="en-US" altLang="pt-BR" sz="2400" dirty="0"/>
                  <a:t> da </a:t>
                </a:r>
                <a:r>
                  <a:rPr lang="en-US" altLang="pt-BR" sz="2400" dirty="0" err="1"/>
                  <a:t>cidade</a:t>
                </a:r>
                <a:r>
                  <a:rPr lang="en-US" altLang="pt-BR" sz="2400" dirty="0"/>
                  <a:t> </a:t>
                </a:r>
                <a:r>
                  <a:rPr lang="en-US" altLang="pt-BR" sz="2400" i="1" dirty="0"/>
                  <a:t>c</a:t>
                </a:r>
                <a:r>
                  <a:rPr lang="en-US" altLang="pt-BR" sz="2400" dirty="0"/>
                  <a:t> é </a:t>
                </a:r>
                <a:r>
                  <a:rPr lang="en-US" altLang="pt-BR" sz="2400" dirty="0" err="1"/>
                  <a:t>gulosa</a:t>
                </a:r>
                <a:r>
                  <a:rPr lang="en-US" altLang="pt-BR" sz="2400" dirty="0"/>
                  <a:t>:</a:t>
                </a:r>
              </a:p>
              <a:p>
                <a:pPr marL="1101736" lvl="2" indent="-457211" eaLnBrk="1" hangingPunct="1">
                  <a:lnSpc>
                    <a:spcPct val="90000"/>
                  </a:lnSpc>
                </a:pPr>
                <a:r>
                  <a:rPr lang="en-US" altLang="pt-BR" sz="2100" i="1" dirty="0"/>
                  <a:t>c</a:t>
                </a:r>
                <a:r>
                  <a:rPr lang="en-US" altLang="pt-BR" sz="2100" dirty="0"/>
                  <a:t> = argmax{(</a:t>
                </a:r>
                <a:r>
                  <a:rPr lang="pt-BR" altLang="pt-BR" sz="2100" dirty="0">
                    <a:sym typeface="Symbol" panose="05050102010706020507" pitchFamily="18" charset="2"/>
                  </a:rPr>
                  <a:t></a:t>
                </a:r>
                <a:r>
                  <a:rPr lang="pt-BR" altLang="pt-BR" sz="2100" baseline="-25000" dirty="0" err="1"/>
                  <a:t>ij</a:t>
                </a:r>
                <a:r>
                  <a:rPr lang="pt-BR" altLang="pt-BR" sz="2100" dirty="0"/>
                  <a:t>)</a:t>
                </a:r>
                <a:r>
                  <a:rPr lang="pt-BR" altLang="pt-BR" sz="2100" baseline="30000" dirty="0">
                    <a:sym typeface="Symbol" panose="05050102010706020507" pitchFamily="18" charset="2"/>
                  </a:rPr>
                  <a:t></a:t>
                </a:r>
                <a:r>
                  <a:rPr lang="en-US" altLang="pt-BR" sz="2100" dirty="0"/>
                  <a:t> </a:t>
                </a:r>
                <a:r>
                  <a:rPr lang="en-US" altLang="pt-BR" sz="2100" dirty="0">
                    <a:sym typeface="Symbol" panose="05050102010706020507" pitchFamily="18" charset="2"/>
                  </a:rPr>
                  <a:t></a:t>
                </a:r>
                <a:r>
                  <a:rPr lang="en-US" altLang="pt-BR" sz="2100" dirty="0"/>
                  <a:t> (</a:t>
                </a:r>
                <a:r>
                  <a:rPr lang="en-US" altLang="pt-BR" sz="2100" dirty="0">
                    <a:sym typeface="Symbol" panose="05050102010706020507" pitchFamily="18" charset="2"/>
                  </a:rPr>
                  <a:t></a:t>
                </a:r>
                <a:r>
                  <a:rPr lang="pt-BR" altLang="pt-BR" sz="2100" baseline="-25000" dirty="0" err="1"/>
                  <a:t>ij</a:t>
                </a:r>
                <a:r>
                  <a:rPr lang="pt-BR" altLang="pt-BR" sz="2100" dirty="0"/>
                  <a:t>)</a:t>
                </a:r>
                <a:r>
                  <a:rPr lang="pt-BR" altLang="pt-BR" sz="2100" baseline="30000" dirty="0">
                    <a:sym typeface="Symbol" panose="05050102010706020507" pitchFamily="18" charset="2"/>
                  </a:rPr>
                  <a:t></a:t>
                </a:r>
                <a:r>
                  <a:rPr lang="en-US" altLang="pt-BR" sz="2100" dirty="0"/>
                  <a:t> 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pt-BR" sz="21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altLang="pt-BR" sz="21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pt-BR" sz="21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∈ℵ</m:t>
                        </m:r>
                      </m:e>
                      <m:sub>
                        <m:r>
                          <a:rPr lang="pt-BR" altLang="pt-BR" sz="21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pt-BR" altLang="pt-BR" sz="21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en-US" altLang="pt-BR" sz="2100" dirty="0"/>
                  <a:t>}</a:t>
                </a:r>
              </a:p>
              <a:p>
                <a:pPr marL="1101736" lvl="2" indent="-457211" eaLnBrk="1" hangingPunct="1">
                  <a:lnSpc>
                    <a:spcPct val="90000"/>
                  </a:lnSpc>
                </a:pPr>
                <a:r>
                  <a:rPr lang="en-US" altLang="pt-BR" sz="2100" dirty="0" err="1"/>
                  <a:t>Isto</a:t>
                </a:r>
                <a:r>
                  <a:rPr lang="en-US" altLang="pt-BR" sz="2100" dirty="0"/>
                  <a:t> é, </a:t>
                </a:r>
                <a:r>
                  <a:rPr lang="en-US" altLang="pt-BR" sz="2100" i="1" dirty="0"/>
                  <a:t>c</a:t>
                </a:r>
                <a:r>
                  <a:rPr lang="en-US" altLang="pt-BR" sz="2100" dirty="0"/>
                  <a:t> é a </a:t>
                </a:r>
                <a:r>
                  <a:rPr lang="en-US" altLang="pt-BR" sz="2100" dirty="0" err="1"/>
                  <a:t>cidade</a:t>
                </a:r>
                <a:r>
                  <a:rPr lang="en-US" altLang="pt-BR" sz="2100" dirty="0"/>
                  <a:t> com </a:t>
                </a:r>
                <a:r>
                  <a:rPr lang="en-US" altLang="pt-BR" sz="2100" dirty="0" err="1"/>
                  <a:t>maior</a:t>
                </a:r>
                <a:r>
                  <a:rPr lang="en-US" altLang="pt-BR" sz="2100" dirty="0"/>
                  <a:t> </a:t>
                </a:r>
                <a:r>
                  <a:rPr lang="en-US" altLang="pt-BR" sz="2100" dirty="0" err="1"/>
                  <a:t>quantidade</a:t>
                </a:r>
                <a:r>
                  <a:rPr lang="en-US" altLang="pt-BR" sz="2100" dirty="0"/>
                  <a:t> de </a:t>
                </a:r>
                <a:r>
                  <a:rPr lang="en-US" altLang="pt-BR" sz="2100" dirty="0" err="1"/>
                  <a:t>feromônio</a:t>
                </a:r>
                <a:r>
                  <a:rPr lang="en-US" altLang="pt-BR" sz="2100" dirty="0"/>
                  <a:t> por </a:t>
                </a:r>
                <a:r>
                  <a:rPr lang="en-US" altLang="pt-BR" sz="2100" dirty="0" err="1"/>
                  <a:t>unidade</a:t>
                </a:r>
                <a:r>
                  <a:rPr lang="en-US" altLang="pt-BR" sz="2100" dirty="0"/>
                  <a:t> de </a:t>
                </a:r>
                <a:r>
                  <a:rPr lang="en-US" altLang="pt-BR" sz="2100" dirty="0" err="1"/>
                  <a:t>distância</a:t>
                </a:r>
                <a:endParaRPr lang="en-US" altLang="pt-BR" sz="2800" dirty="0"/>
              </a:p>
              <a:p>
                <a:pPr marL="806461" lvl="1" indent="-457211" eaLnBrk="1" hangingPunct="1">
                  <a:lnSpc>
                    <a:spcPct val="90000"/>
                  </a:lnSpc>
                </a:pPr>
                <a:r>
                  <a:rPr lang="en-US" altLang="pt-BR" sz="2400" dirty="0"/>
                  <a:t>Se q &gt; q</a:t>
                </a:r>
                <a:r>
                  <a:rPr lang="en-US" altLang="pt-BR" sz="2400" baseline="-25000" dirty="0"/>
                  <a:t>0</a:t>
                </a:r>
                <a:r>
                  <a:rPr lang="en-US" altLang="pt-BR" sz="2400" dirty="0"/>
                  <a:t>, </a:t>
                </a:r>
                <a:r>
                  <a:rPr lang="en-US" altLang="pt-BR" sz="2400" dirty="0" err="1"/>
                  <a:t>então</a:t>
                </a:r>
                <a:r>
                  <a:rPr lang="en-US" altLang="pt-BR" sz="2400" dirty="0"/>
                  <a:t> a </a:t>
                </a:r>
                <a:r>
                  <a:rPr lang="en-US" altLang="pt-BR" sz="2400" dirty="0" err="1"/>
                  <a:t>cidade</a:t>
                </a:r>
                <a:r>
                  <a:rPr lang="en-US" altLang="pt-BR" sz="2400" dirty="0"/>
                  <a:t> </a:t>
                </a:r>
                <a:r>
                  <a:rPr lang="en-US" altLang="pt-BR" sz="2400" i="1" dirty="0"/>
                  <a:t>c</a:t>
                </a:r>
                <a:r>
                  <a:rPr lang="en-US" altLang="pt-BR" sz="2400" dirty="0"/>
                  <a:t> é </a:t>
                </a:r>
                <a:r>
                  <a:rPr lang="en-US" altLang="pt-BR" sz="2400" dirty="0" err="1"/>
                  <a:t>escolhida</a:t>
                </a:r>
                <a:r>
                  <a:rPr lang="en-US" altLang="pt-BR" sz="2400" dirty="0"/>
                  <a:t> de </a:t>
                </a:r>
                <a:r>
                  <a:rPr lang="en-US" altLang="pt-BR" sz="2400" dirty="0" err="1"/>
                  <a:t>acordo</a:t>
                </a:r>
                <a:r>
                  <a:rPr lang="en-US" altLang="pt-BR" sz="2400" dirty="0"/>
                  <a:t> com a </a:t>
                </a:r>
                <a:r>
                  <a:rPr lang="en-US" altLang="pt-BR" sz="2400" dirty="0" err="1"/>
                  <a:t>regra</a:t>
                </a:r>
                <a:r>
                  <a:rPr lang="en-US" altLang="pt-BR" sz="2400" dirty="0"/>
                  <a:t> de </a:t>
                </a:r>
                <a:r>
                  <a:rPr lang="en-US" altLang="pt-BR" sz="2400" dirty="0" err="1"/>
                  <a:t>probabilidade</a:t>
                </a:r>
                <a:r>
                  <a:rPr lang="en-US" altLang="pt-BR" sz="2400" dirty="0"/>
                  <a:t> </a:t>
                </a:r>
                <a:r>
                  <a:rPr lang="en-US" altLang="pt-BR" sz="2400" dirty="0" err="1"/>
                  <a:t>estabelecida</a:t>
                </a:r>
                <a:r>
                  <a:rPr lang="en-US" altLang="pt-BR" sz="2400" dirty="0"/>
                  <a:t> </a:t>
                </a:r>
                <a:r>
                  <a:rPr lang="en-US" altLang="pt-BR" sz="2400" dirty="0" err="1"/>
                  <a:t>anteriormente</a:t>
                </a:r>
                <a:r>
                  <a:rPr lang="en-US" altLang="pt-BR" sz="2400" dirty="0"/>
                  <a:t>:</a:t>
                </a:r>
              </a:p>
              <a:p>
                <a:pPr marL="457211" indent="-457211" eaLnBrk="1" hangingPunct="1">
                  <a:lnSpc>
                    <a:spcPct val="90000"/>
                  </a:lnSpc>
                </a:pPr>
                <a:endParaRPr lang="en-US" altLang="pt-BR" sz="2800" dirty="0"/>
              </a:p>
              <a:p>
                <a:pPr marL="457211" indent="-457211" eaLnBrk="1" hangingPunct="1">
                  <a:lnSpc>
                    <a:spcPct val="90000"/>
                  </a:lnSpc>
                </a:pPr>
                <a:endParaRPr lang="en-US" altLang="pt-BR" sz="2800" dirty="0"/>
              </a:p>
              <a:p>
                <a:pPr marL="457211" indent="-457211" eaLnBrk="1" hangingPunct="1">
                  <a:lnSpc>
                    <a:spcPct val="90000"/>
                  </a:lnSpc>
                </a:pPr>
                <a:endParaRPr lang="en-US" altLang="pt-BR" sz="2800" dirty="0"/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pt-BR" altLang="pt-BR" sz="1939" dirty="0"/>
              </a:p>
            </p:txBody>
          </p:sp>
        </mc:Choice>
        <mc:Fallback>
          <p:sp>
            <p:nvSpPr>
              <p:cNvPr id="32773" name="Rectangle 3">
                <a:extLst>
                  <a:ext uri="{FF2B5EF4-FFF2-40B4-BE49-F238E27FC236}">
                    <a16:creationId xmlns:a16="http://schemas.microsoft.com/office/drawing/2014/main" id="{4F76C316-7D1F-4F60-9364-18AB2406DE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46856" y="1772816"/>
                <a:ext cx="8229600" cy="4072303"/>
              </a:xfrm>
              <a:blipFill>
                <a:blip r:embed="rId3"/>
                <a:stretch>
                  <a:fillRect l="-593" t="-2695" r="-1778" b="-1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9850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>
            <a:extLst>
              <a:ext uri="{FF2B5EF4-FFF2-40B4-BE49-F238E27FC236}">
                <a16:creationId xmlns:a16="http://schemas.microsoft.com/office/drawing/2014/main" id="{BB52BD95-0515-42E5-82E0-CA717CD7A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338" y="263769"/>
            <a:ext cx="7543800" cy="1195754"/>
          </a:xfrm>
        </p:spPr>
        <p:txBody>
          <a:bodyPr/>
          <a:lstStyle/>
          <a:p>
            <a:pPr algn="ctr" eaLnBrk="1" hangingPunct="1"/>
            <a:r>
              <a:rPr lang="pt-BR" altLang="pt-BR" sz="3600" i="1" dirty="0" err="1"/>
              <a:t>Ant</a:t>
            </a:r>
            <a:r>
              <a:rPr lang="pt-BR" altLang="pt-BR" sz="3600" i="1" dirty="0"/>
              <a:t> </a:t>
            </a:r>
            <a:r>
              <a:rPr lang="pt-BR" altLang="pt-BR" sz="3600" i="1" dirty="0" err="1"/>
              <a:t>Colony</a:t>
            </a:r>
            <a:r>
              <a:rPr lang="pt-BR" altLang="pt-BR" sz="3600" i="1" dirty="0"/>
              <a:t> System </a:t>
            </a:r>
            <a:r>
              <a:rPr lang="pt-BR" altLang="pt-BR" sz="3600" dirty="0"/>
              <a:t>(ACS)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4F76C316-7D1F-4F60-9364-18AB2406D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856" y="1772816"/>
            <a:ext cx="8229600" cy="4072303"/>
          </a:xfrm>
        </p:spPr>
        <p:txBody>
          <a:bodyPr/>
          <a:lstStyle/>
          <a:p>
            <a:pPr marL="457211" indent="-457211" eaLnBrk="1" hangingPunct="1">
              <a:lnSpc>
                <a:spcPct val="90000"/>
              </a:lnSpc>
            </a:pPr>
            <a:r>
              <a:rPr lang="en-US" altLang="pt-BR" sz="2800" dirty="0"/>
              <a:t>Com </a:t>
            </a:r>
            <a:r>
              <a:rPr lang="en-US" altLang="pt-BR" sz="2800" dirty="0" err="1"/>
              <a:t>esta</a:t>
            </a:r>
            <a:r>
              <a:rPr lang="en-US" altLang="pt-BR" sz="2800" dirty="0"/>
              <a:t> </a:t>
            </a:r>
            <a:r>
              <a:rPr lang="en-US" altLang="pt-BR" sz="2800" dirty="0" err="1"/>
              <a:t>escolha</a:t>
            </a:r>
            <a:r>
              <a:rPr lang="en-US" altLang="pt-BR" sz="2800" dirty="0"/>
              <a:t>, </a:t>
            </a:r>
            <a:r>
              <a:rPr lang="en-US" altLang="pt-BR" sz="2800" dirty="0" err="1"/>
              <a:t>faz</a:t>
            </a:r>
            <a:r>
              <a:rPr lang="en-US" altLang="pt-BR" sz="2800" dirty="0"/>
              <a:t>-se um </a:t>
            </a:r>
            <a:r>
              <a:rPr lang="en-US" altLang="pt-BR" sz="2800" dirty="0" err="1"/>
              <a:t>balanço</a:t>
            </a:r>
            <a:r>
              <a:rPr lang="en-US" altLang="pt-BR" sz="2800" dirty="0"/>
              <a:t> entre </a:t>
            </a:r>
            <a:r>
              <a:rPr lang="en-US" altLang="pt-BR" sz="2800" dirty="0" err="1"/>
              <a:t>intensificação</a:t>
            </a:r>
            <a:r>
              <a:rPr lang="en-US" altLang="pt-BR" sz="2800" dirty="0"/>
              <a:t> e </a:t>
            </a:r>
            <a:r>
              <a:rPr lang="en-US" altLang="pt-BR" sz="2800" dirty="0" err="1"/>
              <a:t>diversificação</a:t>
            </a:r>
            <a:endParaRPr lang="en-US" altLang="pt-BR" sz="2800" dirty="0"/>
          </a:p>
          <a:p>
            <a:pPr marL="806461" lvl="1" indent="-457211" eaLnBrk="1" hangingPunct="1">
              <a:lnSpc>
                <a:spcPct val="90000"/>
              </a:lnSpc>
            </a:pPr>
            <a:r>
              <a:rPr lang="en-US" altLang="pt-BR" sz="2400" dirty="0"/>
              <a:t>A </a:t>
            </a:r>
            <a:r>
              <a:rPr lang="en-US" altLang="pt-BR" sz="2400" dirty="0" err="1"/>
              <a:t>intensificação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ocorre</a:t>
            </a:r>
            <a:r>
              <a:rPr lang="en-US" altLang="pt-BR" sz="2400" dirty="0"/>
              <a:t> com a </a:t>
            </a:r>
            <a:r>
              <a:rPr lang="en-US" altLang="pt-BR" sz="2400" dirty="0" err="1"/>
              <a:t>escolha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gulosa</a:t>
            </a:r>
            <a:endParaRPr lang="en-US" altLang="pt-BR" sz="2400" dirty="0"/>
          </a:p>
          <a:p>
            <a:pPr marL="806461" lvl="1" indent="-457211" eaLnBrk="1" hangingPunct="1">
              <a:lnSpc>
                <a:spcPct val="90000"/>
              </a:lnSpc>
            </a:pPr>
            <a:r>
              <a:rPr lang="en-US" altLang="pt-BR" sz="2400" dirty="0"/>
              <a:t>A </a:t>
            </a:r>
            <a:r>
              <a:rPr lang="en-US" altLang="pt-BR" sz="2400" dirty="0" err="1"/>
              <a:t>diversificação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ocorre</a:t>
            </a:r>
            <a:r>
              <a:rPr lang="en-US" altLang="pt-BR" sz="2400" dirty="0"/>
              <a:t> com a </a:t>
            </a:r>
            <a:r>
              <a:rPr lang="en-US" altLang="pt-BR" sz="2400" dirty="0" err="1"/>
              <a:t>escolha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proporcional</a:t>
            </a:r>
            <a:r>
              <a:rPr lang="en-US" altLang="pt-BR" sz="2400" dirty="0"/>
              <a:t> à </a:t>
            </a:r>
            <a:r>
              <a:rPr lang="en-US" altLang="pt-BR" sz="2400" dirty="0" err="1"/>
              <a:t>probabilidade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associada</a:t>
            </a:r>
            <a:r>
              <a:rPr lang="en-US" altLang="pt-BR" sz="2400" dirty="0"/>
              <a:t> à </a:t>
            </a:r>
            <a:r>
              <a:rPr lang="en-US" altLang="pt-BR" sz="2400" dirty="0" err="1"/>
              <a:t>cada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cidade</a:t>
            </a:r>
            <a:endParaRPr lang="en-US" altLang="pt-BR" sz="2400" dirty="0"/>
          </a:p>
          <a:p>
            <a:pPr marL="457211" indent="-457211" eaLnBrk="1" hangingPunct="1">
              <a:lnSpc>
                <a:spcPct val="90000"/>
              </a:lnSpc>
            </a:pPr>
            <a:r>
              <a:rPr lang="en-US" altLang="pt-BR" sz="2800" dirty="0" err="1"/>
              <a:t>Esta</a:t>
            </a:r>
            <a:r>
              <a:rPr lang="en-US" altLang="pt-BR" sz="2800" dirty="0"/>
              <a:t> </a:t>
            </a:r>
            <a:r>
              <a:rPr lang="en-US" altLang="pt-BR" sz="2800" dirty="0" err="1"/>
              <a:t>versão</a:t>
            </a:r>
            <a:r>
              <a:rPr lang="en-US" altLang="pt-BR" sz="2800" dirty="0"/>
              <a:t> </a:t>
            </a:r>
            <a:r>
              <a:rPr lang="en-US" altLang="pt-BR" sz="2800" dirty="0" err="1"/>
              <a:t>considera</a:t>
            </a:r>
            <a:r>
              <a:rPr lang="en-US" altLang="pt-BR" sz="2800" dirty="0"/>
              <a:t> a </a:t>
            </a:r>
            <a:r>
              <a:rPr lang="en-US" altLang="pt-BR" sz="2800" dirty="0" err="1"/>
              <a:t>possibilidade</a:t>
            </a:r>
            <a:r>
              <a:rPr lang="en-US" altLang="pt-BR" sz="2800" dirty="0"/>
              <a:t> de </a:t>
            </a:r>
            <a:r>
              <a:rPr lang="en-US" altLang="pt-BR" sz="2800" dirty="0" err="1"/>
              <a:t>aplicar</a:t>
            </a:r>
            <a:r>
              <a:rPr lang="en-US" altLang="pt-BR" sz="2800" dirty="0"/>
              <a:t> </a:t>
            </a:r>
            <a:r>
              <a:rPr lang="en-US" altLang="pt-BR" sz="2800" dirty="0" err="1"/>
              <a:t>busca</a:t>
            </a:r>
            <a:r>
              <a:rPr lang="en-US" altLang="pt-BR" sz="2800" dirty="0"/>
              <a:t> local </a:t>
            </a:r>
            <a:r>
              <a:rPr lang="en-US" altLang="pt-BR" sz="2800" dirty="0" err="1"/>
              <a:t>na</a:t>
            </a:r>
            <a:r>
              <a:rPr lang="en-US" altLang="pt-BR" sz="2800" dirty="0"/>
              <a:t> </a:t>
            </a:r>
            <a:r>
              <a:rPr lang="en-US" altLang="pt-BR" sz="2800" dirty="0" err="1"/>
              <a:t>rota</a:t>
            </a:r>
            <a:r>
              <a:rPr lang="en-US" altLang="pt-BR" sz="2800" dirty="0"/>
              <a:t> de </a:t>
            </a:r>
            <a:r>
              <a:rPr lang="en-US" altLang="pt-BR" sz="2800" dirty="0" err="1"/>
              <a:t>cada</a:t>
            </a:r>
            <a:r>
              <a:rPr lang="en-US" altLang="pt-BR" sz="2800" dirty="0"/>
              <a:t> </a:t>
            </a:r>
            <a:r>
              <a:rPr lang="en-US" altLang="pt-BR" sz="2800" dirty="0" err="1"/>
              <a:t>formiga</a:t>
            </a:r>
            <a:endParaRPr lang="en-US" altLang="pt-BR" sz="2800" dirty="0"/>
          </a:p>
        </p:txBody>
      </p:sp>
    </p:spTree>
    <p:extLst>
      <p:ext uri="{BB962C8B-B14F-4D97-AF65-F5344CB8AC3E}">
        <p14:creationId xmlns:p14="http://schemas.microsoft.com/office/powerpoint/2010/main" val="3862757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dirty="0"/>
              <a:t>Colônia de Formigas</a:t>
            </a:r>
            <a:br>
              <a:rPr lang="pt-BR" altLang="pt-BR" dirty="0"/>
            </a:br>
            <a:r>
              <a:rPr lang="pt-BR" altLang="pt-BR" dirty="0"/>
              <a:t>(</a:t>
            </a:r>
            <a:r>
              <a:rPr lang="pt-BR" altLang="pt-BR" i="1" dirty="0" err="1"/>
              <a:t>Ant</a:t>
            </a:r>
            <a:r>
              <a:rPr lang="pt-BR" altLang="pt-BR" dirty="0"/>
              <a:t> </a:t>
            </a:r>
            <a:r>
              <a:rPr lang="pt-BR" altLang="pt-BR" i="1" dirty="0" err="1"/>
              <a:t>Colonies</a:t>
            </a:r>
            <a:r>
              <a:rPr lang="pt-BR" altLang="pt-BR" dirty="0"/>
              <a:t>)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dirty="0"/>
              <a:t>Método de busca populacional</a:t>
            </a:r>
          </a:p>
          <a:p>
            <a:pPr eaLnBrk="1" hangingPunct="1"/>
            <a:r>
              <a:rPr lang="pt-BR" altLang="pt-BR" sz="2800" dirty="0"/>
              <a:t>Proposto por </a:t>
            </a:r>
            <a:r>
              <a:rPr lang="pt-BR" altLang="pt-BR" sz="2800" dirty="0" err="1"/>
              <a:t>Dorigo</a:t>
            </a:r>
            <a:r>
              <a:rPr lang="pt-BR" altLang="pt-BR" sz="2800" dirty="0"/>
              <a:t> et al. (1991)</a:t>
            </a:r>
          </a:p>
          <a:p>
            <a:pPr eaLnBrk="1" hangingPunct="1"/>
            <a:r>
              <a:rPr lang="pt-BR" altLang="pt-BR" sz="2800" dirty="0">
                <a:solidFill>
                  <a:srgbClr val="FF0000"/>
                </a:solidFill>
              </a:rPr>
              <a:t>Princípio</a:t>
            </a:r>
            <a:r>
              <a:rPr lang="pt-BR" altLang="pt-BR" sz="2800" dirty="0"/>
              <a:t>: </a:t>
            </a:r>
          </a:p>
          <a:p>
            <a:pPr lvl="1" eaLnBrk="1" hangingPunct="1"/>
            <a:r>
              <a:rPr lang="pt-BR" altLang="pt-BR" sz="2400" dirty="0"/>
              <a:t>Simula o comportamento de um conjunto de agentes (</a:t>
            </a:r>
            <a:r>
              <a:rPr lang="pt-BR" altLang="pt-BR" sz="2400" dirty="0">
                <a:solidFill>
                  <a:srgbClr val="FF0000"/>
                </a:solidFill>
              </a:rPr>
              <a:t>formigas</a:t>
            </a:r>
            <a:r>
              <a:rPr lang="pt-BR" altLang="pt-BR" sz="2400" dirty="0"/>
              <a:t>) que se cooperam para resolver um problema de otimização por meio de comunicações muito simples</a:t>
            </a:r>
          </a:p>
          <a:p>
            <a:pPr lvl="1" eaLnBrk="1" hangingPunct="1"/>
            <a:r>
              <a:rPr lang="pt-BR" altLang="pt-BR" sz="2400" dirty="0"/>
              <a:t>Ao deslocaram-se as formigas deixam um rastro (substância chamada </a:t>
            </a:r>
            <a:r>
              <a:rPr lang="pt-BR" altLang="pt-BR" sz="2400" dirty="0">
                <a:solidFill>
                  <a:srgbClr val="FF0000"/>
                </a:solidFill>
              </a:rPr>
              <a:t>feromônio</a:t>
            </a:r>
            <a:r>
              <a:rPr lang="pt-BR" altLang="pt-BR" sz="2400" dirty="0"/>
              <a:t>), que é usado para comunicaram-se quimicamente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>
            <a:extLst>
              <a:ext uri="{FF2B5EF4-FFF2-40B4-BE49-F238E27FC236}">
                <a16:creationId xmlns:a16="http://schemas.microsoft.com/office/drawing/2014/main" id="{BB52BD95-0515-42E5-82E0-CA717CD7A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338" y="263769"/>
            <a:ext cx="7543800" cy="1195754"/>
          </a:xfrm>
        </p:spPr>
        <p:txBody>
          <a:bodyPr/>
          <a:lstStyle/>
          <a:p>
            <a:pPr algn="ctr" eaLnBrk="1" hangingPunct="1"/>
            <a:r>
              <a:rPr lang="pt-BR" altLang="pt-BR" sz="3600" i="1" dirty="0"/>
              <a:t>Rank-</a:t>
            </a:r>
            <a:r>
              <a:rPr lang="pt-BR" altLang="pt-BR" sz="3600" i="1" dirty="0" err="1"/>
              <a:t>based</a:t>
            </a:r>
            <a:r>
              <a:rPr lang="pt-BR" altLang="pt-BR" sz="3600" i="1" dirty="0"/>
              <a:t> </a:t>
            </a:r>
            <a:r>
              <a:rPr lang="pt-BR" altLang="pt-BR" sz="3600" i="1" dirty="0" err="1"/>
              <a:t>Ant</a:t>
            </a:r>
            <a:r>
              <a:rPr lang="pt-BR" altLang="pt-BR" sz="3600" i="1" dirty="0"/>
              <a:t> System (</a:t>
            </a:r>
            <a:r>
              <a:rPr lang="pt-BR" altLang="pt-BR" sz="3600" i="1" dirty="0" err="1"/>
              <a:t>AS</a:t>
            </a:r>
            <a:r>
              <a:rPr lang="pt-BR" altLang="pt-BR" sz="3600" i="1" baseline="-25000" dirty="0" err="1"/>
              <a:t>rank</a:t>
            </a:r>
            <a:r>
              <a:rPr lang="pt-BR" altLang="pt-BR" sz="3600" i="1" dirty="0"/>
              <a:t>)</a:t>
            </a:r>
            <a:endParaRPr lang="pt-BR" altLang="pt-BR" sz="3600" dirty="0"/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4F76C316-7D1F-4F60-9364-18AB2406D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856" y="1772816"/>
            <a:ext cx="8229600" cy="4072303"/>
          </a:xfrm>
        </p:spPr>
        <p:txBody>
          <a:bodyPr/>
          <a:lstStyle/>
          <a:p>
            <a:pPr marL="355618" indent="-386871" eaLnBrk="1" hangingPunct="1">
              <a:lnSpc>
                <a:spcPct val="90000"/>
              </a:lnSpc>
            </a:pPr>
            <a:r>
              <a:rPr lang="en-US" altLang="pt-BR" sz="2431" dirty="0" err="1"/>
              <a:t>Assim</a:t>
            </a:r>
            <a:r>
              <a:rPr lang="en-US" altLang="pt-BR" sz="2431" dirty="0"/>
              <a:t> </a:t>
            </a:r>
            <a:r>
              <a:rPr lang="en-US" altLang="pt-BR" sz="2431" dirty="0" err="1"/>
              <a:t>como</a:t>
            </a:r>
            <a:r>
              <a:rPr lang="en-US" altLang="pt-BR" sz="2431" dirty="0"/>
              <a:t> no AS, </a:t>
            </a:r>
            <a:r>
              <a:rPr lang="en-US" altLang="pt-BR" sz="2431" dirty="0" err="1"/>
              <a:t>atualiza</a:t>
            </a:r>
            <a:r>
              <a:rPr lang="en-US" altLang="pt-BR" sz="2431" dirty="0"/>
              <a:t>-se o </a:t>
            </a:r>
            <a:r>
              <a:rPr lang="en-US" altLang="pt-BR" sz="2431" dirty="0" err="1"/>
              <a:t>feromônio</a:t>
            </a:r>
            <a:r>
              <a:rPr lang="en-US" altLang="pt-BR" sz="2431" dirty="0"/>
              <a:t> </a:t>
            </a:r>
            <a:r>
              <a:rPr lang="en-US" altLang="pt-BR" sz="2431" dirty="0" err="1"/>
              <a:t>ao</a:t>
            </a:r>
            <a:r>
              <a:rPr lang="en-US" altLang="pt-BR" sz="2431" dirty="0"/>
              <a:t> final da </a:t>
            </a:r>
            <a:r>
              <a:rPr lang="en-US" altLang="pt-BR" sz="2431" dirty="0" err="1"/>
              <a:t>iteração</a:t>
            </a:r>
            <a:r>
              <a:rPr lang="en-US" altLang="pt-BR" sz="2431" dirty="0"/>
              <a:t> de </a:t>
            </a:r>
            <a:r>
              <a:rPr lang="en-US" altLang="pt-BR" sz="2431" dirty="0" err="1"/>
              <a:t>todas</a:t>
            </a:r>
            <a:r>
              <a:rPr lang="en-US" altLang="pt-BR" sz="2431" dirty="0"/>
              <a:t> as </a:t>
            </a:r>
            <a:r>
              <a:rPr lang="en-US" altLang="pt-BR" sz="2431" dirty="0" err="1"/>
              <a:t>formigas</a:t>
            </a:r>
            <a:endParaRPr lang="en-US" altLang="pt-BR" sz="2431" dirty="0"/>
          </a:p>
          <a:p>
            <a:pPr marL="355618" indent="-386871" eaLnBrk="1" hangingPunct="1">
              <a:lnSpc>
                <a:spcPct val="90000"/>
              </a:lnSpc>
            </a:pPr>
            <a:r>
              <a:rPr lang="en-US" altLang="pt-BR" sz="2431" dirty="0" err="1"/>
              <a:t>Somente</a:t>
            </a:r>
            <a:r>
              <a:rPr lang="en-US" altLang="pt-BR" sz="2431" dirty="0"/>
              <a:t> as </a:t>
            </a:r>
            <a:r>
              <a:rPr lang="en-US" altLang="pt-BR" sz="2431" dirty="0" err="1">
                <a:sym typeface="Symbol" panose="05050102010706020507" pitchFamily="18" charset="2"/>
              </a:rPr>
              <a:t>formigas</a:t>
            </a:r>
            <a:r>
              <a:rPr lang="en-US" altLang="pt-BR" sz="2431" dirty="0">
                <a:sym typeface="Symbol" panose="05050102010706020507" pitchFamily="18" charset="2"/>
              </a:rPr>
              <a:t> </a:t>
            </a:r>
            <a:r>
              <a:rPr lang="en-US" altLang="pt-BR" sz="2431" dirty="0" err="1">
                <a:sym typeface="Symbol" panose="05050102010706020507" pitchFamily="18" charset="2"/>
              </a:rPr>
              <a:t>associadas</a:t>
            </a:r>
            <a:r>
              <a:rPr lang="en-US" altLang="pt-BR" sz="2431" dirty="0">
                <a:sym typeface="Symbol" panose="05050102010706020507" pitchFamily="18" charset="2"/>
              </a:rPr>
              <a:t> </a:t>
            </a:r>
            <a:r>
              <a:rPr lang="en-US" altLang="pt-BR" sz="2431" dirty="0" err="1">
                <a:sym typeface="Symbol" panose="05050102010706020507" pitchFamily="18" charset="2"/>
              </a:rPr>
              <a:t>às</a:t>
            </a:r>
            <a:r>
              <a:rPr lang="en-US" altLang="pt-BR" sz="2431" dirty="0"/>
              <a:t> </a:t>
            </a:r>
            <a:r>
              <a:rPr lang="en-US" altLang="pt-BR" sz="2431" dirty="0">
                <a:sym typeface="Symbol" panose="05050102010706020507" pitchFamily="18" charset="2"/>
              </a:rPr>
              <a:t>-1 </a:t>
            </a:r>
            <a:r>
              <a:rPr lang="en-US" altLang="pt-BR" sz="2431" dirty="0" err="1">
                <a:sym typeface="Symbol" panose="05050102010706020507" pitchFamily="18" charset="2"/>
              </a:rPr>
              <a:t>melhores</a:t>
            </a:r>
            <a:r>
              <a:rPr lang="en-US" altLang="pt-BR" sz="2431" dirty="0">
                <a:sym typeface="Symbol" panose="05050102010706020507" pitchFamily="18" charset="2"/>
              </a:rPr>
              <a:t> </a:t>
            </a:r>
            <a:r>
              <a:rPr lang="en-US" altLang="pt-BR" sz="2431" dirty="0" err="1">
                <a:sym typeface="Symbol" panose="05050102010706020507" pitchFamily="18" charset="2"/>
              </a:rPr>
              <a:t>rotas</a:t>
            </a:r>
            <a:r>
              <a:rPr lang="en-US" altLang="pt-BR" sz="2431" dirty="0">
                <a:sym typeface="Symbol" panose="05050102010706020507" pitchFamily="18" charset="2"/>
              </a:rPr>
              <a:t> ( &lt; </a:t>
            </a:r>
            <a:r>
              <a:rPr lang="en-US" altLang="pt-BR" sz="2431" i="1" dirty="0">
                <a:sym typeface="Symbol" panose="05050102010706020507" pitchFamily="18" charset="2"/>
              </a:rPr>
              <a:t>m</a:t>
            </a:r>
            <a:r>
              <a:rPr lang="en-US" altLang="pt-BR" sz="2431" dirty="0">
                <a:sym typeface="Symbol" panose="05050102010706020507" pitchFamily="18" charset="2"/>
              </a:rPr>
              <a:t>) e à </a:t>
            </a:r>
            <a:r>
              <a:rPr lang="en-US" altLang="pt-BR" sz="2431" dirty="0" err="1">
                <a:sym typeface="Symbol" panose="05050102010706020507" pitchFamily="18" charset="2"/>
              </a:rPr>
              <a:t>melhor</a:t>
            </a:r>
            <a:r>
              <a:rPr lang="en-US" altLang="pt-BR" sz="2431" dirty="0">
                <a:sym typeface="Symbol" panose="05050102010706020507" pitchFamily="18" charset="2"/>
              </a:rPr>
              <a:t> </a:t>
            </a:r>
            <a:r>
              <a:rPr lang="en-US" altLang="pt-BR" sz="2431" dirty="0" err="1">
                <a:sym typeface="Symbol" panose="05050102010706020507" pitchFamily="18" charset="2"/>
              </a:rPr>
              <a:t>rota</a:t>
            </a:r>
            <a:r>
              <a:rPr lang="en-US" altLang="pt-BR" sz="2431" dirty="0">
                <a:sym typeface="Symbol" panose="05050102010706020507" pitchFamily="18" charset="2"/>
              </a:rPr>
              <a:t> global </a:t>
            </a:r>
            <a:r>
              <a:rPr lang="en-US" altLang="pt-BR" sz="2431" dirty="0" err="1">
                <a:sym typeface="Symbol" panose="05050102010706020507" pitchFamily="18" charset="2"/>
              </a:rPr>
              <a:t>podem</a:t>
            </a:r>
            <a:r>
              <a:rPr lang="en-US" altLang="pt-BR" sz="2431" dirty="0">
                <a:sym typeface="Symbol" panose="05050102010706020507" pitchFamily="18" charset="2"/>
              </a:rPr>
              <a:t> </a:t>
            </a:r>
            <a:r>
              <a:rPr lang="en-US" altLang="pt-BR" sz="2431" dirty="0" err="1">
                <a:sym typeface="Symbol" panose="05050102010706020507" pitchFamily="18" charset="2"/>
              </a:rPr>
              <a:t>depositar</a:t>
            </a:r>
            <a:r>
              <a:rPr lang="en-US" altLang="pt-BR" sz="2431" dirty="0">
                <a:sym typeface="Symbol" panose="05050102010706020507" pitchFamily="18" charset="2"/>
              </a:rPr>
              <a:t> </a:t>
            </a:r>
            <a:r>
              <a:rPr lang="en-US" altLang="pt-BR" sz="2431" dirty="0" err="1">
                <a:sym typeface="Symbol" panose="05050102010706020507" pitchFamily="18" charset="2"/>
              </a:rPr>
              <a:t>feromônio</a:t>
            </a:r>
            <a:r>
              <a:rPr lang="en-US" altLang="pt-BR" sz="2431" dirty="0">
                <a:sym typeface="Symbol" panose="05050102010706020507" pitchFamily="18" charset="2"/>
              </a:rPr>
              <a:t>: </a:t>
            </a:r>
          </a:p>
          <a:p>
            <a:pPr marL="355618" indent="-386871" eaLnBrk="1" hangingPunct="1">
              <a:lnSpc>
                <a:spcPct val="90000"/>
              </a:lnSpc>
            </a:pPr>
            <a:endParaRPr lang="en-US" altLang="pt-BR" sz="2431" dirty="0">
              <a:sym typeface="Symbol" panose="05050102010706020507" pitchFamily="18" charset="2"/>
            </a:endParaRPr>
          </a:p>
          <a:p>
            <a:pPr marL="1000143" lvl="2" indent="-386871" eaLnBrk="1" hangingPunct="1">
              <a:lnSpc>
                <a:spcPct val="90000"/>
              </a:lnSpc>
            </a:pPr>
            <a:endParaRPr lang="en-US" altLang="pt-BR" sz="1731" dirty="0"/>
          </a:p>
          <a:p>
            <a:pPr marL="704868" lvl="1" indent="-386871" eaLnBrk="1" hangingPunct="1">
              <a:lnSpc>
                <a:spcPct val="90000"/>
              </a:lnSpc>
            </a:pPr>
            <a:endParaRPr lang="en-US" altLang="pt-BR" sz="2031" dirty="0"/>
          </a:p>
          <a:p>
            <a:pPr marL="704868" lvl="1" indent="-386871" eaLnBrk="1" hangingPunct="1">
              <a:lnSpc>
                <a:spcPct val="90000"/>
              </a:lnSpc>
            </a:pPr>
            <a:endParaRPr lang="en-US" altLang="pt-BR" sz="2031" dirty="0"/>
          </a:p>
          <a:p>
            <a:pPr marL="1009676" lvl="2" indent="-369286" eaLnBrk="1" hangingPunct="1">
              <a:lnSpc>
                <a:spcPct val="90000"/>
              </a:lnSpc>
            </a:pPr>
            <a:r>
              <a:rPr lang="pt-BR" altLang="pt-BR" sz="1939" dirty="0">
                <a:solidFill>
                  <a:srgbClr val="FF0000"/>
                </a:solidFill>
                <a:sym typeface="Symbol" panose="05050102010706020507" pitchFamily="18" charset="2"/>
              </a:rPr>
              <a:t></a:t>
            </a:r>
            <a:r>
              <a:rPr lang="pt-BR" altLang="pt-BR" sz="1939" baseline="-25000" dirty="0" err="1">
                <a:solidFill>
                  <a:srgbClr val="FF0000"/>
                </a:solidFill>
              </a:rPr>
              <a:t>ij</a:t>
            </a:r>
            <a:r>
              <a:rPr lang="pt-BR" altLang="pt-BR" sz="1939" baseline="30000" dirty="0" err="1">
                <a:solidFill>
                  <a:srgbClr val="FF0000"/>
                </a:solidFill>
              </a:rPr>
              <a:t>gb</a:t>
            </a:r>
            <a:r>
              <a:rPr lang="pt-BR" altLang="pt-BR" sz="1846" dirty="0">
                <a:solidFill>
                  <a:srgbClr val="FF0000"/>
                </a:solidFill>
              </a:rPr>
              <a:t> </a:t>
            </a:r>
            <a:r>
              <a:rPr lang="en-US" altLang="pt-BR" sz="1939" dirty="0"/>
              <a:t> : </a:t>
            </a:r>
            <a:r>
              <a:rPr lang="en-US" altLang="pt-BR" sz="1939" dirty="0" err="1"/>
              <a:t>trilha</a:t>
            </a:r>
            <a:r>
              <a:rPr lang="en-US" altLang="pt-BR" sz="1939" dirty="0"/>
              <a:t> de </a:t>
            </a:r>
            <a:r>
              <a:rPr lang="en-US" altLang="pt-BR" sz="1939" dirty="0" err="1"/>
              <a:t>feromônio</a:t>
            </a:r>
            <a:r>
              <a:rPr lang="en-US" altLang="pt-BR" sz="1939" dirty="0"/>
              <a:t> </a:t>
            </a:r>
            <a:r>
              <a:rPr lang="en-US" altLang="pt-BR" sz="1939" dirty="0" err="1"/>
              <a:t>deixada</a:t>
            </a:r>
            <a:r>
              <a:rPr lang="en-US" altLang="pt-BR" sz="1939" dirty="0"/>
              <a:t> pela </a:t>
            </a:r>
            <a:r>
              <a:rPr lang="en-US" altLang="pt-BR" sz="1939" dirty="0" err="1"/>
              <a:t>formiga</a:t>
            </a:r>
            <a:r>
              <a:rPr lang="en-US" altLang="pt-BR" sz="1939" dirty="0"/>
              <a:t> que </a:t>
            </a:r>
            <a:r>
              <a:rPr lang="en-US" altLang="pt-BR" sz="1939" dirty="0" err="1"/>
              <a:t>produziu</a:t>
            </a:r>
            <a:r>
              <a:rPr lang="en-US" altLang="pt-BR" sz="1939" dirty="0"/>
              <a:t> a </a:t>
            </a:r>
            <a:r>
              <a:rPr lang="en-US" altLang="pt-BR" sz="1939" dirty="0" err="1"/>
              <a:t>melhor</a:t>
            </a:r>
            <a:r>
              <a:rPr lang="en-US" altLang="pt-BR" sz="1939" dirty="0"/>
              <a:t> </a:t>
            </a:r>
            <a:r>
              <a:rPr lang="en-US" altLang="pt-BR" sz="1939" dirty="0" err="1"/>
              <a:t>solução</a:t>
            </a:r>
            <a:r>
              <a:rPr lang="en-US" altLang="pt-BR" sz="1939" dirty="0"/>
              <a:t> global </a:t>
            </a:r>
            <a:r>
              <a:rPr lang="en-US" altLang="pt-BR" sz="1939" dirty="0" err="1"/>
              <a:t>até</a:t>
            </a:r>
            <a:r>
              <a:rPr lang="en-US" altLang="pt-BR" sz="1939" dirty="0"/>
              <a:t> </a:t>
            </a:r>
            <a:r>
              <a:rPr lang="en-US" altLang="pt-BR" sz="1939" dirty="0" err="1"/>
              <a:t>então</a:t>
            </a:r>
            <a:endParaRPr lang="en-US" altLang="pt-BR" sz="1939" dirty="0"/>
          </a:p>
          <a:p>
            <a:pPr marL="704868" lvl="1" indent="-386871" eaLnBrk="1" hangingPunct="1">
              <a:lnSpc>
                <a:spcPct val="90000"/>
              </a:lnSpc>
            </a:pPr>
            <a:endParaRPr lang="pt-BR" altLang="pt-BR" sz="2031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F3D105E4-DEAD-4B95-A392-FAF167C0E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777040"/>
            <a:ext cx="6840415" cy="948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6885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>
            <a:extLst>
              <a:ext uri="{FF2B5EF4-FFF2-40B4-BE49-F238E27FC236}">
                <a16:creationId xmlns:a16="http://schemas.microsoft.com/office/drawing/2014/main" id="{BB52BD95-0515-42E5-82E0-CA717CD7A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338" y="263769"/>
            <a:ext cx="7543800" cy="1195754"/>
          </a:xfrm>
        </p:spPr>
        <p:txBody>
          <a:bodyPr/>
          <a:lstStyle/>
          <a:p>
            <a:pPr eaLnBrk="1" hangingPunct="1"/>
            <a:r>
              <a:rPr lang="pt-BR" altLang="pt-BR" sz="3600" dirty="0"/>
              <a:t>Colônia de Formigas aplicada ao Problema do Caixeiro Viajante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4F76C316-7D1F-4F60-9364-18AB2406D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8229600" cy="4072303"/>
          </a:xfrm>
        </p:spPr>
        <p:txBody>
          <a:bodyPr/>
          <a:lstStyle/>
          <a:p>
            <a:pPr marL="704868" lvl="1" indent="-386871" eaLnBrk="1" hangingPunct="1">
              <a:lnSpc>
                <a:spcPct val="90000"/>
              </a:lnSpc>
            </a:pPr>
            <a:r>
              <a:rPr lang="pt-BR" altLang="pt-BR" sz="2031" dirty="0"/>
              <a:t>Vídeo explicativo do método disponível em: </a:t>
            </a:r>
            <a:r>
              <a:rPr lang="pt-BR" altLang="pt-BR" sz="2031" dirty="0">
                <a:hlinkClick r:id="rId2"/>
              </a:rPr>
              <a:t>https://www.youtube.com/watch?v=sDBe6R0axAY&amp;t=0s</a:t>
            </a:r>
            <a:endParaRPr lang="pt-BR" altLang="pt-BR" sz="2031" dirty="0"/>
          </a:p>
          <a:p>
            <a:pPr marL="317997" lvl="1" indent="0" eaLnBrk="1" hangingPunct="1">
              <a:lnSpc>
                <a:spcPct val="90000"/>
              </a:lnSpc>
              <a:buNone/>
            </a:pPr>
            <a:endParaRPr lang="pt-BR" altLang="pt-BR" sz="2031" dirty="0"/>
          </a:p>
          <a:p>
            <a:pPr marL="704868" lvl="1" indent="-386871" eaLnBrk="1" hangingPunct="1">
              <a:lnSpc>
                <a:spcPct val="90000"/>
              </a:lnSpc>
            </a:pPr>
            <a:endParaRPr lang="pt-BR" altLang="pt-BR" sz="2031" dirty="0"/>
          </a:p>
        </p:txBody>
      </p:sp>
    </p:spTree>
    <p:extLst>
      <p:ext uri="{BB962C8B-B14F-4D97-AF65-F5344CB8AC3E}">
        <p14:creationId xmlns:p14="http://schemas.microsoft.com/office/powerpoint/2010/main" val="274507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AC28C13-D76D-4794-8814-806EA90F7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dirty="0"/>
              <a:t>Rota das formigas ao encontrarem um alimento</a:t>
            </a:r>
          </a:p>
        </p:txBody>
      </p:sp>
      <p:graphicFrame>
        <p:nvGraphicFramePr>
          <p:cNvPr id="8195" name="Object 5">
            <a:extLst>
              <a:ext uri="{FF2B5EF4-FFF2-40B4-BE49-F238E27FC236}">
                <a16:creationId xmlns:a16="http://schemas.microsoft.com/office/drawing/2014/main" id="{9A233BD7-1AC7-4650-89A0-A6AA07194183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57200" y="2538046"/>
          <a:ext cx="8229600" cy="2696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m de bitmap" r:id="rId3" imgW="5095238" imgH="1647619" progId="Paint.Picture">
                  <p:embed/>
                </p:oleObj>
              </mc:Choice>
              <mc:Fallback>
                <p:oleObj name="Imagem de bitmap" r:id="rId3" imgW="5095238" imgH="1647619" progId="Paint.Picture">
                  <p:embed/>
                  <p:pic>
                    <p:nvPicPr>
                      <p:cNvPr id="8195" name="Object 5">
                        <a:extLst>
                          <a:ext uri="{FF2B5EF4-FFF2-40B4-BE49-F238E27FC236}">
                            <a16:creationId xmlns:a16="http://schemas.microsoft.com/office/drawing/2014/main" id="{9A233BD7-1AC7-4650-89A0-A6AA071941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38046"/>
                        <a:ext cx="8229600" cy="2696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D261F6F-2102-4077-8EA1-14817681A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/>
              <a:t>Rota das formigas ao encontrarem um alimento</a:t>
            </a:r>
          </a:p>
        </p:txBody>
      </p:sp>
      <p:graphicFrame>
        <p:nvGraphicFramePr>
          <p:cNvPr id="10243" name="Object 3">
            <a:extLst>
              <a:ext uri="{FF2B5EF4-FFF2-40B4-BE49-F238E27FC236}">
                <a16:creationId xmlns:a16="http://schemas.microsoft.com/office/drawing/2014/main" id="{34554E54-AD72-4DE5-9FA2-EF8C593286D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57200" y="2538046"/>
          <a:ext cx="8229600" cy="2696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m de bitmap" r:id="rId3" imgW="5095238" imgH="1647619" progId="Paint.Picture">
                  <p:embed/>
                </p:oleObj>
              </mc:Choice>
              <mc:Fallback>
                <p:oleObj name="Imagem de bitmap" r:id="rId3" imgW="5095238" imgH="1647619" progId="Paint.Picture">
                  <p:embed/>
                  <p:pic>
                    <p:nvPicPr>
                      <p:cNvPr id="10243" name="Object 3">
                        <a:extLst>
                          <a:ext uri="{FF2B5EF4-FFF2-40B4-BE49-F238E27FC236}">
                            <a16:creationId xmlns:a16="http://schemas.microsoft.com/office/drawing/2014/main" id="{34554E54-AD72-4DE5-9FA2-EF8C593286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38046"/>
                        <a:ext cx="8229600" cy="2696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EA15421-4DDA-4B75-A504-58B4EE7B12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/>
              <a:t>Formigas encontram um obstáculo</a:t>
            </a:r>
          </a:p>
        </p:txBody>
      </p:sp>
      <p:graphicFrame>
        <p:nvGraphicFramePr>
          <p:cNvPr id="12291" name="Object 3">
            <a:extLst>
              <a:ext uri="{FF2B5EF4-FFF2-40B4-BE49-F238E27FC236}">
                <a16:creationId xmlns:a16="http://schemas.microsoft.com/office/drawing/2014/main" id="{82F3A66F-7F39-4E06-BD9F-0CAB85E85169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57200" y="2538046"/>
          <a:ext cx="8229600" cy="2696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m de bitmap" r:id="rId3" imgW="5095238" imgH="1647619" progId="Paint.Picture">
                  <p:embed/>
                </p:oleObj>
              </mc:Choice>
              <mc:Fallback>
                <p:oleObj name="Imagem de bitmap" r:id="rId3" imgW="5095238" imgH="1647619" progId="Paint.Picture">
                  <p:embed/>
                  <p:pic>
                    <p:nvPicPr>
                      <p:cNvPr id="12291" name="Object 3">
                        <a:extLst>
                          <a:ext uri="{FF2B5EF4-FFF2-40B4-BE49-F238E27FC236}">
                            <a16:creationId xmlns:a16="http://schemas.microsoft.com/office/drawing/2014/main" id="{82F3A66F-7F39-4E06-BD9F-0CAB85E851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38046"/>
                        <a:ext cx="8229600" cy="2696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99ABA4B-26F9-491C-A4B9-FC50B3250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/>
              <a:t>Posicionamento das formigas ao encontrarem um obstáculo</a:t>
            </a:r>
          </a:p>
        </p:txBody>
      </p:sp>
      <p:graphicFrame>
        <p:nvGraphicFramePr>
          <p:cNvPr id="14339" name="Object 3">
            <a:extLst>
              <a:ext uri="{FF2B5EF4-FFF2-40B4-BE49-F238E27FC236}">
                <a16:creationId xmlns:a16="http://schemas.microsoft.com/office/drawing/2014/main" id="{27204E18-5BAD-4BBA-986C-B6DA307D357B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57200" y="2538046"/>
          <a:ext cx="8229600" cy="2696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m de bitmap" r:id="rId3" imgW="5095238" imgH="1647619" progId="Paint.Picture">
                  <p:embed/>
                </p:oleObj>
              </mc:Choice>
              <mc:Fallback>
                <p:oleObj name="Imagem de bitmap" r:id="rId3" imgW="5095238" imgH="1647619" progId="Paint.Picture">
                  <p:embed/>
                  <p:pic>
                    <p:nvPicPr>
                      <p:cNvPr id="14339" name="Object 3">
                        <a:extLst>
                          <a:ext uri="{FF2B5EF4-FFF2-40B4-BE49-F238E27FC236}">
                            <a16:creationId xmlns:a16="http://schemas.microsoft.com/office/drawing/2014/main" id="{27204E18-5BAD-4BBA-986C-B6DA307D35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38046"/>
                        <a:ext cx="8229600" cy="2696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79BD7E2-4352-4325-8893-8E3A1A80D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/>
              <a:t>Posicionamento das formigas ao encontrarem um obstáculo</a:t>
            </a:r>
          </a:p>
        </p:txBody>
      </p:sp>
      <p:graphicFrame>
        <p:nvGraphicFramePr>
          <p:cNvPr id="16387" name="Object 3">
            <a:extLst>
              <a:ext uri="{FF2B5EF4-FFF2-40B4-BE49-F238E27FC236}">
                <a16:creationId xmlns:a16="http://schemas.microsoft.com/office/drawing/2014/main" id="{3B6110BE-2073-49A7-8F2C-E684EEE3D1F7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57200" y="2538046"/>
          <a:ext cx="8229600" cy="2696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m de bitmap" r:id="rId3" imgW="5095238" imgH="1647619" progId="Paint.Picture">
                  <p:embed/>
                </p:oleObj>
              </mc:Choice>
              <mc:Fallback>
                <p:oleObj name="Imagem de bitmap" r:id="rId3" imgW="5095238" imgH="1647619" progId="Paint.Picture">
                  <p:embed/>
                  <p:pic>
                    <p:nvPicPr>
                      <p:cNvPr id="16387" name="Object 3">
                        <a:extLst>
                          <a:ext uri="{FF2B5EF4-FFF2-40B4-BE49-F238E27FC236}">
                            <a16:creationId xmlns:a16="http://schemas.microsoft.com/office/drawing/2014/main" id="{3B6110BE-2073-49A7-8F2C-E684EEE3D1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38046"/>
                        <a:ext cx="8229600" cy="2696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95E111E-BB27-4FB4-9514-34F05A430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/>
              <a:t>Posicionamento das formigas ao encontrarem um obstáculo</a:t>
            </a:r>
          </a:p>
        </p:txBody>
      </p:sp>
      <p:graphicFrame>
        <p:nvGraphicFramePr>
          <p:cNvPr id="18435" name="Object 3">
            <a:extLst>
              <a:ext uri="{FF2B5EF4-FFF2-40B4-BE49-F238E27FC236}">
                <a16:creationId xmlns:a16="http://schemas.microsoft.com/office/drawing/2014/main" id="{725E9BD8-6374-4076-9F6F-650EC666834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57200" y="2538046"/>
          <a:ext cx="8229600" cy="2696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m de bitmap" r:id="rId3" imgW="5095238" imgH="1647619" progId="Paint.Picture">
                  <p:embed/>
                </p:oleObj>
              </mc:Choice>
              <mc:Fallback>
                <p:oleObj name="Imagem de bitmap" r:id="rId3" imgW="5095238" imgH="1647619" progId="Paint.Picture">
                  <p:embed/>
                  <p:pic>
                    <p:nvPicPr>
                      <p:cNvPr id="18435" name="Object 3">
                        <a:extLst>
                          <a:ext uri="{FF2B5EF4-FFF2-40B4-BE49-F238E27FC236}">
                            <a16:creationId xmlns:a16="http://schemas.microsoft.com/office/drawing/2014/main" id="{725E9BD8-6374-4076-9F6F-650EC66683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38046"/>
                        <a:ext cx="8229600" cy="2696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F5D2A5E-E847-4367-89E4-43FD383352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/>
              <a:t>Rota final das formigas após um certo tempo</a:t>
            </a:r>
          </a:p>
        </p:txBody>
      </p:sp>
      <p:graphicFrame>
        <p:nvGraphicFramePr>
          <p:cNvPr id="20483" name="Object 3">
            <a:extLst>
              <a:ext uri="{FF2B5EF4-FFF2-40B4-BE49-F238E27FC236}">
                <a16:creationId xmlns:a16="http://schemas.microsoft.com/office/drawing/2014/main" id="{0C31DED3-CA27-42AE-B2CC-119F7F7F51BE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57200" y="2538046"/>
          <a:ext cx="8229600" cy="2696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m de bitmap" r:id="rId3" imgW="5095238" imgH="1647619" progId="Paint.Picture">
                  <p:embed/>
                </p:oleObj>
              </mc:Choice>
              <mc:Fallback>
                <p:oleObj name="Imagem de bitmap" r:id="rId3" imgW="5095238" imgH="1647619" progId="Paint.Picture">
                  <p:embed/>
                  <p:pic>
                    <p:nvPicPr>
                      <p:cNvPr id="20483" name="Object 3">
                        <a:extLst>
                          <a:ext uri="{FF2B5EF4-FFF2-40B4-BE49-F238E27FC236}">
                            <a16:creationId xmlns:a16="http://schemas.microsoft.com/office/drawing/2014/main" id="{0C31DED3-CA27-42AE-B2CC-119F7F7F51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38046"/>
                        <a:ext cx="8229600" cy="2696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10315</TotalTime>
  <Words>1195</Words>
  <Application>Microsoft Office PowerPoint</Application>
  <PresentationFormat>Apresentação na tela (4:3)</PresentationFormat>
  <Paragraphs>112</Paragraphs>
  <Slides>21</Slides>
  <Notes>15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7" baseType="lpstr">
      <vt:lpstr>Arial</vt:lpstr>
      <vt:lpstr>Cambria Math</vt:lpstr>
      <vt:lpstr>Times New Roman</vt:lpstr>
      <vt:lpstr>Wingdings</vt:lpstr>
      <vt:lpstr>Rede</vt:lpstr>
      <vt:lpstr>Imagem de bitmap</vt:lpstr>
      <vt:lpstr>Colônia de Formigas (Ant Colony Optimization)</vt:lpstr>
      <vt:lpstr>Colônia de Formigas (Ant Colonies)</vt:lpstr>
      <vt:lpstr>Rota das formigas ao encontrarem um alimento</vt:lpstr>
      <vt:lpstr>Rota das formigas ao encontrarem um alimento</vt:lpstr>
      <vt:lpstr>Formigas encontram um obstáculo</vt:lpstr>
      <vt:lpstr>Posicionamento das formigas ao encontrarem um obstáculo</vt:lpstr>
      <vt:lpstr>Posicionamento das formigas ao encontrarem um obstáculo</vt:lpstr>
      <vt:lpstr>Posicionamento das formigas ao encontrarem um obstáculo</vt:lpstr>
      <vt:lpstr>Rota final das formigas após um certo tempo</vt:lpstr>
      <vt:lpstr>Sequência de percursos das formigas até encontrarem o menor caminho</vt:lpstr>
      <vt:lpstr>Colônia de Formigas aplicada ao Problema do Caixeiro Viajante</vt:lpstr>
      <vt:lpstr>Colônia de Formigas aplicada ao Problema do Caixeiro Viajante</vt:lpstr>
      <vt:lpstr>Colônia de Formigas aplicada ao Problema do Caixeiro Viajante</vt:lpstr>
      <vt:lpstr>Colônia de Formigas aplicada ao Problema do Caixeiro Viajante</vt:lpstr>
      <vt:lpstr>Apresentação do PowerPoint</vt:lpstr>
      <vt:lpstr>Colônia de Formigas aplicada ao Problema do Caixeiro Viajante</vt:lpstr>
      <vt:lpstr>Ant Colony System (ACS)</vt:lpstr>
      <vt:lpstr>Ant Colony System (ACS)</vt:lpstr>
      <vt:lpstr>Ant Colony System (ACS)</vt:lpstr>
      <vt:lpstr>Rank-based Ant System (ASrank)</vt:lpstr>
      <vt:lpstr>Colônia de Formigas aplicada ao Problema do Caixeiro Viajante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creator>compaq user</dc:creator>
  <cp:lastModifiedBy>Marcone Jamilson Freitas Souza</cp:lastModifiedBy>
  <cp:revision>1697</cp:revision>
  <cp:lastPrinted>2021-02-07T23:49:41Z</cp:lastPrinted>
  <dcterms:created xsi:type="dcterms:W3CDTF">2003-07-31T18:45:40Z</dcterms:created>
  <dcterms:modified xsi:type="dcterms:W3CDTF">2022-12-02T00:41:36Z</dcterms:modified>
</cp:coreProperties>
</file>