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5" r:id="rId1"/>
  </p:sldMasterIdLst>
  <p:notesMasterIdLst>
    <p:notesMasterId r:id="rId10"/>
  </p:notesMasterIdLst>
  <p:sldIdLst>
    <p:sldId id="256" r:id="rId2"/>
    <p:sldId id="290" r:id="rId3"/>
    <p:sldId id="376" r:id="rId4"/>
    <p:sldId id="291" r:id="rId5"/>
    <p:sldId id="361" r:id="rId6"/>
    <p:sldId id="374" r:id="rId7"/>
    <p:sldId id="375" r:id="rId8"/>
    <p:sldId id="362" r:id="rId9"/>
  </p:sldIdLst>
  <p:sldSz cx="9144000" cy="6858000" type="screen4x3"/>
  <p:notesSz cx="7099300" cy="10234613"/>
  <p:defaultTextStyle>
    <a:defPPr>
      <a:defRPr lang="pt-BR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7" d="100"/>
          <a:sy n="97" d="100"/>
        </p:scale>
        <p:origin x="1650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>
            <a:extLst>
              <a:ext uri="{FF2B5EF4-FFF2-40B4-BE49-F238E27FC236}">
                <a16:creationId xmlns:a16="http://schemas.microsoft.com/office/drawing/2014/main" id="{963085F7-67A3-408C-BAFF-2292CB45E5FC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defTabSz="990600" eaLnBrk="1" hangingPunct="1">
              <a:defRPr sz="1300"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60419" name="Rectangle 3">
            <a:extLst>
              <a:ext uri="{FF2B5EF4-FFF2-40B4-BE49-F238E27FC236}">
                <a16:creationId xmlns:a16="http://schemas.microsoft.com/office/drawing/2014/main" id="{D9C58DE0-70CD-4036-BE90-67D9BEDE9446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 defTabSz="990600" eaLnBrk="1" hangingPunct="1">
              <a:defRPr sz="1300"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F232633A-5BFD-4EF6-AC2D-22B60E98C663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0600" y="768350"/>
            <a:ext cx="5118100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0421" name="Rectangle 5">
            <a:extLst>
              <a:ext uri="{FF2B5EF4-FFF2-40B4-BE49-F238E27FC236}">
                <a16:creationId xmlns:a16="http://schemas.microsoft.com/office/drawing/2014/main" id="{E1C3632C-CD16-4E49-B4E6-722C4FF3792F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en-US" noProof="0"/>
              <a:t>Clique para editar os estilos do texto mestre</a:t>
            </a:r>
          </a:p>
          <a:p>
            <a:pPr lvl="1"/>
            <a:r>
              <a:rPr lang="pt-BR" altLang="en-US" noProof="0"/>
              <a:t>Segundo nível</a:t>
            </a:r>
          </a:p>
          <a:p>
            <a:pPr lvl="2"/>
            <a:r>
              <a:rPr lang="pt-BR" altLang="en-US" noProof="0"/>
              <a:t>Terceiro nível</a:t>
            </a:r>
          </a:p>
          <a:p>
            <a:pPr lvl="3"/>
            <a:r>
              <a:rPr lang="pt-BR" altLang="en-US" noProof="0"/>
              <a:t>Quarto nível</a:t>
            </a:r>
          </a:p>
          <a:p>
            <a:pPr lvl="4"/>
            <a:r>
              <a:rPr lang="pt-BR" altLang="en-US" noProof="0"/>
              <a:t>Quinto nível</a:t>
            </a:r>
          </a:p>
        </p:txBody>
      </p:sp>
      <p:sp>
        <p:nvSpPr>
          <p:cNvPr id="60422" name="Rectangle 6">
            <a:extLst>
              <a:ext uri="{FF2B5EF4-FFF2-40B4-BE49-F238E27FC236}">
                <a16:creationId xmlns:a16="http://schemas.microsoft.com/office/drawing/2014/main" id="{0A6A6B5A-B82A-48E1-91D0-FB5F52DE083A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defTabSz="990600" eaLnBrk="1" hangingPunct="1">
              <a:defRPr sz="1300"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60423" name="Rectangle 7">
            <a:extLst>
              <a:ext uri="{FF2B5EF4-FFF2-40B4-BE49-F238E27FC236}">
                <a16:creationId xmlns:a16="http://schemas.microsoft.com/office/drawing/2014/main" id="{237D67DA-14F9-4637-9D86-EFE6C83D62E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 defTabSz="990600" eaLnBrk="1" hangingPunct="1">
              <a:defRPr sz="1300" smtClean="0"/>
            </a:lvl1pPr>
          </a:lstStyle>
          <a:p>
            <a:pPr>
              <a:defRPr/>
            </a:pPr>
            <a:fld id="{E8C18B90-436E-4DD6-8065-32C51302F03F}" type="slidenum">
              <a:rPr lang="pt-BR" altLang="en-US"/>
              <a:pPr>
                <a:defRPr/>
              </a:pPr>
              <a:t>‹nº›</a:t>
            </a:fld>
            <a:endParaRPr lang="pt-B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6">
            <a:extLst>
              <a:ext uri="{FF2B5EF4-FFF2-40B4-BE49-F238E27FC236}">
                <a16:creationId xmlns:a16="http://schemas.microsoft.com/office/drawing/2014/main" id="{0242ED74-4B7B-43DA-83B4-C3E9D0981EF0}"/>
              </a:ext>
            </a:extLst>
          </p:cNvPr>
          <p:cNvGrpSpPr>
            <a:grpSpLocks/>
          </p:cNvGrpSpPr>
          <p:nvPr/>
        </p:nvGrpSpPr>
        <p:grpSpPr bwMode="auto">
          <a:xfrm>
            <a:off x="0" y="914400"/>
            <a:ext cx="8686800" cy="2514600"/>
            <a:chOff x="0" y="576"/>
            <a:chExt cx="5472" cy="1584"/>
          </a:xfrm>
        </p:grpSpPr>
        <p:sp>
          <p:nvSpPr>
            <p:cNvPr id="5" name="Oval 7">
              <a:extLst>
                <a:ext uri="{FF2B5EF4-FFF2-40B4-BE49-F238E27FC236}">
                  <a16:creationId xmlns:a16="http://schemas.microsoft.com/office/drawing/2014/main" id="{E0F8AF9A-F3E7-4FE8-86B0-6CF25E19A10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" y="576"/>
              <a:ext cx="1584" cy="1584"/>
            </a:xfrm>
            <a:prstGeom prst="ellipse">
              <a:avLst/>
            </a:prstGeom>
            <a:noFill/>
            <a:ln w="12700">
              <a:solidFill>
                <a:schemeClr val="accent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/>
              <a:endParaRPr lang="en-US" altLang="en-US"/>
            </a:p>
          </p:txBody>
        </p:sp>
        <p:sp>
          <p:nvSpPr>
            <p:cNvPr id="6" name="Rectangle 8">
              <a:extLst>
                <a:ext uri="{FF2B5EF4-FFF2-40B4-BE49-F238E27FC236}">
                  <a16:creationId xmlns:a16="http://schemas.microsoft.com/office/drawing/2014/main" id="{3D621BDD-0243-4F37-84AE-1EBB7BAC1BDA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0" y="1056"/>
              <a:ext cx="2976" cy="7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/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7" name="Rectangle 9">
              <a:extLst>
                <a:ext uri="{FF2B5EF4-FFF2-40B4-BE49-F238E27FC236}">
                  <a16:creationId xmlns:a16="http://schemas.microsoft.com/office/drawing/2014/main" id="{E32C5F6E-7FD2-4094-BB4D-B416C9F4BEAA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2496" y="1056"/>
              <a:ext cx="2976" cy="720"/>
            </a:xfrm>
            <a:prstGeom prst="rect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/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8" name="Freeform 10">
              <a:extLst>
                <a:ext uri="{FF2B5EF4-FFF2-40B4-BE49-F238E27FC236}">
                  <a16:creationId xmlns:a16="http://schemas.microsoft.com/office/drawing/2014/main" id="{EED7B212-F633-4B5B-A46A-9EA4A2F0F4D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4" y="960"/>
              <a:ext cx="144" cy="913"/>
            </a:xfrm>
            <a:custGeom>
              <a:avLst/>
              <a:gdLst>
                <a:gd name="T0" fmla="*/ 144 w 1000"/>
                <a:gd name="T1" fmla="*/ 913 h 1000"/>
                <a:gd name="T2" fmla="*/ 0 w 1000"/>
                <a:gd name="T3" fmla="*/ 913 h 1000"/>
                <a:gd name="T4" fmla="*/ 0 w 1000"/>
                <a:gd name="T5" fmla="*/ 0 h 1000"/>
                <a:gd name="T6" fmla="*/ 144 w 1000"/>
                <a:gd name="T7" fmla="*/ 0 h 100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000" h="1000">
                  <a:moveTo>
                    <a:pt x="1000" y="1000"/>
                  </a:moveTo>
                  <a:lnTo>
                    <a:pt x="0" y="1000"/>
                  </a:lnTo>
                  <a:lnTo>
                    <a:pt x="0" y="0"/>
                  </a:lnTo>
                  <a:lnTo>
                    <a:pt x="1000" y="0"/>
                  </a:lnTo>
                </a:path>
              </a:pathLst>
            </a:custGeom>
            <a:noFill/>
            <a:ln w="76200" cmpd="sng">
              <a:solidFill>
                <a:schemeClr val="tx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" name="Freeform 11">
              <a:extLst>
                <a:ext uri="{FF2B5EF4-FFF2-40B4-BE49-F238E27FC236}">
                  <a16:creationId xmlns:a16="http://schemas.microsoft.com/office/drawing/2014/main" id="{32B51BAC-9E4F-4B52-BDFA-07013C962BE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44" y="762"/>
              <a:ext cx="165" cy="864"/>
            </a:xfrm>
            <a:custGeom>
              <a:avLst/>
              <a:gdLst>
                <a:gd name="T0" fmla="*/ 0 w 1000"/>
                <a:gd name="T1" fmla="*/ 0 h 1000"/>
                <a:gd name="T2" fmla="*/ 165 w 1000"/>
                <a:gd name="T3" fmla="*/ 0 h 1000"/>
                <a:gd name="T4" fmla="*/ 165 w 1000"/>
                <a:gd name="T5" fmla="*/ 864 h 1000"/>
                <a:gd name="T6" fmla="*/ 0 w 1000"/>
                <a:gd name="T7" fmla="*/ 864 h 100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000" h="1000">
                  <a:moveTo>
                    <a:pt x="0" y="0"/>
                  </a:moveTo>
                  <a:lnTo>
                    <a:pt x="1000" y="0"/>
                  </a:lnTo>
                  <a:lnTo>
                    <a:pt x="1000" y="1000"/>
                  </a:lnTo>
                  <a:lnTo>
                    <a:pt x="0" y="1000"/>
                  </a:lnTo>
                </a:path>
              </a:pathLst>
            </a:custGeom>
            <a:noFill/>
            <a:ln w="76200" cap="flat" cmpd="sng">
              <a:solidFill>
                <a:schemeClr val="accent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4578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2286000" y="3581400"/>
            <a:ext cx="5638800" cy="1905000"/>
          </a:xfrm>
        </p:spPr>
        <p:txBody>
          <a:bodyPr/>
          <a:lstStyle>
            <a:lvl1pPr marL="0" indent="0">
              <a:buFont typeface="Wingdings" panose="05000000000000000000" pitchFamily="2" charset="2"/>
              <a:buNone/>
              <a:defRPr/>
            </a:lvl1pPr>
          </a:lstStyle>
          <a:p>
            <a:pPr lvl="0"/>
            <a:r>
              <a:rPr lang="pt-BR" altLang="en-US" noProof="0"/>
              <a:t>Clique para editar o estilo do subtítulo mestre</a:t>
            </a:r>
          </a:p>
        </p:txBody>
      </p:sp>
      <p:sp>
        <p:nvSpPr>
          <p:cNvPr id="2458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838200" y="1443038"/>
            <a:ext cx="7086600" cy="1600200"/>
          </a:xfrm>
        </p:spPr>
        <p:txBody>
          <a:bodyPr anchor="ctr"/>
          <a:lstStyle>
            <a:lvl1pPr>
              <a:defRPr/>
            </a:lvl1pPr>
          </a:lstStyle>
          <a:p>
            <a:pPr lvl="0"/>
            <a:r>
              <a:rPr lang="pt-BR" altLang="en-US" noProof="0"/>
              <a:t>Clique para editar o estilo do título mestre</a:t>
            </a:r>
          </a:p>
        </p:txBody>
      </p:sp>
      <p:sp>
        <p:nvSpPr>
          <p:cNvPr id="10" name="Rectangle 3">
            <a:extLst>
              <a:ext uri="{FF2B5EF4-FFF2-40B4-BE49-F238E27FC236}">
                <a16:creationId xmlns:a16="http://schemas.microsoft.com/office/drawing/2014/main" id="{1F5D6E79-38B7-4FB4-9FBD-A9381C48F16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11" name="Rectangle 4">
            <a:extLst>
              <a:ext uri="{FF2B5EF4-FFF2-40B4-BE49-F238E27FC236}">
                <a16:creationId xmlns:a16="http://schemas.microsoft.com/office/drawing/2014/main" id="{45B72D62-3351-45B2-A840-A5DB10E3CA2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12" name="Rectangle 5">
            <a:extLst>
              <a:ext uri="{FF2B5EF4-FFF2-40B4-BE49-F238E27FC236}">
                <a16:creationId xmlns:a16="http://schemas.microsoft.com/office/drawing/2014/main" id="{A1E34F22-E9D8-4210-AC1B-5173B27AA7E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151B29A-A96B-4BDD-B347-FB1D7F2ECF42}" type="slidenum">
              <a:rPr lang="pt-BR" altLang="en-US"/>
              <a:pPr>
                <a:defRPr/>
              </a:pPr>
              <a:t>‹nº›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40492065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4387CFEA-977B-44BA-BA6D-17887843866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1FD052FB-9381-4D4E-B8F2-D8EF866A5D9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6" name="Rectangle 8">
            <a:extLst>
              <a:ext uri="{FF2B5EF4-FFF2-40B4-BE49-F238E27FC236}">
                <a16:creationId xmlns:a16="http://schemas.microsoft.com/office/drawing/2014/main" id="{36F6E9E8-6A44-47D8-AFE0-E0230800E6E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F115E3-7FF3-44B2-A8E2-35AA396D58E7}" type="slidenum">
              <a:rPr lang="pt-BR" altLang="en-US"/>
              <a:pPr>
                <a:defRPr/>
              </a:pPr>
              <a:t>‹nº›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41056850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91313" y="96838"/>
            <a:ext cx="1919287" cy="5999162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931863" y="96838"/>
            <a:ext cx="5607050" cy="5999162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87B39DFE-D283-449A-87C7-58D1C58178A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CA4D08AD-F8C5-48E3-8D5F-07C3A2A9D7C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6" name="Rectangle 8">
            <a:extLst>
              <a:ext uri="{FF2B5EF4-FFF2-40B4-BE49-F238E27FC236}">
                <a16:creationId xmlns:a16="http://schemas.microsoft.com/office/drawing/2014/main" id="{B2AFB7FB-78A1-4062-A74F-9FCCEC729EC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EA697B-C430-4A58-86E3-80275BBC8ECC}" type="slidenum">
              <a:rPr lang="pt-BR" altLang="en-US"/>
              <a:pPr>
                <a:defRPr/>
              </a:pPr>
              <a:t>‹nº›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13763062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F2C08C8A-9D0B-4A89-8AA4-B8BD2910704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7E384E41-AA0B-4568-9BBC-2E645C2717F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6" name="Rectangle 8">
            <a:extLst>
              <a:ext uri="{FF2B5EF4-FFF2-40B4-BE49-F238E27FC236}">
                <a16:creationId xmlns:a16="http://schemas.microsoft.com/office/drawing/2014/main" id="{9854E571-BAC2-4957-863C-0770269DB05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A515FD-3549-4E37-82AE-D0B7D6603988}" type="slidenum">
              <a:rPr lang="pt-BR" altLang="en-US"/>
              <a:pPr>
                <a:defRPr/>
              </a:pPr>
              <a:t>‹nº›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30066816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F28E4FBA-3A34-44B7-98F7-587F637C78F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42D7E9E1-FC7D-4462-9142-DF3EE88942A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6" name="Rectangle 8">
            <a:extLst>
              <a:ext uri="{FF2B5EF4-FFF2-40B4-BE49-F238E27FC236}">
                <a16:creationId xmlns:a16="http://schemas.microsoft.com/office/drawing/2014/main" id="{96400C5F-F7C7-46D8-BF07-6E3C2B8CE9A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D0EEED-631C-4E9F-B722-20953FA39149}" type="slidenum">
              <a:rPr lang="pt-BR" altLang="en-US"/>
              <a:pPr>
                <a:defRPr/>
              </a:pPr>
              <a:t>‹nº›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39297903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949325" y="1981200"/>
            <a:ext cx="3754438" cy="4114800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856163" y="1981200"/>
            <a:ext cx="3754437" cy="4114800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9A9C639A-56AB-4653-8456-24B5896A3B9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D76CA5B8-E856-42B1-A5D1-1085013AAC6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7" name="Rectangle 8">
            <a:extLst>
              <a:ext uri="{FF2B5EF4-FFF2-40B4-BE49-F238E27FC236}">
                <a16:creationId xmlns:a16="http://schemas.microsoft.com/office/drawing/2014/main" id="{7F19E3FF-E16C-49D6-AA2C-56B555368EE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59AB9E-C231-4826-89A2-E6326B07172A}" type="slidenum">
              <a:rPr lang="pt-BR" altLang="en-US"/>
              <a:pPr>
                <a:defRPr/>
              </a:pPr>
              <a:t>‹nº›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3186359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0C795AA-C85E-4151-BDF9-57048ECE487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ABAF53FC-908B-44EE-A0D4-231531A18CE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F1558893-9A0E-4030-A276-4E3CABF29EA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E82933-467A-43AF-A54E-AB39321E4E01}" type="slidenum">
              <a:rPr lang="pt-BR" altLang="en-US"/>
              <a:pPr>
                <a:defRPr/>
              </a:pPr>
              <a:t>‹nº›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26041615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Rectangle 6">
            <a:extLst>
              <a:ext uri="{FF2B5EF4-FFF2-40B4-BE49-F238E27FC236}">
                <a16:creationId xmlns:a16="http://schemas.microsoft.com/office/drawing/2014/main" id="{A6B23D2B-7C88-473A-A0DD-176ABF4F13C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4" name="Rectangle 7">
            <a:extLst>
              <a:ext uri="{FF2B5EF4-FFF2-40B4-BE49-F238E27FC236}">
                <a16:creationId xmlns:a16="http://schemas.microsoft.com/office/drawing/2014/main" id="{C736CD80-9269-4DA9-9A22-FEE30E8497B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5" name="Rectangle 8">
            <a:extLst>
              <a:ext uri="{FF2B5EF4-FFF2-40B4-BE49-F238E27FC236}">
                <a16:creationId xmlns:a16="http://schemas.microsoft.com/office/drawing/2014/main" id="{4BBBC91B-88EA-4A1B-B088-AA66108DCE7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7DE6C6-2A6E-4FC1-A86E-7F0367670FCA}" type="slidenum">
              <a:rPr lang="pt-BR" altLang="en-US"/>
              <a:pPr>
                <a:defRPr/>
              </a:pPr>
              <a:t>‹nº›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15639084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>
            <a:extLst>
              <a:ext uri="{FF2B5EF4-FFF2-40B4-BE49-F238E27FC236}">
                <a16:creationId xmlns:a16="http://schemas.microsoft.com/office/drawing/2014/main" id="{BE0E2A8E-5BB8-4549-BDDC-12380E3D71E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3" name="Rectangle 7">
            <a:extLst>
              <a:ext uri="{FF2B5EF4-FFF2-40B4-BE49-F238E27FC236}">
                <a16:creationId xmlns:a16="http://schemas.microsoft.com/office/drawing/2014/main" id="{EFDABC54-D228-4367-AB05-A31DEF03B45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4" name="Rectangle 8">
            <a:extLst>
              <a:ext uri="{FF2B5EF4-FFF2-40B4-BE49-F238E27FC236}">
                <a16:creationId xmlns:a16="http://schemas.microsoft.com/office/drawing/2014/main" id="{A710479E-89A4-42F8-ABDF-27D03B662A2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8F0233-20E2-4128-9968-9632120F941A}" type="slidenum">
              <a:rPr lang="pt-BR" altLang="en-US"/>
              <a:pPr>
                <a:defRPr/>
              </a:pPr>
              <a:t>‹nº›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36939423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8090D8F3-80D3-4F3A-A02C-DB981B57A82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E1113401-92B9-48E8-BCF1-C4739DA9E76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7" name="Rectangle 8">
            <a:extLst>
              <a:ext uri="{FF2B5EF4-FFF2-40B4-BE49-F238E27FC236}">
                <a16:creationId xmlns:a16="http://schemas.microsoft.com/office/drawing/2014/main" id="{2B2623F0-6BE2-4232-9FAA-20A173508B7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A3A3EB-B09E-4E6D-8449-6999B5F08787}" type="slidenum">
              <a:rPr lang="pt-BR" altLang="en-US"/>
              <a:pPr>
                <a:defRPr/>
              </a:pPr>
              <a:t>‹nº›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1649167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BB2B9659-2368-4A7B-B8B6-EC783EC6430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1ACE723B-43FE-4924-9506-65447495FB0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7" name="Rectangle 8">
            <a:extLst>
              <a:ext uri="{FF2B5EF4-FFF2-40B4-BE49-F238E27FC236}">
                <a16:creationId xmlns:a16="http://schemas.microsoft.com/office/drawing/2014/main" id="{FAC5B2A5-A4C2-41C5-B463-AEF4C3CF5DD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61247A-01F9-41B2-8053-3E6EA779FB29}" type="slidenum">
              <a:rPr lang="pt-BR" altLang="en-US"/>
              <a:pPr>
                <a:defRPr/>
              </a:pPr>
              <a:t>‹nº›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20617728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EDFA7A96-C5A4-421A-886D-2B6FF28F74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377950"/>
            <a:ext cx="2133600" cy="1016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8462D509-D655-441E-8F84-65943BFD96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7800" y="1377950"/>
            <a:ext cx="7239000" cy="101600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6E5D86E3-795E-4C63-A8F0-B70553379C3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931863" y="96838"/>
            <a:ext cx="7158037" cy="1412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en-US"/>
              <a:t>Clique para editar o estilo do título mestre</a:t>
            </a:r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76F985FF-B1D6-41FE-B19E-FC77C13C33D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49325" y="1981200"/>
            <a:ext cx="7661275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en-US"/>
              <a:t>Clique para editar os estilos do texto mestre</a:t>
            </a:r>
          </a:p>
          <a:p>
            <a:pPr lvl="1"/>
            <a:r>
              <a:rPr lang="pt-BR" altLang="en-US"/>
              <a:t>Segundo nível</a:t>
            </a:r>
          </a:p>
          <a:p>
            <a:pPr lvl="2"/>
            <a:r>
              <a:rPr lang="pt-BR" altLang="en-US"/>
              <a:t>Terceiro nível</a:t>
            </a:r>
          </a:p>
          <a:p>
            <a:pPr lvl="3"/>
            <a:r>
              <a:rPr lang="pt-BR" altLang="en-US"/>
              <a:t>Quarto nível</a:t>
            </a:r>
          </a:p>
          <a:p>
            <a:pPr lvl="4"/>
            <a:r>
              <a:rPr lang="pt-BR" altLang="en-US"/>
              <a:t>Quinto nível</a:t>
            </a:r>
          </a:p>
        </p:txBody>
      </p:sp>
      <p:sp>
        <p:nvSpPr>
          <p:cNvPr id="23558" name="Rectangle 6">
            <a:extLst>
              <a:ext uri="{FF2B5EF4-FFF2-40B4-BE49-F238E27FC236}">
                <a16:creationId xmlns:a16="http://schemas.microsoft.com/office/drawing/2014/main" id="{2DFF349B-E0AD-48BF-A294-CD507ECAFFFD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46150" y="6248400"/>
            <a:ext cx="19050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23559" name="Rectangle 7">
            <a:extLst>
              <a:ext uri="{FF2B5EF4-FFF2-40B4-BE49-F238E27FC236}">
                <a16:creationId xmlns:a16="http://schemas.microsoft.com/office/drawing/2014/main" id="{930A0E60-A12F-4B13-A2F2-C6E225654354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23560" name="Rectangle 8">
            <a:extLst>
              <a:ext uri="{FF2B5EF4-FFF2-40B4-BE49-F238E27FC236}">
                <a16:creationId xmlns:a16="http://schemas.microsoft.com/office/drawing/2014/main" id="{5CDB2C8C-7949-4D26-A8BB-EB827B043AF1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056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 smtClean="0"/>
            </a:lvl1pPr>
          </a:lstStyle>
          <a:p>
            <a:pPr>
              <a:defRPr/>
            </a:pPr>
            <a:fld id="{2122C809-176F-416E-9E5E-1786815872EF}" type="slidenum">
              <a:rPr lang="pt-BR" altLang="en-US"/>
              <a:pPr>
                <a:defRPr/>
              </a:pPr>
              <a:t>‹nº›</a:t>
            </a:fld>
            <a:endParaRPr lang="pt-BR" altLang="en-US"/>
          </a:p>
        </p:txBody>
      </p:sp>
      <p:sp>
        <p:nvSpPr>
          <p:cNvPr id="1033" name="Freeform 9">
            <a:extLst>
              <a:ext uri="{FF2B5EF4-FFF2-40B4-BE49-F238E27FC236}">
                <a16:creationId xmlns:a16="http://schemas.microsoft.com/office/drawing/2014/main" id="{E42E8673-5032-4BED-ADB0-256762B128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" y="561975"/>
            <a:ext cx="152400" cy="1066800"/>
          </a:xfrm>
          <a:custGeom>
            <a:avLst/>
            <a:gdLst>
              <a:gd name="T0" fmla="*/ 152400 w 1000"/>
              <a:gd name="T1" fmla="*/ 1066800 h 1000"/>
              <a:gd name="T2" fmla="*/ 0 w 1000"/>
              <a:gd name="T3" fmla="*/ 1066800 h 1000"/>
              <a:gd name="T4" fmla="*/ 0 w 1000"/>
              <a:gd name="T5" fmla="*/ 0 h 1000"/>
              <a:gd name="T6" fmla="*/ 152400 w 1000"/>
              <a:gd name="T7" fmla="*/ 0 h 100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000" h="1000">
                <a:moveTo>
                  <a:pt x="1000" y="1000"/>
                </a:moveTo>
                <a:lnTo>
                  <a:pt x="0" y="1000"/>
                </a:ln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76200" cmpd="sng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4" name="Freeform 10">
            <a:extLst>
              <a:ext uri="{FF2B5EF4-FFF2-40B4-BE49-F238E27FC236}">
                <a16:creationId xmlns:a16="http://schemas.microsoft.com/office/drawing/2014/main" id="{CE10D978-F0D3-4894-848B-74FE5D7825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62938" y="269875"/>
            <a:ext cx="152400" cy="1073150"/>
          </a:xfrm>
          <a:custGeom>
            <a:avLst/>
            <a:gdLst>
              <a:gd name="T0" fmla="*/ 0 w 1000"/>
              <a:gd name="T1" fmla="*/ 0 h 1000"/>
              <a:gd name="T2" fmla="*/ 152400 w 1000"/>
              <a:gd name="T3" fmla="*/ 0 h 1000"/>
              <a:gd name="T4" fmla="*/ 152400 w 1000"/>
              <a:gd name="T5" fmla="*/ 1073150 h 1000"/>
              <a:gd name="T6" fmla="*/ 0 w 1000"/>
              <a:gd name="T7" fmla="*/ 1073150 h 100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000" h="1000">
                <a:moveTo>
                  <a:pt x="0" y="0"/>
                </a:moveTo>
                <a:lnTo>
                  <a:pt x="1000" y="0"/>
                </a:lnTo>
                <a:lnTo>
                  <a:pt x="1000" y="1000"/>
                </a:lnTo>
                <a:lnTo>
                  <a:pt x="0" y="1000"/>
                </a:lnTo>
              </a:path>
            </a:pathLst>
          </a:custGeom>
          <a:noFill/>
          <a:ln w="76200" cap="flat" cmpd="sng">
            <a:solidFill>
              <a:schemeClr val="accent1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447675" indent="-44767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anose="05000000000000000000" pitchFamily="2" charset="2"/>
        <a:buChar char="n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889000" indent="-439738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anose="05000000000000000000" pitchFamily="2" charset="2"/>
        <a:buChar char="¡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293813" indent="-40322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anose="05000000000000000000" pitchFamily="2" charset="2"/>
        <a:buChar char="n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81163" indent="-385763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5000"/>
        <a:buFont typeface="Wingdings" panose="05000000000000000000" pitchFamily="2" charset="2"/>
        <a:buChar char="¡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70100" indent="-3873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anose="05000000000000000000" pitchFamily="2" charset="2"/>
        <a:buChar char="n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decom.ufop.br/prof/marcone/Disciplinas/InteligenciaComputacional/BuscaDispersa.pptx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14B0C0D0-5E2B-40EE-B090-7F396C908A9E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ctr" eaLnBrk="1" hangingPunct="1"/>
            <a:r>
              <a:rPr lang="en-US" altLang="en-US"/>
              <a:t>Busca Dispersa</a:t>
            </a:r>
            <a:br>
              <a:rPr lang="en-US" altLang="en-US"/>
            </a:br>
            <a:r>
              <a:rPr lang="en-US" altLang="en-US"/>
              <a:t>(</a:t>
            </a:r>
            <a:r>
              <a:rPr lang="en-US" altLang="en-US" i="1"/>
              <a:t>Scatter Search</a:t>
            </a:r>
            <a:r>
              <a:rPr lang="en-US" altLang="en-US"/>
              <a:t>)</a:t>
            </a:r>
            <a:endParaRPr lang="pt-BR" altLang="en-US"/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9C9E0061-3FFA-424A-A42C-74DDC52786C4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187450" y="3581400"/>
            <a:ext cx="6737350" cy="2727325"/>
          </a:xfrm>
        </p:spPr>
        <p:txBody>
          <a:bodyPr/>
          <a:lstStyle/>
          <a:p>
            <a:pPr algn="ctr" eaLnBrk="1" hangingPunct="1"/>
            <a:r>
              <a:rPr lang="en-US" altLang="en-US"/>
              <a:t>Marcone Jamilson Freitas Souza</a:t>
            </a:r>
          </a:p>
          <a:p>
            <a:pPr algn="ctr" eaLnBrk="1" hangingPunct="1"/>
            <a:r>
              <a:rPr lang="en-US" altLang="en-US"/>
              <a:t>Puca Huachi Vaz Penna</a:t>
            </a:r>
          </a:p>
          <a:p>
            <a:pPr algn="ctr" eaLnBrk="1" hangingPunct="1"/>
            <a:r>
              <a:rPr lang="en-US" altLang="en-US" sz="2800"/>
              <a:t>Universidade Federal de Ouro Preto</a:t>
            </a:r>
          </a:p>
          <a:p>
            <a:pPr algn="ctr" eaLnBrk="1" hangingPunct="1"/>
            <a:r>
              <a:rPr lang="en-US" altLang="en-US" sz="2800"/>
              <a:t>www.decom.ufop.br/prof/marcone</a:t>
            </a:r>
          </a:p>
          <a:p>
            <a:pPr algn="ctr" eaLnBrk="1" hangingPunct="1"/>
            <a:r>
              <a:rPr lang="en-US" altLang="en-US" sz="2800"/>
              <a:t>E-mails: {marcone,puca}@ufop.edu.br</a:t>
            </a:r>
            <a:endParaRPr lang="pt-BR" altLang="en-US" sz="2800"/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D8ACCC68-EF7D-4963-84CC-A9D1948B82C7}"/>
              </a:ext>
            </a:extLst>
          </p:cNvPr>
          <p:cNvSpPr txBox="1"/>
          <p:nvPr/>
        </p:nvSpPr>
        <p:spPr>
          <a:xfrm>
            <a:off x="432910" y="6237312"/>
            <a:ext cx="7187090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900" dirty="0"/>
              <a:t>Souza, Marcone J. F. Busca Dispersa. Notas de aula de Técnicas </a:t>
            </a:r>
            <a:r>
              <a:rPr lang="pt-BR" sz="900" dirty="0" err="1"/>
              <a:t>Metaheurísticas</a:t>
            </a:r>
            <a:r>
              <a:rPr lang="pt-BR" sz="900" dirty="0"/>
              <a:t> para Otimização Combinatória. Departamento de Computação, Universidade Federal de Ouro Preto, Ouro Preto, 2021. Disponível em </a:t>
            </a:r>
            <a:r>
              <a:rPr lang="pt-BR" sz="900" dirty="0">
                <a:hlinkClick r:id="rId2"/>
              </a:rPr>
              <a:t>http://www.decom.ufop.br/prof/marcone/Disciplinas/InteligenciaComputacional/BuscaDispersa.pptx</a:t>
            </a:r>
            <a:r>
              <a:rPr lang="pt-BR" sz="900" dirty="0"/>
              <a:t> </a:t>
            </a:r>
            <a:endParaRPr lang="en-US" sz="9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A41D591B-55CC-4FEE-8902-464A30FBAEA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Sumário</a:t>
            </a:r>
            <a:endParaRPr lang="pt-BR" altLang="en-US"/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ADD438D9-9560-41E8-83E4-E0396472E69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Introdução</a:t>
            </a:r>
          </a:p>
          <a:p>
            <a:pPr eaLnBrk="1" hangingPunct="1"/>
            <a:r>
              <a:rPr lang="en-US" altLang="en-US"/>
              <a:t>Algoritmo básico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680EC834-EE11-45E9-9765-E55397AD107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Introdução</a:t>
            </a:r>
            <a:endParaRPr lang="pt-BR" altLang="en-US"/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B1B66AFF-B871-45EB-BC88-F25EA6B0D30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 sz="2400" dirty="0" err="1"/>
              <a:t>Método</a:t>
            </a:r>
            <a:r>
              <a:rPr lang="en-US" altLang="en-US" sz="2400" dirty="0"/>
              <a:t> de </a:t>
            </a:r>
            <a:r>
              <a:rPr lang="en-US" altLang="en-US" sz="2400" dirty="0" err="1"/>
              <a:t>busca</a:t>
            </a:r>
            <a:r>
              <a:rPr lang="en-US" altLang="en-US" sz="2400" dirty="0"/>
              <a:t> </a:t>
            </a:r>
            <a:r>
              <a:rPr lang="en-US" altLang="en-US" sz="2400" dirty="0" err="1"/>
              <a:t>populacional</a:t>
            </a:r>
            <a:endParaRPr lang="en-US" altLang="en-US" sz="2400" dirty="0"/>
          </a:p>
          <a:p>
            <a:pPr eaLnBrk="1" hangingPunct="1">
              <a:lnSpc>
                <a:spcPct val="80000"/>
              </a:lnSpc>
            </a:pPr>
            <a:r>
              <a:rPr lang="en-US" altLang="en-US" sz="2400" dirty="0" err="1"/>
              <a:t>Introduzido</a:t>
            </a:r>
            <a:r>
              <a:rPr lang="en-US" altLang="en-US" sz="2400" dirty="0"/>
              <a:t> </a:t>
            </a:r>
            <a:r>
              <a:rPr lang="en-US" altLang="en-US" sz="2400" dirty="0" err="1"/>
              <a:t>em</a:t>
            </a:r>
            <a:r>
              <a:rPr lang="en-US" altLang="en-US" sz="2400" dirty="0"/>
              <a:t> 1977 por Fred Glover </a:t>
            </a:r>
            <a:r>
              <a:rPr lang="en-US" altLang="en-US" sz="2400" dirty="0" err="1"/>
              <a:t>como</a:t>
            </a:r>
            <a:r>
              <a:rPr lang="en-US" altLang="en-US" sz="2400" dirty="0"/>
              <a:t> </a:t>
            </a:r>
            <a:r>
              <a:rPr lang="en-US" altLang="en-US" sz="2400" dirty="0" err="1"/>
              <a:t>heurística</a:t>
            </a:r>
            <a:r>
              <a:rPr lang="en-US" altLang="en-US" sz="2400" dirty="0"/>
              <a:t> para </a:t>
            </a:r>
            <a:r>
              <a:rPr lang="en-US" altLang="en-US" sz="2400" dirty="0" err="1"/>
              <a:t>programação</a:t>
            </a:r>
            <a:r>
              <a:rPr lang="en-US" altLang="en-US" sz="2400" dirty="0"/>
              <a:t> </a:t>
            </a:r>
            <a:r>
              <a:rPr lang="en-US" altLang="en-US" sz="2400" dirty="0" err="1"/>
              <a:t>inteira</a:t>
            </a:r>
            <a:endParaRPr lang="en-US" altLang="en-US" sz="2400" dirty="0"/>
          </a:p>
          <a:p>
            <a:pPr eaLnBrk="1" hangingPunct="1">
              <a:lnSpc>
                <a:spcPct val="80000"/>
              </a:lnSpc>
            </a:pPr>
            <a:r>
              <a:rPr lang="en-US" altLang="en-US" sz="2400" dirty="0" err="1"/>
              <a:t>Difundido</a:t>
            </a:r>
            <a:r>
              <a:rPr lang="en-US" altLang="en-US" sz="2400" dirty="0"/>
              <a:t> por Manuel Laguna, Fred Glover e Rafael Martí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400" dirty="0" err="1"/>
              <a:t>Constrói</a:t>
            </a:r>
            <a:r>
              <a:rPr lang="en-US" altLang="en-US" sz="2400" dirty="0"/>
              <a:t> </a:t>
            </a:r>
            <a:r>
              <a:rPr lang="en-US" altLang="en-US" sz="2400" dirty="0" err="1"/>
              <a:t>soluções</a:t>
            </a:r>
            <a:r>
              <a:rPr lang="en-US" altLang="en-US" sz="2400" dirty="0"/>
              <a:t> pela </a:t>
            </a:r>
            <a:r>
              <a:rPr lang="en-US" altLang="en-US" sz="2400" dirty="0" err="1"/>
              <a:t>combinação</a:t>
            </a:r>
            <a:r>
              <a:rPr lang="en-US" altLang="en-US" sz="2400" dirty="0"/>
              <a:t> de </a:t>
            </a:r>
            <a:r>
              <a:rPr lang="en-US" altLang="en-US" sz="2400" dirty="0" err="1"/>
              <a:t>outras</a:t>
            </a:r>
            <a:r>
              <a:rPr lang="en-US" altLang="en-US" sz="2400" dirty="0"/>
              <a:t> </a:t>
            </a:r>
            <a:r>
              <a:rPr lang="en-US" altLang="en-US" sz="2400" dirty="0" err="1"/>
              <a:t>soluções</a:t>
            </a:r>
            <a:endParaRPr lang="en-US" altLang="en-US" sz="2400" dirty="0"/>
          </a:p>
          <a:p>
            <a:pPr eaLnBrk="1" hangingPunct="1">
              <a:lnSpc>
                <a:spcPct val="80000"/>
              </a:lnSpc>
            </a:pPr>
            <a:r>
              <a:rPr lang="en-US" altLang="en-US" sz="2400" dirty="0"/>
              <a:t>É </a:t>
            </a:r>
            <a:r>
              <a:rPr lang="en-US" altLang="en-US" sz="2400" dirty="0" err="1"/>
              <a:t>projetada</a:t>
            </a:r>
            <a:r>
              <a:rPr lang="en-US" altLang="en-US" sz="2400" dirty="0"/>
              <a:t> para </a:t>
            </a:r>
            <a:r>
              <a:rPr lang="en-US" altLang="en-US" sz="2400" dirty="0" err="1"/>
              <a:t>trabalhar</a:t>
            </a:r>
            <a:r>
              <a:rPr lang="en-US" altLang="en-US" sz="2400" dirty="0"/>
              <a:t> com um conjunto de </a:t>
            </a:r>
            <a:r>
              <a:rPr lang="en-US" altLang="en-US" sz="2400" dirty="0" err="1"/>
              <a:t>soluções</a:t>
            </a:r>
            <a:r>
              <a:rPr lang="en-US" altLang="en-US" sz="2400" dirty="0"/>
              <a:t>, </a:t>
            </a:r>
            <a:r>
              <a:rPr lang="en-US" altLang="en-US" sz="2400" dirty="0" err="1"/>
              <a:t>denominado</a:t>
            </a:r>
            <a:r>
              <a:rPr lang="en-US" altLang="en-US" sz="2400" dirty="0"/>
              <a:t> </a:t>
            </a:r>
            <a:r>
              <a:rPr lang="en-US" altLang="en-US" sz="2400" i="1" dirty="0"/>
              <a:t>Conjunto de </a:t>
            </a:r>
            <a:r>
              <a:rPr lang="en-US" altLang="en-US" sz="2400" i="1" dirty="0" err="1"/>
              <a:t>Referência</a:t>
            </a:r>
            <a:endParaRPr lang="en-US" altLang="en-US" sz="2400" i="1" dirty="0"/>
          </a:p>
        </p:txBody>
      </p:sp>
    </p:spTree>
    <p:extLst>
      <p:ext uri="{BB962C8B-B14F-4D97-AF65-F5344CB8AC3E}">
        <p14:creationId xmlns:p14="http://schemas.microsoft.com/office/powerpoint/2010/main" val="33428412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680EC834-EE11-45E9-9765-E55397AD107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Introdução</a:t>
            </a:r>
            <a:endParaRPr lang="pt-BR" altLang="en-US"/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B1B66AFF-B871-45EB-BC88-F25EA6B0D30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 sz="2400" dirty="0"/>
              <a:t>O Conjunto de </a:t>
            </a:r>
            <a:r>
              <a:rPr lang="en-US" altLang="en-US" sz="2400" dirty="0" err="1"/>
              <a:t>referência</a:t>
            </a:r>
            <a:r>
              <a:rPr lang="en-US" altLang="en-US" sz="2400" dirty="0"/>
              <a:t> </a:t>
            </a:r>
            <a:r>
              <a:rPr lang="en-US" altLang="en-US" sz="2400" dirty="0" err="1"/>
              <a:t>contém</a:t>
            </a:r>
            <a:r>
              <a:rPr lang="en-US" altLang="en-US" sz="2400" dirty="0"/>
              <a:t> </a:t>
            </a:r>
            <a:r>
              <a:rPr lang="en-US" altLang="en-US" sz="2400" dirty="0">
                <a:solidFill>
                  <a:srgbClr val="FF0000"/>
                </a:solidFill>
              </a:rPr>
              <a:t>boas</a:t>
            </a:r>
            <a:r>
              <a:rPr lang="en-US" altLang="en-US" sz="2400" dirty="0"/>
              <a:t> </a:t>
            </a:r>
            <a:r>
              <a:rPr lang="en-US" altLang="en-US" sz="2400" dirty="0" err="1"/>
              <a:t>soluções</a:t>
            </a:r>
            <a:r>
              <a:rPr lang="en-US" altLang="en-US" sz="2400" dirty="0"/>
              <a:t> </a:t>
            </a:r>
            <a:r>
              <a:rPr lang="en-US" altLang="en-US" sz="2400" dirty="0" err="1"/>
              <a:t>obtidas</a:t>
            </a:r>
            <a:r>
              <a:rPr lang="en-US" altLang="en-US" sz="2400" dirty="0"/>
              <a:t> </a:t>
            </a:r>
            <a:r>
              <a:rPr lang="en-US" altLang="en-US" sz="2400" dirty="0" err="1"/>
              <a:t>ao</a:t>
            </a:r>
            <a:r>
              <a:rPr lang="en-US" altLang="en-US" sz="2400" dirty="0"/>
              <a:t> </a:t>
            </a:r>
            <a:r>
              <a:rPr lang="en-US" altLang="en-US" sz="2400" dirty="0" err="1"/>
              <a:t>longo</a:t>
            </a:r>
            <a:r>
              <a:rPr lang="en-US" altLang="en-US" sz="2400" dirty="0"/>
              <a:t> da </a:t>
            </a:r>
            <a:r>
              <a:rPr lang="en-US" altLang="en-US" sz="2400" dirty="0" err="1"/>
              <a:t>busca</a:t>
            </a:r>
            <a:r>
              <a:rPr lang="en-US" altLang="en-US" sz="2400" dirty="0"/>
              <a:t> </a:t>
            </a:r>
            <a:r>
              <a:rPr lang="en-US" altLang="en-US" sz="2400" dirty="0" err="1"/>
              <a:t>preguessa</a:t>
            </a:r>
            <a:endParaRPr lang="en-US" altLang="en-US" sz="2400" dirty="0"/>
          </a:p>
          <a:p>
            <a:pPr eaLnBrk="1" hangingPunct="1">
              <a:lnSpc>
                <a:spcPct val="80000"/>
              </a:lnSpc>
            </a:pPr>
            <a:r>
              <a:rPr lang="en-US" altLang="en-US" sz="2400" dirty="0"/>
              <a:t>O </a:t>
            </a:r>
            <a:r>
              <a:rPr lang="en-US" altLang="en-US" sz="2400" dirty="0" err="1"/>
              <a:t>conceito</a:t>
            </a:r>
            <a:r>
              <a:rPr lang="en-US" altLang="en-US" sz="2400" dirty="0"/>
              <a:t> de </a:t>
            </a:r>
            <a:r>
              <a:rPr lang="en-US" altLang="en-US" sz="2400" dirty="0" err="1"/>
              <a:t>uma</a:t>
            </a:r>
            <a:r>
              <a:rPr lang="en-US" altLang="en-US" sz="2400" dirty="0"/>
              <a:t> </a:t>
            </a:r>
            <a:r>
              <a:rPr lang="en-US" altLang="en-US" sz="2400" dirty="0" err="1"/>
              <a:t>solução</a:t>
            </a:r>
            <a:r>
              <a:rPr lang="en-US" altLang="en-US" sz="2400" dirty="0"/>
              <a:t> de </a:t>
            </a:r>
            <a:r>
              <a:rPr lang="en-US" altLang="en-US" sz="2400" i="1" dirty="0"/>
              <a:t>boa </a:t>
            </a:r>
            <a:r>
              <a:rPr lang="en-US" altLang="en-US" sz="2400" dirty="0" err="1"/>
              <a:t>qualidade</a:t>
            </a:r>
            <a:r>
              <a:rPr lang="en-US" altLang="en-US" sz="2400" dirty="0"/>
              <a:t> </a:t>
            </a:r>
            <a:r>
              <a:rPr lang="en-US" altLang="en-US" sz="2400" dirty="0" err="1"/>
              <a:t>vai</a:t>
            </a:r>
            <a:r>
              <a:rPr lang="en-US" altLang="en-US" sz="2400" dirty="0"/>
              <a:t> </a:t>
            </a:r>
            <a:r>
              <a:rPr lang="en-US" altLang="en-US" sz="2400" dirty="0" err="1"/>
              <a:t>além</a:t>
            </a:r>
            <a:r>
              <a:rPr lang="en-US" altLang="en-US" sz="2400" dirty="0"/>
              <a:t> do </a:t>
            </a:r>
            <a:r>
              <a:rPr lang="en-US" altLang="en-US" sz="2400" dirty="0" err="1"/>
              <a:t>seu</a:t>
            </a:r>
            <a:r>
              <a:rPr lang="en-US" altLang="en-US" sz="2400" dirty="0"/>
              <a:t> valor </a:t>
            </a:r>
            <a:r>
              <a:rPr lang="en-US" altLang="en-US" sz="2400" dirty="0" err="1"/>
              <a:t>propriamente</a:t>
            </a:r>
            <a:r>
              <a:rPr lang="en-US" altLang="en-US" sz="2400" dirty="0"/>
              <a:t> </a:t>
            </a:r>
            <a:r>
              <a:rPr lang="en-US" altLang="en-US" sz="2400" dirty="0" err="1"/>
              <a:t>dito</a:t>
            </a:r>
            <a:r>
              <a:rPr lang="en-US" altLang="en-US" sz="2400" dirty="0"/>
              <a:t> da </a:t>
            </a:r>
            <a:r>
              <a:rPr lang="en-US" altLang="en-US" sz="2400" dirty="0" err="1"/>
              <a:t>função</a:t>
            </a:r>
            <a:r>
              <a:rPr lang="en-US" altLang="en-US" sz="2400" dirty="0"/>
              <a:t> de </a:t>
            </a:r>
            <a:r>
              <a:rPr lang="en-US" altLang="en-US" sz="2400" dirty="0" err="1"/>
              <a:t>avaliação</a:t>
            </a:r>
            <a:r>
              <a:rPr lang="en-US" altLang="en-US" sz="2400" dirty="0"/>
              <a:t> e </a:t>
            </a:r>
            <a:r>
              <a:rPr lang="en-US" altLang="en-US" sz="2400" dirty="0" err="1"/>
              <a:t>inclui</a:t>
            </a:r>
            <a:r>
              <a:rPr lang="en-US" altLang="en-US" sz="2400" dirty="0"/>
              <a:t> </a:t>
            </a:r>
            <a:r>
              <a:rPr lang="en-US" altLang="en-US" sz="2400" dirty="0" err="1"/>
              <a:t>critérios</a:t>
            </a:r>
            <a:r>
              <a:rPr lang="en-US" altLang="en-US" sz="2400" dirty="0"/>
              <a:t> </a:t>
            </a:r>
            <a:r>
              <a:rPr lang="en-US" altLang="en-US" sz="2400" dirty="0" err="1"/>
              <a:t>especiais</a:t>
            </a:r>
            <a:r>
              <a:rPr lang="en-US" altLang="en-US" sz="2400" dirty="0"/>
              <a:t> </a:t>
            </a:r>
            <a:r>
              <a:rPr lang="en-US" altLang="en-US" sz="2400" dirty="0" err="1"/>
              <a:t>tais</a:t>
            </a:r>
            <a:r>
              <a:rPr lang="en-US" altLang="en-US" sz="2400" dirty="0"/>
              <a:t> </a:t>
            </a:r>
            <a:r>
              <a:rPr lang="en-US" altLang="en-US" sz="2400" dirty="0" err="1"/>
              <a:t>como</a:t>
            </a:r>
            <a:r>
              <a:rPr lang="en-US" altLang="en-US" sz="2400" dirty="0"/>
              <a:t> </a:t>
            </a:r>
            <a:r>
              <a:rPr lang="en-US" altLang="en-US" sz="2400" dirty="0" err="1"/>
              <a:t>diversidade</a:t>
            </a:r>
            <a:endParaRPr lang="en-US" altLang="en-US" sz="2400" dirty="0"/>
          </a:p>
          <a:p>
            <a:pPr eaLnBrk="1" hangingPunct="1">
              <a:lnSpc>
                <a:spcPct val="80000"/>
              </a:lnSpc>
            </a:pPr>
            <a:r>
              <a:rPr lang="en-US" altLang="en-US" sz="2400" dirty="0"/>
              <a:t>O </a:t>
            </a:r>
            <a:r>
              <a:rPr lang="en-US" altLang="en-US" sz="2400" dirty="0" err="1"/>
              <a:t>método</a:t>
            </a:r>
            <a:r>
              <a:rPr lang="en-US" altLang="en-US" sz="2400" dirty="0"/>
              <a:t> </a:t>
            </a:r>
            <a:r>
              <a:rPr lang="en-US" altLang="en-US" sz="2400" dirty="0" err="1"/>
              <a:t>gera</a:t>
            </a:r>
            <a:r>
              <a:rPr lang="en-US" altLang="en-US" sz="2400" dirty="0"/>
              <a:t> </a:t>
            </a:r>
            <a:r>
              <a:rPr lang="en-US" altLang="en-US" sz="2400" dirty="0" err="1"/>
              <a:t>combinações</a:t>
            </a:r>
            <a:r>
              <a:rPr lang="en-US" altLang="en-US" sz="2400" dirty="0"/>
              <a:t> de </a:t>
            </a:r>
            <a:r>
              <a:rPr lang="en-US" altLang="en-US" sz="2400" dirty="0" err="1"/>
              <a:t>soluções</a:t>
            </a:r>
            <a:r>
              <a:rPr lang="en-US" altLang="en-US" sz="2400" dirty="0"/>
              <a:t> de </a:t>
            </a:r>
            <a:r>
              <a:rPr lang="en-US" altLang="en-US" sz="2400" dirty="0" err="1"/>
              <a:t>referência</a:t>
            </a:r>
            <a:r>
              <a:rPr lang="en-US" altLang="en-US" sz="2400" dirty="0"/>
              <a:t> para </a:t>
            </a:r>
            <a:r>
              <a:rPr lang="en-US" altLang="en-US" sz="2400" dirty="0" err="1"/>
              <a:t>criar</a:t>
            </a:r>
            <a:r>
              <a:rPr lang="en-US" altLang="en-US" sz="2400" dirty="0"/>
              <a:t> </a:t>
            </a:r>
            <a:r>
              <a:rPr lang="en-US" altLang="en-US" sz="2400" dirty="0" err="1"/>
              <a:t>novas</a:t>
            </a:r>
            <a:r>
              <a:rPr lang="en-US" altLang="en-US" sz="2400" dirty="0"/>
              <a:t> </a:t>
            </a:r>
            <a:r>
              <a:rPr lang="en-US" altLang="en-US" sz="2400" dirty="0" err="1"/>
              <a:t>soluções</a:t>
            </a:r>
            <a:r>
              <a:rPr lang="en-US" altLang="en-US" sz="2400" dirty="0"/>
              <a:t> do </a:t>
            </a:r>
            <a:r>
              <a:rPr lang="en-US" altLang="en-US" sz="2400" dirty="0" err="1"/>
              <a:t>espaço</a:t>
            </a:r>
            <a:r>
              <a:rPr lang="en-US" altLang="en-US" sz="2400" dirty="0"/>
              <a:t> de </a:t>
            </a:r>
            <a:r>
              <a:rPr lang="en-US" altLang="en-US" sz="2400" dirty="0" err="1"/>
              <a:t>busca</a:t>
            </a:r>
            <a:endParaRPr lang="en-US" altLang="en-US" sz="24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FF74FEE8-7227-4D10-B91F-8AF327ACCB4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Introdução</a:t>
            </a:r>
            <a:endParaRPr lang="pt-BR" altLang="en-US"/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92064B5E-DDA0-45C3-A8C4-52739DBD707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800" dirty="0"/>
              <a:t>Envolve 5 </a:t>
            </a:r>
            <a:r>
              <a:rPr lang="en-US" altLang="en-US" sz="2800" dirty="0" err="1"/>
              <a:t>procedimentos</a:t>
            </a:r>
            <a:r>
              <a:rPr lang="en-US" altLang="en-US" sz="2800" dirty="0"/>
              <a:t>: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b="1" dirty="0" err="1"/>
              <a:t>Diversificação</a:t>
            </a:r>
            <a:r>
              <a:rPr lang="en-US" altLang="en-US" sz="2400" dirty="0"/>
              <a:t>: </a:t>
            </a:r>
            <a:r>
              <a:rPr lang="en-US" altLang="en-US" sz="2400" dirty="0" err="1"/>
              <a:t>gera</a:t>
            </a:r>
            <a:r>
              <a:rPr lang="en-US" altLang="en-US" sz="2400" dirty="0"/>
              <a:t> um conjunto de </a:t>
            </a:r>
            <a:r>
              <a:rPr lang="en-US" altLang="en-US" sz="2400" dirty="0" err="1"/>
              <a:t>soluções</a:t>
            </a:r>
            <a:r>
              <a:rPr lang="en-US" altLang="en-US" sz="2400" dirty="0"/>
              <a:t> </a:t>
            </a:r>
            <a:r>
              <a:rPr lang="en-US" altLang="en-US" sz="2400" dirty="0" err="1"/>
              <a:t>diversificadas</a:t>
            </a:r>
            <a:r>
              <a:rPr lang="en-US" altLang="en-US" sz="2400" dirty="0"/>
              <a:t>. </a:t>
            </a:r>
            <a:r>
              <a:rPr lang="en-US" altLang="en-US" sz="2400" dirty="0" err="1"/>
              <a:t>Normalmente</a:t>
            </a:r>
            <a:r>
              <a:rPr lang="en-US" altLang="en-US" sz="2400" dirty="0"/>
              <a:t> </a:t>
            </a:r>
            <a:r>
              <a:rPr lang="en-US" altLang="en-US" sz="2400" dirty="0" err="1"/>
              <a:t>contém</a:t>
            </a:r>
            <a:r>
              <a:rPr lang="en-US" altLang="en-US" sz="2400" dirty="0"/>
              <a:t> 10 </a:t>
            </a:r>
            <a:r>
              <a:rPr lang="en-US" altLang="en-US" sz="2400" dirty="0" err="1"/>
              <a:t>vezes</a:t>
            </a:r>
            <a:r>
              <a:rPr lang="en-US" altLang="en-US" sz="2400" dirty="0"/>
              <a:t> o </a:t>
            </a:r>
            <a:r>
              <a:rPr lang="en-US" altLang="en-US" sz="2400" dirty="0" err="1"/>
              <a:t>número</a:t>
            </a:r>
            <a:r>
              <a:rPr lang="en-US" altLang="en-US" sz="2400" dirty="0"/>
              <a:t> de </a:t>
            </a:r>
            <a:r>
              <a:rPr lang="en-US" altLang="en-US" sz="2400" dirty="0" err="1"/>
              <a:t>elementos</a:t>
            </a:r>
            <a:r>
              <a:rPr lang="en-US" altLang="en-US" sz="2400" dirty="0"/>
              <a:t> do conjunto de </a:t>
            </a:r>
            <a:r>
              <a:rPr lang="en-US" altLang="en-US" sz="2400" dirty="0" err="1"/>
              <a:t>referência</a:t>
            </a:r>
            <a:r>
              <a:rPr lang="en-US" altLang="en-US" sz="2400" dirty="0"/>
              <a:t>. 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b="1" dirty="0" err="1"/>
              <a:t>Refinamento</a:t>
            </a:r>
            <a:r>
              <a:rPr lang="en-US" altLang="en-US" sz="2400" dirty="0"/>
              <a:t>: </a:t>
            </a:r>
            <a:r>
              <a:rPr lang="en-US" altLang="en-US" sz="2400" dirty="0" err="1"/>
              <a:t>transforma</a:t>
            </a:r>
            <a:r>
              <a:rPr lang="en-US" altLang="en-US" sz="2400" dirty="0"/>
              <a:t> </a:t>
            </a:r>
            <a:r>
              <a:rPr lang="en-US" altLang="en-US" sz="2400" dirty="0" err="1"/>
              <a:t>uma</a:t>
            </a:r>
            <a:r>
              <a:rPr lang="en-US" altLang="en-US" sz="2400" dirty="0"/>
              <a:t> </a:t>
            </a:r>
            <a:r>
              <a:rPr lang="en-US" altLang="en-US" sz="2400" dirty="0" err="1"/>
              <a:t>solução</a:t>
            </a:r>
            <a:r>
              <a:rPr lang="en-US" altLang="en-US" sz="2400" dirty="0"/>
              <a:t> </a:t>
            </a:r>
            <a:r>
              <a:rPr lang="en-US" altLang="en-US" sz="2400" dirty="0" err="1"/>
              <a:t>em</a:t>
            </a:r>
            <a:r>
              <a:rPr lang="en-US" altLang="en-US" sz="2400" dirty="0"/>
              <a:t> </a:t>
            </a:r>
            <a:r>
              <a:rPr lang="en-US" altLang="en-US" sz="2400" dirty="0" err="1"/>
              <a:t>uma</a:t>
            </a:r>
            <a:r>
              <a:rPr lang="en-US" altLang="en-US" sz="2400" dirty="0"/>
              <a:t> </a:t>
            </a:r>
            <a:r>
              <a:rPr lang="en-US" altLang="en-US" sz="2400" dirty="0" err="1"/>
              <a:t>ou</a:t>
            </a:r>
            <a:r>
              <a:rPr lang="en-US" altLang="en-US" sz="2400" dirty="0"/>
              <a:t> </a:t>
            </a:r>
            <a:r>
              <a:rPr lang="en-US" altLang="en-US" sz="2400" dirty="0" err="1"/>
              <a:t>mais</a:t>
            </a:r>
            <a:r>
              <a:rPr lang="en-US" altLang="en-US" sz="2400" dirty="0"/>
              <a:t> </a:t>
            </a:r>
            <a:r>
              <a:rPr lang="en-US" altLang="en-US" sz="2400" dirty="0" err="1"/>
              <a:t>soluções</a:t>
            </a:r>
            <a:r>
              <a:rPr lang="en-US" altLang="en-US" sz="2400" dirty="0"/>
              <a:t> </a:t>
            </a:r>
            <a:r>
              <a:rPr lang="en-US" altLang="en-US" sz="2400" dirty="0" err="1"/>
              <a:t>melhoradas</a:t>
            </a:r>
            <a:endParaRPr lang="en-US" altLang="en-US" sz="2400" dirty="0"/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b="1" dirty="0" err="1"/>
              <a:t>Atualização</a:t>
            </a:r>
            <a:r>
              <a:rPr lang="en-US" altLang="en-US" sz="2400" b="1" dirty="0"/>
              <a:t> do conjunto de </a:t>
            </a:r>
            <a:r>
              <a:rPr lang="en-US" altLang="en-US" sz="2400" b="1" dirty="0" err="1"/>
              <a:t>referência</a:t>
            </a:r>
            <a:r>
              <a:rPr lang="en-US" altLang="en-US" sz="2400" dirty="0"/>
              <a:t>: </a:t>
            </a:r>
            <a:r>
              <a:rPr lang="en-US" altLang="en-US" sz="2400" dirty="0" err="1"/>
              <a:t>constrói</a:t>
            </a:r>
            <a:r>
              <a:rPr lang="en-US" altLang="en-US" sz="2400" dirty="0"/>
              <a:t> e </a:t>
            </a:r>
            <a:r>
              <a:rPr lang="en-US" altLang="en-US" sz="2400" dirty="0" err="1"/>
              <a:t>mantém</a:t>
            </a:r>
            <a:r>
              <a:rPr lang="en-US" altLang="en-US" sz="2400" dirty="0"/>
              <a:t> o conjunto de </a:t>
            </a:r>
            <a:r>
              <a:rPr lang="en-US" altLang="en-US" sz="2400" dirty="0" err="1"/>
              <a:t>referência</a:t>
            </a:r>
            <a:r>
              <a:rPr lang="en-US" altLang="en-US" sz="2400" dirty="0"/>
              <a:t>, o qual </a:t>
            </a:r>
            <a:r>
              <a:rPr lang="en-US" altLang="en-US" sz="2400" dirty="0" err="1"/>
              <a:t>contém</a:t>
            </a:r>
            <a:r>
              <a:rPr lang="en-US" altLang="en-US" sz="2400" dirty="0"/>
              <a:t> as </a:t>
            </a:r>
            <a:r>
              <a:rPr lang="en-US" altLang="en-US" sz="2400" i="1" dirty="0" err="1"/>
              <a:t>nbest</a:t>
            </a:r>
            <a:r>
              <a:rPr lang="en-US" altLang="en-US" sz="2400" dirty="0"/>
              <a:t> </a:t>
            </a:r>
            <a:r>
              <a:rPr lang="en-US" altLang="en-US" sz="2400" dirty="0" err="1"/>
              <a:t>melhores</a:t>
            </a:r>
            <a:r>
              <a:rPr lang="en-US" altLang="en-US" sz="2400" dirty="0"/>
              <a:t> </a:t>
            </a:r>
            <a:r>
              <a:rPr lang="en-US" altLang="en-US" sz="2400" dirty="0" err="1"/>
              <a:t>soluções</a:t>
            </a:r>
            <a:r>
              <a:rPr lang="en-US" altLang="en-US" sz="2400" dirty="0"/>
              <a:t> </a:t>
            </a:r>
            <a:r>
              <a:rPr lang="en-US" altLang="en-US" sz="2400" dirty="0" err="1"/>
              <a:t>encontradas</a:t>
            </a:r>
            <a:r>
              <a:rPr lang="en-US" altLang="en-US" sz="2400" dirty="0"/>
              <a:t> (que </a:t>
            </a:r>
            <a:r>
              <a:rPr lang="en-US" altLang="en-US" sz="2400" dirty="0" err="1"/>
              <a:t>sejam</a:t>
            </a:r>
            <a:r>
              <a:rPr lang="en-US" altLang="en-US" sz="2400" dirty="0"/>
              <a:t> </a:t>
            </a:r>
            <a:r>
              <a:rPr lang="en-US" altLang="en-US" sz="2400" dirty="0" err="1"/>
              <a:t>diversas</a:t>
            </a:r>
            <a:r>
              <a:rPr lang="en-US" altLang="en-US" sz="2400" dirty="0"/>
              <a:t>). </a:t>
            </a:r>
            <a:r>
              <a:rPr lang="en-US" altLang="en-US" sz="2400" dirty="0" err="1"/>
              <a:t>Tipicamente</a:t>
            </a:r>
            <a:r>
              <a:rPr lang="en-US" altLang="en-US" sz="2400" dirty="0"/>
              <a:t>, </a:t>
            </a:r>
            <a:r>
              <a:rPr lang="en-US" altLang="en-US" sz="2400" i="1" dirty="0" err="1"/>
              <a:t>nbest</a:t>
            </a:r>
            <a:r>
              <a:rPr lang="en-US" altLang="en-US" sz="2400" dirty="0"/>
              <a:t> = 20.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17800671-3237-4CDD-AC89-352A742D131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Introdução</a:t>
            </a:r>
            <a:endParaRPr lang="pt-BR" altLang="en-US"/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125383E5-560E-431E-AA32-2DB9C20B4F4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800" dirty="0"/>
              <a:t>Envolve 5 </a:t>
            </a:r>
            <a:r>
              <a:rPr lang="en-US" altLang="en-US" sz="2800" dirty="0" err="1"/>
              <a:t>procedimentos</a:t>
            </a:r>
            <a:r>
              <a:rPr lang="en-US" altLang="en-US" sz="2800" dirty="0"/>
              <a:t>: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b="1" dirty="0" err="1"/>
              <a:t>Geração</a:t>
            </a:r>
            <a:r>
              <a:rPr lang="en-US" altLang="en-US" sz="2400" b="1" dirty="0"/>
              <a:t> de </a:t>
            </a:r>
            <a:r>
              <a:rPr lang="en-US" altLang="en-US" sz="2400" b="1" dirty="0" err="1"/>
              <a:t>subconjuntos</a:t>
            </a:r>
            <a:r>
              <a:rPr lang="en-US" altLang="en-US" sz="2400" dirty="0"/>
              <a:t>: para </a:t>
            </a:r>
            <a:r>
              <a:rPr lang="en-US" altLang="en-US" sz="2400" dirty="0" err="1"/>
              <a:t>operar</a:t>
            </a:r>
            <a:r>
              <a:rPr lang="en-US" altLang="en-US" sz="2400" dirty="0"/>
              <a:t> o conjunto de </a:t>
            </a:r>
            <a:r>
              <a:rPr lang="en-US" altLang="en-US" sz="2400" dirty="0" err="1"/>
              <a:t>referência</a:t>
            </a:r>
            <a:r>
              <a:rPr lang="en-US" altLang="en-US" sz="2400" dirty="0"/>
              <a:t> e </a:t>
            </a:r>
            <a:r>
              <a:rPr lang="en-US" altLang="en-US" sz="2400" dirty="0" err="1"/>
              <a:t>escolher</a:t>
            </a:r>
            <a:r>
              <a:rPr lang="en-US" altLang="en-US" sz="2400" dirty="0"/>
              <a:t> um </a:t>
            </a:r>
            <a:r>
              <a:rPr lang="en-US" altLang="en-US" sz="2400" dirty="0" err="1"/>
              <a:t>subconjunto</a:t>
            </a:r>
            <a:r>
              <a:rPr lang="en-US" altLang="en-US" sz="2400" dirty="0"/>
              <a:t> de </a:t>
            </a:r>
            <a:r>
              <a:rPr lang="en-US" altLang="en-US" sz="2400" dirty="0" err="1"/>
              <a:t>suas</a:t>
            </a:r>
            <a:r>
              <a:rPr lang="en-US" altLang="en-US" sz="2400" dirty="0"/>
              <a:t> </a:t>
            </a:r>
            <a:r>
              <a:rPr lang="en-US" altLang="en-US" sz="2400" dirty="0" err="1"/>
              <a:t>soluções</a:t>
            </a:r>
            <a:r>
              <a:rPr lang="en-US" altLang="en-US" sz="2400" dirty="0"/>
              <a:t> </a:t>
            </a:r>
            <a:r>
              <a:rPr lang="en-US" altLang="en-US" sz="2400" dirty="0" err="1"/>
              <a:t>como</a:t>
            </a:r>
            <a:r>
              <a:rPr lang="en-US" altLang="en-US" sz="2400" dirty="0"/>
              <a:t> base para </a:t>
            </a:r>
            <a:r>
              <a:rPr lang="en-US" altLang="en-US" sz="2400" dirty="0" err="1"/>
              <a:t>criar</a:t>
            </a:r>
            <a:r>
              <a:rPr lang="en-US" altLang="en-US" sz="2400" dirty="0"/>
              <a:t> </a:t>
            </a:r>
            <a:r>
              <a:rPr lang="en-US" altLang="en-US" sz="2400" dirty="0" err="1"/>
              <a:t>combinações</a:t>
            </a:r>
            <a:r>
              <a:rPr lang="en-US" altLang="en-US" sz="2400" dirty="0"/>
              <a:t> de </a:t>
            </a:r>
            <a:r>
              <a:rPr lang="en-US" altLang="en-US" sz="2400" dirty="0" err="1"/>
              <a:t>soluções</a:t>
            </a:r>
            <a:endParaRPr lang="en-US" altLang="en-US" sz="2400" dirty="0"/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b="1" dirty="0" err="1"/>
              <a:t>Combinação</a:t>
            </a:r>
            <a:r>
              <a:rPr lang="en-US" altLang="en-US" sz="2400" b="1" dirty="0"/>
              <a:t> de </a:t>
            </a:r>
            <a:r>
              <a:rPr lang="en-US" altLang="en-US" sz="2400" b="1" dirty="0" err="1"/>
              <a:t>soluções</a:t>
            </a:r>
            <a:r>
              <a:rPr lang="en-US" altLang="en-US" sz="2400" dirty="0"/>
              <a:t>: </a:t>
            </a:r>
            <a:r>
              <a:rPr lang="pt-BR" altLang="en-US" sz="2400" dirty="0"/>
              <a:t>para transformar um dado subconjunto de soluções produzidas pelo procedimento </a:t>
            </a:r>
            <a:r>
              <a:rPr lang="pt-BR" altLang="en-US" sz="2400" b="1" dirty="0"/>
              <a:t>Geração de Subconjuntos</a:t>
            </a:r>
            <a:r>
              <a:rPr lang="pt-BR" altLang="en-US" sz="2400" dirty="0"/>
              <a:t> em uma ou mais soluções combinadas. Funciona de forma análoga ao operador genético </a:t>
            </a:r>
            <a:r>
              <a:rPr lang="pt-BR" altLang="en-US" sz="2400" i="1" dirty="0"/>
              <a:t>crossover</a:t>
            </a:r>
            <a:r>
              <a:rPr lang="pt-BR" altLang="en-US" sz="2400" dirty="0"/>
              <a:t>.</a:t>
            </a:r>
            <a:endParaRPr lang="en-US" altLang="en-US" sz="24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1ADF6930-65D8-4239-AB99-174045C36B1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en-US"/>
              <a:t>Busca Dispersa</a:t>
            </a:r>
            <a:endParaRPr lang="pt-BR" altLang="en-US"/>
          </a:p>
        </p:txBody>
      </p:sp>
      <p:pic>
        <p:nvPicPr>
          <p:cNvPr id="9219" name="Picture 4">
            <a:extLst>
              <a:ext uri="{FF2B5EF4-FFF2-40B4-BE49-F238E27FC236}">
                <a16:creationId xmlns:a16="http://schemas.microsoft.com/office/drawing/2014/main" id="{D177CA94-759A-4ED4-81E5-BD0FC149492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2175" y="981075"/>
            <a:ext cx="7424738" cy="5464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691B24F7-A42F-4FFF-92D5-05359E32812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Introdução</a:t>
            </a:r>
            <a:endParaRPr lang="pt-BR" altLang="en-US"/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9BB97ECF-DCB7-4AC1-ABAF-6AAFB39676C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 sz="1400" dirty="0" err="1"/>
              <a:t>Funcionamento</a:t>
            </a:r>
            <a:r>
              <a:rPr lang="en-US" altLang="en-US" sz="1400" dirty="0"/>
              <a:t>: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1400" dirty="0"/>
              <a:t>Usar o </a:t>
            </a:r>
            <a:r>
              <a:rPr lang="en-US" altLang="en-US" sz="1400" dirty="0" err="1"/>
              <a:t>procedimento</a:t>
            </a:r>
            <a:r>
              <a:rPr lang="en-US" altLang="en-US" sz="1400" dirty="0"/>
              <a:t> de </a:t>
            </a:r>
            <a:r>
              <a:rPr lang="en-US" altLang="en-US" sz="1400" i="1" dirty="0" err="1"/>
              <a:t>Diversificação</a:t>
            </a:r>
            <a:r>
              <a:rPr lang="en-US" altLang="en-US" sz="1400" i="1" dirty="0"/>
              <a:t> </a:t>
            </a:r>
            <a:r>
              <a:rPr lang="en-US" altLang="en-US" sz="1400" dirty="0"/>
              <a:t>para </a:t>
            </a:r>
            <a:r>
              <a:rPr lang="en-US" altLang="en-US" sz="1400" dirty="0" err="1"/>
              <a:t>construir</a:t>
            </a:r>
            <a:r>
              <a:rPr lang="en-US" altLang="en-US" sz="1400" dirty="0"/>
              <a:t> um conjunto </a:t>
            </a:r>
            <a:r>
              <a:rPr lang="en-US" altLang="en-US" sz="1400" i="1" dirty="0"/>
              <a:t>P </a:t>
            </a:r>
            <a:r>
              <a:rPr lang="en-US" altLang="en-US" sz="1400" dirty="0"/>
              <a:t>de </a:t>
            </a:r>
            <a:r>
              <a:rPr lang="en-US" altLang="en-US" sz="1400" dirty="0" err="1"/>
              <a:t>soluções</a:t>
            </a:r>
            <a:r>
              <a:rPr lang="en-US" altLang="en-US" sz="1400" dirty="0"/>
              <a:t> </a:t>
            </a:r>
            <a:r>
              <a:rPr lang="en-US" altLang="en-US" sz="1400" dirty="0" err="1"/>
              <a:t>diversificadas</a:t>
            </a:r>
            <a:r>
              <a:rPr lang="en-US" altLang="en-US" sz="1400" dirty="0"/>
              <a:t>. A </a:t>
            </a:r>
            <a:r>
              <a:rPr lang="en-US" altLang="en-US" sz="1400" dirty="0" err="1"/>
              <a:t>cardinalidade</a:t>
            </a:r>
            <a:r>
              <a:rPr lang="en-US" altLang="en-US" sz="1400" dirty="0"/>
              <a:t> de </a:t>
            </a:r>
            <a:r>
              <a:rPr lang="en-US" altLang="en-US" sz="1400" i="1" dirty="0"/>
              <a:t>P</a:t>
            </a:r>
            <a:r>
              <a:rPr lang="en-US" altLang="en-US" sz="1400" dirty="0"/>
              <a:t>, </a:t>
            </a:r>
            <a:r>
              <a:rPr lang="en-US" altLang="en-US" sz="1400" i="1" dirty="0" err="1"/>
              <a:t>PSize</a:t>
            </a:r>
            <a:r>
              <a:rPr lang="en-US" altLang="en-US" sz="1400" dirty="0"/>
              <a:t>, é </a:t>
            </a:r>
            <a:r>
              <a:rPr lang="en-US" altLang="en-US" sz="1400" dirty="0" err="1"/>
              <a:t>tipicamente</a:t>
            </a:r>
            <a:r>
              <a:rPr lang="en-US" altLang="en-US" sz="1400" dirty="0"/>
              <a:t> 10 </a:t>
            </a:r>
            <a:r>
              <a:rPr lang="en-US" altLang="en-US" sz="1400" dirty="0" err="1"/>
              <a:t>vezes</a:t>
            </a:r>
            <a:r>
              <a:rPr lang="en-US" altLang="en-US" sz="1400" dirty="0"/>
              <a:t> o </a:t>
            </a:r>
            <a:r>
              <a:rPr lang="en-US" altLang="en-US" sz="1400" dirty="0" err="1"/>
              <a:t>tamanho</a:t>
            </a:r>
            <a:r>
              <a:rPr lang="en-US" altLang="en-US" sz="1400" dirty="0"/>
              <a:t> de </a:t>
            </a:r>
            <a:r>
              <a:rPr lang="en-US" altLang="en-US" sz="1400" i="1" dirty="0" err="1"/>
              <a:t>RefSet</a:t>
            </a:r>
            <a:r>
              <a:rPr lang="en-US" altLang="en-US" sz="1400" dirty="0"/>
              <a:t>.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1400" dirty="0" err="1"/>
              <a:t>Criar</a:t>
            </a:r>
            <a:r>
              <a:rPr lang="en-US" altLang="en-US" sz="1400" dirty="0"/>
              <a:t> um conjunto de </a:t>
            </a:r>
            <a:r>
              <a:rPr lang="en-US" altLang="en-US" sz="1400" dirty="0" err="1"/>
              <a:t>referência</a:t>
            </a:r>
            <a:r>
              <a:rPr lang="en-US" altLang="en-US" sz="1400" dirty="0"/>
              <a:t> (</a:t>
            </a:r>
            <a:r>
              <a:rPr lang="en-US" altLang="en-US" sz="1400" i="1" dirty="0" err="1"/>
              <a:t>RefSet</a:t>
            </a:r>
            <a:r>
              <a:rPr lang="en-US" altLang="en-US" sz="1400" dirty="0"/>
              <a:t>) com as </a:t>
            </a:r>
            <a:r>
              <a:rPr lang="en-US" altLang="en-US" sz="1400" i="1" dirty="0" err="1"/>
              <a:t>nbest</a:t>
            </a:r>
            <a:r>
              <a:rPr lang="en-US" altLang="en-US" sz="1400" i="1" dirty="0"/>
              <a:t> </a:t>
            </a:r>
            <a:r>
              <a:rPr lang="en-US" altLang="en-US" sz="1400" dirty="0" err="1"/>
              <a:t>soluções</a:t>
            </a:r>
            <a:r>
              <a:rPr lang="en-US" altLang="en-US" sz="1400" dirty="0"/>
              <a:t> </a:t>
            </a:r>
            <a:r>
              <a:rPr lang="en-US" altLang="en-US" sz="1400" dirty="0" err="1"/>
              <a:t>distintas</a:t>
            </a:r>
            <a:r>
              <a:rPr lang="en-US" altLang="en-US" sz="1400" dirty="0"/>
              <a:t> e </a:t>
            </a:r>
            <a:r>
              <a:rPr lang="en-US" altLang="en-US" sz="1400" dirty="0" err="1"/>
              <a:t>bastante</a:t>
            </a:r>
            <a:r>
              <a:rPr lang="en-US" altLang="en-US" sz="1400" dirty="0"/>
              <a:t> </a:t>
            </a:r>
            <a:r>
              <a:rPr lang="en-US" altLang="en-US" sz="1400" dirty="0" err="1"/>
              <a:t>diversas</a:t>
            </a:r>
            <a:r>
              <a:rPr lang="en-US" altLang="en-US" sz="1400" dirty="0"/>
              <a:t> </a:t>
            </a:r>
            <a:r>
              <a:rPr lang="en-US" altLang="en-US" sz="1400" dirty="0" err="1"/>
              <a:t>retiradas</a:t>
            </a:r>
            <a:r>
              <a:rPr lang="en-US" altLang="en-US" sz="1400" dirty="0"/>
              <a:t> de </a:t>
            </a:r>
            <a:r>
              <a:rPr lang="en-US" altLang="en-US" sz="1400" i="1" dirty="0"/>
              <a:t>P</a:t>
            </a:r>
            <a:r>
              <a:rPr lang="en-US" altLang="en-US" sz="1400" dirty="0"/>
              <a:t>.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1400" dirty="0" err="1"/>
              <a:t>Ordenar</a:t>
            </a:r>
            <a:r>
              <a:rPr lang="en-US" altLang="en-US" sz="1400" dirty="0"/>
              <a:t> as </a:t>
            </a:r>
            <a:r>
              <a:rPr lang="en-US" altLang="en-US" sz="1400" dirty="0" err="1"/>
              <a:t>soluções</a:t>
            </a:r>
            <a:r>
              <a:rPr lang="en-US" altLang="en-US" sz="1400" dirty="0"/>
              <a:t> de </a:t>
            </a:r>
            <a:r>
              <a:rPr lang="en-US" altLang="en-US" sz="1400" i="1" dirty="0" err="1"/>
              <a:t>RefSet</a:t>
            </a:r>
            <a:r>
              <a:rPr lang="en-US" altLang="en-US" sz="1400" i="1" dirty="0"/>
              <a:t> </a:t>
            </a:r>
            <a:r>
              <a:rPr lang="en-US" altLang="en-US" sz="1400" dirty="0"/>
              <a:t>de </a:t>
            </a:r>
            <a:r>
              <a:rPr lang="en-US" altLang="en-US" sz="1400" dirty="0" err="1"/>
              <a:t>acordo</a:t>
            </a:r>
            <a:r>
              <a:rPr lang="en-US" altLang="en-US" sz="1400" dirty="0"/>
              <a:t> com </a:t>
            </a:r>
            <a:r>
              <a:rPr lang="en-US" altLang="en-US" sz="1400" dirty="0" err="1"/>
              <a:t>sua</a:t>
            </a:r>
            <a:r>
              <a:rPr lang="en-US" altLang="en-US" sz="1400" dirty="0"/>
              <a:t> </a:t>
            </a:r>
            <a:r>
              <a:rPr lang="en-US" altLang="en-US" sz="1400" dirty="0" err="1"/>
              <a:t>qualidade</a:t>
            </a:r>
            <a:r>
              <a:rPr lang="en-US" altLang="en-US" sz="1400" dirty="0"/>
              <a:t>, </a:t>
            </a:r>
            <a:r>
              <a:rPr lang="en-US" altLang="en-US" sz="1400" dirty="0" err="1"/>
              <a:t>sendo</a:t>
            </a:r>
            <a:r>
              <a:rPr lang="en-US" altLang="en-US" sz="1400" dirty="0"/>
              <a:t> a </a:t>
            </a:r>
            <a:r>
              <a:rPr lang="en-US" altLang="en-US" sz="1400" dirty="0" err="1"/>
              <a:t>melhor</a:t>
            </a:r>
            <a:r>
              <a:rPr lang="en-US" altLang="en-US" sz="1400" dirty="0"/>
              <a:t> </a:t>
            </a:r>
            <a:r>
              <a:rPr lang="en-US" altLang="en-US" sz="1400" dirty="0" err="1"/>
              <a:t>colocada</a:t>
            </a:r>
            <a:r>
              <a:rPr lang="en-US" altLang="en-US" sz="1400" dirty="0"/>
              <a:t> </a:t>
            </a:r>
            <a:r>
              <a:rPr lang="en-US" altLang="en-US" sz="1400" dirty="0" err="1"/>
              <a:t>na</a:t>
            </a:r>
            <a:r>
              <a:rPr lang="en-US" altLang="en-US" sz="1400" dirty="0"/>
              <a:t> </a:t>
            </a:r>
            <a:r>
              <a:rPr lang="en-US" altLang="en-US" sz="1400" dirty="0" err="1"/>
              <a:t>primeira</a:t>
            </a:r>
            <a:r>
              <a:rPr lang="en-US" altLang="en-US" sz="1400" dirty="0"/>
              <a:t> </a:t>
            </a:r>
            <a:r>
              <a:rPr lang="en-US" altLang="en-US" sz="1400" dirty="0" err="1"/>
              <a:t>posição</a:t>
            </a:r>
            <a:r>
              <a:rPr lang="en-US" altLang="en-US" sz="1400" dirty="0"/>
              <a:t> da </a:t>
            </a:r>
            <a:r>
              <a:rPr lang="en-US" altLang="en-US" sz="1400" dirty="0" err="1"/>
              <a:t>lista</a:t>
            </a:r>
            <a:r>
              <a:rPr lang="en-US" altLang="en-US" sz="1400" dirty="0"/>
              <a:t>.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1400" dirty="0" err="1"/>
              <a:t>Iniciar</a:t>
            </a:r>
            <a:r>
              <a:rPr lang="en-US" altLang="en-US" sz="1400" dirty="0"/>
              <a:t> a </a:t>
            </a:r>
            <a:r>
              <a:rPr lang="en-US" altLang="en-US" sz="1400" dirty="0" err="1"/>
              <a:t>busca</a:t>
            </a:r>
            <a:r>
              <a:rPr lang="en-US" altLang="en-US" sz="1400" dirty="0"/>
              <a:t> </a:t>
            </a:r>
            <a:r>
              <a:rPr lang="en-US" altLang="en-US" sz="1400" dirty="0" err="1"/>
              <a:t>atribuindo</a:t>
            </a:r>
            <a:r>
              <a:rPr lang="en-US" altLang="en-US" sz="1400" dirty="0"/>
              <a:t>-se o valor </a:t>
            </a:r>
            <a:r>
              <a:rPr lang="en-US" altLang="en-US" sz="1400" i="1" dirty="0"/>
              <a:t>TRUE </a:t>
            </a:r>
            <a:r>
              <a:rPr lang="en-US" altLang="en-US" sz="1400" dirty="0"/>
              <a:t>à </a:t>
            </a:r>
            <a:r>
              <a:rPr lang="en-US" altLang="en-US" sz="1400" dirty="0" err="1"/>
              <a:t>variável</a:t>
            </a:r>
            <a:r>
              <a:rPr lang="en-US" altLang="en-US" sz="1400" dirty="0"/>
              <a:t> </a:t>
            </a:r>
            <a:r>
              <a:rPr lang="en-US" altLang="en-US" sz="1400" dirty="0" err="1"/>
              <a:t>booleana</a:t>
            </a:r>
            <a:r>
              <a:rPr lang="en-US" altLang="en-US" sz="1400" dirty="0"/>
              <a:t> </a:t>
            </a:r>
            <a:r>
              <a:rPr lang="en-US" altLang="en-US" sz="1400" i="1" dirty="0" err="1"/>
              <a:t>NewSolutions</a:t>
            </a:r>
            <a:r>
              <a:rPr lang="en-US" altLang="en-US" sz="1400" dirty="0"/>
              <a:t>.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1400" dirty="0"/>
              <a:t>No </a:t>
            </a:r>
            <a:r>
              <a:rPr lang="en-US" altLang="en-US" sz="1400" dirty="0" err="1"/>
              <a:t>passo</a:t>
            </a:r>
            <a:r>
              <a:rPr lang="en-US" altLang="en-US" sz="1400" dirty="0"/>
              <a:t> 3, </a:t>
            </a:r>
            <a:r>
              <a:rPr lang="en-US" altLang="en-US" sz="1400" i="1" dirty="0" err="1"/>
              <a:t>NewSubsets</a:t>
            </a:r>
            <a:r>
              <a:rPr lang="en-US" altLang="en-US" sz="1400" i="1" dirty="0"/>
              <a:t> </a:t>
            </a:r>
            <a:r>
              <a:rPr lang="en-US" altLang="en-US" sz="1400" dirty="0"/>
              <a:t>é </a:t>
            </a:r>
            <a:r>
              <a:rPr lang="en-US" altLang="en-US" sz="1400" dirty="0" err="1"/>
              <a:t>construído</a:t>
            </a:r>
            <a:r>
              <a:rPr lang="en-US" altLang="en-US" sz="1400" dirty="0"/>
              <a:t> e </a:t>
            </a:r>
            <a:r>
              <a:rPr lang="en-US" altLang="en-US" sz="1400" i="1" dirty="0" err="1"/>
              <a:t>NewSolutions</a:t>
            </a:r>
            <a:r>
              <a:rPr lang="en-US" altLang="en-US" sz="1400" i="1" dirty="0"/>
              <a:t> </a:t>
            </a:r>
            <a:r>
              <a:rPr lang="en-US" altLang="en-US" sz="1400" dirty="0"/>
              <a:t>é </a:t>
            </a:r>
            <a:r>
              <a:rPr lang="en-US" altLang="en-US" sz="1400" dirty="0" err="1"/>
              <a:t>trocado</a:t>
            </a:r>
            <a:r>
              <a:rPr lang="en-US" altLang="en-US" sz="1400" dirty="0"/>
              <a:t> para </a:t>
            </a:r>
            <a:r>
              <a:rPr lang="en-US" altLang="en-US" sz="1400" i="1" dirty="0"/>
              <a:t>FALSE</a:t>
            </a:r>
            <a:r>
              <a:rPr lang="en-US" altLang="en-US" sz="1400" dirty="0"/>
              <a:t>. </a:t>
            </a:r>
            <a:r>
              <a:rPr lang="en-US" altLang="en-US" sz="1400" dirty="0" err="1"/>
              <a:t>Considerando</a:t>
            </a:r>
            <a:r>
              <a:rPr lang="en-US" altLang="en-US" sz="1400" dirty="0"/>
              <a:t> </a:t>
            </a:r>
            <a:r>
              <a:rPr lang="en-US" altLang="en-US" sz="1400" dirty="0" err="1"/>
              <a:t>subconjuntos</a:t>
            </a:r>
            <a:r>
              <a:rPr lang="en-US" altLang="en-US" sz="1400" dirty="0"/>
              <a:t> de </a:t>
            </a:r>
            <a:r>
              <a:rPr lang="en-US" altLang="en-US" sz="1400" dirty="0" err="1"/>
              <a:t>tamanho</a:t>
            </a:r>
            <a:r>
              <a:rPr lang="en-US" altLang="en-US" sz="1400" dirty="0"/>
              <a:t> 2, a </a:t>
            </a:r>
            <a:r>
              <a:rPr lang="en-US" altLang="en-US" sz="1400" dirty="0" err="1"/>
              <a:t>cardinalidade</a:t>
            </a:r>
            <a:r>
              <a:rPr lang="en-US" altLang="en-US" sz="1400" dirty="0"/>
              <a:t> de </a:t>
            </a:r>
            <a:r>
              <a:rPr lang="en-US" altLang="en-US" sz="1400" i="1" dirty="0" err="1"/>
              <a:t>NewSubsets</a:t>
            </a:r>
            <a:r>
              <a:rPr lang="en-US" altLang="en-US" sz="1400" i="1" dirty="0"/>
              <a:t> </a:t>
            </a:r>
            <a:r>
              <a:rPr lang="en-US" altLang="en-US" sz="1400" dirty="0"/>
              <a:t>é dada por (</a:t>
            </a:r>
            <a:r>
              <a:rPr lang="en-US" altLang="en-US" sz="1400" i="1" dirty="0"/>
              <a:t>nbest</a:t>
            </a:r>
            <a:r>
              <a:rPr lang="en-US" altLang="en-US" sz="1400" baseline="30000" dirty="0"/>
              <a:t>2</a:t>
            </a:r>
            <a:r>
              <a:rPr lang="en-US" altLang="en-US" sz="1400" dirty="0"/>
              <a:t> -</a:t>
            </a:r>
            <a:r>
              <a:rPr lang="en-US" altLang="en-US" sz="1400" i="1" dirty="0"/>
              <a:t> </a:t>
            </a:r>
            <a:r>
              <a:rPr lang="en-US" altLang="en-US" sz="1400" i="1" dirty="0" err="1"/>
              <a:t>nbest</a:t>
            </a:r>
            <a:r>
              <a:rPr lang="en-US" altLang="en-US" sz="1400" dirty="0"/>
              <a:t>)/2, que </a:t>
            </a:r>
            <a:r>
              <a:rPr lang="en-US" altLang="en-US" sz="1400" dirty="0" err="1"/>
              <a:t>corresponde</a:t>
            </a:r>
            <a:r>
              <a:rPr lang="en-US" altLang="en-US" sz="1400" dirty="0"/>
              <a:t> a </a:t>
            </a:r>
            <a:r>
              <a:rPr lang="en-US" altLang="en-US" sz="1400" dirty="0" err="1"/>
              <a:t>todos</a:t>
            </a:r>
            <a:r>
              <a:rPr lang="en-US" altLang="en-US" sz="1400" dirty="0"/>
              <a:t> </a:t>
            </a:r>
            <a:r>
              <a:rPr lang="en-US" altLang="en-US" sz="1400" dirty="0" err="1"/>
              <a:t>os</a:t>
            </a:r>
            <a:r>
              <a:rPr lang="en-US" altLang="en-US" sz="1400" dirty="0"/>
              <a:t> pares de </a:t>
            </a:r>
            <a:r>
              <a:rPr lang="en-US" altLang="en-US" sz="1400" dirty="0" err="1"/>
              <a:t>soluções</a:t>
            </a:r>
            <a:r>
              <a:rPr lang="en-US" altLang="en-US" sz="1400" dirty="0"/>
              <a:t> </a:t>
            </a:r>
            <a:r>
              <a:rPr lang="en-US" altLang="en-US" sz="1400" dirty="0" err="1"/>
              <a:t>em</a:t>
            </a:r>
            <a:r>
              <a:rPr lang="en-US" altLang="en-US" sz="1400" dirty="0"/>
              <a:t> </a:t>
            </a:r>
            <a:r>
              <a:rPr lang="en-US" altLang="en-US" sz="1400" i="1" dirty="0" err="1"/>
              <a:t>RefSet</a:t>
            </a:r>
            <a:r>
              <a:rPr lang="en-US" altLang="en-US" sz="1400" dirty="0"/>
              <a:t>.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1400" dirty="0" err="1"/>
              <a:t>Os</a:t>
            </a:r>
            <a:r>
              <a:rPr lang="en-US" altLang="en-US" sz="1400" dirty="0"/>
              <a:t> pares de </a:t>
            </a:r>
            <a:r>
              <a:rPr lang="en-US" altLang="en-US" sz="1400" dirty="0" err="1"/>
              <a:t>soluções</a:t>
            </a:r>
            <a:r>
              <a:rPr lang="en-US" altLang="en-US" sz="1400" dirty="0"/>
              <a:t> </a:t>
            </a:r>
            <a:r>
              <a:rPr lang="en-US" altLang="en-US" sz="1400" dirty="0" err="1"/>
              <a:t>em</a:t>
            </a:r>
            <a:r>
              <a:rPr lang="en-US" altLang="en-US" sz="1400" dirty="0"/>
              <a:t> </a:t>
            </a:r>
            <a:r>
              <a:rPr lang="en-US" altLang="en-US" sz="1400" i="1" dirty="0" err="1"/>
              <a:t>NewSubsets</a:t>
            </a:r>
            <a:r>
              <a:rPr lang="en-US" altLang="en-US" sz="1400" i="1" dirty="0"/>
              <a:t> </a:t>
            </a:r>
            <a:r>
              <a:rPr lang="en-US" altLang="en-US" sz="1400" dirty="0" err="1"/>
              <a:t>são</a:t>
            </a:r>
            <a:r>
              <a:rPr lang="en-US" altLang="en-US" sz="1400" dirty="0"/>
              <a:t> </a:t>
            </a:r>
            <a:r>
              <a:rPr lang="en-US" altLang="en-US" sz="1400" dirty="0" err="1"/>
              <a:t>selecionados</a:t>
            </a:r>
            <a:r>
              <a:rPr lang="en-US" altLang="en-US" sz="1400" dirty="0"/>
              <a:t> um por </a:t>
            </a:r>
            <a:r>
              <a:rPr lang="en-US" altLang="en-US" sz="1400" dirty="0" err="1"/>
              <a:t>vez</a:t>
            </a:r>
            <a:r>
              <a:rPr lang="en-US" altLang="en-US" sz="1400" dirty="0"/>
              <a:t> </a:t>
            </a:r>
            <a:r>
              <a:rPr lang="en-US" altLang="en-US" sz="1400" dirty="0" err="1"/>
              <a:t>em</a:t>
            </a:r>
            <a:r>
              <a:rPr lang="en-US" altLang="en-US" sz="1400" dirty="0"/>
              <a:t> </a:t>
            </a:r>
            <a:r>
              <a:rPr lang="en-US" altLang="en-US" sz="1400" dirty="0" err="1"/>
              <a:t>ordem</a:t>
            </a:r>
            <a:r>
              <a:rPr lang="en-US" altLang="en-US" sz="1400" dirty="0"/>
              <a:t> </a:t>
            </a:r>
            <a:r>
              <a:rPr lang="en-US" altLang="en-US" sz="1400" dirty="0" err="1"/>
              <a:t>lexicográfica</a:t>
            </a:r>
            <a:r>
              <a:rPr lang="en-US" altLang="en-US" sz="1400" dirty="0"/>
              <a:t> e o </a:t>
            </a:r>
            <a:r>
              <a:rPr lang="en-US" altLang="en-US" sz="1400" dirty="0" err="1"/>
              <a:t>procedimento</a:t>
            </a:r>
            <a:r>
              <a:rPr lang="en-US" altLang="en-US" sz="1400" dirty="0"/>
              <a:t> </a:t>
            </a:r>
            <a:r>
              <a:rPr lang="en-US" altLang="en-US" sz="1400" i="1" dirty="0" err="1"/>
              <a:t>Combinação</a:t>
            </a:r>
            <a:r>
              <a:rPr lang="en-US" altLang="en-US" sz="1400" i="1" dirty="0"/>
              <a:t> de </a:t>
            </a:r>
            <a:r>
              <a:rPr lang="en-US" altLang="en-US" sz="1400" i="1" dirty="0" err="1"/>
              <a:t>Soluções</a:t>
            </a:r>
            <a:r>
              <a:rPr lang="en-US" altLang="en-US" sz="1400" i="1" dirty="0"/>
              <a:t> </a:t>
            </a:r>
            <a:r>
              <a:rPr lang="en-US" altLang="en-US" sz="1400" dirty="0"/>
              <a:t>é </a:t>
            </a:r>
            <a:r>
              <a:rPr lang="en-US" altLang="en-US" sz="1400" dirty="0" err="1"/>
              <a:t>aplicado</a:t>
            </a:r>
            <a:r>
              <a:rPr lang="en-US" altLang="en-US" sz="1400" dirty="0"/>
              <a:t> para </a:t>
            </a:r>
            <a:r>
              <a:rPr lang="en-US" altLang="en-US" sz="1400" dirty="0" err="1"/>
              <a:t>gerar</a:t>
            </a:r>
            <a:r>
              <a:rPr lang="en-US" altLang="en-US" sz="1400" dirty="0"/>
              <a:t> </a:t>
            </a:r>
            <a:r>
              <a:rPr lang="en-US" altLang="en-US" sz="1400" dirty="0" err="1"/>
              <a:t>uma</a:t>
            </a:r>
            <a:r>
              <a:rPr lang="en-US" altLang="en-US" sz="1400" dirty="0"/>
              <a:t> </a:t>
            </a:r>
            <a:r>
              <a:rPr lang="en-US" altLang="en-US" sz="1400" dirty="0" err="1"/>
              <a:t>ou</a:t>
            </a:r>
            <a:r>
              <a:rPr lang="en-US" altLang="en-US" sz="1400" dirty="0"/>
              <a:t> </a:t>
            </a:r>
            <a:r>
              <a:rPr lang="en-US" altLang="en-US" sz="1400" dirty="0" err="1"/>
              <a:t>mais</a:t>
            </a:r>
            <a:r>
              <a:rPr lang="en-US" altLang="en-US" sz="1400" dirty="0"/>
              <a:t> </a:t>
            </a:r>
            <a:r>
              <a:rPr lang="en-US" altLang="en-US" sz="1400" dirty="0" err="1"/>
              <a:t>soluções</a:t>
            </a:r>
            <a:r>
              <a:rPr lang="en-US" altLang="en-US" sz="1400" dirty="0"/>
              <a:t> no </a:t>
            </a:r>
            <a:r>
              <a:rPr lang="en-US" altLang="en-US" sz="1400" dirty="0" err="1"/>
              <a:t>passo</a:t>
            </a:r>
            <a:r>
              <a:rPr lang="en-US" altLang="en-US" sz="1400" dirty="0"/>
              <a:t> 5. 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1400" dirty="0"/>
              <a:t>Se </a:t>
            </a:r>
            <a:r>
              <a:rPr lang="en-US" altLang="en-US" sz="1400" dirty="0" err="1"/>
              <a:t>uma</a:t>
            </a:r>
            <a:r>
              <a:rPr lang="en-US" altLang="en-US" sz="1400" dirty="0"/>
              <a:t> nova </a:t>
            </a:r>
            <a:r>
              <a:rPr lang="en-US" altLang="en-US" sz="1400" dirty="0" err="1"/>
              <a:t>solução</a:t>
            </a:r>
            <a:r>
              <a:rPr lang="en-US" altLang="en-US" sz="1400" dirty="0"/>
              <a:t> </a:t>
            </a:r>
            <a:r>
              <a:rPr lang="en-US" altLang="en-US" sz="1400" dirty="0" err="1"/>
              <a:t>criada</a:t>
            </a:r>
            <a:r>
              <a:rPr lang="en-US" altLang="en-US" sz="1400" dirty="0"/>
              <a:t> </a:t>
            </a:r>
            <a:r>
              <a:rPr lang="en-US" altLang="en-US" sz="1400" dirty="0" err="1"/>
              <a:t>melhorar</a:t>
            </a:r>
            <a:r>
              <a:rPr lang="en-US" altLang="en-US" sz="1400" dirty="0"/>
              <a:t> a </a:t>
            </a:r>
            <a:r>
              <a:rPr lang="en-US" altLang="en-US" sz="1400" dirty="0" err="1"/>
              <a:t>pior</a:t>
            </a:r>
            <a:r>
              <a:rPr lang="en-US" altLang="en-US" sz="1400" dirty="0"/>
              <a:t> </a:t>
            </a:r>
            <a:r>
              <a:rPr lang="en-US" altLang="en-US" sz="1400" dirty="0" err="1"/>
              <a:t>solução</a:t>
            </a:r>
            <a:r>
              <a:rPr lang="en-US" altLang="en-US" sz="1400" dirty="0"/>
              <a:t> do conjunto de </a:t>
            </a:r>
            <a:r>
              <a:rPr lang="en-US" altLang="en-US" sz="1400" dirty="0" err="1"/>
              <a:t>referência</a:t>
            </a:r>
            <a:r>
              <a:rPr lang="en-US" altLang="en-US" sz="1400" dirty="0"/>
              <a:t> </a:t>
            </a:r>
            <a:r>
              <a:rPr lang="en-US" altLang="en-US" sz="1400" i="1" dirty="0" err="1"/>
              <a:t>RefSet</a:t>
            </a:r>
            <a:r>
              <a:rPr lang="en-US" altLang="en-US" sz="1400" i="1" dirty="0"/>
              <a:t> </a:t>
            </a:r>
            <a:r>
              <a:rPr lang="en-US" altLang="en-US" sz="1400" dirty="0" err="1"/>
              <a:t>corrente</a:t>
            </a:r>
            <a:r>
              <a:rPr lang="en-US" altLang="en-US" sz="1400" dirty="0"/>
              <a:t>, </a:t>
            </a:r>
            <a:r>
              <a:rPr lang="en-US" altLang="en-US" sz="1400" dirty="0" err="1"/>
              <a:t>então</a:t>
            </a:r>
            <a:r>
              <a:rPr lang="en-US" altLang="en-US" sz="1400" dirty="0"/>
              <a:t> </a:t>
            </a:r>
            <a:r>
              <a:rPr lang="en-US" altLang="en-US" sz="1400" dirty="0" err="1"/>
              <a:t>ela</a:t>
            </a:r>
            <a:r>
              <a:rPr lang="en-US" altLang="en-US" sz="1400" dirty="0"/>
              <a:t> a </a:t>
            </a:r>
            <a:r>
              <a:rPr lang="en-US" altLang="en-US" sz="1400" dirty="0" err="1"/>
              <a:t>substitui</a:t>
            </a:r>
            <a:r>
              <a:rPr lang="en-US" altLang="en-US" sz="1400" dirty="0"/>
              <a:t> e </a:t>
            </a:r>
            <a:r>
              <a:rPr lang="en-US" altLang="en-US" sz="1400" i="1" dirty="0" err="1"/>
              <a:t>RefSet</a:t>
            </a:r>
            <a:r>
              <a:rPr lang="en-US" altLang="en-US" sz="1400" i="1" dirty="0"/>
              <a:t> </a:t>
            </a:r>
            <a:r>
              <a:rPr lang="en-US" altLang="en-US" sz="1400" dirty="0"/>
              <a:t>é </a:t>
            </a:r>
            <a:r>
              <a:rPr lang="en-US" altLang="en-US" sz="1400" dirty="0" err="1"/>
              <a:t>reordenado</a:t>
            </a:r>
            <a:r>
              <a:rPr lang="en-US" altLang="en-US" sz="1400" dirty="0"/>
              <a:t> no </a:t>
            </a:r>
            <a:r>
              <a:rPr lang="en-US" altLang="en-US" sz="1400" dirty="0" err="1"/>
              <a:t>passo</a:t>
            </a:r>
            <a:r>
              <a:rPr lang="en-US" altLang="en-US" sz="1400" dirty="0"/>
              <a:t> 6.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1400" dirty="0"/>
              <a:t>O </a:t>
            </a:r>
            <a:r>
              <a:rPr lang="en-US" altLang="en-US" sz="1400" i="1" dirty="0"/>
              <a:t>flag </a:t>
            </a:r>
            <a:r>
              <a:rPr lang="en-US" altLang="en-US" sz="1400" i="1" dirty="0" err="1"/>
              <a:t>NewSolutions</a:t>
            </a:r>
            <a:r>
              <a:rPr lang="en-US" altLang="en-US" sz="1400" i="1" dirty="0"/>
              <a:t> </a:t>
            </a:r>
            <a:r>
              <a:rPr lang="en-US" altLang="en-US" sz="1400" dirty="0"/>
              <a:t>é </a:t>
            </a:r>
            <a:r>
              <a:rPr lang="en-US" altLang="en-US" sz="1400" dirty="0" err="1"/>
              <a:t>alterado</a:t>
            </a:r>
            <a:r>
              <a:rPr lang="en-US" altLang="en-US" sz="1400" dirty="0"/>
              <a:t> para </a:t>
            </a:r>
            <a:r>
              <a:rPr lang="en-US" altLang="en-US" sz="1400" i="1" dirty="0"/>
              <a:t>TRUE </a:t>
            </a:r>
            <a:r>
              <a:rPr lang="en-US" altLang="en-US" sz="1400" dirty="0"/>
              <a:t>e o </a:t>
            </a:r>
            <a:r>
              <a:rPr lang="en-US" altLang="en-US" sz="1400" dirty="0" err="1"/>
              <a:t>subconjunto</a:t>
            </a:r>
            <a:r>
              <a:rPr lang="en-US" altLang="en-US" sz="1400" dirty="0"/>
              <a:t> </a:t>
            </a:r>
            <a:r>
              <a:rPr lang="en-US" altLang="en-US" sz="1400" i="1" dirty="0"/>
              <a:t>s </a:t>
            </a:r>
            <a:r>
              <a:rPr lang="en-US" altLang="en-US" sz="1400" dirty="0"/>
              <a:t>que </a:t>
            </a:r>
            <a:r>
              <a:rPr lang="en-US" altLang="en-US" sz="1400" dirty="0" err="1"/>
              <a:t>foi</a:t>
            </a:r>
            <a:r>
              <a:rPr lang="en-US" altLang="en-US" sz="1400" dirty="0"/>
              <a:t> </a:t>
            </a:r>
            <a:r>
              <a:rPr lang="en-US" altLang="en-US" sz="1400" dirty="0" err="1"/>
              <a:t>combinado</a:t>
            </a:r>
            <a:r>
              <a:rPr lang="en-US" altLang="en-US" sz="1400" dirty="0"/>
              <a:t> é </a:t>
            </a:r>
            <a:r>
              <a:rPr lang="en-US" altLang="en-US" sz="1400" dirty="0" err="1"/>
              <a:t>removido</a:t>
            </a:r>
            <a:r>
              <a:rPr lang="en-US" altLang="en-US" sz="1400" dirty="0"/>
              <a:t> de </a:t>
            </a:r>
            <a:r>
              <a:rPr lang="en-US" altLang="en-US" sz="1400" i="1" dirty="0" err="1"/>
              <a:t>NewSubsets</a:t>
            </a:r>
            <a:r>
              <a:rPr lang="en-US" altLang="en-US" sz="1400" i="1" dirty="0"/>
              <a:t> </a:t>
            </a:r>
            <a:r>
              <a:rPr lang="en-US" altLang="en-US" sz="1400" dirty="0" err="1"/>
              <a:t>nos</a:t>
            </a:r>
            <a:r>
              <a:rPr lang="en-US" altLang="en-US" sz="1400" dirty="0"/>
              <a:t> </a:t>
            </a:r>
            <a:r>
              <a:rPr lang="en-US" altLang="en-US" sz="1400" dirty="0" err="1"/>
              <a:t>passos</a:t>
            </a:r>
            <a:r>
              <a:rPr lang="en-US" altLang="en-US" sz="1400" dirty="0"/>
              <a:t> 7 e 8, </a:t>
            </a:r>
            <a:r>
              <a:rPr lang="en-US" altLang="en-US" sz="1400" dirty="0" err="1"/>
              <a:t>respectivamente</a:t>
            </a:r>
            <a:r>
              <a:rPr lang="en-US" altLang="en-US" sz="1400" dirty="0"/>
              <a:t>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Eixo">
  <a:themeElements>
    <a:clrScheme name="Eixo 8">
      <a:dk1>
        <a:srgbClr val="292929"/>
      </a:dk1>
      <a:lt1>
        <a:srgbClr val="FFFFFF"/>
      </a:lt1>
      <a:dk2>
        <a:srgbClr val="000000"/>
      </a:dk2>
      <a:lt2>
        <a:srgbClr val="808080"/>
      </a:lt2>
      <a:accent1>
        <a:srgbClr val="CC9900"/>
      </a:accent1>
      <a:accent2>
        <a:srgbClr val="CCCC99"/>
      </a:accent2>
      <a:accent3>
        <a:srgbClr val="FFFFFF"/>
      </a:accent3>
      <a:accent4>
        <a:srgbClr val="212121"/>
      </a:accent4>
      <a:accent5>
        <a:srgbClr val="E2CAAA"/>
      </a:accent5>
      <a:accent6>
        <a:srgbClr val="B9B98A"/>
      </a:accent6>
      <a:hlink>
        <a:srgbClr val="999933"/>
      </a:hlink>
      <a:folHlink>
        <a:srgbClr val="B2B2B2"/>
      </a:folHlink>
    </a:clrScheme>
    <a:fontScheme name="Eixo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Eixo 1">
        <a:dk1>
          <a:srgbClr val="080808"/>
        </a:dk1>
        <a:lt1>
          <a:srgbClr val="F8F8F8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ADAAAA"/>
        </a:accent3>
        <a:accent4>
          <a:srgbClr val="D4D4D4"/>
        </a:accent4>
        <a:accent5>
          <a:srgbClr val="FFCAAA"/>
        </a:accent5>
        <a:accent6>
          <a:srgbClr val="B92D00"/>
        </a:accent6>
        <a:hlink>
          <a:srgbClr val="CC6600"/>
        </a:hlink>
        <a:folHlink>
          <a:srgbClr val="B2B28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ixo 2">
        <a:dk1>
          <a:srgbClr val="333333"/>
        </a:dk1>
        <a:lt1>
          <a:srgbClr val="F8F8F8"/>
        </a:lt1>
        <a:dk2>
          <a:srgbClr val="800000"/>
        </a:dk2>
        <a:lt2>
          <a:srgbClr val="FFFFFF"/>
        </a:lt2>
        <a:accent1>
          <a:srgbClr val="CC9900"/>
        </a:accent1>
        <a:accent2>
          <a:srgbClr val="666666"/>
        </a:accent2>
        <a:accent3>
          <a:srgbClr val="C0AAAA"/>
        </a:accent3>
        <a:accent4>
          <a:srgbClr val="D4D4D4"/>
        </a:accent4>
        <a:accent5>
          <a:srgbClr val="E2CAAA"/>
        </a:accent5>
        <a:accent6>
          <a:srgbClr val="5C5C5C"/>
        </a:accent6>
        <a:hlink>
          <a:srgbClr val="CC6600"/>
        </a:hlink>
        <a:folHlink>
          <a:srgbClr val="95A58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ixo 3">
        <a:dk1>
          <a:srgbClr val="5F5F5F"/>
        </a:dk1>
        <a:lt1>
          <a:srgbClr val="A4BEE0"/>
        </a:lt1>
        <a:dk2>
          <a:srgbClr val="013253"/>
        </a:dk2>
        <a:lt2>
          <a:srgbClr val="FFFFFF"/>
        </a:lt2>
        <a:accent1>
          <a:srgbClr val="588480"/>
        </a:accent1>
        <a:accent2>
          <a:srgbClr val="6600FF"/>
        </a:accent2>
        <a:accent3>
          <a:srgbClr val="AAADB3"/>
        </a:accent3>
        <a:accent4>
          <a:srgbClr val="8BA2BF"/>
        </a:accent4>
        <a:accent5>
          <a:srgbClr val="B4C2C0"/>
        </a:accent5>
        <a:accent6>
          <a:srgbClr val="5C00E7"/>
        </a:accent6>
        <a:hlink>
          <a:srgbClr val="CCCC00"/>
        </a:hlink>
        <a:folHlink>
          <a:srgbClr val="5F5F5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ixo 4">
        <a:dk1>
          <a:srgbClr val="003300"/>
        </a:dk1>
        <a:lt1>
          <a:srgbClr val="F8F8F8"/>
        </a:lt1>
        <a:dk2>
          <a:srgbClr val="3D4A1C"/>
        </a:dk2>
        <a:lt2>
          <a:srgbClr val="FFFFFF"/>
        </a:lt2>
        <a:accent1>
          <a:srgbClr val="99CC00"/>
        </a:accent1>
        <a:accent2>
          <a:srgbClr val="669900"/>
        </a:accent2>
        <a:accent3>
          <a:srgbClr val="AFB1AB"/>
        </a:accent3>
        <a:accent4>
          <a:srgbClr val="D4D4D4"/>
        </a:accent4>
        <a:accent5>
          <a:srgbClr val="CAE2AA"/>
        </a:accent5>
        <a:accent6>
          <a:srgbClr val="5C8A00"/>
        </a:accent6>
        <a:hlink>
          <a:srgbClr val="CC9900"/>
        </a:hlink>
        <a:folHlink>
          <a:srgbClr val="B2B28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ixo 5">
        <a:dk1>
          <a:srgbClr val="333333"/>
        </a:dk1>
        <a:lt1>
          <a:srgbClr val="F8F8F8"/>
        </a:lt1>
        <a:dk2>
          <a:srgbClr val="005D8C"/>
        </a:dk2>
        <a:lt2>
          <a:srgbClr val="FFFFFF"/>
        </a:lt2>
        <a:accent1>
          <a:srgbClr val="00CC99"/>
        </a:accent1>
        <a:accent2>
          <a:srgbClr val="0099CC"/>
        </a:accent2>
        <a:accent3>
          <a:srgbClr val="AAB6C5"/>
        </a:accent3>
        <a:accent4>
          <a:srgbClr val="D4D4D4"/>
        </a:accent4>
        <a:accent5>
          <a:srgbClr val="AAE2CA"/>
        </a:accent5>
        <a:accent6>
          <a:srgbClr val="008AB9"/>
        </a:accent6>
        <a:hlink>
          <a:srgbClr val="FFCC00"/>
        </a:hlink>
        <a:folHlink>
          <a:srgbClr val="D8D48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ixo 6">
        <a:dk1>
          <a:srgbClr val="000000"/>
        </a:dk1>
        <a:lt1>
          <a:srgbClr val="ECAE00"/>
        </a:lt1>
        <a:dk2>
          <a:srgbClr val="FFFFFF"/>
        </a:dk2>
        <a:lt2>
          <a:srgbClr val="333333"/>
        </a:lt2>
        <a:accent1>
          <a:srgbClr val="CC6600"/>
        </a:accent1>
        <a:accent2>
          <a:srgbClr val="BA6D10"/>
        </a:accent2>
        <a:accent3>
          <a:srgbClr val="F4D3AA"/>
        </a:accent3>
        <a:accent4>
          <a:srgbClr val="000000"/>
        </a:accent4>
        <a:accent5>
          <a:srgbClr val="E2B8AA"/>
        </a:accent5>
        <a:accent6>
          <a:srgbClr val="A8620D"/>
        </a:accent6>
        <a:hlink>
          <a:srgbClr val="666633"/>
        </a:hlink>
        <a:folHlink>
          <a:srgbClr val="8D996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ixo 7">
        <a:dk1>
          <a:srgbClr val="000000"/>
        </a:dk1>
        <a:lt1>
          <a:srgbClr val="FFFFFF"/>
        </a:lt1>
        <a:dk2>
          <a:srgbClr val="372221"/>
        </a:dk2>
        <a:lt2>
          <a:srgbClr val="808080"/>
        </a:lt2>
        <a:accent1>
          <a:srgbClr val="009999"/>
        </a:accent1>
        <a:accent2>
          <a:srgbClr val="9AAC98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8B9B89"/>
        </a:accent6>
        <a:hlink>
          <a:srgbClr val="666699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ixo 8">
        <a:dk1>
          <a:srgbClr val="292929"/>
        </a:dk1>
        <a:lt1>
          <a:srgbClr val="FFFFFF"/>
        </a:lt1>
        <a:dk2>
          <a:srgbClr val="000000"/>
        </a:dk2>
        <a:lt2>
          <a:srgbClr val="808080"/>
        </a:lt2>
        <a:accent1>
          <a:srgbClr val="CC9900"/>
        </a:accent1>
        <a:accent2>
          <a:srgbClr val="CCCC99"/>
        </a:accent2>
        <a:accent3>
          <a:srgbClr val="FFFFFF"/>
        </a:accent3>
        <a:accent4>
          <a:srgbClr val="212121"/>
        </a:accent4>
        <a:accent5>
          <a:srgbClr val="E2CAAA"/>
        </a:accent5>
        <a:accent6>
          <a:srgbClr val="B9B98A"/>
        </a:accent6>
        <a:hlink>
          <a:srgbClr val="9999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Axis</Template>
  <TotalTime>1822</TotalTime>
  <Words>560</Words>
  <Application>Microsoft Office PowerPoint</Application>
  <PresentationFormat>Apresentação na tela (4:3)</PresentationFormat>
  <Paragraphs>40</Paragraphs>
  <Slides>8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8</vt:i4>
      </vt:variant>
    </vt:vector>
  </HeadingPairs>
  <TitlesOfParts>
    <vt:vector size="12" baseType="lpstr">
      <vt:lpstr>Arial</vt:lpstr>
      <vt:lpstr>Times New Roman</vt:lpstr>
      <vt:lpstr>Wingdings</vt:lpstr>
      <vt:lpstr>Eixo</vt:lpstr>
      <vt:lpstr>Busca Dispersa (Scatter Search)</vt:lpstr>
      <vt:lpstr>Sumário</vt:lpstr>
      <vt:lpstr>Introdução</vt:lpstr>
      <vt:lpstr>Introdução</vt:lpstr>
      <vt:lpstr>Introdução</vt:lpstr>
      <vt:lpstr>Introdução</vt:lpstr>
      <vt:lpstr>Busca Dispersa</vt:lpstr>
      <vt:lpstr>Introdução</vt:lpstr>
    </vt:vector>
  </TitlesOfParts>
  <Company>UFOP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Busca Tabu</dc:title>
  <dc:creator>Marcone Jamilson Freitas Souza</dc:creator>
  <cp:lastModifiedBy>Marcone Jamilson Freitas Souza</cp:lastModifiedBy>
  <cp:revision>742</cp:revision>
  <cp:lastPrinted>2021-04-04T18:08:53Z</cp:lastPrinted>
  <dcterms:created xsi:type="dcterms:W3CDTF">2009-10-22T12:39:11Z</dcterms:created>
  <dcterms:modified xsi:type="dcterms:W3CDTF">2021-04-04T18:36:24Z</dcterms:modified>
</cp:coreProperties>
</file>