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4"/>
  </p:notesMasterIdLst>
  <p:sldIdLst>
    <p:sldId id="852" r:id="rId2"/>
    <p:sldId id="290" r:id="rId3"/>
    <p:sldId id="291" r:id="rId4"/>
    <p:sldId id="361" r:id="rId5"/>
    <p:sldId id="362" r:id="rId6"/>
    <p:sldId id="853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73" r:id="rId20"/>
    <p:sldId id="310" r:id="rId21"/>
    <p:sldId id="375" r:id="rId22"/>
    <p:sldId id="374" r:id="rId23"/>
    <p:sldId id="311" r:id="rId24"/>
    <p:sldId id="312" r:id="rId25"/>
    <p:sldId id="313" r:id="rId26"/>
    <p:sldId id="377" r:id="rId27"/>
    <p:sldId id="376" r:id="rId28"/>
    <p:sldId id="341" r:id="rId29"/>
    <p:sldId id="342" r:id="rId30"/>
    <p:sldId id="854" r:id="rId31"/>
    <p:sldId id="344" r:id="rId32"/>
    <p:sldId id="345" r:id="rId33"/>
    <p:sldId id="346" r:id="rId34"/>
    <p:sldId id="348" r:id="rId35"/>
    <p:sldId id="351" r:id="rId36"/>
    <p:sldId id="314" r:id="rId37"/>
    <p:sldId id="301" r:id="rId38"/>
    <p:sldId id="278" r:id="rId39"/>
    <p:sldId id="279" r:id="rId40"/>
    <p:sldId id="378" r:id="rId41"/>
    <p:sldId id="280" r:id="rId42"/>
    <p:sldId id="3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315" r:id="rId52"/>
    <p:sldId id="316" r:id="rId53"/>
    <p:sldId id="317" r:id="rId54"/>
    <p:sldId id="318" r:id="rId55"/>
    <p:sldId id="360" r:id="rId56"/>
    <p:sldId id="319" r:id="rId57"/>
    <p:sldId id="322" r:id="rId58"/>
    <p:sldId id="321" r:id="rId59"/>
    <p:sldId id="323" r:id="rId60"/>
    <p:sldId id="324" r:id="rId61"/>
    <p:sldId id="352" r:id="rId62"/>
    <p:sldId id="325" r:id="rId63"/>
    <p:sldId id="326" r:id="rId64"/>
    <p:sldId id="327" r:id="rId65"/>
    <p:sldId id="328" r:id="rId66"/>
    <p:sldId id="380" r:id="rId67"/>
    <p:sldId id="382" r:id="rId68"/>
    <p:sldId id="329" r:id="rId69"/>
    <p:sldId id="330" r:id="rId70"/>
    <p:sldId id="349" r:id="rId71"/>
    <p:sldId id="350" r:id="rId72"/>
    <p:sldId id="336" r:id="rId73"/>
    <p:sldId id="363" r:id="rId74"/>
    <p:sldId id="337" r:id="rId75"/>
    <p:sldId id="354" r:id="rId76"/>
    <p:sldId id="356" r:id="rId77"/>
    <p:sldId id="355" r:id="rId78"/>
    <p:sldId id="357" r:id="rId79"/>
    <p:sldId id="358" r:id="rId80"/>
    <p:sldId id="338" r:id="rId81"/>
    <p:sldId id="359" r:id="rId82"/>
    <p:sldId id="339" r:id="rId83"/>
    <p:sldId id="331" r:id="rId84"/>
    <p:sldId id="332" r:id="rId85"/>
    <p:sldId id="333" r:id="rId86"/>
    <p:sldId id="334" r:id="rId87"/>
    <p:sldId id="335" r:id="rId88"/>
    <p:sldId id="364" r:id="rId89"/>
    <p:sldId id="369" r:id="rId90"/>
    <p:sldId id="370" r:id="rId91"/>
    <p:sldId id="371" r:id="rId92"/>
    <p:sldId id="372" r:id="rId93"/>
  </p:sldIdLst>
  <p:sldSz cx="9144000" cy="6858000" type="screen4x3"/>
  <p:notesSz cx="681355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C102D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66" d="100"/>
          <a:sy n="66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147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94F24EBE-A600-4C40-B1E8-ED63ADBB9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6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8C03F-7961-4A97-9C51-5AA3894E5856}" type="slidenum">
              <a:rPr lang="pt-BR" altLang="pt-BR"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07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B151-6AAD-4B73-92E3-954C0ADA5F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462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B8B84-9BB1-4B51-B9D2-E7F66E87357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1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52B9F-5DE3-471D-947C-9A2E2FA2FB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3697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5BCC-AF2D-40DD-9F69-7B17FF788DE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891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1CB8-AFEB-4479-988A-88CA09A55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3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3127-651E-4BB6-94FA-5DF2145BFC4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255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B8424-6666-4B03-9740-54882176102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1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DFF86-5EB3-4786-B176-9BD43944D5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338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67DD-EE88-4705-9124-14402A44E8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035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3034E-0CBB-4586-8391-D9388698E68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558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D92E-978B-42C9-97C5-9E753691E5F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74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0D5B-22EF-475C-8DBE-0D4829CA1B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14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5AFA-96FC-4D04-9C3F-A173F78DC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07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797C8-0A59-4983-9FA8-8152BEE382C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68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F500B-D690-432D-AD56-1E05E836E8F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456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46AD0-A331-46CE-B84B-F4AB7101F12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79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C096-94A2-44DD-89DD-1C83D63F67C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912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D37E-A9FC-4015-9B06-D3893151D8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98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60A8C6-90C9-4F01-B435-5D53B20DF249}" type="slidenum">
              <a:rPr lang="pt-BR" altLang="en-US"/>
              <a:pPr/>
              <a:t>‹nº›</a:t>
            </a:fld>
            <a:endParaRPr lang="pt-B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prof/marcone/Disciplinas/InteligenciaComputacional/HeuristicasRefinament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291ADA-615A-467C-9AEF-46EACA20D3F7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466725"/>
            <a:ext cx="7110412" cy="21336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Busca Tabu</a:t>
            </a:r>
            <a:br>
              <a:rPr lang="pt-BR" altLang="pt-BR" sz="4400" dirty="0"/>
            </a:br>
            <a:r>
              <a:rPr lang="pt-BR" altLang="pt-BR" sz="4400" dirty="0"/>
              <a:t>(Tabu Search)</a:t>
            </a:r>
            <a:br>
              <a:rPr lang="pt-BR" altLang="pt-BR" sz="4400" dirty="0"/>
            </a:br>
            <a:endParaRPr lang="pt-BR" altLang="pt-BR" sz="44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8" y="2852738"/>
            <a:ext cx="7037387" cy="3852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t-BR" altLang="pt-BR" sz="2400" dirty="0"/>
              <a:t>Marcone Jamilson Freitas Souza</a:t>
            </a:r>
            <a:r>
              <a:rPr lang="pt-BR" altLang="pt-BR" sz="2400" baseline="30000" dirty="0"/>
              <a:t>1,2,3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2400" dirty="0" err="1"/>
              <a:t>Puca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Huachi</a:t>
            </a:r>
            <a:r>
              <a:rPr lang="pt-BR" altLang="pt-BR" sz="2400" dirty="0"/>
              <a:t> Vaz Penna</a:t>
            </a:r>
            <a:r>
              <a:rPr lang="pt-BR" altLang="pt-BR" sz="2400" baseline="30000" dirty="0"/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Departamento de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Programa de Pós-Graduação em Ciência da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dirty="0"/>
              <a:t>Universidade Federal de Ouro Preto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2 </a:t>
            </a:r>
            <a:r>
              <a:rPr lang="pt-BR" altLang="pt-BR" sz="1800" dirty="0"/>
              <a:t>Programa de Pós-graduação em Modelagem Matemática e Computacional / CEFET-MG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400" baseline="30000" dirty="0"/>
              <a:t>3</a:t>
            </a:r>
            <a:r>
              <a:rPr lang="pt-BR" altLang="pt-BR" sz="1800" dirty="0"/>
              <a:t> Programa de Pós-graduação em Instrumentação, Controle e Automação de Processos de Mineração / ITV/UFOP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9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www.decom.ufop.br/</a:t>
            </a:r>
            <a:r>
              <a:rPr lang="pt-BR" altLang="pt-BR" sz="1400" dirty="0" err="1"/>
              <a:t>prof</a:t>
            </a:r>
            <a:r>
              <a:rPr lang="pt-BR" altLang="pt-BR" sz="1400" dirty="0"/>
              <a:t>/</a:t>
            </a:r>
            <a:r>
              <a:rPr lang="pt-BR" altLang="pt-BR" sz="1400" dirty="0" err="1"/>
              <a:t>marcone</a:t>
            </a:r>
            <a:r>
              <a:rPr lang="pt-BR" altLang="pt-BR" sz="1400" dirty="0"/>
              <a:t>, www.decom.ufop.br/puca</a:t>
            </a:r>
            <a:endParaRPr lang="pt-BR" altLang="pt-BR" sz="20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E-mail: {</a:t>
            </a:r>
            <a:r>
              <a:rPr lang="pt-BR" altLang="pt-BR" sz="1400" dirty="0" err="1"/>
              <a:t>marcone,puca</a:t>
            </a:r>
            <a:r>
              <a:rPr lang="pt-BR" altLang="pt-BR" sz="1400" dirty="0"/>
              <a:t>}@ufop.edu.br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91316B4-C2BC-40A6-803C-2D1EB5D539E9}"/>
              </a:ext>
            </a:extLst>
          </p:cNvPr>
          <p:cNvSpPr txBox="1"/>
          <p:nvPr/>
        </p:nvSpPr>
        <p:spPr>
          <a:xfrm>
            <a:off x="432910" y="6237312"/>
            <a:ext cx="7187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Souza, Marcone J. F. e Penna, </a:t>
            </a:r>
            <a:r>
              <a:rPr lang="pt-BR" sz="900" dirty="0" err="1"/>
              <a:t>Puca</a:t>
            </a:r>
            <a:r>
              <a:rPr lang="pt-BR" sz="900" dirty="0"/>
              <a:t> H. V. Busca Tabu. Notas de aula de Técnicas Meta-heurísticas para Otimização Combinatória. Departamento de Computação, Universidade Federal de Ouro Preto, Ouro Preto, 2021. Disponível em </a:t>
            </a:r>
            <a:r>
              <a:rPr lang="pt-BR" sz="900" dirty="0">
                <a:hlinkClick r:id="rId3"/>
              </a:rPr>
              <a:t>www.decom.ufop.br/prof/marcone/Disciplinas/InteligenciaComputacional/BT.pptx</a:t>
            </a:r>
            <a:r>
              <a:rPr lang="pt-B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87909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B1E2E3F0-106F-40A5-B47E-51814AE7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BDE6C92-20F2-4409-A05D-77D055FB48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870825" cy="871538"/>
          </a:xfrm>
        </p:spPr>
        <p:txBody>
          <a:bodyPr/>
          <a:lstStyle/>
          <a:p>
            <a:pPr eaLnBrk="1" hangingPunct="1"/>
            <a:r>
              <a:rPr lang="en-US" altLang="pt-BR" sz="2800" dirty="0"/>
              <a:t>Ex.: </a:t>
            </a: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uma</a:t>
            </a:r>
            <a:r>
              <a:rPr lang="en-US" altLang="pt-BR" sz="2800" dirty="0"/>
              <a:t> mochila de </a:t>
            </a:r>
            <a:r>
              <a:rPr lang="en-US" altLang="pt-BR" sz="2800" dirty="0" err="1"/>
              <a:t>capacidade</a:t>
            </a:r>
            <a:r>
              <a:rPr lang="en-US" altLang="pt-BR" sz="2800" dirty="0"/>
              <a:t> </a:t>
            </a:r>
            <a:r>
              <a:rPr lang="en-US" altLang="pt-BR" sz="2800" i="1" dirty="0"/>
              <a:t>b</a:t>
            </a:r>
            <a:r>
              <a:rPr lang="en-US" altLang="pt-BR" sz="2800" dirty="0"/>
              <a:t> =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4">
                <a:extLst>
                  <a:ext uri="{FF2B5EF4-FFF2-40B4-BE49-F238E27FC236}">
                    <a16:creationId xmlns:a16="http://schemas.microsoft.com/office/drawing/2014/main" xmlns="" id="{2F34BDF3-61C9-4AA6-9EBC-2F64639CC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088" y="4724400"/>
                <a:ext cx="7848600" cy="1728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447675" indent="-44767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89000" indent="-439738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93813" indent="-403225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81163" indent="-385763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70100" indent="-3873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273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845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417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98900" indent="-3873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pt-BR" i="1" dirty="0"/>
                  <a:t>s</a:t>
                </a:r>
                <a:r>
                  <a:rPr lang="en-US" altLang="pt-BR" baseline="30000" dirty="0"/>
                  <a:t>0</a:t>
                </a:r>
                <a:r>
                  <a:rPr lang="en-US" altLang="pt-BR" dirty="0"/>
                  <a:t> = (1,     0,    0,    1,    0,     1,    1,    0)</a:t>
                </a:r>
                <a:endParaRPr lang="en-US" altLang="pt-BR" i="1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pt-BR" i="1" dirty="0">
                    <a:sym typeface="Symbol" panose="05050102010706020507" pitchFamily="18" charset="2"/>
                  </a:rPr>
                  <a:t>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pt-BR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altLang="pt-B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pt-BR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=37</m:t>
                        </m:r>
                      </m:e>
                    </m:nary>
                  </m:oMath>
                </a14:m>
                <a:endParaRPr lang="en-US" altLang="pt-BR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en-US" altLang="pt-BR" i="1" dirty="0">
                    <a:sym typeface="Symbol" panose="05050102010706020507" pitchFamily="18" charset="2"/>
                  </a:rPr>
                  <a:t>f</a:t>
                </a:r>
                <a:r>
                  <a:rPr lang="en-US" altLang="pt-BR" dirty="0">
                    <a:sym typeface="Symbol" panose="05050102010706020507" pitchFamily="18" charset="2"/>
                  </a:rPr>
                  <a:t>(</a:t>
                </a:r>
                <a:r>
                  <a:rPr lang="en-US" altLang="pt-BR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pt-BR" dirty="0">
                    <a:sym typeface="Symbol" panose="05050102010706020507" pitchFamily="18" charset="2"/>
                  </a:rPr>
                  <a:t>) = 19</a:t>
                </a:r>
              </a:p>
            </p:txBody>
          </p:sp>
        </mc:Choice>
        <mc:Fallback xmlns="">
          <p:sp>
            <p:nvSpPr>
              <p:cNvPr id="12292" name="Rectangle 4">
                <a:extLst>
                  <a:ext uri="{FF2B5EF4-FFF2-40B4-BE49-F238E27FC236}">
                    <a16:creationId xmlns:a16="http://schemas.microsoft.com/office/drawing/2014/main" id="{2F34BDF3-61C9-4AA6-9EBC-2F64639CC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4724400"/>
                <a:ext cx="7848600" cy="1728788"/>
              </a:xfrm>
              <a:prstGeom prst="rect">
                <a:avLst/>
              </a:prstGeom>
              <a:blipFill>
                <a:blip r:embed="rId2"/>
                <a:stretch>
                  <a:fillRect l="-932" t="-4577" b="-16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709" name="Group 5">
            <a:extLst>
              <a:ext uri="{FF2B5EF4-FFF2-40B4-BE49-F238E27FC236}">
                <a16:creationId xmlns:a16="http://schemas.microsoft.com/office/drawing/2014/main" xmlns="" id="{6A418E40-6823-421B-B4D8-5E182358A81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81100" y="2852738"/>
          <a:ext cx="7423150" cy="1655763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62041F4-07B4-4B39-8722-3E777ADC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EBEFA47A-73CE-4501-98C9-3731BF29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CAB41909-7440-4413-8FC9-802134799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xmlns="" id="{B5FFFC09-EE33-4224-A0FA-D3B08464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8">
            <a:extLst>
              <a:ext uri="{FF2B5EF4-FFF2-40B4-BE49-F238E27FC236}">
                <a16:creationId xmlns:a16="http://schemas.microsoft.com/office/drawing/2014/main" xmlns="" id="{6841E73B-84ED-41FD-AF12-0A6378B7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xmlns="" id="{E9B959BE-7E7E-434F-B10B-948EA621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xmlns="" id="{9E272F8F-AD9A-43C9-9572-45DBF471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xmlns="" id="{7E44429E-B631-4AD3-AF33-16A95F94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2" name="Rectangle 12">
            <a:extLst>
              <a:ext uri="{FF2B5EF4-FFF2-40B4-BE49-F238E27FC236}">
                <a16:creationId xmlns:a16="http://schemas.microsoft.com/office/drawing/2014/main" xmlns="" id="{CCC2B75C-7B59-4D14-9739-0F3443D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3" name="Rectangle 13">
            <a:extLst>
              <a:ext uri="{FF2B5EF4-FFF2-40B4-BE49-F238E27FC236}">
                <a16:creationId xmlns:a16="http://schemas.microsoft.com/office/drawing/2014/main" xmlns="" id="{49759816-27AB-4628-BA6C-C4411521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4" name="Rectangle 14">
            <a:extLst>
              <a:ext uri="{FF2B5EF4-FFF2-40B4-BE49-F238E27FC236}">
                <a16:creationId xmlns:a16="http://schemas.microsoft.com/office/drawing/2014/main" xmlns="" id="{1D720257-6A81-4DBD-A63B-3F4F102E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5" name="Rectangle 15">
            <a:extLst>
              <a:ext uri="{FF2B5EF4-FFF2-40B4-BE49-F238E27FC236}">
                <a16:creationId xmlns:a16="http://schemas.microsoft.com/office/drawing/2014/main" xmlns="" id="{315E4D3A-3C0D-4F24-8570-F6A92182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6" name="Rectangle 16">
            <a:extLst>
              <a:ext uri="{FF2B5EF4-FFF2-40B4-BE49-F238E27FC236}">
                <a16:creationId xmlns:a16="http://schemas.microsoft.com/office/drawing/2014/main" xmlns="" id="{B3D6F31B-34F8-4C9A-87EF-6F1D8088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250AD5E-00C6-460E-B0F7-058DCFC3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xmlns="" id="{DEB25AEF-A3CD-41B9-91C0-9961522E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58808A78-92A3-4136-ADD3-D68FD4DE9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FB81CC8D-6044-44D8-9A2F-73291E38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7">
            <a:extLst>
              <a:ext uri="{FF2B5EF4-FFF2-40B4-BE49-F238E27FC236}">
                <a16:creationId xmlns:a16="http://schemas.microsoft.com/office/drawing/2014/main" xmlns="" id="{8F4C21EA-CC39-4E2F-BC7C-A97DDF2B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4343" name="Rectangle 8">
            <a:extLst>
              <a:ext uri="{FF2B5EF4-FFF2-40B4-BE49-F238E27FC236}">
                <a16:creationId xmlns:a16="http://schemas.microsoft.com/office/drawing/2014/main" xmlns="" id="{7FE0A0F0-F14E-46C9-B656-B77A91E0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xmlns="" id="{7869F4D5-0858-4B90-8B3A-A88A31D2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5" name="Rectangle 10">
            <a:extLst>
              <a:ext uri="{FF2B5EF4-FFF2-40B4-BE49-F238E27FC236}">
                <a16:creationId xmlns:a16="http://schemas.microsoft.com/office/drawing/2014/main" xmlns="" id="{4634EDF1-1CBA-4FF4-B1D3-108BE1D7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xmlns="" id="{DF84B716-4D11-44E6-9485-85E5590A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xmlns="" id="{686AF7BB-93DF-4060-A354-3B60ED11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8" name="Rectangle 13">
            <a:extLst>
              <a:ext uri="{FF2B5EF4-FFF2-40B4-BE49-F238E27FC236}">
                <a16:creationId xmlns:a16="http://schemas.microsoft.com/office/drawing/2014/main" xmlns="" id="{4DA5EA42-ADB9-4478-AC34-BA9B233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9" name="Rectangle 14">
            <a:extLst>
              <a:ext uri="{FF2B5EF4-FFF2-40B4-BE49-F238E27FC236}">
                <a16:creationId xmlns:a16="http://schemas.microsoft.com/office/drawing/2014/main" xmlns="" id="{65EC3309-AD10-45A8-995E-F147E2EA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0" name="Rectangle 15">
            <a:extLst>
              <a:ext uri="{FF2B5EF4-FFF2-40B4-BE49-F238E27FC236}">
                <a16:creationId xmlns:a16="http://schemas.microsoft.com/office/drawing/2014/main" xmlns="" id="{BA1A468B-9A24-4C5B-BF6E-0AEF8BA3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1" name="Text Box 16">
            <a:extLst>
              <a:ext uri="{FF2B5EF4-FFF2-40B4-BE49-F238E27FC236}">
                <a16:creationId xmlns:a16="http://schemas.microsoft.com/office/drawing/2014/main" xmlns="" id="{00A80521-03A6-435F-AA3C-BFFEAEBD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CA33DC9B-527C-4ABE-A825-894FE5CB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579BFE38-C4FB-4964-A39F-FA68E277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3EA7BEA9-737D-448F-A6F1-A2E97B4F4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xmlns="" id="{08E2E334-A1E3-4CA7-B4B8-34B8319F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6">
            <a:extLst>
              <a:ext uri="{FF2B5EF4-FFF2-40B4-BE49-F238E27FC236}">
                <a16:creationId xmlns:a16="http://schemas.microsoft.com/office/drawing/2014/main" xmlns="" id="{BBCBA376-DE64-4510-9EFD-B4D38D81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F6EA09DA-30FD-40EB-BB35-1C265169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xmlns="" id="{C694786B-BF70-43A3-8700-9511C66C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xmlns="" id="{5DE561A1-980A-457B-B699-29730C1F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xmlns="" id="{5E583692-CFAD-4700-B51C-C992AA0D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xmlns="" id="{9959DED4-8490-4BE4-B211-66683735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xmlns="" id="{965F1BF1-7785-4432-B196-9C9AD9C4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xmlns="" id="{75E6F0B7-0D25-45FF-9207-8AC61207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xmlns="" id="{2E13CF52-23C2-4556-AF9B-726FA9E8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xmlns="" id="{6CABEFC4-A0D4-4F67-9A5A-78547CB3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xmlns="" id="{1CB0D4C0-BF37-4BFF-BE92-28A04FC9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  <a:p>
            <a:pPr eaLnBrk="1" hangingPunct="1">
              <a:spcBef>
                <a:spcPct val="50000"/>
              </a:spcBef>
            </a:pPr>
            <a:r>
              <a:rPr lang="en-US" altLang="pt-BR" b="1" dirty="0" err="1">
                <a:solidFill>
                  <a:srgbClr val="FF0000"/>
                </a:solidFill>
              </a:rPr>
              <a:t>Ideia</a:t>
            </a:r>
            <a:r>
              <a:rPr lang="en-US" altLang="pt-BR" b="1" dirty="0">
                <a:solidFill>
                  <a:srgbClr val="FF0000"/>
                </a:solidFill>
              </a:rPr>
              <a:t>: </a:t>
            </a: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, </a:t>
            </a:r>
            <a:r>
              <a:rPr lang="en-US" altLang="pt-BR" dirty="0" err="1"/>
              <a:t>ainda</a:t>
            </a:r>
            <a:r>
              <a:rPr lang="en-US" altLang="pt-BR" dirty="0"/>
              <a:t> que de </a:t>
            </a:r>
            <a:r>
              <a:rPr lang="en-US" altLang="pt-BR" dirty="0" err="1"/>
              <a:t>piora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06F74B78-FFE8-42C5-9A81-8B40BC55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xmlns="" id="{08DB346D-1FEA-4EF9-8365-09D340A0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EEF1AE9A-C26E-442C-8E2E-8E871A429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xmlns="" id="{31D9260C-4C43-4398-96F6-5BC60FE2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xmlns="" id="{B4BE3EBC-951F-48AD-8BAA-746EF94B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xmlns="" id="{BFC2092B-C0F3-4A2B-8995-5AA110AA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3" name="Rectangle 11">
            <a:extLst>
              <a:ext uri="{FF2B5EF4-FFF2-40B4-BE49-F238E27FC236}">
                <a16:creationId xmlns:a16="http://schemas.microsoft.com/office/drawing/2014/main" xmlns="" id="{132F6BDF-42E3-42E1-A852-1C78F8B4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4" name="Rectangle 12">
            <a:extLst>
              <a:ext uri="{FF2B5EF4-FFF2-40B4-BE49-F238E27FC236}">
                <a16:creationId xmlns:a16="http://schemas.microsoft.com/office/drawing/2014/main" xmlns="" id="{3E133325-F225-4BE1-B49B-D5FA033E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xmlns="" id="{3D01347E-A1A1-46C7-B4CE-3DE573A5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6" name="Rectangle 14">
            <a:extLst>
              <a:ext uri="{FF2B5EF4-FFF2-40B4-BE49-F238E27FC236}">
                <a16:creationId xmlns:a16="http://schemas.microsoft.com/office/drawing/2014/main" xmlns="" id="{A0E5226E-4C7E-421E-A8A3-36C9BC6B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7" name="Rectangle 15">
            <a:extLst>
              <a:ext uri="{FF2B5EF4-FFF2-40B4-BE49-F238E27FC236}">
                <a16:creationId xmlns:a16="http://schemas.microsoft.com/office/drawing/2014/main" xmlns="" id="{1772D10D-8D88-4DE0-AAA0-7C83A2B0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98" name="Picture 16">
            <a:extLst>
              <a:ext uri="{FF2B5EF4-FFF2-40B4-BE49-F238E27FC236}">
                <a16:creationId xmlns:a16="http://schemas.microsoft.com/office/drawing/2014/main" xmlns="" id="{74F02E99-3295-4256-87B5-D18D14CB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 Box 17">
            <a:extLst>
              <a:ext uri="{FF2B5EF4-FFF2-40B4-BE49-F238E27FC236}">
                <a16:creationId xmlns:a16="http://schemas.microsoft.com/office/drawing/2014/main" xmlns="" id="{DDAE5B66-645C-424F-9356-7FF9E2FB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7E45B828-695A-4CCA-B241-A660081D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Observe que o </a:t>
            </a:r>
            <a:r>
              <a:rPr lang="en-US" altLang="pt-BR" dirty="0" err="1"/>
              <a:t>vizinho</a:t>
            </a:r>
            <a:r>
              <a:rPr lang="en-US" altLang="pt-BR" dirty="0"/>
              <a:t> #1, </a:t>
            </a:r>
            <a:r>
              <a:rPr lang="en-US" altLang="pt-BR" dirty="0" err="1"/>
              <a:t>isto</a:t>
            </a:r>
            <a:r>
              <a:rPr lang="en-US" altLang="pt-BR" dirty="0"/>
              <a:t> é,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tem</a:t>
            </a:r>
            <a:r>
              <a:rPr lang="en-US" altLang="pt-BR" dirty="0"/>
              <a:t> a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avaliação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vizinhança</a:t>
            </a:r>
            <a:r>
              <a:rPr lang="en-US" altLang="pt-BR" dirty="0"/>
              <a:t> de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781F182D-4E1A-473A-ACA3-CB76C32A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xmlns="" id="{C69BD74E-ABB7-4912-AA04-BCF70E56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040A7304-F2A8-4A90-B560-9C950B112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xmlns="" id="{FB8CD43F-9971-421A-B52D-36943B18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xmlns="" id="{1CE6E529-3922-470F-BAFF-836E36BA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6A351DE2-50DE-4BD0-AF3A-080EC49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xmlns="" id="{6C819268-67AF-4ABB-AD28-CB62DA24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xmlns="" id="{A4589F56-7462-4D64-9EA5-C1E16577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1DF12928-0A01-4CEC-8B20-6B727B0F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xmlns="" id="{54B72D55-3026-49A8-ABFC-0F65FD90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xmlns="" id="{FC895012-81D5-46EA-BD24-37419A27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xmlns="" id="{BD18163C-7F32-4C30-8A00-1A9375A1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23" name="Picture 15">
            <a:extLst>
              <a:ext uri="{FF2B5EF4-FFF2-40B4-BE49-F238E27FC236}">
                <a16:creationId xmlns:a16="http://schemas.microsoft.com/office/drawing/2014/main" xmlns="" id="{5C811156-4CCB-412A-A319-4DA07CC7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4" name="Text Box 16">
            <a:extLst>
              <a:ext uri="{FF2B5EF4-FFF2-40B4-BE49-F238E27FC236}">
                <a16:creationId xmlns:a16="http://schemas.microsoft.com/office/drawing/2014/main" xmlns="" id="{99BC20A9-B966-40F9-B520-B6ACDAA7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xmlns="" id="{9DB1E1A2-8697-49F7-ACF5-7BE2CFBB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Retorna-se a uma solução já gerada anteriormente!</a:t>
            </a:r>
            <a:endParaRPr lang="pt-BR" altLang="pt-BR"/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xmlns="" id="{89921809-1AD3-41E6-86A3-6123E108DD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06381" y="3601245"/>
            <a:ext cx="936625" cy="684212"/>
          </a:xfrm>
          <a:custGeom>
            <a:avLst/>
            <a:gdLst>
              <a:gd name="T0" fmla="*/ 28948867 w 21600"/>
              <a:gd name="T1" fmla="*/ 0 h 21600"/>
              <a:gd name="T2" fmla="*/ 17283593 w 21600"/>
              <a:gd name="T3" fmla="*/ 7224487 h 21600"/>
              <a:gd name="T4" fmla="*/ 0 w 21600"/>
              <a:gd name="T5" fmla="*/ 18023063 h 21600"/>
              <a:gd name="T6" fmla="*/ 17405831 w 21600"/>
              <a:gd name="T7" fmla="*/ 21673429 h 21600"/>
              <a:gd name="T8" fmla="*/ 34811619 w 21600"/>
              <a:gd name="T9" fmla="*/ 15050985 h 21600"/>
              <a:gd name="T10" fmla="*/ 40614185 w 21600"/>
              <a:gd name="T11" fmla="*/ 722448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25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96" y="0"/>
                </a:moveTo>
                <a:lnTo>
                  <a:pt x="9192" y="7200"/>
                </a:lnTo>
                <a:lnTo>
                  <a:pt x="12278" y="7200"/>
                </a:lnTo>
                <a:lnTo>
                  <a:pt x="12278" y="14325"/>
                </a:lnTo>
                <a:lnTo>
                  <a:pt x="0" y="1432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3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C665A862-7344-448E-9EB7-C75D186D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AB9471FB-7814-4C44-8F09-48BF0114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C09E4F5C-A161-4D29-B825-CCF2E6CF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8C82009F-8750-4F63-B5D2-4A9EDD99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>
                <a:solidFill>
                  <a:srgbClr val="FF0000"/>
                </a:solidFill>
              </a:rPr>
              <a:t>Tabu</a:t>
            </a:r>
            <a:r>
              <a:rPr lang="en-US" altLang="pt-BR" dirty="0">
                <a:solidFill>
                  <a:schemeClr val="tx2"/>
                </a:solidFill>
              </a:rPr>
              <a:t>:</a:t>
            </a:r>
            <a:endParaRPr lang="pt-BR" altLang="pt-BR" dirty="0">
              <a:solidFill>
                <a:schemeClr val="tx2"/>
              </a:solidFill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xmlns="" id="{2965CD7F-B9A1-429E-9317-EEC1F13D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A1871C7E-963E-4118-99EA-73F045DB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xmlns="" id="{A6473F32-154B-4D0C-99BC-12811FC5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xmlns="" id="{4BEE33C2-B692-4A47-81E9-8A2BC4BB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xmlns="" id="{704386B0-682A-4BE7-92FC-DAE3343F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xmlns="" id="{691998F8-EE5F-4399-945D-A8C3B441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xmlns="" id="{B4C9DC42-7F3C-4B74-BFCE-BCF3A335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xmlns="" id="{3D32FD31-F7FA-4EB7-BF2A-03449DBE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xmlns="" id="{F2BC50D9-E594-4BBB-81DC-AA2341E8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47" name="Picture 15">
            <a:extLst>
              <a:ext uri="{FF2B5EF4-FFF2-40B4-BE49-F238E27FC236}">
                <a16:creationId xmlns:a16="http://schemas.microsoft.com/office/drawing/2014/main" xmlns="" id="{BF412A79-D5D4-4566-A11E-D97729E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8" name="Text Box 16">
            <a:extLst>
              <a:ext uri="{FF2B5EF4-FFF2-40B4-BE49-F238E27FC236}">
                <a16:creationId xmlns:a16="http://schemas.microsoft.com/office/drawing/2014/main" xmlns="" id="{2F1B7990-EEF5-438A-9F7E-7BAD0754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xmlns="" id="{2359191D-F374-4239-A37C-5581DCE6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0000"/>
                </a:solidFill>
              </a:rPr>
              <a:t>Ideia: </a:t>
            </a:r>
            <a:r>
              <a:rPr lang="en-US" altLang="pt-BR"/>
              <a:t>Criar uma Lista T das soluções já geradas (</a:t>
            </a:r>
            <a:r>
              <a:rPr lang="en-US" altLang="pt-BR">
                <a:solidFill>
                  <a:srgbClr val="FF0000"/>
                </a:solidFill>
              </a:rPr>
              <a:t>Lista Tabu</a:t>
            </a:r>
            <a:r>
              <a:rPr lang="en-US" altLang="pt-BR"/>
              <a:t>).</a:t>
            </a:r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1E57920-A21F-440A-A680-48566EC72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9E89631-CA74-492A-917A-21CDDA5A1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 dirty="0"/>
              <a:t>É </a:t>
            </a:r>
            <a:r>
              <a:rPr lang="en-US" altLang="pt-BR" sz="2800" dirty="0" err="1"/>
              <a:t>inviável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armazenar</a:t>
            </a:r>
            <a:r>
              <a:rPr lang="en-US" altLang="pt-BR" sz="2800" dirty="0"/>
              <a:t> </a:t>
            </a:r>
            <a:r>
              <a:rPr lang="en-US" altLang="pt-BR" sz="2800" dirty="0" err="1"/>
              <a:t>uma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 de </a:t>
            </a:r>
            <a:r>
              <a:rPr lang="en-US" altLang="pt-BR" sz="2800" dirty="0" err="1">
                <a:solidFill>
                  <a:srgbClr val="FF0000"/>
                </a:solidFill>
              </a:rPr>
              <a:t>todas</a:t>
            </a:r>
            <a:r>
              <a:rPr lang="en-US" altLang="pt-BR" sz="2800" dirty="0"/>
              <a:t> as </a:t>
            </a:r>
            <a:r>
              <a:rPr lang="en-US" altLang="pt-BR" sz="2800" dirty="0" err="1"/>
              <a:t>soluções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geradas</a:t>
            </a:r>
            <a:endParaRPr lang="en-US" altLang="pt-BR" sz="2800" dirty="0"/>
          </a:p>
          <a:p>
            <a:pPr lvl="1" eaLnBrk="1" hangingPunct="1"/>
            <a:r>
              <a:rPr lang="en-US" altLang="pt-BR" sz="2400" dirty="0" err="1"/>
              <a:t>Solução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Armazenar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apenas</a:t>
            </a:r>
            <a:r>
              <a:rPr lang="en-US" altLang="pt-BR" sz="2400" dirty="0"/>
              <a:t> as </a:t>
            </a:r>
            <a:r>
              <a:rPr lang="en-US" altLang="pt-BR" sz="2400" dirty="0" err="1"/>
              <a:t>últimas</a:t>
            </a:r>
            <a:r>
              <a:rPr lang="en-US" altLang="pt-BR" sz="2400" dirty="0"/>
              <a:t> |T| </a:t>
            </a:r>
            <a:r>
              <a:rPr lang="en-US" altLang="pt-BR" sz="2400" dirty="0" err="1"/>
              <a:t>soluções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geradas</a:t>
            </a:r>
            <a:endParaRPr lang="en-US" altLang="pt-BR" sz="2400" dirty="0"/>
          </a:p>
          <a:p>
            <a:pPr lvl="1" eaLnBrk="1" hangingPunct="1"/>
            <a:r>
              <a:rPr lang="en-US" altLang="pt-BR" sz="2400" dirty="0"/>
              <a:t>Uma </a:t>
            </a:r>
            <a:r>
              <a:rPr lang="en-US" altLang="pt-BR" sz="2400" dirty="0" err="1"/>
              <a:t>lista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tamanho</a:t>
            </a:r>
            <a:r>
              <a:rPr lang="en-US" altLang="pt-BR" sz="2400" dirty="0"/>
              <a:t> |T| impede </a:t>
            </a:r>
            <a:r>
              <a:rPr lang="en-US" altLang="pt-BR" sz="2400" dirty="0" err="1"/>
              <a:t>ciclos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até</a:t>
            </a:r>
            <a:r>
              <a:rPr lang="en-US" altLang="pt-BR" sz="2400" dirty="0"/>
              <a:t> |T| </a:t>
            </a:r>
            <a:r>
              <a:rPr lang="en-US" altLang="pt-BR" sz="2400" dirty="0" err="1"/>
              <a:t>iterações</a:t>
            </a:r>
            <a:endParaRPr lang="en-US" altLang="pt-BR" sz="2400" dirty="0"/>
          </a:p>
          <a:p>
            <a:pPr lvl="1" eaLnBrk="1" hangingPunct="1"/>
            <a:r>
              <a:rPr lang="en-US" altLang="pt-BR" sz="2400" dirty="0" err="1"/>
              <a:t>Esta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estratégia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coerente</a:t>
            </a:r>
            <a:r>
              <a:rPr lang="en-US" altLang="pt-BR" sz="2400" dirty="0"/>
              <a:t> com o </a:t>
            </a:r>
            <a:r>
              <a:rPr lang="en-US" altLang="pt-BR" sz="2400" dirty="0" err="1"/>
              <a:t>fato</a:t>
            </a:r>
            <a:r>
              <a:rPr lang="en-US" altLang="pt-BR" sz="2400" dirty="0"/>
              <a:t> de que </a:t>
            </a:r>
            <a:r>
              <a:rPr lang="en-US" altLang="pt-BR" sz="2400" dirty="0" err="1"/>
              <a:t>na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história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busca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influenciam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ciclagem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soluções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geradas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passado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distante</a:t>
            </a:r>
            <a:r>
              <a:rPr lang="en-US" altLang="pt-BR" sz="2400" dirty="0"/>
              <a:t> 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, </a:t>
            </a:r>
            <a:r>
              <a:rPr lang="en-US" altLang="pt-BR" dirty="0" err="1"/>
              <a:t>requer</a:t>
            </a:r>
            <a:r>
              <a:rPr lang="en-US" altLang="pt-BR" dirty="0"/>
              <a:t>-se:</a:t>
            </a:r>
          </a:p>
          <a:p>
            <a:pPr lvl="1" eaLnBrk="1" hangingPunct="1"/>
            <a:r>
              <a:rPr lang="en-US" altLang="pt-BR" dirty="0" err="1"/>
              <a:t>muita</a:t>
            </a:r>
            <a:r>
              <a:rPr lang="en-US" altLang="pt-BR" dirty="0"/>
              <a:t>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armazenar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 de </a:t>
            </a:r>
            <a:r>
              <a:rPr lang="en-US" altLang="pt-BR" dirty="0" err="1"/>
              <a:t>soluções</a:t>
            </a:r>
            <a:r>
              <a:rPr lang="en-US" altLang="pt-BR" dirty="0"/>
              <a:t>,</a:t>
            </a:r>
          </a:p>
          <a:p>
            <a:pPr lvl="1" eaLnBrk="1" hangingPunct="1"/>
            <a:r>
              <a:rPr lang="en-US" altLang="pt-BR" dirty="0"/>
              <a:t>alto </a:t>
            </a:r>
            <a:r>
              <a:rPr lang="en-US" altLang="pt-BR" dirty="0" err="1"/>
              <a:t>custo</a:t>
            </a:r>
            <a:r>
              <a:rPr lang="en-US" altLang="pt-BR" dirty="0"/>
              <a:t> </a:t>
            </a:r>
            <a:r>
              <a:rPr lang="en-US" altLang="pt-BR" dirty="0" err="1"/>
              <a:t>computacional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</a:t>
            </a:r>
            <a:r>
              <a:rPr lang="en-US" altLang="pt-BR" dirty="0" err="1"/>
              <a:t>ou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tabu.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Como </a:t>
            </a:r>
            <a:r>
              <a:rPr lang="en-US" altLang="pt-BR" dirty="0" err="1"/>
              <a:t>faço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já</a:t>
            </a:r>
            <a:r>
              <a:rPr lang="en-US" altLang="pt-BR" dirty="0"/>
              <a:t>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gerada</a:t>
            </a:r>
            <a:r>
              <a:rPr lang="en-US" altLang="pt-BR" dirty="0"/>
              <a:t>?</a:t>
            </a:r>
          </a:p>
          <a:p>
            <a:pPr eaLnBrk="1" hangingPunct="1"/>
            <a:r>
              <a:rPr lang="en-US" altLang="pt-BR" dirty="0" err="1"/>
              <a:t>Seja</a:t>
            </a:r>
            <a:r>
              <a:rPr lang="en-US" altLang="pt-BR" dirty="0"/>
              <a:t> um </a:t>
            </a:r>
            <a:r>
              <a:rPr lang="en-US" altLang="pt-BR" dirty="0" err="1"/>
              <a:t>problema</a:t>
            </a:r>
            <a:r>
              <a:rPr lang="en-US" altLang="pt-BR" dirty="0"/>
              <a:t> de </a:t>
            </a:r>
            <a:r>
              <a:rPr lang="en-US" altLang="pt-BR" dirty="0" err="1"/>
              <a:t>programação</a:t>
            </a:r>
            <a:r>
              <a:rPr lang="en-US" altLang="pt-BR" dirty="0"/>
              <a:t> de </a:t>
            </a:r>
            <a:r>
              <a:rPr lang="en-US" altLang="pt-BR" dirty="0" err="1"/>
              <a:t>tripulações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Suponha</a:t>
            </a:r>
            <a:r>
              <a:rPr lang="en-US" altLang="pt-BR" dirty="0"/>
              <a:t> que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é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e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é a </a:t>
            </a:r>
            <a:r>
              <a:rPr lang="en-US" altLang="pt-BR" dirty="0" err="1"/>
              <a:t>única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tabu </a:t>
            </a:r>
            <a:r>
              <a:rPr lang="en-US" altLang="pt-BR" dirty="0" err="1"/>
              <a:t>gerada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/>
              <a:t>então</a:t>
            </a:r>
            <a:r>
              <a:rPr lang="en-US" altLang="pt-BR" dirty="0"/>
              <a:t>. </a:t>
            </a:r>
            <a:r>
              <a:rPr lang="en-US" altLang="pt-BR" dirty="0" err="1"/>
              <a:t>Portanto</a:t>
            </a:r>
            <a:r>
              <a:rPr lang="en-US" altLang="pt-BR" dirty="0"/>
              <a:t>, a </a:t>
            </a:r>
            <a:r>
              <a:rPr lang="en-US" altLang="pt-BR" dirty="0" err="1"/>
              <a:t>lista</a:t>
            </a:r>
            <a:r>
              <a:rPr lang="en-US" altLang="pt-BR" dirty="0"/>
              <a:t> tabu T é </a:t>
            </a:r>
            <a:r>
              <a:rPr lang="en-US" altLang="pt-BR" dirty="0" err="1"/>
              <a:t>formada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por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, </a:t>
            </a:r>
            <a:r>
              <a:rPr lang="en-US" altLang="pt-BR" dirty="0" err="1"/>
              <a:t>isto</a:t>
            </a:r>
            <a:r>
              <a:rPr lang="en-US" altLang="pt-BR" dirty="0"/>
              <a:t> é, T = {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4545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8719A65-A78E-48D8-9E77-48E6E846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Sumário</a:t>
            </a:r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AE6FD5A-31F4-4315-AD0E-673C4EB3A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Introdução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Fundamentação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Algoritmo básico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Implementação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Tamanho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Análise da vizinhança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Critérios de aspiração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Memória de longo prazo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Oscilação estratégica</a:t>
            </a:r>
            <a:endParaRPr lang="pt-BR" altLang="pt-B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xmlns="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xmlns="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xmlns="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xmlns="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xmlns="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xmlns="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xmlns="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:a16="http://schemas.microsoft.com/office/drawing/2014/main" xmlns="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xmlns="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:a16="http://schemas.microsoft.com/office/drawing/2014/main" xmlns="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:a16="http://schemas.microsoft.com/office/drawing/2014/main" xmlns="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:a16="http://schemas.microsoft.com/office/drawing/2014/main" xmlns="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:a16="http://schemas.microsoft.com/office/drawing/2014/main" xmlns="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:a16="http://schemas.microsoft.com/office/drawing/2014/main" xmlns="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:a16="http://schemas.microsoft.com/office/drawing/2014/main" xmlns="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:a16="http://schemas.microsoft.com/office/drawing/2014/main" xmlns="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:a16="http://schemas.microsoft.com/office/drawing/2014/main" xmlns="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:a16="http://schemas.microsoft.com/office/drawing/2014/main" xmlns="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:a16="http://schemas.microsoft.com/office/drawing/2014/main" xmlns="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:a16="http://schemas.microsoft.com/office/drawing/2014/main" xmlns="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:a16="http://schemas.microsoft.com/office/drawing/2014/main" xmlns="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:a16="http://schemas.microsoft.com/office/drawing/2014/main" xmlns="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:a16="http://schemas.microsoft.com/office/drawing/2014/main" xmlns="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:a16="http://schemas.microsoft.com/office/drawing/2014/main" xmlns="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:a16="http://schemas.microsoft.com/office/drawing/2014/main" xmlns="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:a16="http://schemas.microsoft.com/office/drawing/2014/main" xmlns="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:a16="http://schemas.microsoft.com/office/drawing/2014/main" xmlns="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:a16="http://schemas.microsoft.com/office/drawing/2014/main" xmlns="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:a16="http://schemas.microsoft.com/office/drawing/2014/main" xmlns="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:a16="http://schemas.microsoft.com/office/drawing/2014/main" xmlns="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:a16="http://schemas.microsoft.com/office/drawing/2014/main" xmlns="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:a16="http://schemas.microsoft.com/office/drawing/2014/main" xmlns="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:a16="http://schemas.microsoft.com/office/drawing/2014/main" xmlns="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:a16="http://schemas.microsoft.com/office/drawing/2014/main" xmlns="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:a16="http://schemas.microsoft.com/office/drawing/2014/main" xmlns="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:a16="http://schemas.microsoft.com/office/drawing/2014/main" xmlns="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:a16="http://schemas.microsoft.com/office/drawing/2014/main" xmlns="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:a16="http://schemas.microsoft.com/office/drawing/2014/main" xmlns="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:a16="http://schemas.microsoft.com/office/drawing/2014/main" xmlns="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:a16="http://schemas.microsoft.com/office/drawing/2014/main" xmlns="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:a16="http://schemas.microsoft.com/office/drawing/2014/main" xmlns="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:a16="http://schemas.microsoft.com/office/drawing/2014/main" xmlns="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:a16="http://schemas.microsoft.com/office/drawing/2014/main" xmlns="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:a16="http://schemas.microsoft.com/office/drawing/2014/main" xmlns="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:a16="http://schemas.microsoft.com/office/drawing/2014/main" xmlns="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:a16="http://schemas.microsoft.com/office/drawing/2014/main" xmlns="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:a16="http://schemas.microsoft.com/office/drawing/2014/main" xmlns="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:a16="http://schemas.microsoft.com/office/drawing/2014/main" xmlns="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:a16="http://schemas.microsoft.com/office/drawing/2014/main" xmlns="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:a16="http://schemas.microsoft.com/office/drawing/2014/main" xmlns="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:a16="http://schemas.microsoft.com/office/drawing/2014/main" xmlns="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:a16="http://schemas.microsoft.com/office/drawing/2014/main" xmlns="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:a16="http://schemas.microsoft.com/office/drawing/2014/main" xmlns="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xmlns="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xmlns="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xmlns="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xmlns="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xmlns="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:a16="http://schemas.microsoft.com/office/drawing/2014/main" xmlns="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:a16="http://schemas.microsoft.com/office/drawing/2014/main" xmlns="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:a16="http://schemas.microsoft.com/office/drawing/2014/main" xmlns="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:a16="http://schemas.microsoft.com/office/drawing/2014/main" xmlns="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:a16="http://schemas.microsoft.com/office/drawing/2014/main" xmlns="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:a16="http://schemas.microsoft.com/office/drawing/2014/main" xmlns="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:a16="http://schemas.microsoft.com/office/drawing/2014/main" xmlns="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:a16="http://schemas.microsoft.com/office/drawing/2014/main" xmlns="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:a16="http://schemas.microsoft.com/office/drawing/2014/main" xmlns="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:a16="http://schemas.microsoft.com/office/drawing/2014/main" xmlns="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:a16="http://schemas.microsoft.com/office/drawing/2014/main" xmlns="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:a16="http://schemas.microsoft.com/office/drawing/2014/main" xmlns="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:a16="http://schemas.microsoft.com/office/drawing/2014/main" xmlns="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:a16="http://schemas.microsoft.com/office/drawing/2014/main" xmlns="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:a16="http://schemas.microsoft.com/office/drawing/2014/main" xmlns="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:a16="http://schemas.microsoft.com/office/drawing/2014/main" xmlns="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:a16="http://schemas.microsoft.com/office/drawing/2014/main" xmlns="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:a16="http://schemas.microsoft.com/office/drawing/2014/main" xmlns="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:a16="http://schemas.microsoft.com/office/drawing/2014/main" xmlns="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:a16="http://schemas.microsoft.com/office/drawing/2014/main" xmlns="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:a16="http://schemas.microsoft.com/office/drawing/2014/main" xmlns="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:a16="http://schemas.microsoft.com/office/drawing/2014/main" xmlns="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:a16="http://schemas.microsoft.com/office/drawing/2014/main" xmlns="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:a16="http://schemas.microsoft.com/office/drawing/2014/main" xmlns="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:a16="http://schemas.microsoft.com/office/drawing/2014/main" xmlns="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:a16="http://schemas.microsoft.com/office/drawing/2014/main" xmlns="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:a16="http://schemas.microsoft.com/office/drawing/2014/main" xmlns="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:a16="http://schemas.microsoft.com/office/drawing/2014/main" xmlns="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:a16="http://schemas.microsoft.com/office/drawing/2014/main" xmlns="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:a16="http://schemas.microsoft.com/office/drawing/2014/main" xmlns="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:a16="http://schemas.microsoft.com/office/drawing/2014/main" xmlns="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:a16="http://schemas.microsoft.com/office/drawing/2014/main" xmlns="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:a16="http://schemas.microsoft.com/office/drawing/2014/main" xmlns="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:a16="http://schemas.microsoft.com/office/drawing/2014/main" xmlns="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:a16="http://schemas.microsoft.com/office/drawing/2014/main" xmlns="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:a16="http://schemas.microsoft.com/office/drawing/2014/main" xmlns="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:a16="http://schemas.microsoft.com/office/drawing/2014/main" xmlns="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:a16="http://schemas.microsoft.com/office/drawing/2014/main" xmlns="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:a16="http://schemas.microsoft.com/office/drawing/2014/main" xmlns="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:a16="http://schemas.microsoft.com/office/drawing/2014/main" xmlns="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:a16="http://schemas.microsoft.com/office/drawing/2014/main" xmlns="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:a16="http://schemas.microsoft.com/office/drawing/2014/main" xmlns="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:a16="http://schemas.microsoft.com/office/drawing/2014/main" xmlns="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:a16="http://schemas.microsoft.com/office/drawing/2014/main" xmlns="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:a16="http://schemas.microsoft.com/office/drawing/2014/main" xmlns="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:a16="http://schemas.microsoft.com/office/drawing/2014/main" xmlns="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:a16="http://schemas.microsoft.com/office/drawing/2014/main" xmlns="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:a16="http://schemas.microsoft.com/office/drawing/2014/main" xmlns="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A2D4DC91-469D-47D5-985D-60AE8C4202DC}"/>
              </a:ext>
            </a:extLst>
          </p:cNvPr>
          <p:cNvSpPr/>
          <p:nvPr/>
        </p:nvSpPr>
        <p:spPr>
          <a:xfrm>
            <a:off x="5940151" y="256490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xmlns="" id="{94B88F13-F15D-412D-B670-9D29AA975497}"/>
              </a:ext>
            </a:extLst>
          </p:cNvPr>
          <p:cNvSpPr/>
          <p:nvPr/>
        </p:nvSpPr>
        <p:spPr>
          <a:xfrm>
            <a:off x="5938713" y="508518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As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</a:t>
            </a:r>
            <a:r>
              <a:rPr lang="en-US" altLang="pt-BR" dirty="0" err="1"/>
              <a:t>iguais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Elas</a:t>
            </a:r>
            <a:r>
              <a:rPr lang="en-US" altLang="pt-BR" dirty="0"/>
              <a:t> </a:t>
            </a:r>
            <a:r>
              <a:rPr lang="en-US" altLang="pt-BR" dirty="0" err="1"/>
              <a:t>diferem</a:t>
            </a:r>
            <a:r>
              <a:rPr lang="en-US" altLang="pt-BR" dirty="0"/>
              <a:t> entre </a:t>
            </a:r>
            <a:r>
              <a:rPr lang="en-US" altLang="pt-BR" dirty="0" err="1"/>
              <a:t>si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com </a:t>
            </a:r>
            <a:r>
              <a:rPr lang="en-US" altLang="pt-BR" dirty="0" err="1"/>
              <a:t>relação</a:t>
            </a:r>
            <a:r>
              <a:rPr lang="en-US" altLang="pt-BR" dirty="0"/>
              <a:t> à </a:t>
            </a:r>
            <a:r>
              <a:rPr lang="en-US" altLang="pt-BR" dirty="0" err="1"/>
              <a:t>troca</a:t>
            </a:r>
            <a:r>
              <a:rPr lang="en-US" altLang="pt-BR" dirty="0"/>
              <a:t> de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tarefas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é tabu, mas a </a:t>
            </a:r>
            <a:r>
              <a:rPr lang="en-US" altLang="pt-BR" dirty="0" err="1"/>
              <a:t>verificação</a:t>
            </a:r>
            <a:r>
              <a:rPr lang="en-US" altLang="pt-BR" dirty="0"/>
              <a:t> </a:t>
            </a:r>
            <a:r>
              <a:rPr lang="en-US" altLang="pt-BR" dirty="0" err="1"/>
              <a:t>deste</a:t>
            </a:r>
            <a:r>
              <a:rPr lang="en-US" altLang="pt-BR" dirty="0"/>
              <a:t> </a:t>
            </a:r>
            <a:r>
              <a:rPr lang="en-US" altLang="pt-BR" dirty="0" err="1"/>
              <a:t>fato</a:t>
            </a:r>
            <a:r>
              <a:rPr lang="en-US" altLang="pt-BR" dirty="0"/>
              <a:t> </a:t>
            </a:r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consumir</a:t>
            </a:r>
            <a:r>
              <a:rPr lang="en-US" altLang="pt-BR" dirty="0"/>
              <a:t> um tempo alto</a:t>
            </a:r>
          </a:p>
        </p:txBody>
      </p:sp>
    </p:spTree>
    <p:extLst>
      <p:ext uri="{BB962C8B-B14F-4D97-AF65-F5344CB8AC3E}">
        <p14:creationId xmlns:p14="http://schemas.microsoft.com/office/powerpoint/2010/main" val="19763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40DA19BC-A17D-43BD-8616-E95D3B5C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FDA1306-299E-4E75-B690-A06372662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Ao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invés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armazenar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toda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guardar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apenas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alguma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característica</a:t>
            </a:r>
            <a:r>
              <a:rPr lang="en-US" altLang="pt-BR" sz="2400" dirty="0"/>
              <a:t> (</a:t>
            </a:r>
            <a:r>
              <a:rPr lang="en-US" altLang="pt-BR" sz="2400" dirty="0" err="1">
                <a:solidFill>
                  <a:srgbClr val="FF0000"/>
                </a:solidFill>
              </a:rPr>
              <a:t>atributo</a:t>
            </a:r>
            <a:r>
              <a:rPr lang="en-US" altLang="pt-BR" sz="2400" dirty="0"/>
              <a:t>)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/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regra</a:t>
            </a:r>
            <a:r>
              <a:rPr lang="en-US" altLang="pt-BR" sz="2400" dirty="0">
                <a:solidFill>
                  <a:srgbClr val="FF0000"/>
                </a:solidFill>
              </a:rPr>
              <a:t> de </a:t>
            </a:r>
            <a:r>
              <a:rPr lang="en-US" altLang="pt-BR" sz="2400" dirty="0" err="1">
                <a:solidFill>
                  <a:srgbClr val="FF0000"/>
                </a:solidFill>
              </a:rPr>
              <a:t>proibição</a:t>
            </a:r>
            <a:r>
              <a:rPr lang="en-US" altLang="pt-BR" sz="2400" dirty="0">
                <a:solidFill>
                  <a:srgbClr val="FF0000"/>
                </a:solidFill>
              </a:rPr>
              <a:t> </a:t>
            </a:r>
            <a:r>
              <a:rPr lang="en-US" altLang="pt-BR" sz="2400" dirty="0"/>
              <a:t>(</a:t>
            </a:r>
            <a:r>
              <a:rPr lang="en-US" altLang="pt-BR" sz="2400" dirty="0" err="1"/>
              <a:t>ativação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) para </a:t>
            </a:r>
            <a:r>
              <a:rPr lang="en-US" altLang="pt-BR" sz="2400" dirty="0" err="1"/>
              <a:t>impedir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retorno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já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gerada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Atributos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selecionados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denominados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Soluções</a:t>
            </a:r>
            <a:r>
              <a:rPr lang="en-US" altLang="pt-BR" sz="2400" dirty="0"/>
              <a:t> que </a:t>
            </a:r>
            <a:r>
              <a:rPr lang="en-US" altLang="pt-BR" sz="2400" dirty="0" err="1"/>
              <a:t>contêm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tornam</a:t>
            </a:r>
            <a:r>
              <a:rPr lang="en-US" altLang="pt-BR" sz="2400" dirty="0"/>
              <a:t>-se tabu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Movimento</a:t>
            </a:r>
            <a:r>
              <a:rPr lang="en-US" altLang="pt-BR" sz="2400" dirty="0"/>
              <a:t> tabu: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que leva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tabu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0D80C28-2D60-41B2-AFD1-8C5E2B34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517FAB1D-51B4-4F7F-8F87-9E4F0644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sz="2800" dirty="0" err="1"/>
              <a:t>Exemplo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permutação</a:t>
            </a:r>
            <a:r>
              <a:rPr lang="en-US" altLang="pt-BR" sz="2800" dirty="0"/>
              <a:t>. </a:t>
            </a:r>
          </a:p>
          <a:p>
            <a:pPr eaLnBrk="1" hangingPunct="1"/>
            <a:r>
              <a:rPr lang="en-US" altLang="pt-BR" sz="2800" dirty="0" err="1"/>
              <a:t>Seja</a:t>
            </a:r>
            <a:r>
              <a:rPr lang="en-US" altLang="pt-BR" sz="2800" dirty="0"/>
              <a:t> s = (2, 6, 1, 5, 4, 3)</a:t>
            </a:r>
          </a:p>
          <a:p>
            <a:pPr eaLnBrk="1" hangingPunct="1"/>
            <a:r>
              <a:rPr lang="en-US" altLang="pt-BR" sz="2800" dirty="0" err="1"/>
              <a:t>Movimentos</a:t>
            </a:r>
            <a:r>
              <a:rPr lang="en-US" altLang="pt-BR" sz="2800" dirty="0"/>
              <a:t>:</a:t>
            </a:r>
          </a:p>
          <a:p>
            <a:pPr lvl="1" eaLnBrk="1" hangingPunct="1"/>
            <a:r>
              <a:rPr lang="en-US" altLang="pt-BR" sz="2400" dirty="0" err="1"/>
              <a:t>Troca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entre </a:t>
            </a:r>
            <a:r>
              <a:rPr lang="en-US" altLang="pt-BR" sz="2400" dirty="0" err="1"/>
              <a:t>dois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400" dirty="0" err="1"/>
              <a:t>Inserção</a:t>
            </a:r>
            <a:r>
              <a:rPr lang="en-US" altLang="pt-BR" sz="2400" dirty="0"/>
              <a:t> de um </a:t>
            </a:r>
            <a:r>
              <a:rPr lang="en-US" altLang="pt-BR" sz="2400" dirty="0" err="1"/>
              <a:t>elemento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outra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4, 3,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800" dirty="0" err="1"/>
              <a:t>Atributos</a:t>
            </a:r>
            <a:r>
              <a:rPr lang="en-US" altLang="pt-BR" sz="2800" dirty="0"/>
              <a:t>: um </a:t>
            </a:r>
            <a:r>
              <a:rPr lang="en-US" altLang="pt-BR" sz="2800" dirty="0" err="1"/>
              <a:t>elemento</a:t>
            </a:r>
            <a:r>
              <a:rPr lang="en-US" altLang="pt-BR" sz="2800" dirty="0"/>
              <a:t> e </a:t>
            </a:r>
            <a:r>
              <a:rPr lang="en-US" altLang="pt-BR" sz="2800" dirty="0" err="1"/>
              <a:t>sua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endParaRPr lang="en-US" altLang="pt-B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742FA774-C475-413B-AE67-7FF6E12F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i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i</a:t>
            </a:r>
            <a:r>
              <a:rPr lang="en-US" altLang="pt-BR" sz="2000" dirty="0"/>
              <a:t> com 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j</a:t>
            </a:r>
            <a:r>
              <a:rPr lang="en-US" altLang="pt-BR" sz="2000" i="1" baseline="-25000" dirty="0"/>
              <a:t> 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/>
              <a:t>j</a:t>
            </a:r>
            <a:endParaRPr lang="en-US" altLang="pt-BR" sz="2000" i="1" baseline="-250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Exemplo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4</a:t>
            </a:r>
            <a:r>
              <a:rPr lang="en-US" altLang="pt-BR" sz="1600" dirty="0"/>
              <a:t> = 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6</a:t>
            </a:r>
            <a:r>
              <a:rPr lang="en-US" altLang="pt-BR" sz="1600" dirty="0"/>
              <a:t> = 3,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 </a:t>
            </a:r>
            <a:r>
              <a:rPr lang="en-US" altLang="pt-BR" sz="1600" b="1" dirty="0">
                <a:solidFill>
                  <a:srgbClr val="FF0000"/>
                </a:solidFill>
              </a:rPr>
              <a:t>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b="1" dirty="0" err="1"/>
              <a:t>ou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4</a:t>
            </a:r>
            <a:r>
              <a:rPr lang="en-US" altLang="pt-BR" sz="1600" dirty="0"/>
              <a:t> = 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</a:t>
            </a:r>
            <a:r>
              <a:rPr lang="en-US" altLang="pt-BR" sz="1600" i="1" dirty="0"/>
              <a:t>s</a:t>
            </a:r>
            <a:r>
              <a:rPr lang="en-US" altLang="pt-BR" sz="1600" i="1" baseline="-25000" dirty="0"/>
              <a:t>6</a:t>
            </a:r>
            <a:r>
              <a:rPr lang="en-US" altLang="pt-BR" sz="1600" dirty="0"/>
              <a:t> = 3,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b="1" dirty="0" err="1">
                <a:solidFill>
                  <a:srgbClr val="FF0000"/>
                </a:solidFill>
              </a:rPr>
              <a:t>ou</a:t>
            </a:r>
            <a:endParaRPr lang="en-US" altLang="pt-BR" sz="16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endParaRPr lang="en-US" altLang="pt-BR" sz="1600" i="1" dirty="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xmlns="" id="{66ED55EA-688A-439B-834B-4FD1BCFD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3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de </a:t>
            </a:r>
            <a:r>
              <a:rPr lang="en-US" altLang="pt-BR" sz="1800" dirty="0" err="1"/>
              <a:t>retornar</a:t>
            </a:r>
            <a:r>
              <a:rPr lang="en-US" altLang="pt-BR" sz="1800" dirty="0"/>
              <a:t> à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i: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retorne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</a:t>
            </a:r>
            <a:r>
              <a:rPr lang="en-US" altLang="pt-BR" sz="1800" i="1" dirty="0"/>
              <a:t>i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uma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  <a:endParaRPr lang="en-US" altLang="pt-BR" sz="1800" i="1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. No </a:t>
            </a:r>
            <a:r>
              <a:rPr lang="en-US" altLang="pt-BR" sz="1600" dirty="0" err="1"/>
              <a:t>caso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movimentação</a:t>
            </a:r>
            <a:r>
              <a:rPr lang="en-US" altLang="pt-BR" sz="1600" dirty="0"/>
              <a:t> da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estaria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proibida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já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é a </a:t>
            </a:r>
            <a:r>
              <a:rPr lang="en-US" altLang="pt-BR" sz="1600" dirty="0" err="1"/>
              <a:t>última</a:t>
            </a:r>
            <a:r>
              <a:rPr lang="en-US" altLang="pt-BR" sz="1600" dirty="0"/>
              <a:t>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68584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mover.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trocarem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trocar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r>
              <a:rPr lang="en-US" altLang="pt-BR" sz="1600" dirty="0"/>
              <a:t>.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se </a:t>
            </a:r>
            <a:r>
              <a:rPr lang="en-US" altLang="pt-BR" sz="1800" dirty="0" err="1"/>
              <a:t>moverem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300" dirty="0" err="1"/>
              <a:t>Algumas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regras</a:t>
            </a:r>
            <a:r>
              <a:rPr lang="en-US" altLang="pt-BR" sz="2300" dirty="0"/>
              <a:t> de </a:t>
            </a:r>
            <a:r>
              <a:rPr lang="en-US" altLang="pt-BR" sz="2300" dirty="0" err="1"/>
              <a:t>ativação</a:t>
            </a:r>
            <a:r>
              <a:rPr lang="en-US" altLang="pt-BR" sz="2300" dirty="0"/>
              <a:t> tabu </a:t>
            </a:r>
            <a:r>
              <a:rPr lang="en-US" altLang="pt-BR" sz="2300" dirty="0" err="1"/>
              <a:t>podem</a:t>
            </a:r>
            <a:r>
              <a:rPr lang="en-US" altLang="pt-BR" sz="2300" dirty="0"/>
              <a:t> ser </a:t>
            </a:r>
            <a:r>
              <a:rPr lang="en-US" altLang="pt-BR" sz="2300" dirty="0" err="1"/>
              <a:t>mais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restritivas</a:t>
            </a:r>
            <a:r>
              <a:rPr lang="en-US" altLang="pt-BR" sz="2300" dirty="0"/>
              <a:t> do que </a:t>
            </a:r>
            <a:r>
              <a:rPr lang="en-US" altLang="pt-BR" sz="2300" dirty="0" err="1"/>
              <a:t>outras</a:t>
            </a:r>
            <a:r>
              <a:rPr lang="en-US" altLang="pt-BR" sz="2300" dirty="0"/>
              <a:t>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188518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1C025F93-2864-4497-B77B-7BA45280C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19811" name="Group 3">
            <a:extLst>
              <a:ext uri="{FF2B5EF4-FFF2-40B4-BE49-F238E27FC236}">
                <a16:creationId xmlns:a16="http://schemas.microsoft.com/office/drawing/2014/main" xmlns="" id="{09810BA1-51C3-4B02-861D-FB3D35FBC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</a:t>
                      </a:r>
                      <a:endParaRPr kumimoji="0" lang="pt-BR" altLang="pt-BR" sz="24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712" name="Text Box 98">
            <a:extLst>
              <a:ext uri="{FF2B5EF4-FFF2-40B4-BE49-F238E27FC236}">
                <a16:creationId xmlns:a16="http://schemas.microsoft.com/office/drawing/2014/main" xmlns="" id="{C2F6F501-EECD-42F2-9669-CA3540E2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realocação</a:t>
            </a:r>
            <a:r>
              <a:rPr lang="pt-BR" altLang="pt-BR"/>
              <a:t>: Transferir uma aula de uma sala para outra que esteja vazia</a:t>
            </a:r>
          </a:p>
        </p:txBody>
      </p:sp>
      <p:sp>
        <p:nvSpPr>
          <p:cNvPr id="26713" name="Text Box 99">
            <a:extLst>
              <a:ext uri="{FF2B5EF4-FFF2-40B4-BE49-F238E27FC236}">
                <a16:creationId xmlns:a16="http://schemas.microsoft.com/office/drawing/2014/main" xmlns="" id="{C497B3A0-DE78-45E0-B49E-3265408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48F99BB-AD72-4FBA-8428-432068B23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20835" name="Group 3">
            <a:extLst>
              <a:ext uri="{FF2B5EF4-FFF2-40B4-BE49-F238E27FC236}">
                <a16:creationId xmlns:a16="http://schemas.microsoft.com/office/drawing/2014/main" xmlns="" id="{81C4FCF7-1D03-4EBC-AB5D-B736C3AEC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736" name="Text Box 98">
            <a:extLst>
              <a:ext uri="{FF2B5EF4-FFF2-40B4-BE49-F238E27FC236}">
                <a16:creationId xmlns:a16="http://schemas.microsoft.com/office/drawing/2014/main" xmlns="" id="{D788C4CC-F04C-4BF3-9F5F-DD061972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troca</a:t>
            </a:r>
            <a:r>
              <a:rPr lang="pt-BR" altLang="pt-BR"/>
              <a:t>: Trocar as aulas de duas turmas realizadas em salas distintas</a:t>
            </a:r>
            <a:endParaRPr lang="pt-BR" altLang="pt-BR" sz="1600"/>
          </a:p>
        </p:txBody>
      </p:sp>
      <p:sp>
        <p:nvSpPr>
          <p:cNvPr id="27737" name="Text Box 99">
            <a:extLst>
              <a:ext uri="{FF2B5EF4-FFF2-40B4-BE49-F238E27FC236}">
                <a16:creationId xmlns:a16="http://schemas.microsoft.com/office/drawing/2014/main" xmlns="" id="{4BC8AFC5-6296-47E0-AF23-5DEAB244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42FD5C81-9D89-4AE8-9747-6F6BE5DC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E064A6B-082E-4BFE-A000-4EA0C08F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Proposta</a:t>
            </a:r>
            <a:r>
              <a:rPr lang="en-US" altLang="pt-BR" dirty="0"/>
              <a:t> por Glover (1986) e Hansen (1986), de forma </a:t>
            </a:r>
            <a:r>
              <a:rPr lang="en-US" altLang="pt-BR" dirty="0" err="1"/>
              <a:t>independente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Metaheurística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</a:t>
            </a:r>
          </a:p>
          <a:p>
            <a:pPr eaLnBrk="1" hangingPunct="1"/>
            <a:r>
              <a:rPr lang="en-US" altLang="pt-BR" dirty="0"/>
              <a:t>Se </a:t>
            </a:r>
            <a:r>
              <a:rPr lang="en-US" altLang="pt-BR" dirty="0" err="1"/>
              <a:t>apoia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estruturas</a:t>
            </a:r>
            <a:r>
              <a:rPr lang="en-US" altLang="pt-BR" dirty="0"/>
              <a:t> de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guiar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 </a:t>
            </a:r>
            <a:r>
              <a:rPr lang="en-US" altLang="pt-BR" dirty="0" err="1"/>
              <a:t>além</a:t>
            </a:r>
            <a:r>
              <a:rPr lang="en-US" altLang="pt-BR" dirty="0"/>
              <a:t> da </a:t>
            </a:r>
            <a:r>
              <a:rPr lang="en-US" altLang="pt-BR" dirty="0" err="1"/>
              <a:t>otimalidade</a:t>
            </a:r>
            <a:r>
              <a:rPr lang="en-US" altLang="pt-BR" dirty="0"/>
              <a:t> local</a:t>
            </a:r>
            <a:endParaRPr lang="pt-BR" alt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12783522-A1E7-41B7-9225-A3979B641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 dirty="0" err="1"/>
              <a:t>Problema</a:t>
            </a:r>
            <a:r>
              <a:rPr lang="en-US" altLang="pt-BR" dirty="0"/>
              <a:t> de </a:t>
            </a:r>
            <a:r>
              <a:rPr lang="en-US" altLang="pt-BR" dirty="0" err="1"/>
              <a:t>Alocação</a:t>
            </a:r>
            <a:r>
              <a:rPr lang="en-US" altLang="pt-BR" dirty="0"/>
              <a:t> de Aulas a Salas</a:t>
            </a:r>
            <a:endParaRPr lang="pt-BR" altLang="pt-BR" dirty="0"/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xmlns="" id="{3B2E9486-BEC2-44B5-A923-4315B074C5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2252663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756" name="Text Box 92">
            <a:extLst>
              <a:ext uri="{FF2B5EF4-FFF2-40B4-BE49-F238E27FC236}">
                <a16:creationId xmlns:a16="http://schemas.microsoft.com/office/drawing/2014/main" xmlns="" id="{8C1D1F2E-C8C6-4C9F-8517-51D4BC7C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8713788" cy="26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dirty="0"/>
              <a:t> </a:t>
            </a:r>
            <a:r>
              <a:rPr lang="en-US" altLang="pt-BR" sz="1600" dirty="0" err="1"/>
              <a:t>Atributos</a:t>
            </a:r>
            <a:r>
              <a:rPr lang="en-US" altLang="pt-BR" sz="1600" dirty="0"/>
              <a:t>: aula (</a:t>
            </a:r>
            <a:r>
              <a:rPr lang="en-US" altLang="pt-BR" sz="1600" dirty="0" err="1"/>
              <a:t>definida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pelo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início</a:t>
            </a:r>
            <a:r>
              <a:rPr lang="en-US" altLang="pt-BR" sz="1600" dirty="0"/>
              <a:t>) e </a:t>
            </a:r>
            <a:r>
              <a:rPr lang="en-US" altLang="pt-BR" sz="1600" dirty="0" err="1"/>
              <a:t>sua</a:t>
            </a:r>
            <a:r>
              <a:rPr lang="en-US" altLang="pt-BR" sz="1600" dirty="0"/>
              <a:t> sala j de </a:t>
            </a:r>
            <a:r>
              <a:rPr lang="en-US" altLang="pt-BR" sz="1600" dirty="0" err="1"/>
              <a:t>realização</a:t>
            </a:r>
            <a:endParaRPr lang="en-US" altLang="pt-BR" sz="1600" dirty="0"/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Pares (i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,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) e (i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, j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Algumas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regras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proibição</a:t>
            </a:r>
            <a:r>
              <a:rPr lang="en-US" altLang="pt-BR" sz="1600" dirty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troca</a:t>
            </a:r>
            <a:r>
              <a:rPr lang="en-US" altLang="pt-BR" sz="1600" dirty="0"/>
              <a:t> das aulas </a:t>
            </a:r>
            <a:r>
              <a:rPr lang="en-US" altLang="pt-BR" sz="1600" dirty="0" err="1"/>
              <a:t>envolvendo</a:t>
            </a:r>
            <a:r>
              <a:rPr lang="en-US" altLang="pt-BR" sz="1600" dirty="0"/>
              <a:t> as salas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e j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iniciadas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</a:t>
            </a:r>
            <a:r>
              <a:rPr lang="en-US" altLang="pt-BR" sz="1600" dirty="0"/>
              <a:t> = min{i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, i</a:t>
            </a:r>
            <a:r>
              <a:rPr lang="en-US" altLang="pt-BR" sz="1600" baseline="-25000" dirty="0"/>
              <a:t>2</a:t>
            </a:r>
            <a:r>
              <a:rPr lang="en-US" altLang="pt-BR" sz="1600" dirty="0"/>
              <a:t>}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que a aula da sala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iniciada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mudada</a:t>
            </a:r>
            <a:r>
              <a:rPr lang="en-US" altLang="pt-BR" sz="1600" dirty="0"/>
              <a:t> para a sala j</a:t>
            </a:r>
            <a:r>
              <a:rPr lang="en-US" altLang="pt-BR" sz="1600" baseline="-25000" dirty="0"/>
              <a:t>2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lang="en-US" altLang="pt-BR" sz="1600" dirty="0" err="1"/>
              <a:t>Impedir</a:t>
            </a:r>
            <a:r>
              <a:rPr lang="en-US" altLang="pt-BR" sz="1600" dirty="0"/>
              <a:t> que a aula da sala j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com </a:t>
            </a:r>
            <a:r>
              <a:rPr lang="en-US" altLang="pt-BR" sz="1600" dirty="0" err="1"/>
              <a:t>início</a:t>
            </a:r>
            <a:r>
              <a:rPr lang="en-US" altLang="pt-BR" sz="1600" dirty="0"/>
              <a:t> no </a:t>
            </a:r>
            <a:r>
              <a:rPr lang="en-US" altLang="pt-BR" sz="1600" dirty="0" err="1"/>
              <a:t>horário</a:t>
            </a:r>
            <a:r>
              <a:rPr lang="en-US" altLang="pt-BR" sz="1600" dirty="0"/>
              <a:t> i</a:t>
            </a:r>
            <a:r>
              <a:rPr lang="en-US" altLang="pt-BR" sz="1600" baseline="-25000" dirty="0"/>
              <a:t>1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seja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mudada</a:t>
            </a:r>
            <a:endParaRPr lang="en-US" altLang="pt-BR" sz="1600" dirty="0"/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Idem, </a:t>
            </a:r>
            <a:r>
              <a:rPr lang="en-US" altLang="pt-BR" sz="1600" dirty="0" err="1"/>
              <a:t>uma</a:t>
            </a:r>
            <a:r>
              <a:rPr lang="en-US" altLang="pt-BR" sz="1600" dirty="0"/>
              <a:t> das </a:t>
            </a:r>
            <a:r>
              <a:rPr lang="en-US" altLang="pt-BR" sz="1600" dirty="0" err="1"/>
              <a:t>regras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anteriores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associadas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ao</a:t>
            </a:r>
            <a:r>
              <a:rPr lang="en-US" altLang="pt-BR" sz="1600" dirty="0"/>
              <a:t> valor da </a:t>
            </a:r>
            <a:r>
              <a:rPr lang="en-US" altLang="pt-BR" sz="1600" dirty="0" err="1"/>
              <a:t>função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objetivo</a:t>
            </a:r>
            <a:r>
              <a:rPr lang="en-US" altLang="pt-BR" sz="1600" dirty="0"/>
              <a:t> antes do mov.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Ex. da </a:t>
            </a:r>
            <a:r>
              <a:rPr lang="en-US" altLang="pt-BR" sz="1600" dirty="0" err="1"/>
              <a:t>primeira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regra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proibição</a:t>
            </a:r>
            <a:r>
              <a:rPr lang="en-US" altLang="pt-BR" sz="1600" dirty="0"/>
              <a:t> para as </a:t>
            </a:r>
            <a:r>
              <a:rPr lang="en-US" altLang="pt-BR" sz="1600" dirty="0" err="1"/>
              <a:t>turmas</a:t>
            </a:r>
            <a:r>
              <a:rPr lang="en-US" altLang="pt-BR" sz="1600" dirty="0"/>
              <a:t> C e D, que </a:t>
            </a:r>
            <a:r>
              <a:rPr lang="en-US" altLang="pt-BR" sz="1600" dirty="0" err="1"/>
              <a:t>têm</a:t>
            </a:r>
            <a:r>
              <a:rPr lang="en-US" altLang="pt-BR" sz="1600" dirty="0"/>
              <a:t> aulas </a:t>
            </a:r>
            <a:r>
              <a:rPr lang="en-US" altLang="pt-BR" sz="1600" dirty="0" err="1"/>
              <a:t>nas</a:t>
            </a:r>
            <a:r>
              <a:rPr lang="en-US" altLang="pt-BR" sz="1600" dirty="0"/>
              <a:t> salas 2 e 3: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 dirty="0"/>
              <a:t>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T={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&lt;Horário, sala </a:t>
            </a:r>
            <a:r>
              <a:rPr lang="pt-BR" altLang="pt-BR" sz="1600" dirty="0" smtClean="0">
                <a:solidFill>
                  <a:srgbClr val="CC0000"/>
                </a:solidFill>
              </a:rPr>
              <a:t>nova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altLang="pt-BR" sz="1600" smtClean="0">
                <a:solidFill>
                  <a:srgbClr val="CC0000"/>
                </a:solidFill>
              </a:rPr>
              <a:t>original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kumimoji="0" lang="pt-BR" altLang="pt-BR" sz="16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2,2,3&gt;</a:t>
            </a:r>
            <a:r>
              <a:rPr kumimoji="0" lang="pt-BR" alt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D8B7CAAF-C81E-4B7D-9541-66D05A924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E55C9371-7C16-4330-86F5-F262AAE83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Uma lista tabu baseada em atributos de movimentos/soluções é restritiva: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Impede-se não somente o retorno a uma solução já gerada anteriormente, mas também a outras soluções ainda não visitadas</a:t>
            </a:r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9F06E355-F93E-4851-BDB3-221E082CE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3907" name="Group 3">
            <a:extLst>
              <a:ext uri="{FF2B5EF4-FFF2-40B4-BE49-F238E27FC236}">
                <a16:creationId xmlns:a16="http://schemas.microsoft.com/office/drawing/2014/main" xmlns="" id="{F953333A-7845-41FF-8EB2-FD1397F4AC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3773489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t-BR" altLang="pt-BR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7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T={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</a:t>
                      </a: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0808" name="Text Box 98">
            <a:extLst>
              <a:ext uri="{FF2B5EF4-FFF2-40B4-BE49-F238E27FC236}">
                <a16:creationId xmlns:a16="http://schemas.microsoft.com/office/drawing/2014/main" xmlns="" id="{15A19295-2230-46DF-9E0B-D86C7C09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95950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= Transferir uma aula de uma sala para outra que esteja vazia</a:t>
            </a:r>
          </a:p>
        </p:txBody>
      </p:sp>
      <p:sp>
        <p:nvSpPr>
          <p:cNvPr id="30809" name="Text Box 99">
            <a:extLst>
              <a:ext uri="{FF2B5EF4-FFF2-40B4-BE49-F238E27FC236}">
                <a16:creationId xmlns:a16="http://schemas.microsoft.com/office/drawing/2014/main" xmlns="" id="{6276FE97-E674-406D-933B-D0BD93FA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27750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tabu = &lt;Horário de início, Sala nova, Sala original&gt;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9DC41E77-2A5A-49F8-B694-2508E459F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4931" name="Group 3">
            <a:extLst>
              <a:ext uri="{FF2B5EF4-FFF2-40B4-BE49-F238E27FC236}">
                <a16:creationId xmlns:a16="http://schemas.microsoft.com/office/drawing/2014/main" xmlns="" id="{D673DC16-19A6-4EE9-8D56-2E0FAC8C70B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950913" y="2006600"/>
          <a:ext cx="7448550" cy="3803650"/>
        </p:xfrm>
        <a:graphic>
          <a:graphicData uri="http://schemas.openxmlformats.org/drawingml/2006/table">
            <a:tbl>
              <a:tblPr/>
              <a:tblGrid>
                <a:gridCol w="744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2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&lt;4,3,1&gt;, 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2,1,3&gt;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1832" name="Text Box 98">
            <a:extLst>
              <a:ext uri="{FF2B5EF4-FFF2-40B4-BE49-F238E27FC236}">
                <a16:creationId xmlns:a16="http://schemas.microsoft.com/office/drawing/2014/main" xmlns="" id="{B1C59FAE-AB0F-47C9-9F80-A507FAD8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05488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Fazendo-se o movimento tabu </a:t>
            </a:r>
            <a:r>
              <a:rPr lang="pt-BR" altLang="pt-BR" sz="2000">
                <a:solidFill>
                  <a:srgbClr val="CC0000"/>
                </a:solidFill>
              </a:rPr>
              <a:t>&lt;4,3,1&gt;</a:t>
            </a:r>
            <a:r>
              <a:rPr lang="pt-BR" altLang="pt-BR" sz="2000"/>
              <a:t> geramos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3  </a:t>
            </a:r>
            <a:r>
              <a:rPr lang="pt-BR" altLang="pt-BR" sz="2000" i="1" baseline="30000">
                <a:sym typeface="Symbol" panose="05050102010706020507" pitchFamily="18" charset="2"/>
              </a:rPr>
              <a:t></a:t>
            </a:r>
            <a:r>
              <a:rPr lang="pt-BR" altLang="pt-BR" sz="2000" i="1" baseline="30000"/>
              <a:t>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EFEF6D99-B4C9-4129-89D4-D0CC8624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32AD679-BD9D-4345-99CD-7B3049AFF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Ideia</a:t>
            </a:r>
            <a:r>
              <a:rPr lang="en-US" altLang="pt-BR"/>
              <a:t>: Retirar a regra de proibição (retirar o </a:t>
            </a:r>
            <a:r>
              <a:rPr lang="en-US" altLang="pt-BR" i="1"/>
              <a:t>status</a:t>
            </a:r>
            <a:r>
              <a:rPr lang="en-US" altLang="pt-BR"/>
              <a:t> tabu de um movimento) sob certas condições.</a:t>
            </a:r>
          </a:p>
          <a:p>
            <a:pPr eaLnBrk="1" hangingPunct="1"/>
            <a:r>
              <a:rPr lang="en-US" altLang="pt-BR"/>
              <a:t>Exemplo: retirar a regra de proibição se for gerada uma solução melhor que a melhor solução gerada até então (Critério de aspiração por objetivo global)</a:t>
            </a:r>
          </a:p>
          <a:p>
            <a:pPr lvl="1" eaLnBrk="1" hangingPunct="1"/>
            <a:endParaRPr lang="pt-BR" alt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ABCD8461-7CA9-4258-A95D-493DA362C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/>
              <a:t>Algoritmo básico de Busca Tabu</a:t>
            </a:r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xmlns="" id="{F74A3DC9-1AD2-4B73-92D1-FDD46C8A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55750"/>
            <a:ext cx="643413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9D09A36A-94A9-4682-9DEF-F346BD44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4A673629-927B-4AC0-97A0-01C2C9DD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Voltando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</a:t>
            </a:r>
            <a:r>
              <a:rPr lang="en-US" altLang="pt-BR" sz="2800" dirty="0"/>
              <a:t> da Mochila 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Solução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s</a:t>
            </a:r>
            <a:r>
              <a:rPr lang="en-US" altLang="pt-BR" sz="2800" dirty="0"/>
              <a:t> = (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, 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j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n</a:t>
            </a:r>
            <a:r>
              <a:rPr lang="en-US" altLang="pt-BR" sz="2800" dirty="0"/>
              <a:t>),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 </a:t>
            </a:r>
            <a:r>
              <a:rPr lang="en-US" altLang="pt-BR" sz="2800" dirty="0">
                <a:sym typeface="Symbol" panose="05050102010706020507" pitchFamily="18" charset="2"/>
              </a:rPr>
              <a:t> {0, 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Movimento</a:t>
            </a:r>
            <a:r>
              <a:rPr lang="en-US" altLang="pt-BR" sz="2800" dirty="0"/>
              <a:t>: inverter o valor de um bit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Atributo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de um item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Regra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ativação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impedir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inversão</a:t>
            </a:r>
            <a:r>
              <a:rPr lang="en-US" altLang="pt-BR" sz="2800" dirty="0"/>
              <a:t> do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modificada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Representação</a:t>
            </a:r>
            <a:r>
              <a:rPr lang="en-US" altLang="pt-BR" sz="2800" dirty="0"/>
              <a:t> da Lista Tabu: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 T = {&lt;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modificada</a:t>
            </a:r>
            <a:r>
              <a:rPr lang="en-US" altLang="pt-BR" sz="2400" dirty="0"/>
              <a:t>&gt;}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|T| =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xmlns="" id="{B09D42F2-CFF3-4A23-86DA-F69709AF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xmlns="" id="{EE02504D-09DE-4F90-955C-741F612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48110B73-260A-4A03-B52E-059A2C82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xmlns="" id="{BC1CD79A-B564-4904-9A23-24F56FAD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Oval 6">
            <a:extLst>
              <a:ext uri="{FF2B5EF4-FFF2-40B4-BE49-F238E27FC236}">
                <a16:creationId xmlns:a16="http://schemas.microsoft.com/office/drawing/2014/main" xmlns="" id="{80C942E8-76B2-4E57-92DB-DA135315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xmlns="" id="{3D3A7534-1E4F-42B2-88F7-79DC294C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xmlns="" id="{3482AC13-10E8-4C77-83A5-8483DEF0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xmlns="" id="{9BADE3E7-31F4-4830-9E3B-F2FF7621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xmlns="" id="{9C44065A-27D5-455A-AC8C-41BAD05B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xmlns="" id="{5A68A608-0CAF-4F54-A22B-D7E67ACE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xmlns="" id="{06DD6CEE-F8C9-4AAC-8C95-A3635D5D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xmlns="" id="{8D41A94E-032A-4892-8D58-26C23A9C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xmlns="" id="{A6A93EE2-A27E-4C13-9C0F-3091DE5A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xmlns="" id="{EDC3BE44-E4D9-40CB-8AC5-3F69AF47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D5015D73-2243-4B43-A9EF-9B13156E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#1, que </a:t>
            </a:r>
            <a:r>
              <a:rPr lang="en-US" altLang="pt-BR" dirty="0" err="1"/>
              <a:t>teve</a:t>
            </a:r>
            <a:r>
              <a:rPr lang="en-US" altLang="pt-BR" dirty="0"/>
              <a:t> o bit da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alterado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xmlns="" id="{49678CDB-DF98-47FD-9A06-542A78C0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xmlns="" id="{84956EAF-A588-4278-910E-59260A2F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945AE413-BA2D-49E8-BF2E-51896E13B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xmlns="" id="{DB888470-2DF3-4FF3-BDF9-3CDE6FC3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xmlns="" id="{0EE8EBB5-8E37-42C3-957D-04D136A1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Oval 7">
            <a:extLst>
              <a:ext uri="{FF2B5EF4-FFF2-40B4-BE49-F238E27FC236}">
                <a16:creationId xmlns:a16="http://schemas.microsoft.com/office/drawing/2014/main" xmlns="" id="{CCE3266C-34C6-4A85-B723-0A32E383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0A3F1AE4-5789-4BE9-A7F8-587811DA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xmlns="" id="{48594A93-E18C-45B5-8E39-74804A17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xmlns="" id="{CF440BD7-4C9E-43BE-BE88-255A18A2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xmlns="" id="{1D6CA193-93FE-48BB-9AC9-5211C02A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xmlns="" id="{D5AA8B44-4C94-4E95-99A2-BE09DFEF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xmlns="" id="{F6509CEF-54A6-477C-8708-C3652E89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xmlns="" id="{5C1F047F-C26D-407A-9762-2AA35257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xmlns="" id="{0D88E5B6-8444-4BB9-BAF0-D9F0C07C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xmlns="" id="{1C5989D7-6DC4-46E0-B9C6-0024E716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845DE5E2-3D95-49DB-85C3-2CE303F8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atributo</a:t>
            </a:r>
            <a:r>
              <a:rPr lang="en-US" altLang="pt-BR" dirty="0"/>
              <a:t> #1 é, </a:t>
            </a:r>
            <a:r>
              <a:rPr lang="en-US" altLang="pt-BR" dirty="0" err="1"/>
              <a:t>então</a:t>
            </a:r>
            <a:r>
              <a:rPr lang="en-US" altLang="pt-BR" dirty="0"/>
              <a:t>,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tabu, </a:t>
            </a:r>
            <a:r>
              <a:rPr lang="en-US" altLang="pt-BR" dirty="0" err="1"/>
              <a:t>passando</a:t>
            </a:r>
            <a:r>
              <a:rPr lang="en-US" altLang="pt-BR" dirty="0"/>
              <a:t> a </a:t>
            </a:r>
            <a:r>
              <a:rPr lang="en-US" altLang="pt-BR" dirty="0" err="1"/>
              <a:t>estar</a:t>
            </a:r>
            <a:r>
              <a:rPr lang="en-US" altLang="pt-BR" dirty="0"/>
              <a:t> tabu-</a:t>
            </a:r>
            <a:r>
              <a:rPr lang="en-US" altLang="pt-BR" dirty="0" err="1"/>
              <a:t>ativo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xmlns="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xmlns="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xmlns="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xmlns="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xmlns="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xmlns="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xmlns="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xmlns="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xmlns="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:a16="http://schemas.microsoft.com/office/drawing/2014/main" xmlns="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:a16="http://schemas.microsoft.com/office/drawing/2014/main" xmlns="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xmlns="" id="{813B5C6E-761B-45F9-A00E-8B803A06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088"/>
            <a:ext cx="2303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Nesta nova </a:t>
            </a:r>
            <a:r>
              <a:rPr lang="en-US" altLang="pt-BR" dirty="0" err="1"/>
              <a:t>solução</a:t>
            </a:r>
            <a:r>
              <a:rPr lang="en-US" altLang="pt-BR" dirty="0"/>
              <a:t>, </a:t>
            </a:r>
            <a:r>
              <a:rPr lang="en-US" altLang="pt-BR" dirty="0" err="1"/>
              <a:t>seu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#1 é tabu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</a:t>
            </a:r>
            <a:r>
              <a:rPr lang="en-US" altLang="pt-BR" dirty="0"/>
              <a:t> </a:t>
            </a:r>
            <a:r>
              <a:rPr lang="en-US" altLang="pt-BR" dirty="0" err="1"/>
              <a:t>tem</a:t>
            </a:r>
            <a:r>
              <a:rPr lang="en-US" altLang="pt-BR" dirty="0"/>
              <a:t> um </a:t>
            </a:r>
            <a:r>
              <a:rPr lang="en-US" altLang="pt-BR" dirty="0" err="1"/>
              <a:t>atributo</a:t>
            </a:r>
            <a:r>
              <a:rPr lang="en-US" altLang="pt-BR" dirty="0"/>
              <a:t> tabu- </a:t>
            </a:r>
            <a:r>
              <a:rPr lang="en-US" altLang="pt-BR" dirty="0" err="1"/>
              <a:t>ativo</a:t>
            </a:r>
            <a:r>
              <a:rPr lang="en-US" altLang="pt-BR" dirty="0"/>
              <a:t> (a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tabu)</a:t>
            </a:r>
            <a:endParaRPr lang="pt-BR" altLang="pt-BR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9A1F5BC3-5504-4293-BF65-2E56C0C5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xmlns="" id="{524D64DB-E278-4122-8A95-105B74AE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17CA705B-0672-432D-AD8B-0580B6F9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9E7E6987-F523-491A-9325-75B8A72E2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 dirty="0" err="1"/>
              <a:t>Metaheurística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poderosa</a:t>
            </a:r>
            <a:endParaRPr lang="en-US" altLang="pt-BR" sz="2800" dirty="0"/>
          </a:p>
          <a:p>
            <a:pPr eaLnBrk="1" hangingPunct="1"/>
            <a:r>
              <a:rPr lang="en-US" altLang="pt-BR" sz="2800" dirty="0" err="1"/>
              <a:t>Resolução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eficiente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vários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combinatórios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destacando</a:t>
            </a:r>
            <a:r>
              <a:rPr lang="en-US" altLang="pt-BR" sz="2800" dirty="0"/>
              <a:t>-se, entre outros:</a:t>
            </a:r>
          </a:p>
          <a:p>
            <a:pPr lvl="1" eaLnBrk="1" hangingPunct="1"/>
            <a:r>
              <a:rPr lang="en-US" altLang="pt-BR" sz="2400" dirty="0" err="1"/>
              <a:t>Roteirização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2006; </a:t>
            </a:r>
            <a:r>
              <a:rPr lang="en-US" altLang="pt-BR" sz="2400" dirty="0" err="1"/>
              <a:t>Cordeau</a:t>
            </a:r>
            <a:r>
              <a:rPr lang="en-US" altLang="pt-BR" sz="2400" dirty="0"/>
              <a:t> et al., 2002; 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1999)</a:t>
            </a:r>
          </a:p>
          <a:p>
            <a:pPr lvl="1" eaLnBrk="1" hangingPunct="1"/>
            <a:r>
              <a:rPr lang="en-US" altLang="pt-BR" sz="2400" dirty="0" err="1"/>
              <a:t>Sequenciamento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Allahverdi</a:t>
            </a:r>
            <a:r>
              <a:rPr lang="en-US" altLang="pt-BR" sz="2400" dirty="0"/>
              <a:t>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2008)</a:t>
            </a:r>
          </a:p>
          <a:p>
            <a:pPr lvl="1"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horários</a:t>
            </a:r>
            <a:r>
              <a:rPr lang="en-US" altLang="pt-BR" sz="2400" dirty="0"/>
              <a:t> (Santos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2005; Souza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2004)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xmlns="" id="{6890A677-086A-4E72-8906-A2D5EC2B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xmlns="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5" name="Oval 7">
            <a:extLst>
              <a:ext uri="{FF2B5EF4-FFF2-40B4-BE49-F238E27FC236}">
                <a16:creationId xmlns:a16="http://schemas.microsoft.com/office/drawing/2014/main" xmlns="" id="{3C248B98-103D-4E7E-A5F1-4D10CF4C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5815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xmlns="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xmlns="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xmlns="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xmlns="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xmlns="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xmlns="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xmlns="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xmlns="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:a16="http://schemas.microsoft.com/office/drawing/2014/main" xmlns="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:a16="http://schemas.microsoft.com/office/drawing/2014/main" xmlns="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81F12D52-9B41-4EAD-92E6-34380FCB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08908"/>
            <a:ext cx="2375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#4, no qual a </a:t>
            </a:r>
            <a:r>
              <a:rPr lang="en-US" altLang="pt-BR" dirty="0" err="1"/>
              <a:t>posição</a:t>
            </a:r>
            <a:r>
              <a:rPr lang="en-US" altLang="pt-BR" dirty="0"/>
              <a:t> #4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modificada</a:t>
            </a:r>
            <a:r>
              <a:rPr lang="en-US" altLang="pt-BR" dirty="0"/>
              <a:t>; </a:t>
            </a:r>
            <a:r>
              <a:rPr lang="en-US" altLang="pt-BR" dirty="0" err="1"/>
              <a:t>então</a:t>
            </a:r>
            <a:r>
              <a:rPr lang="en-US" altLang="pt-BR" dirty="0"/>
              <a:t> </a:t>
            </a:r>
            <a:r>
              <a:rPr lang="en-US" altLang="pt-BR" dirty="0" err="1"/>
              <a:t>esse</a:t>
            </a:r>
            <a:r>
              <a:rPr lang="en-US" altLang="pt-BR" dirty="0"/>
              <a:t> </a:t>
            </a:r>
            <a:r>
              <a:rPr lang="en-US" altLang="pt-BR" dirty="0" err="1"/>
              <a:t>atributo</a:t>
            </a:r>
            <a:r>
              <a:rPr lang="en-US" altLang="pt-BR" dirty="0"/>
              <a:t> é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tabu.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xmlns="" id="{D9C67665-D464-432F-A5D7-743FAAA6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{&lt;1&gt;} 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{&lt;4&gt;}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86785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xmlns="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xmlns="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xmlns="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xmlns="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:a16="http://schemas.microsoft.com/office/drawing/2014/main" xmlns="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365104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vizinhos</a:t>
            </a:r>
            <a:r>
              <a:rPr lang="en-US" altLang="pt-BR" dirty="0"/>
              <a:t> #1 e #4 de s</a:t>
            </a:r>
            <a:r>
              <a:rPr lang="en-US" altLang="pt-BR" baseline="30000" dirty="0"/>
              <a:t>2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tabus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eles</a:t>
            </a:r>
            <a:r>
              <a:rPr lang="en-US" altLang="pt-BR" dirty="0"/>
              <a:t> </a:t>
            </a:r>
            <a:r>
              <a:rPr lang="en-US" altLang="pt-BR" dirty="0" err="1"/>
              <a:t>contêm</a:t>
            </a:r>
            <a:r>
              <a:rPr lang="en-US" altLang="pt-BR" dirty="0"/>
              <a:t> </a:t>
            </a:r>
            <a:r>
              <a:rPr lang="en-US" altLang="pt-BR" dirty="0" err="1"/>
              <a:t>atributos</a:t>
            </a:r>
            <a:r>
              <a:rPr lang="en-US" altLang="pt-BR" dirty="0"/>
              <a:t> tabu-</a:t>
            </a:r>
            <a:r>
              <a:rPr lang="en-US" altLang="pt-BR" dirty="0" err="1"/>
              <a:t>ativos</a:t>
            </a:r>
            <a:r>
              <a:rPr lang="en-US" altLang="pt-BR" dirty="0"/>
              <a:t> (</a:t>
            </a:r>
            <a:r>
              <a:rPr lang="en-US" altLang="pt-BR" dirty="0" err="1"/>
              <a:t>posições</a:t>
            </a:r>
            <a:r>
              <a:rPr lang="en-US" altLang="pt-BR" dirty="0"/>
              <a:t> 1 e 4).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E7FCB513-7ACD-410E-BA8D-0A69186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F34F273-0D1F-4F70-B44F-BD83177A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2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xmlns="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xmlns="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xmlns="" id="{37D6A183-36FA-46D5-9460-7161240C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940425"/>
            <a:ext cx="1766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xmlns="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20" name="Oval 8">
            <a:extLst>
              <a:ext uri="{FF2B5EF4-FFF2-40B4-BE49-F238E27FC236}">
                <a16:creationId xmlns:a16="http://schemas.microsoft.com/office/drawing/2014/main" xmlns="" id="{AB6D3C7A-A965-4900-807F-4BB198F5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97217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xmlns="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:a16="http://schemas.microsoft.com/office/drawing/2014/main" xmlns="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208908"/>
            <a:ext cx="2447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 err="1"/>
              <a:t>Melhor</a:t>
            </a:r>
            <a:r>
              <a:rPr lang="en-US" altLang="pt-BR" sz="1400" dirty="0"/>
              <a:t>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não</a:t>
            </a:r>
            <a:r>
              <a:rPr lang="en-US" altLang="pt-BR" sz="1400" dirty="0"/>
              <a:t>-tabu da </a:t>
            </a:r>
            <a:r>
              <a:rPr lang="en-US" altLang="pt-BR" sz="1400" dirty="0" err="1"/>
              <a:t>solução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atual</a:t>
            </a:r>
            <a:r>
              <a:rPr lang="en-US" altLang="pt-BR" sz="1400" dirty="0"/>
              <a:t> =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#8 (</a:t>
            </a:r>
            <a:r>
              <a:rPr lang="en-US" altLang="pt-BR" sz="1400" dirty="0" err="1"/>
              <a:t>gerado</a:t>
            </a:r>
            <a:r>
              <a:rPr lang="en-US" altLang="pt-BR" sz="1400" dirty="0"/>
              <a:t> pela </a:t>
            </a:r>
            <a:r>
              <a:rPr lang="en-US" altLang="pt-BR" sz="1400" dirty="0" err="1"/>
              <a:t>alteração</a:t>
            </a:r>
            <a:r>
              <a:rPr lang="en-US" altLang="pt-BR" sz="1400" dirty="0"/>
              <a:t> da </a:t>
            </a:r>
            <a:r>
              <a:rPr lang="en-US" altLang="pt-BR" sz="1400" dirty="0" err="1"/>
              <a:t>posição</a:t>
            </a:r>
            <a:r>
              <a:rPr lang="en-US" altLang="pt-BR" sz="1400" dirty="0"/>
              <a:t> #8). </a:t>
            </a:r>
            <a:r>
              <a:rPr lang="en-US" altLang="pt-BR" sz="1400" dirty="0" err="1"/>
              <a:t>Esse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atributo</a:t>
            </a:r>
            <a:r>
              <a:rPr lang="en-US" altLang="pt-BR" sz="1400" dirty="0"/>
              <a:t> é </a:t>
            </a:r>
            <a:r>
              <a:rPr lang="en-US" altLang="pt-BR" sz="1400" dirty="0" err="1"/>
              <a:t>adicionado</a:t>
            </a:r>
            <a:r>
              <a:rPr lang="en-US" altLang="pt-BR" sz="1400" dirty="0"/>
              <a:t> à </a:t>
            </a:r>
            <a:r>
              <a:rPr lang="en-US" altLang="pt-BR" sz="1400" dirty="0" err="1"/>
              <a:t>lista</a:t>
            </a:r>
            <a:r>
              <a:rPr lang="en-US" altLang="pt-BR" sz="1400" dirty="0"/>
              <a:t> tabu.</a:t>
            </a:r>
            <a:endParaRPr lang="pt-BR" altLang="pt-BR" sz="1400" dirty="0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6682A0FF-ECE8-41DC-969A-4544AC12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420269"/>
            <a:ext cx="237499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Como |T|=2, então pela estratégia FIFO, o atributo tabu-ativo 1 deixa de ser ativo e entra o atributo 8 ao final da lista tabu.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A3029958-3BE2-4984-8E95-4EA3438A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{&lt;1&gt;,&lt;4&gt;}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2685260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xmlns="" id="{B7E59F44-4E1E-4578-83E1-AB5CA36E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814638"/>
            <a:ext cx="4767262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xmlns="" id="{0239C442-7F31-43AC-801D-BD2F2BD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xmlns="" id="{320C690F-3403-4495-92E7-2CBDDF60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xmlns="" id="{804CFC36-7818-43C9-AA3B-BCEABC9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38850"/>
            <a:ext cx="17668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xmlns="" id="{C892E67A-65F2-4EC7-978A-FC2DD14C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817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xmlns="" id="{E455A592-2C8A-4F64-80DC-BCF4EBD3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xmlns="" id="{D82D7223-8213-4446-A2F4-D44953EC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278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9945" name="Picture 9">
            <a:extLst>
              <a:ext uri="{FF2B5EF4-FFF2-40B4-BE49-F238E27FC236}">
                <a16:creationId xmlns:a16="http://schemas.microsoft.com/office/drawing/2014/main" xmlns="" id="{FB9D4836-D436-4423-A2A0-E8FDE23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24038"/>
            <a:ext cx="1970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6" name="Text Box 10">
            <a:extLst>
              <a:ext uri="{FF2B5EF4-FFF2-40B4-BE49-F238E27FC236}">
                <a16:creationId xmlns:a16="http://schemas.microsoft.com/office/drawing/2014/main" xmlns="" id="{73A6599F-28B1-4C11-B7A9-FA54EE7F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3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20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1EB3DDDD-A0A6-4862-BF2F-8A84BEAE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2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3EE82470-EF2A-466B-A6F3-ECAA2DC1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77072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#4 e #8 de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3D38B4D2-7659-4F26-9785-7AAF48FB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758243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4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C18E2E6-95B3-430A-A1CF-A3F83202A0CD}"/>
              </a:ext>
            </a:extLst>
          </p:cNvPr>
          <p:cNvSpPr txBox="1"/>
          <p:nvPr/>
        </p:nvSpPr>
        <p:spPr>
          <a:xfrm>
            <a:off x="6517010" y="5641503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{&lt;4&gt;,&lt;8&gt;} \ {&lt;4&gt;}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xmlns="" id="{53FEDF84-8D98-45D0-B193-3D21B81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841625"/>
            <a:ext cx="4716462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xmlns="" id="{D18F20FE-80C1-405B-AEC5-6D8C1B4B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2B1356FB-E46F-4AE3-A606-AC84E34C2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xmlns="" id="{7F4D3963-2C5C-4D34-BE87-49BD4C57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953125"/>
            <a:ext cx="1766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xmlns="" id="{5A6DAE57-3D69-44B6-90BF-53DF3D5D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xmlns="" id="{F99159CA-4909-4A84-AA48-0254C3CE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339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8" name="Oval 8">
            <a:extLst>
              <a:ext uri="{FF2B5EF4-FFF2-40B4-BE49-F238E27FC236}">
                <a16:creationId xmlns:a16="http://schemas.microsoft.com/office/drawing/2014/main" xmlns="" id="{C7428EC2-04A3-4B46-89AD-CDE22024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4902200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xmlns="" id="{E7D84623-B867-43CD-8300-09E3E750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773238"/>
            <a:ext cx="2020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Text Box 10">
            <a:extLst>
              <a:ext uri="{FF2B5EF4-FFF2-40B4-BE49-F238E27FC236}">
                <a16:creationId xmlns:a16="http://schemas.microsoft.com/office/drawing/2014/main" xmlns="" id="{CE82E5A0-7E2E-4A42-94D7-776842BB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4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15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33D2EC33-8F5D-4ED2-8645-689BDF32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75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, i.e., para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7F0E2DB-0AA5-42B6-B39B-7305B350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CD3A934-7CD9-44C0-8844-642B59F7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8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6CD21F9-1300-4993-A1F1-57A97E4FD43B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xmlns="" id="{15693D2E-3A2D-4FE5-B4E1-D7C33F7F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164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xmlns="" id="{D835CD5A-D915-4787-921B-E4389353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xmlns="" id="{D3CF09EB-E928-49F5-8196-BF6154E19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xmlns="" id="{DFB26963-1117-4E2A-BD0A-CC9ECAB3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038850"/>
            <a:ext cx="1716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xmlns="" id="{5C1B65DD-6377-4D5D-867F-C13ECF6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9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xmlns="" id="{2CB14B04-46AE-425D-89AD-902F97FC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8688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2" name="Oval 8">
            <a:extLst>
              <a:ext uri="{FF2B5EF4-FFF2-40B4-BE49-F238E27FC236}">
                <a16:creationId xmlns:a16="http://schemas.microsoft.com/office/drawing/2014/main" xmlns="" id="{2AADAFB7-D23B-412A-9B18-CAF0F4D3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512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1993" name="Picture 10">
            <a:extLst>
              <a:ext uri="{FF2B5EF4-FFF2-40B4-BE49-F238E27FC236}">
                <a16:creationId xmlns:a16="http://schemas.microsoft.com/office/drawing/2014/main" xmlns="" id="{F2AA12CD-71D6-4510-9D68-EAD9A56C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62138"/>
            <a:ext cx="1970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Text Box 11">
            <a:extLst>
              <a:ext uri="{FF2B5EF4-FFF2-40B4-BE49-F238E27FC236}">
                <a16:creationId xmlns:a16="http://schemas.microsoft.com/office/drawing/2014/main" xmlns="" id="{CB875226-DDA1-4E61-B8F8-ED1CC026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5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236B9C7A-E185-4D43-8402-16D03AF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ED549FE-A06B-4311-87C1-4613EDD1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#5 e #6 de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429BB8DD-35AA-49EE-B17E-6C554FFF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1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6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B6DFA95-22F6-4FBB-B743-801C20675DAD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{&lt;6&gt;,&lt;5&gt;}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xmlns="" id="{01EB6C22-8F0E-448B-A170-DBD237EE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819400"/>
            <a:ext cx="46656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xmlns="" id="{735B6D8D-ACDF-4025-8A00-15DBE7CD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AF3566E8-7A76-4BC3-8E4B-9C602699B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xmlns="" id="{935A513D-C74E-421D-8AC7-394C319D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51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xmlns="" id="{7AD70F08-CEA0-46FE-9C44-550BC193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736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xmlns="" id="{0921A913-61D2-4A6E-94F4-AE963596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60213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xmlns="" id="{F38BDC7B-A2CE-4695-8706-92DF0CEC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021388"/>
            <a:ext cx="1766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:a16="http://schemas.microsoft.com/office/drawing/2014/main" xmlns="" id="{54BC1631-7570-4069-B7BF-C570B21F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844675"/>
            <a:ext cx="2020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Text Box 10">
            <a:extLst>
              <a:ext uri="{FF2B5EF4-FFF2-40B4-BE49-F238E27FC236}">
                <a16:creationId xmlns:a16="http://schemas.microsoft.com/office/drawing/2014/main" xmlns="" id="{25A15ABD-99C9-47D2-8C4B-A2C7F912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6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F4577DD1-8230-4243-AC81-8E8C87B2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15F9742D-4542-474B-84B4-787B1346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#5 de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5832DAF1-E10E-4467-9BAB-39EAA165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#8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8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5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A3D2D66-EBE2-426B-A316-765080E051E1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{&lt;5&gt;,&lt;1&gt;} \ {&lt;5&gt;}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xmlns="" id="{BC5A1305-E15F-4F7E-8754-F1F605AA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08288"/>
            <a:ext cx="47164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xmlns="" id="{B0E3A6A7-330B-4E4C-BFDA-37E3529B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BFDAD791-AE6C-468F-959A-D8AB663C8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xmlns="" id="{56376B1A-D590-4999-B7FF-AF957B9F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xmlns="" id="{004EB4F3-8A38-4B8D-94BA-77B645FF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20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xmlns="" id="{DF59C0CC-37C0-418C-A759-4B316B37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5953125"/>
            <a:ext cx="1766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Oval 8">
            <a:extLst>
              <a:ext uri="{FF2B5EF4-FFF2-40B4-BE49-F238E27FC236}">
                <a16:creationId xmlns:a16="http://schemas.microsoft.com/office/drawing/2014/main" xmlns="" id="{03D70E24-61FC-4557-802B-F3633FC9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5273675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4041" name="Picture 9">
            <a:extLst>
              <a:ext uri="{FF2B5EF4-FFF2-40B4-BE49-F238E27FC236}">
                <a16:creationId xmlns:a16="http://schemas.microsoft.com/office/drawing/2014/main" xmlns="" id="{47A8CECC-89DC-48E2-8A09-E317CE8B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773238"/>
            <a:ext cx="2020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Text Box 10">
            <a:extLst>
              <a:ext uri="{FF2B5EF4-FFF2-40B4-BE49-F238E27FC236}">
                <a16:creationId xmlns:a16="http://schemas.microsoft.com/office/drawing/2014/main" xmlns="" id="{F0490CCF-9B6D-4492-9271-5F42FA4D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7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16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4D69586F-1042-45B9-AD0F-E30DF5A8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E74717F8-A245-467B-B25E-947887B9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#8 de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84A7FB5C-3511-4B62-83EE-B70BD2CD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9144FD2-3EC2-4325-8126-56A883AD3F76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{&lt;1&gt;,&lt;8&gt;}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xmlns="" id="{01ED5DD3-57F1-4502-A949-9FE3440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781300"/>
            <a:ext cx="481806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xmlns="" id="{E5FA471C-B171-4416-9B51-888A9882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xmlns="" id="{087EE669-E3D5-4983-B475-E19F8D1BD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E1731FCC-2D66-4FFC-86DF-0ACB13FB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B9026AFC-5143-4C91-B5BA-45F76F89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xmlns="" id="{FAD2270C-7858-4F1B-9416-6EDF6058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67100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4" name="Picture 8">
            <a:extLst>
              <a:ext uri="{FF2B5EF4-FFF2-40B4-BE49-F238E27FC236}">
                <a16:creationId xmlns:a16="http://schemas.microsoft.com/office/drawing/2014/main" xmlns="" id="{0A7A86B3-5EF0-40E0-8F44-E4BD2DFF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949950"/>
            <a:ext cx="1716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:a16="http://schemas.microsoft.com/office/drawing/2014/main" xmlns="" id="{B8454FFA-C6BE-4EAD-8963-1FE712AC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03400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315E08EC-8F9D-47AE-B789-30ED53FD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8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75332806-F9C2-4FD7-BBF3-44FFA729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9E740561-BA9A-4D4B-A2C7-7709AB8A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C3985622-BD78-4116-84AE-EF33D845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2DB4B06-F4B1-4F23-96F6-3F2C258269EC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xmlns="" id="{494B5C6A-C939-43A6-A927-142E28BF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27338"/>
            <a:ext cx="4767263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xmlns="" id="{406E0650-D216-41F9-81FB-BF3B18F5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xmlns="" id="{E3320647-8FDE-44B0-8096-990EE5CC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xmlns="" id="{B1FE5FAC-A970-459F-9581-8A9FB0FD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xmlns="" id="{10330087-986F-4D9D-869A-0FA980F0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52895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7" name="Oval 7">
            <a:extLst>
              <a:ext uri="{FF2B5EF4-FFF2-40B4-BE49-F238E27FC236}">
                <a16:creationId xmlns:a16="http://schemas.microsoft.com/office/drawing/2014/main" xmlns="" id="{137E7BEB-B598-4326-A17C-432F8DA9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9291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6088" name="Picture 8">
            <a:extLst>
              <a:ext uri="{FF2B5EF4-FFF2-40B4-BE49-F238E27FC236}">
                <a16:creationId xmlns:a16="http://schemas.microsoft.com/office/drawing/2014/main" xmlns="" id="{41D351AC-3685-4F5F-BC0F-14E6B564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6059488"/>
            <a:ext cx="17668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9">
            <a:extLst>
              <a:ext uri="{FF2B5EF4-FFF2-40B4-BE49-F238E27FC236}">
                <a16:creationId xmlns:a16="http://schemas.microsoft.com/office/drawing/2014/main" xmlns="" id="{A3139287-0484-4F54-BF42-17A09D8A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44675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xmlns="" id="{33777DC4-97BB-4CF7-B542-C2F9AC51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9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xmlns="" id="{6F9BDCBE-E006-4B15-B2A0-A1B00860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xmlns="" id="{82A1643E-A4DB-4516-BF81-C8200CE6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#6 de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530DAC2-851B-42EA-A9A5-5F26EA67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EBA7138-C1BB-4F59-ACFB-E33A4FB6734E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{&lt;6&gt;,&lt;1&gt;}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B9AACE4F-3135-420C-9ECB-8D6D313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A2FE912-5702-4451-8507-78B8E91BD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Ingredientes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típicos</a:t>
            </a:r>
            <a:r>
              <a:rPr lang="en-US" altLang="pt-BR" sz="2800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Geração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solução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inicial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escolha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vizinho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das </a:t>
            </a:r>
            <a:r>
              <a:rPr lang="en-US" altLang="pt-BR" sz="2100" dirty="0" err="1"/>
              <a:t>regras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proibição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curto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aspiração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uma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longo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intensificação</a:t>
            </a:r>
            <a:r>
              <a:rPr lang="en-US" altLang="pt-BR" sz="2100" dirty="0"/>
              <a:t> x </a:t>
            </a:r>
            <a:r>
              <a:rPr lang="en-US" altLang="pt-BR" sz="2100" dirty="0" err="1"/>
              <a:t>diversificação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Reconexão</a:t>
            </a:r>
            <a:r>
              <a:rPr lang="en-US" altLang="pt-BR" sz="2100" dirty="0"/>
              <a:t> por </a:t>
            </a:r>
            <a:r>
              <a:rPr lang="en-US" altLang="pt-BR" sz="2100" dirty="0" err="1"/>
              <a:t>Caminhos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Aplicação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oscilação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estratégica</a:t>
            </a:r>
            <a:endParaRPr lang="en-US" altLang="pt-BR" sz="2100" dirty="0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xmlns="" id="{956A1069-415F-4340-A3AF-D5B1FFCD80D9}"/>
              </a:ext>
            </a:extLst>
          </p:cNvPr>
          <p:cNvSpPr>
            <a:spLocks/>
          </p:cNvSpPr>
          <p:nvPr/>
        </p:nvSpPr>
        <p:spPr bwMode="auto">
          <a:xfrm>
            <a:off x="1043608" y="2220685"/>
            <a:ext cx="244016" cy="1424339"/>
          </a:xfrm>
          <a:prstGeom prst="leftBrace">
            <a:avLst>
              <a:gd name="adj1" fmla="val 66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xmlns="" id="{0DEF21D4-00FA-4BAA-9976-78F01C2C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6" y="2513012"/>
            <a:ext cx="93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Busca</a:t>
            </a:r>
            <a:r>
              <a:rPr lang="en-US" altLang="pt-BR" dirty="0"/>
              <a:t> Tabu </a:t>
            </a:r>
            <a:r>
              <a:rPr lang="en-US" altLang="pt-BR" dirty="0" err="1"/>
              <a:t>básica</a:t>
            </a:r>
            <a:endParaRPr lang="pt-BR" alt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ECE67CFA-0B6F-482D-87C5-2706AF60B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xmlns="" id="{2D523482-9A7E-4738-B309-4D08DC54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6262688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xmlns="" id="{063C352B-520A-4ABD-9464-96B672AD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2611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Iteração</a:t>
            </a:r>
            <a:endParaRPr lang="pt-BR" altLang="pt-BR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xmlns="" id="{EA747C55-52F6-4570-9649-53C9DEAC5D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79450" y="3425826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Função objetivo</a:t>
            </a:r>
            <a:endParaRPr lang="pt-BR" altLang="pt-BR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xmlns="" id="{86150E37-CD03-4CED-BF0D-277CB63B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000" b="1"/>
              <a:t>Evolução do valor da função objetivo ao longo das iterações</a:t>
            </a:r>
            <a:endParaRPr lang="pt-BR" altLang="pt-BR" sz="20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E6E8EA7C-4299-405B-8724-85C2677F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315AB9B4-48A0-4F3B-9350-ACF5DE879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Verificar se um movimento é ou não tabu pode ser dispendioso</a:t>
            </a:r>
          </a:p>
          <a:p>
            <a:pPr eaLnBrk="1" hangingPunct="1"/>
            <a:r>
              <a:rPr lang="en-US" altLang="pt-BR"/>
              <a:t>No PM, T = {&lt;</a:t>
            </a:r>
            <a:r>
              <a:rPr lang="en-US" altLang="pt-BR" i="1"/>
              <a:t>j</a:t>
            </a:r>
            <a:r>
              <a:rPr lang="en-US" altLang="pt-BR" baseline="-25000"/>
              <a:t>1</a:t>
            </a:r>
            <a:r>
              <a:rPr lang="en-US" altLang="pt-BR"/>
              <a:t>&gt;,&lt;</a:t>
            </a:r>
            <a:r>
              <a:rPr lang="en-US" altLang="pt-BR" i="1"/>
              <a:t>j</a:t>
            </a:r>
            <a:r>
              <a:rPr lang="en-US" altLang="pt-BR" baseline="-25000"/>
              <a:t>2</a:t>
            </a:r>
            <a:r>
              <a:rPr lang="en-US" altLang="pt-BR"/>
              <a:t>&gt;,…,&lt;</a:t>
            </a:r>
            <a:r>
              <a:rPr lang="en-US" altLang="pt-BR" i="1"/>
              <a:t>j</a:t>
            </a:r>
            <a:r>
              <a:rPr lang="en-US" altLang="pt-BR" baseline="-25000"/>
              <a:t>|T|</a:t>
            </a:r>
            <a:r>
              <a:rPr lang="en-US" altLang="pt-BR"/>
              <a:t>&gt;}</a:t>
            </a:r>
          </a:p>
          <a:p>
            <a:pPr eaLnBrk="1" hangingPunct="1"/>
            <a:r>
              <a:rPr lang="en-US" altLang="pt-BR"/>
              <a:t>Considerando vetor de </a:t>
            </a:r>
            <a:r>
              <a:rPr lang="en-US" altLang="pt-BR" i="1"/>
              <a:t>n</a:t>
            </a:r>
            <a:r>
              <a:rPr lang="en-US" altLang="pt-BR"/>
              <a:t> posições e |T| elementos na lista tabu:</a:t>
            </a:r>
          </a:p>
          <a:p>
            <a:pPr lvl="1" eaLnBrk="1" hangingPunct="1"/>
            <a:r>
              <a:rPr lang="en-US" altLang="pt-BR"/>
              <a:t>Pior caso: O(</a:t>
            </a:r>
            <a:r>
              <a:rPr lang="en-US" altLang="pt-BR" i="1"/>
              <a:t>n</a:t>
            </a:r>
            <a:r>
              <a:rPr lang="en-US" altLang="pt-BR"/>
              <a:t>.|T|) avaliações, por iteração</a:t>
            </a:r>
            <a:endParaRPr lang="pt-BR" alt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34FFE1D5-3405-47B6-B06D-3F8B3B270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FF511F5D-F90F-42E3-A936-989F09590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Substituir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 T por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i="1" dirty="0"/>
              <a:t>n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dirty="0" err="1"/>
              <a:t>cada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armazene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até</a:t>
            </a:r>
            <a:r>
              <a:rPr lang="en-US" altLang="pt-BR" sz="2800" dirty="0"/>
              <a:t> a qual o </a:t>
            </a:r>
            <a:r>
              <a:rPr lang="en-US" altLang="pt-BR" sz="2800" dirty="0" err="1"/>
              <a:t>atributo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estará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ativo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T: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 (</a:t>
            </a:r>
            <a:r>
              <a:rPr lang="en-US" altLang="pt-BR" sz="2800" i="1" dirty="0"/>
              <a:t>tabu tenure</a:t>
            </a:r>
            <a:r>
              <a:rPr lang="en-US" altLang="pt-BR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Ex.: Na </a:t>
            </a:r>
            <a:r>
              <a:rPr lang="en-US" altLang="pt-BR" sz="2800" dirty="0" err="1"/>
              <a:t>primeira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do PM (</a:t>
            </a:r>
            <a:r>
              <a:rPr lang="en-US" altLang="pt-BR" sz="2800" dirty="0" err="1"/>
              <a:t>iter</a:t>
            </a:r>
            <a:r>
              <a:rPr lang="en-US" altLang="pt-BR" sz="2800" dirty="0"/>
              <a:t>=1), </a:t>
            </a:r>
            <a:r>
              <a:rPr lang="en-US" altLang="pt-BR" sz="2800" dirty="0" err="1"/>
              <a:t>considerando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DuraçãoTabu</a:t>
            </a:r>
            <a:r>
              <a:rPr lang="en-US" altLang="pt-BR" sz="2800" dirty="0"/>
              <a:t>=2,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T={&lt;1&gt;} é </a:t>
            </a:r>
            <a:r>
              <a:rPr lang="en-US" altLang="pt-BR" sz="2400" dirty="0" err="1"/>
              <a:t>substituída</a:t>
            </a:r>
            <a:r>
              <a:rPr lang="en-US" altLang="pt-BR" sz="2400" dirty="0"/>
              <a:t> por T=(3,0,0,0,0,0,0,0), </a:t>
            </a:r>
            <a:r>
              <a:rPr lang="en-US" altLang="pt-BR" sz="2400" dirty="0" err="1"/>
              <a:t>sendo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3 = </a:t>
            </a:r>
            <a:r>
              <a:rPr lang="en-US" altLang="pt-BR" sz="2400" dirty="0" err="1"/>
              <a:t>iter</a:t>
            </a:r>
            <a:r>
              <a:rPr lang="en-US" altLang="pt-BR" sz="2400" dirty="0"/>
              <a:t> + </a:t>
            </a:r>
            <a:r>
              <a:rPr lang="en-US" altLang="pt-BR" sz="2400" dirty="0" err="1"/>
              <a:t>DuraçãoTabu</a:t>
            </a:r>
            <a:r>
              <a:rPr lang="en-US" altLang="pt-BR" sz="2400" dirty="0"/>
              <a:t> = 1 + 2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Significado</a:t>
            </a:r>
            <a:r>
              <a:rPr lang="en-US" altLang="pt-BR" sz="2800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de inverter o bit da </a:t>
            </a:r>
            <a:r>
              <a:rPr lang="en-US" altLang="pt-BR" sz="2400" dirty="0" err="1"/>
              <a:t>primeira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até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 3. </a:t>
            </a:r>
            <a:r>
              <a:rPr lang="en-US" altLang="pt-BR" sz="2400" dirty="0" err="1"/>
              <a:t>Após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terceira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ele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deixa</a:t>
            </a:r>
            <a:r>
              <a:rPr lang="en-US" altLang="pt-BR" sz="2400" dirty="0"/>
              <a:t> de ser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342545DD-A2BC-4FD0-94C6-AF5B22496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2D12DAB1-012B-40C5-83FC-4031F758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Com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T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tabu, a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é tabu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é </a:t>
            </a:r>
            <a:r>
              <a:rPr lang="en-US" altLang="pt-BR" sz="2800" dirty="0" err="1"/>
              <a:t>bastante</a:t>
            </a:r>
            <a:r>
              <a:rPr lang="en-US" altLang="pt-BR" sz="2800" dirty="0"/>
              <a:t> simples.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atual</a:t>
            </a:r>
            <a:r>
              <a:rPr lang="en-US" altLang="pt-BR" sz="2800" dirty="0"/>
              <a:t>.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o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de inverter 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é tabu se </a:t>
            </a:r>
            <a:r>
              <a:rPr lang="en-US" altLang="pt-BR" sz="2800" dirty="0" err="1"/>
              <a:t>tivermos</a:t>
            </a:r>
            <a:r>
              <a:rPr lang="en-US" altLang="pt-BR" sz="2800" dirty="0"/>
              <a:t>: T(</a:t>
            </a:r>
            <a:r>
              <a:rPr lang="en-US" altLang="pt-BR" sz="2800" i="1" dirty="0"/>
              <a:t>j</a:t>
            </a:r>
            <a:r>
              <a:rPr lang="en-US" altLang="pt-BR" sz="2800" dirty="0"/>
              <a:t>) </a:t>
            </a:r>
            <a:r>
              <a:rPr lang="en-US" altLang="pt-BR" sz="2800" dirty="0">
                <a:sym typeface="Symbol" panose="05050102010706020507" pitchFamily="18" charset="2"/>
              </a:rPr>
              <a:t>≥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endParaRPr lang="en-US" altLang="pt-BR" sz="2800" i="1" dirty="0"/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Ex.: Dado T = (3,0,8,5,9,</a:t>
            </a:r>
            <a:r>
              <a:rPr lang="en-US" altLang="pt-BR" sz="2800" dirty="0">
                <a:solidFill>
                  <a:srgbClr val="FF0000"/>
                </a:solidFill>
              </a:rPr>
              <a:t>10</a:t>
            </a:r>
            <a:r>
              <a:rPr lang="en-US" altLang="pt-BR" sz="2800" dirty="0"/>
              <a:t>,7,</a:t>
            </a:r>
            <a:r>
              <a:rPr lang="en-US" altLang="pt-BR" sz="2800" dirty="0">
                <a:solidFill>
                  <a:srgbClr val="FF0000"/>
                </a:solidFill>
              </a:rPr>
              <a:t>11</a:t>
            </a:r>
            <a:r>
              <a:rPr lang="en-US" altLang="pt-BR" sz="2800" dirty="0"/>
              <a:t>) e </a:t>
            </a:r>
            <a:r>
              <a:rPr lang="en-US" altLang="pt-BR" sz="2800" i="1" dirty="0" err="1"/>
              <a:t>iter</a:t>
            </a:r>
            <a:r>
              <a:rPr lang="en-US" altLang="pt-BR" sz="2800" i="1" dirty="0"/>
              <a:t> </a:t>
            </a:r>
            <a:r>
              <a:rPr lang="en-US" altLang="pt-BR" sz="2800" dirty="0"/>
              <a:t>= 10,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são</a:t>
            </a:r>
            <a:r>
              <a:rPr lang="en-US" altLang="pt-BR" sz="2800" dirty="0"/>
              <a:t> tabus </a:t>
            </a:r>
            <a:r>
              <a:rPr lang="en-US" altLang="pt-BR" sz="2800" dirty="0" err="1"/>
              <a:t>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movimentos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envolvendo</a:t>
            </a:r>
            <a:r>
              <a:rPr lang="en-US" altLang="pt-BR" sz="2800" dirty="0"/>
              <a:t> as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 6 e 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Complexidade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na</a:t>
            </a:r>
            <a:r>
              <a:rPr lang="en-US" altLang="pt-BR" sz="2800" dirty="0"/>
              <a:t> “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”: </a:t>
            </a:r>
            <a:r>
              <a:rPr lang="en-US" altLang="pt-BR" sz="2400" dirty="0"/>
              <a:t>O(1)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470E317-F01F-47B3-864A-2ADFBA6A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23BC9CFC-C743-447F-B2CD-B0D513AE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tamanho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lista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pt-BR" altLang="pt-BR" sz="2400" dirty="0"/>
              <a:t>indica a quantidade máxima de iterações em que cada movimento deve permanece tabu para cumprir seu papel de impedir o retorno a uma solução já visitada anteriormente.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</a:t>
            </a:r>
            <a:r>
              <a:rPr lang="en-US" altLang="pt-BR" sz="2400" dirty="0" err="1"/>
              <a:t>depende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tipo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atributo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considerado</a:t>
            </a:r>
            <a:r>
              <a:rPr lang="en-US" altLang="pt-BR" sz="20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Regras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ativação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restritivas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têm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duração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menor</a:t>
            </a:r>
            <a:endParaRPr lang="en-US" altLang="pt-BR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instância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Quanto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(</a:t>
            </a:r>
            <a:r>
              <a:rPr lang="en-US" altLang="pt-BR" sz="1800" dirty="0" err="1"/>
              <a:t>crescimento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não</a:t>
            </a:r>
            <a:r>
              <a:rPr lang="en-US" altLang="pt-BR" sz="1800" dirty="0"/>
              <a:t>-linear)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estágio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busca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problemas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horários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vale a </a:t>
            </a:r>
            <a:r>
              <a:rPr lang="en-US" altLang="pt-BR" sz="1800" dirty="0" err="1"/>
              <a:t>pena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aumentar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 da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quando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busca</a:t>
            </a:r>
            <a:r>
              <a:rPr lang="en-US" altLang="pt-BR" sz="1800" dirty="0"/>
              <a:t> se </a:t>
            </a:r>
            <a:r>
              <a:rPr lang="en-US" altLang="pt-BR" sz="1800" dirty="0" err="1"/>
              <a:t>encontrar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região</a:t>
            </a:r>
            <a:r>
              <a:rPr lang="en-US" altLang="pt-BR" sz="1800" dirty="0"/>
              <a:t> com </a:t>
            </a:r>
            <a:r>
              <a:rPr lang="en-US" altLang="pt-BR" sz="1800" dirty="0" err="1"/>
              <a:t>soluções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igual</a:t>
            </a:r>
            <a:r>
              <a:rPr lang="en-US" altLang="pt-BR" sz="1800" dirty="0"/>
              <a:t> valor da </a:t>
            </a:r>
            <a:r>
              <a:rPr lang="en-US" altLang="pt-BR" sz="1800" dirty="0" err="1"/>
              <a:t>função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objetivo</a:t>
            </a:r>
            <a:endParaRPr lang="pt-BR" altLang="pt-BR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06ECED57-47CF-40E1-8315-0BFB28FA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56E371F-36E9-4C1A-A2CF-352F2F50C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557338"/>
            <a:ext cx="7661275" cy="1447800"/>
          </a:xfrm>
        </p:spPr>
        <p:txBody>
          <a:bodyPr/>
          <a:lstStyle/>
          <a:p>
            <a:pPr eaLnBrk="1" hangingPunct="1"/>
            <a:r>
              <a:rPr lang="en-US" altLang="pt-BR"/>
              <a:t>Duração tabu muito pequena: </a:t>
            </a:r>
          </a:p>
          <a:p>
            <a:pPr lvl="1" eaLnBrk="1" hangingPunct="1"/>
            <a:r>
              <a:rPr lang="en-US" altLang="pt-BR"/>
              <a:t>Pode causar ciclagem</a:t>
            </a:r>
            <a:r>
              <a:rPr lang="pt-BR" altLang="pt-BR"/>
              <a:t>.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xmlns="" id="{76EF00FB-85F5-4FFE-9572-FC8F79C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7243762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:a16="http://schemas.microsoft.com/office/drawing/2014/main" xmlns="" id="{8691D36B-AE36-4EEB-9F22-4CF00A344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xmlns="" id="{3EDB5C8A-090A-496A-99AA-459D0E0F1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xmlns="" id="{DDEB50C4-A7E6-44A2-824E-28E8BEFD2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781300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xmlns="" id="{72B93391-793A-484E-9854-0CDB8752C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xmlns="" id="{B74DBA06-8722-4E89-BF2E-43FBD1110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xmlns="" id="{D0DA83E4-8EB5-4277-ABFB-4EFEA7CB5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xmlns="" id="{C1EA3B32-E6DE-427E-9C7D-BC6F1CC9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64468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Iterações</a:t>
            </a:r>
            <a:endParaRPr lang="pt-BR" altLang="pt-BR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xmlns="" id="{D6527771-C398-4894-90AE-EA4901DBA7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64331" y="3958431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Valor de retorno</a:t>
            </a:r>
            <a:endParaRPr lang="pt-BR" alt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5B355848-252F-48BD-B45D-34C2AD056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E6886C13-4D75-4D55-8F9C-5D9C4B32F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grande</a:t>
            </a:r>
            <a:r>
              <a:rPr lang="en-US" altLang="pt-BR" dirty="0"/>
              <a:t>:</a:t>
            </a:r>
          </a:p>
          <a:p>
            <a:pPr lvl="1" eaLnBrk="1" hangingPunct="1"/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provocar</a:t>
            </a:r>
            <a:r>
              <a:rPr lang="en-US" altLang="pt-BR" dirty="0"/>
              <a:t> </a:t>
            </a:r>
            <a:r>
              <a:rPr lang="en-US" altLang="pt-BR" dirty="0" err="1"/>
              <a:t>deterioração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qualidade</a:t>
            </a:r>
            <a:r>
              <a:rPr lang="en-US" altLang="pt-BR" dirty="0"/>
              <a:t> das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finais</a:t>
            </a:r>
            <a:endParaRPr lang="en-US" altLang="pt-BR" dirty="0"/>
          </a:p>
          <a:p>
            <a:pPr eaLnBrk="1" hangingPunct="1"/>
            <a:r>
              <a:rPr lang="en-US" altLang="pt-BR" dirty="0"/>
              <a:t>A </a:t>
            </a:r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pode</a:t>
            </a:r>
            <a:r>
              <a:rPr lang="en-US" altLang="pt-BR" dirty="0"/>
              <a:t> ser:</a:t>
            </a:r>
          </a:p>
          <a:p>
            <a:pPr lvl="1" eaLnBrk="1" hangingPunct="1"/>
            <a:r>
              <a:rPr lang="en-US" altLang="pt-BR" b="1" dirty="0" err="1"/>
              <a:t>Fixa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muda</a:t>
            </a:r>
            <a:r>
              <a:rPr lang="en-US" altLang="pt-BR" dirty="0"/>
              <a:t> </a:t>
            </a:r>
            <a:r>
              <a:rPr lang="en-US" altLang="pt-BR" dirty="0" err="1"/>
              <a:t>durante</a:t>
            </a:r>
            <a:r>
              <a:rPr lang="en-US" altLang="pt-BR" dirty="0"/>
              <a:t> a </a:t>
            </a:r>
            <a:r>
              <a:rPr lang="en-US" altLang="pt-BR" dirty="0" err="1"/>
              <a:t>busca</a:t>
            </a:r>
            <a:endParaRPr lang="en-US" altLang="pt-BR" dirty="0"/>
          </a:p>
          <a:p>
            <a:pPr lvl="1" eaLnBrk="1" hangingPunct="1"/>
            <a:r>
              <a:rPr lang="en-US" altLang="pt-BR" b="1" dirty="0" err="1"/>
              <a:t>Dinâmica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é </a:t>
            </a:r>
            <a:r>
              <a:rPr lang="en-US" altLang="pt-BR" dirty="0" err="1"/>
              <a:t>definida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um </a:t>
            </a:r>
            <a:r>
              <a:rPr lang="en-US" altLang="pt-BR" dirty="0" err="1"/>
              <a:t>intervalo</a:t>
            </a:r>
            <a:r>
              <a:rPr lang="en-US" altLang="pt-BR" dirty="0"/>
              <a:t> [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min</a:t>
            </a:r>
            <a:r>
              <a:rPr lang="en-US" altLang="pt-BR" dirty="0"/>
              <a:t>, 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max</a:t>
            </a:r>
            <a:r>
              <a:rPr lang="en-US" altLang="pt-BR" dirty="0"/>
              <a:t>]</a:t>
            </a:r>
            <a:endParaRPr lang="en-US" altLang="pt-BR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DA7D0344-856D-4B16-B812-A0185F1C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1757A721-E8A5-4D38-96E2-71C810CE7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/>
              <a:t>A duração tabu dinâmica pode ser:</a:t>
            </a:r>
          </a:p>
          <a:p>
            <a:pPr lvl="1" eaLnBrk="1" hangingPunct="1"/>
            <a:r>
              <a:rPr lang="en-US" altLang="pt-BR" sz="2400"/>
              <a:t>Aleatória: a duração é selecionada no intervalo [t</a:t>
            </a:r>
            <a:r>
              <a:rPr lang="en-US" altLang="pt-BR" sz="2400" baseline="-25000"/>
              <a:t>min</a:t>
            </a:r>
            <a:r>
              <a:rPr lang="en-US" altLang="pt-BR" sz="2400"/>
              <a:t>, t</a:t>
            </a:r>
            <a:r>
              <a:rPr lang="en-US" altLang="pt-BR" sz="2400" baseline="-25000"/>
              <a:t>max</a:t>
            </a:r>
            <a:r>
              <a:rPr lang="en-US" altLang="pt-BR" sz="2400"/>
              <a:t>]</a:t>
            </a:r>
          </a:p>
          <a:p>
            <a:pPr lvl="2" eaLnBrk="1" hangingPunct="1"/>
            <a:r>
              <a:rPr lang="en-US" altLang="pt-BR" sz="2000"/>
              <a:t>Mantém-se fixa a cada </a:t>
            </a:r>
            <a:r>
              <a:rPr lang="en-US" altLang="pt-BR" sz="2000">
                <a:sym typeface="Symbol" panose="05050102010706020507" pitchFamily="18" charset="2"/>
              </a:rPr>
              <a:t>  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2000">
                <a:sym typeface="Symbol" panose="05050102010706020507" pitchFamily="18" charset="2"/>
              </a:rPr>
              <a:t> </a:t>
            </a:r>
            <a:r>
              <a:rPr lang="en-US" altLang="pt-BR" sz="2000"/>
              <a:t>iterações ou</a:t>
            </a:r>
          </a:p>
          <a:p>
            <a:pPr lvl="2" eaLnBrk="1" hangingPunct="1"/>
            <a:r>
              <a:rPr lang="en-US" altLang="pt-BR" sz="2000"/>
              <a:t>Sorteia-se uma nova duração a cada iteração</a:t>
            </a:r>
          </a:p>
          <a:p>
            <a:pPr lvl="1" eaLnBrk="1" hangingPunct="1"/>
            <a:r>
              <a:rPr lang="en-US" altLang="pt-BR" sz="2400"/>
              <a:t>Sistemática: depende do problema.</a:t>
            </a:r>
          </a:p>
          <a:p>
            <a:pPr lvl="2" eaLnBrk="1" hangingPunct="1"/>
            <a:r>
              <a:rPr lang="en-US" altLang="pt-BR" sz="2000"/>
              <a:t>Exemplo: aumentar e diminuir alternadamente a duração dentro do intervalo</a:t>
            </a:r>
          </a:p>
          <a:p>
            <a:pPr lvl="2" eaLnBrk="1" hangingPunct="1"/>
            <a:r>
              <a:rPr lang="en-US" altLang="pt-BR" sz="2000"/>
              <a:t>t</a:t>
            </a:r>
            <a:r>
              <a:rPr lang="en-US" altLang="pt-BR" sz="2000" baseline="-25000"/>
              <a:t>min </a:t>
            </a:r>
            <a:r>
              <a:rPr lang="en-US" altLang="pt-BR" sz="2000"/>
              <a:t>= 6; t</a:t>
            </a:r>
            <a:r>
              <a:rPr lang="en-US" altLang="pt-BR" sz="2000" baseline="-25000"/>
              <a:t>max </a:t>
            </a:r>
            <a:r>
              <a:rPr lang="en-US" altLang="pt-BR" sz="2000"/>
              <a:t>= 11</a:t>
            </a:r>
          </a:p>
          <a:p>
            <a:pPr lvl="2" eaLnBrk="1" hangingPunct="1"/>
            <a:r>
              <a:rPr lang="en-US" altLang="pt-BR" sz="2000"/>
              <a:t>Sequência: {6, 9, 8, 11, 7, 10}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FA9183F2-8C98-4988-A4CE-DA9727781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72C38044-1DD8-4E11-8E08-082F94185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‘mágica’: 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dependente da instância: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Osman (1993): PRV; </a:t>
            </a:r>
            <a:r>
              <a:rPr lang="en-US" altLang="pt-BR" sz="2000" i="1"/>
              <a:t>n</a:t>
            </a:r>
            <a:r>
              <a:rPr lang="en-US" altLang="pt-BR" sz="2000"/>
              <a:t> consumidores, </a:t>
            </a:r>
            <a:r>
              <a:rPr lang="en-US" altLang="pt-BR" sz="2000" i="1"/>
              <a:t>v</a:t>
            </a:r>
            <a:r>
              <a:rPr lang="en-US" altLang="pt-BR" sz="2000"/>
              <a:t> veículos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|T| = 8 + (0,078 – 0,067</a:t>
            </a:r>
            <a:r>
              <a:rPr lang="en-US" altLang="pt-BR" sz="2000">
                <a:sym typeface="Symbol" panose="05050102010706020507" pitchFamily="18" charset="2"/>
              </a:rPr>
              <a:t>  )  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 = (demandas consumidores )/(cap. veículos)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|T| = max{7, -40 + 0,6  ln(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Três possibilidades para a duração: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min</a:t>
            </a:r>
            <a:r>
              <a:rPr lang="en-US" altLang="pt-BR" sz="1800">
                <a:sym typeface="Symbol" panose="05050102010706020507" pitchFamily="18" charset="2"/>
              </a:rPr>
              <a:t> = 0,9  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1800">
                <a:sym typeface="Symbol" panose="05050102010706020507" pitchFamily="18" charset="2"/>
              </a:rPr>
              <a:t> = 1,1  |T|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A duração t escolhida é mantida fixa por 2  t iterações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D5E071B5-F54D-4A74-96D4-74EF08E5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0BA52B52-8E14-410E-B3C9-F47D01EF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Vantagem de variar a duração tabu ao longo da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Corrigir o erro porventura existente no dimensionamento empírico desse tempo.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Havendo ciclagem com uma duração |T|, então variando-a, haverá alteração na quantidade de movimentos tabus e, assim, diferentes soluções poderão ser geradas.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Com essa possibilidade de mudança na trajetória da busca no espaço de soluções, a ocorrência de ciclagem fica reduzida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Fundamentação:</a:t>
            </a:r>
            <a:br>
              <a:rPr lang="en-US" altLang="pt-BR"/>
            </a:br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Há</a:t>
            </a:r>
            <a:r>
              <a:rPr lang="en-US" altLang="pt-BR" dirty="0"/>
              <a:t> um </a:t>
            </a:r>
            <a:r>
              <a:rPr lang="en-US" altLang="pt-BR" dirty="0" err="1"/>
              <a:t>conjunto</a:t>
            </a:r>
            <a:r>
              <a:rPr lang="en-US" altLang="pt-BR" dirty="0"/>
              <a:t> de </a:t>
            </a:r>
            <a:r>
              <a:rPr lang="en-US" altLang="pt-BR" i="1" dirty="0">
                <a:solidFill>
                  <a:srgbClr val="FF0000"/>
                </a:solidFill>
              </a:rPr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e </a:t>
            </a:r>
            <a:r>
              <a:rPr lang="en-US" altLang="pt-BR" dirty="0" err="1"/>
              <a:t>uma</a:t>
            </a:r>
            <a:r>
              <a:rPr lang="en-US" altLang="pt-BR" dirty="0"/>
              <a:t> mochila de </a:t>
            </a:r>
            <a:r>
              <a:rPr lang="en-US" altLang="pt-BR" dirty="0" err="1"/>
              <a:t>capacidade</a:t>
            </a:r>
            <a:r>
              <a:rPr lang="en-US" altLang="pt-BR" dirty="0"/>
              <a:t> </a:t>
            </a:r>
            <a:r>
              <a:rPr lang="en-US" altLang="pt-BR" i="1" dirty="0">
                <a:solidFill>
                  <a:srgbClr val="FF0000"/>
                </a:solidFill>
              </a:rPr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dirty="0"/>
              <a:t>A </a:t>
            </a:r>
            <a:r>
              <a:rPr lang="en-US" altLang="pt-BR" dirty="0" err="1"/>
              <a:t>cada</a:t>
            </a:r>
            <a:r>
              <a:rPr lang="en-US" altLang="pt-BR" dirty="0"/>
              <a:t> item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associado</a:t>
            </a:r>
            <a:r>
              <a:rPr lang="en-US" altLang="pt-BR" dirty="0"/>
              <a:t> um peso </a:t>
            </a:r>
            <a:r>
              <a:rPr lang="en-US" altLang="pt-BR" i="1" dirty="0" err="1">
                <a:solidFill>
                  <a:srgbClr val="FF0000"/>
                </a:solidFill>
              </a:rPr>
              <a:t>w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pt-BR" dirty="0"/>
              <a:t> e um valor de </a:t>
            </a:r>
            <a:r>
              <a:rPr lang="en-US" altLang="pt-BR" dirty="0" err="1"/>
              <a:t>retorno</a:t>
            </a:r>
            <a:r>
              <a:rPr lang="en-US" altLang="pt-BR" dirty="0"/>
              <a:t> </a:t>
            </a:r>
            <a:r>
              <a:rPr lang="en-US" altLang="pt-BR" i="1" dirty="0" err="1">
                <a:solidFill>
                  <a:srgbClr val="FF0000"/>
                </a:solidFill>
              </a:rPr>
              <a:t>p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endParaRPr lang="en-US" altLang="pt-BR" i="1" baseline="-25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Objetivo</a:t>
            </a:r>
            <a:r>
              <a:rPr lang="en-US" altLang="pt-BR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dirty="0" err="1"/>
              <a:t>Alocar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à mochila de forma que se </a:t>
            </a:r>
            <a:r>
              <a:rPr lang="en-US" altLang="pt-BR" dirty="0" err="1"/>
              <a:t>tenha</a:t>
            </a:r>
            <a:r>
              <a:rPr lang="en-US" altLang="pt-BR" dirty="0"/>
              <a:t> o </a:t>
            </a:r>
            <a:r>
              <a:rPr lang="en-US" altLang="pt-BR" dirty="0" err="1"/>
              <a:t>maior</a:t>
            </a:r>
            <a:r>
              <a:rPr lang="en-US" altLang="pt-BR" dirty="0"/>
              <a:t> valor de </a:t>
            </a:r>
            <a:r>
              <a:rPr lang="en-US" altLang="pt-BR" dirty="0" err="1"/>
              <a:t>retorno</a:t>
            </a:r>
            <a:r>
              <a:rPr lang="en-US" altLang="pt-BR" dirty="0"/>
              <a:t>, </a:t>
            </a:r>
            <a:r>
              <a:rPr lang="en-US" altLang="pt-BR" dirty="0" err="1"/>
              <a:t>respeitando</a:t>
            </a:r>
            <a:r>
              <a:rPr lang="en-US" altLang="pt-BR" dirty="0"/>
              <a:t>-se a </a:t>
            </a:r>
            <a:r>
              <a:rPr lang="en-US" altLang="pt-BR" dirty="0" err="1"/>
              <a:t>capacidade</a:t>
            </a:r>
            <a:r>
              <a:rPr lang="en-US" altLang="pt-BR" dirty="0"/>
              <a:t> da mochila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9894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85D3BE2-9875-4B1C-B1CC-53A43DB7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0F0231CF-7322-4833-B8EF-A0E98FD0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/>
              <a:t>A duração tabu depende do atributo e da regra de proibição.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/>
              <a:t>No PM, considerando que: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 cada iteração uma posição é tornada tabu-ativa;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Ao final de </a:t>
            </a:r>
            <a:r>
              <a:rPr lang="en-US" altLang="pt-BR" i="1"/>
              <a:t>n</a:t>
            </a:r>
            <a:r>
              <a:rPr lang="en-US" altLang="pt-BR"/>
              <a:t>-1 iterações há apenas um movimento possível.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Assim, o limitante superior para a duração tabu de um movimento é </a:t>
            </a:r>
            <a:r>
              <a:rPr lang="en-US" altLang="pt-BR" i="1"/>
              <a:t>n</a:t>
            </a:r>
            <a:r>
              <a:rPr lang="en-US" altLang="pt-BR"/>
              <a:t>-1.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02344C40-6F35-4B77-BF66-8A6D4FCF6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ED7BDD04-74BE-4EB9-BB24-791695D35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Em um problema de sequenciamento de </a:t>
            </a:r>
            <a:r>
              <a:rPr lang="pt-BR" altLang="pt-BR" sz="2400" i="1"/>
              <a:t>n</a:t>
            </a:r>
            <a:r>
              <a:rPr lang="pt-BR" altLang="pt-BR" sz="2400"/>
              <a:t> tarefas: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uma regra que proíbe uma tarefa </a:t>
            </a:r>
            <a:r>
              <a:rPr lang="pt-BR" altLang="pt-BR" sz="2000" i="1"/>
              <a:t>i</a:t>
            </a:r>
            <a:r>
              <a:rPr lang="pt-BR" altLang="pt-BR" sz="2000"/>
              <a:t> de ser movida em um movimento de troca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reduz para </a:t>
            </a:r>
            <a:r>
              <a:rPr lang="pt-BR" altLang="pt-BR" sz="2000" i="1"/>
              <a:t>n</a:t>
            </a:r>
            <a:r>
              <a:rPr lang="pt-BR" altLang="pt-BR" sz="2000"/>
              <a:t>-1 o número de tarefas que podem ser trocadas após sua primeira aplicação.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Considerando a proibição de uma tarefa a cada iteração, e que para realização do movimento de troca há necessidade de pelo menos duas tarefas liberadas,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a última troca possível se realizará na iteração </a:t>
            </a:r>
            <a:r>
              <a:rPr lang="pt-BR" altLang="pt-BR" sz="2000" i="1"/>
              <a:t>n</a:t>
            </a:r>
            <a:r>
              <a:rPr lang="pt-BR" altLang="pt-BR" sz="2000"/>
              <a:t>-1.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Desta forma, </a:t>
            </a:r>
            <a:r>
              <a:rPr lang="pt-BR" altLang="pt-BR" sz="2400" i="1"/>
              <a:t>n</a:t>
            </a:r>
            <a:r>
              <a:rPr lang="pt-BR" altLang="pt-BR" sz="2400"/>
              <a:t>-1 é o limitante superior para a duração desta regra de proibição.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61F17C74-296F-4050-88CE-52E8FB359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ED1E6795-164F-4565-B292-FB5CB21EF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1225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Estudo de limitantes para o </a:t>
            </a:r>
            <a:r>
              <a:rPr lang="pt-BR" altLang="pt-BR" sz="2800"/>
              <a:t>problema de sequenciamento de </a:t>
            </a:r>
            <a:r>
              <a:rPr lang="pt-BR" altLang="pt-BR" sz="2800" i="1"/>
              <a:t>n</a:t>
            </a:r>
            <a:r>
              <a:rPr lang="pt-BR" altLang="pt-BR" sz="2800"/>
              <a:t> tarefas (Ronconi e Armentano, 2009):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xmlns="" id="{1E9E119E-9294-4318-8F62-6056F139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12152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46F77FB7-71AF-4355-AE4D-672DBE9B5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8FAFAA2A-D49A-4F83-94EE-AD513E639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4033837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: </a:t>
            </a:r>
          </a:p>
          <a:p>
            <a:pPr lvl="1" eaLnBrk="1" hangingPunct="1"/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custoso</a:t>
            </a:r>
            <a:r>
              <a:rPr lang="en-US" altLang="pt-BR" dirty="0"/>
              <a:t> </a:t>
            </a:r>
            <a:r>
              <a:rPr lang="en-US" altLang="pt-BR" dirty="0" err="1"/>
              <a:t>avaliar</a:t>
            </a:r>
            <a:r>
              <a:rPr lang="en-US" altLang="pt-BR" dirty="0"/>
              <a:t> a </a:t>
            </a:r>
            <a:r>
              <a:rPr lang="en-US" altLang="pt-BR" dirty="0" err="1"/>
              <a:t>vizinhança</a:t>
            </a:r>
            <a:r>
              <a:rPr lang="en-US" altLang="pt-BR" dirty="0"/>
              <a:t> </a:t>
            </a:r>
            <a:r>
              <a:rPr lang="en-US" altLang="pt-BR" dirty="0" err="1"/>
              <a:t>completa</a:t>
            </a:r>
            <a:endParaRPr lang="en-US" altLang="pt-BR" dirty="0"/>
          </a:p>
          <a:p>
            <a:pPr eaLnBrk="1" hangingPunct="1"/>
            <a:r>
              <a:rPr lang="en-US" altLang="pt-BR" dirty="0"/>
              <a:t>Lista de </a:t>
            </a:r>
            <a:r>
              <a:rPr lang="en-US" altLang="pt-BR" dirty="0" err="1"/>
              <a:t>candidatos</a:t>
            </a:r>
            <a:r>
              <a:rPr lang="pt-BR" altLang="pt-BR" dirty="0"/>
              <a:t>:</a:t>
            </a:r>
          </a:p>
          <a:p>
            <a:pPr lvl="1" eaLnBrk="1" hangingPunct="1"/>
            <a:r>
              <a:rPr lang="en-US" altLang="pt-BR" dirty="0" err="1"/>
              <a:t>Avaliar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que </a:t>
            </a:r>
            <a:r>
              <a:rPr lang="en-US" altLang="pt-BR" dirty="0" err="1"/>
              <a:t>satisfaçam</a:t>
            </a:r>
            <a:r>
              <a:rPr lang="en-US" altLang="pt-BR" dirty="0"/>
              <a:t> a </a:t>
            </a:r>
            <a:r>
              <a:rPr lang="en-US" altLang="pt-BR" dirty="0" err="1"/>
              <a:t>determinados</a:t>
            </a:r>
            <a:r>
              <a:rPr lang="en-US" altLang="pt-BR" dirty="0"/>
              <a:t> </a:t>
            </a:r>
            <a:r>
              <a:rPr lang="en-US" altLang="pt-BR" dirty="0" err="1"/>
              <a:t>critérios</a:t>
            </a:r>
            <a:endParaRPr lang="en-US" alt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A37AC4A6-8B6F-4EA7-B816-FABE0EC54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222147ED-AE28-4AC5-B568-39FB5A7F73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3455987"/>
          </a:xfrm>
        </p:spPr>
        <p:txBody>
          <a:bodyPr/>
          <a:lstStyle/>
          <a:p>
            <a:pPr eaLnBrk="1" hangingPunct="1"/>
            <a:r>
              <a:rPr lang="en-US" altLang="pt-BR" sz="2400"/>
              <a:t>Programação de tarefas para minimizar o atraso total</a:t>
            </a:r>
          </a:p>
          <a:p>
            <a:pPr eaLnBrk="1" hangingPunct="1"/>
            <a:r>
              <a:rPr lang="en-US" altLang="pt-BR" sz="2400"/>
              <a:t>Tarefas: 1, 2, …, n</a:t>
            </a:r>
          </a:p>
          <a:p>
            <a:pPr eaLnBrk="1" hangingPunct="1"/>
            <a:r>
              <a:rPr lang="en-US" altLang="pt-BR" sz="2400"/>
              <a:t>Dados:</a:t>
            </a:r>
          </a:p>
          <a:p>
            <a:pPr lvl="1" eaLnBrk="1" hangingPunct="1"/>
            <a:r>
              <a:rPr lang="en-US" altLang="pt-BR" sz="2000" i="1"/>
              <a:t>p</a:t>
            </a:r>
            <a:r>
              <a:rPr lang="en-US" altLang="pt-BR" sz="2000" i="1" baseline="-25000"/>
              <a:t>j</a:t>
            </a:r>
            <a:r>
              <a:rPr lang="en-US" altLang="pt-BR" sz="2000"/>
              <a:t> = tempo de processamento da tarefa </a:t>
            </a:r>
            <a:r>
              <a:rPr lang="en-US" altLang="pt-BR" sz="2000" i="1"/>
              <a:t>j</a:t>
            </a:r>
          </a:p>
          <a:p>
            <a:pPr lvl="1" eaLnBrk="1" hangingPunct="1"/>
            <a:r>
              <a:rPr lang="en-US" altLang="pt-BR" sz="2000" i="1"/>
              <a:t>d</a:t>
            </a:r>
            <a:r>
              <a:rPr lang="en-US" altLang="pt-BR" sz="2000" i="1" baseline="-25000"/>
              <a:t>j</a:t>
            </a:r>
            <a:r>
              <a:rPr lang="en-US" altLang="pt-BR" sz="2000"/>
              <a:t> = data de entrega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Variável de decisão</a:t>
            </a:r>
          </a:p>
          <a:p>
            <a:pPr lvl="1" eaLnBrk="1" hangingPunct="1"/>
            <a:r>
              <a:rPr lang="en-US" altLang="pt-BR" sz="2000" i="1"/>
              <a:t>C</a:t>
            </a:r>
            <a:r>
              <a:rPr lang="en-US" altLang="pt-BR" sz="2000" i="1" baseline="-25000"/>
              <a:t>j</a:t>
            </a:r>
            <a:r>
              <a:rPr lang="en-US" altLang="pt-BR" sz="2000"/>
              <a:t> = instante de término de processamento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Função objetivo:</a:t>
            </a:r>
            <a:endParaRPr lang="pt-BR" altLang="pt-BR" sz="2400"/>
          </a:p>
        </p:txBody>
      </p:sp>
      <p:graphicFrame>
        <p:nvGraphicFramePr>
          <p:cNvPr id="61444" name="Object 9">
            <a:extLst>
              <a:ext uri="{FF2B5EF4-FFF2-40B4-BE49-F238E27FC236}">
                <a16:creationId xmlns:a16="http://schemas.microsoft.com/office/drawing/2014/main" xmlns="" id="{02748F44-3780-421A-B856-4C223CE605F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00338" y="5084763"/>
          <a:ext cx="32908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651000" imgH="444500" progId="Equation.3">
                  <p:embed/>
                </p:oleObj>
              </mc:Choice>
              <mc:Fallback>
                <p:oleObj name="Equation" r:id="rId3" imgW="1651000" imgH="444500" progId="Equation.3">
                  <p:embed/>
                  <p:pic>
                    <p:nvPicPr>
                      <p:cNvPr id="61444" name="Object 9">
                        <a:extLst>
                          <a:ext uri="{FF2B5EF4-FFF2-40B4-BE49-F238E27FC236}">
                            <a16:creationId xmlns:a16="http://schemas.microsoft.com/office/drawing/2014/main" xmlns="" id="{02748F44-3780-421A-B856-4C223CE60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084763"/>
                        <a:ext cx="32908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máquina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Movimento</a:t>
            </a:r>
            <a:r>
              <a:rPr lang="en-US" altLang="pt-BR" sz="2000" dirty="0"/>
              <a:t>: trocar </a:t>
            </a:r>
            <a:r>
              <a:rPr lang="en-US" altLang="pt-BR" sz="2000" dirty="0" err="1"/>
              <a:t>duas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tarefas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posição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 n(n-1)/2</a:t>
            </a:r>
          </a:p>
          <a:p>
            <a:pPr lvl="1" eaLnBrk="1" hangingPunct="1"/>
            <a:r>
              <a:rPr lang="en-US" altLang="pt-BR" sz="2000" dirty="0" err="1"/>
              <a:t>Complexidade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melhor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: </a:t>
            </a:r>
            <a:r>
              <a:rPr lang="en-US" altLang="pt-BR" sz="2000" i="1" dirty="0"/>
              <a:t>O</a:t>
            </a:r>
            <a:r>
              <a:rPr lang="en-US" altLang="pt-BR" sz="2000" dirty="0"/>
              <a:t>(</a:t>
            </a:r>
            <a:r>
              <a:rPr lang="en-US" altLang="pt-BR" sz="2000" i="1" dirty="0"/>
              <a:t>n</a:t>
            </a:r>
            <a:r>
              <a:rPr lang="en-US" altLang="pt-BR" sz="2000" baseline="30000" dirty="0"/>
              <a:t>2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000" dirty="0"/>
              <a:t>Valor do </a:t>
            </a:r>
            <a:r>
              <a:rPr lang="en-US" altLang="pt-BR" sz="2000" dirty="0" err="1"/>
              <a:t>movimento</a:t>
            </a:r>
            <a:r>
              <a:rPr lang="en-US" altLang="pt-BR" sz="2000" dirty="0"/>
              <a:t>: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’) –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400" dirty="0" err="1"/>
              <a:t>Exemplo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Seja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problema</a:t>
            </a:r>
            <a:r>
              <a:rPr lang="en-US" altLang="pt-BR" sz="2400" dirty="0"/>
              <a:t> com 6 </a:t>
            </a:r>
            <a:r>
              <a:rPr lang="en-US" altLang="pt-BR" sz="2400" dirty="0" err="1"/>
              <a:t>tarefas</a:t>
            </a:r>
            <a:endParaRPr lang="en-US" altLang="pt-BR" sz="2400" dirty="0"/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: (9, 12, 15, 8, 20, 22)</a:t>
            </a:r>
          </a:p>
          <a:p>
            <a:pPr lvl="1" eaLnBrk="1" hangingPunct="1"/>
            <a:r>
              <a:rPr lang="en-US" altLang="pt-BR" sz="2000" dirty="0"/>
              <a:t>Tempos de </a:t>
            </a:r>
            <a:r>
              <a:rPr lang="en-US" altLang="pt-BR" sz="2000" dirty="0" err="1"/>
              <a:t>processamento</a:t>
            </a:r>
            <a:r>
              <a:rPr lang="en-US" altLang="pt-BR" sz="2000" dirty="0"/>
              <a:t>: (6, 4, 8, 2, 10, 3)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2, 3, 4, 5, 6)</a:t>
            </a:r>
          </a:p>
          <a:p>
            <a:pPr lvl="1" eaLnBrk="1" hangingPunct="1"/>
            <a:r>
              <a:rPr lang="en-US" altLang="pt-BR" sz="2000" dirty="0" err="1">
                <a:sym typeface="Symbol" panose="05050102010706020507" pitchFamily="18" charset="2"/>
              </a:rPr>
              <a:t>Seja</a:t>
            </a:r>
            <a:r>
              <a:rPr lang="en-US" altLang="pt-BR" sz="2000" dirty="0">
                <a:sym typeface="Symbol" panose="05050102010706020507" pitchFamily="18" charset="2"/>
              </a:rPr>
              <a:t>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o </a:t>
            </a:r>
            <a:r>
              <a:rPr lang="en-US" altLang="pt-BR" sz="2000" dirty="0" err="1">
                <a:sym typeface="Symbol" panose="05050102010706020507" pitchFamily="18" charset="2"/>
              </a:rPr>
              <a:t>atraso</a:t>
            </a:r>
            <a:r>
              <a:rPr lang="en-US" altLang="pt-BR" sz="2000" dirty="0">
                <a:sym typeface="Symbol" panose="05050102010706020507" pitchFamily="18" charset="2"/>
              </a:rPr>
              <a:t> da </a:t>
            </a:r>
            <a:r>
              <a:rPr lang="en-US" altLang="pt-BR" sz="2000" dirty="0" err="1">
                <a:sym typeface="Symbol" panose="05050102010706020507" pitchFamily="18" charset="2"/>
              </a:rPr>
              <a:t>tarefa</a:t>
            </a:r>
            <a:r>
              <a:rPr lang="en-US" altLang="pt-BR" sz="2000" dirty="0">
                <a:sym typeface="Symbol" panose="05050102010706020507" pitchFamily="18" charset="2"/>
              </a:rPr>
              <a:t> j, dado por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= max{0, 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– </a:t>
            </a:r>
            <a:r>
              <a:rPr lang="en-US" altLang="pt-BR" sz="2000" dirty="0" err="1">
                <a:sym typeface="Symbol" panose="05050102010706020507" pitchFamily="18" charset="2"/>
              </a:rPr>
              <a:t>d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}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800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000" dirty="0" err="1"/>
              <a:t>Exemplo</a:t>
            </a:r>
            <a:r>
              <a:rPr lang="en-US" altLang="pt-BR" sz="2000" dirty="0"/>
              <a:t>: </a:t>
            </a:r>
            <a:r>
              <a:rPr lang="en-US" altLang="pt-BR" sz="2000" dirty="0" err="1"/>
              <a:t>Seja</a:t>
            </a:r>
            <a:r>
              <a:rPr lang="en-US" altLang="pt-BR" sz="2000" dirty="0"/>
              <a:t> um </a:t>
            </a:r>
            <a:r>
              <a:rPr lang="en-US" altLang="pt-BR" sz="2000" dirty="0" err="1"/>
              <a:t>problema</a:t>
            </a:r>
            <a:r>
              <a:rPr lang="en-US" altLang="pt-BR" sz="2000" dirty="0"/>
              <a:t> com 6 </a:t>
            </a:r>
            <a:r>
              <a:rPr lang="en-US" altLang="pt-BR" sz="2000" dirty="0" err="1"/>
              <a:t>tarefas</a:t>
            </a:r>
            <a:endParaRPr lang="en-US" altLang="pt-BR" sz="2000" dirty="0"/>
          </a:p>
          <a:p>
            <a:pPr lvl="1" eaLnBrk="1" hangingPunct="1"/>
            <a:r>
              <a:rPr lang="en-US" altLang="pt-BR" sz="1800" dirty="0" err="1"/>
              <a:t>Datas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entrega</a:t>
            </a:r>
            <a:r>
              <a:rPr lang="en-US" altLang="pt-BR" sz="1800" dirty="0"/>
              <a:t>:                 d = (9, 12, 15, 8, 20, 22)</a:t>
            </a:r>
          </a:p>
          <a:p>
            <a:pPr lvl="1" eaLnBrk="1" hangingPunct="1"/>
            <a:r>
              <a:rPr lang="en-US" altLang="pt-BR" sz="1800" dirty="0"/>
              <a:t>Tempos de </a:t>
            </a:r>
            <a:r>
              <a:rPr lang="en-US" altLang="pt-BR" sz="1800" dirty="0" err="1"/>
              <a:t>processamento</a:t>
            </a:r>
            <a:r>
              <a:rPr lang="en-US" altLang="pt-BR" sz="1800" dirty="0"/>
              <a:t>:  p = (6,  4,   8, 2, 10,   3)</a:t>
            </a:r>
          </a:p>
          <a:p>
            <a:pPr lvl="1" eaLnBrk="1" hangingPunct="1"/>
            <a:r>
              <a:rPr lang="en-US" altLang="pt-BR" sz="1800" dirty="0" err="1"/>
              <a:t>Sequência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inicial</a:t>
            </a:r>
            <a:r>
              <a:rPr lang="en-US" altLang="pt-BR" sz="1800" dirty="0"/>
              <a:t>:                   s = (1,  2,  3, 4,   5,   6)</a:t>
            </a:r>
          </a:p>
          <a:p>
            <a:pPr eaLnBrk="1" hangingPunct="1"/>
            <a:r>
              <a:rPr lang="en-US" altLang="pt-BR" sz="2000" dirty="0" err="1">
                <a:sym typeface="Symbol" panose="05050102010706020507" pitchFamily="18" charset="2"/>
              </a:rPr>
              <a:t>Cálculo</a:t>
            </a:r>
            <a:r>
              <a:rPr lang="en-US" altLang="pt-BR" sz="2000" dirty="0">
                <a:sym typeface="Symbol" panose="05050102010706020507" pitchFamily="18" charset="2"/>
              </a:rPr>
              <a:t> das </a:t>
            </a:r>
            <a:r>
              <a:rPr lang="en-US" altLang="pt-BR" sz="2000" dirty="0" err="1">
                <a:sym typeface="Symbol" panose="05050102010706020507" pitchFamily="18" charset="2"/>
              </a:rPr>
              <a:t>datas</a:t>
            </a:r>
            <a:r>
              <a:rPr lang="en-US" altLang="pt-BR" sz="2000" dirty="0">
                <a:sym typeface="Symbol" panose="05050102010706020507" pitchFamily="18" charset="2"/>
              </a:rPr>
              <a:t> de </a:t>
            </a:r>
            <a:r>
              <a:rPr lang="en-US" altLang="pt-BR" sz="2000" dirty="0" err="1">
                <a:sym typeface="Symbol" panose="05050102010706020507" pitchFamily="18" charset="2"/>
              </a:rPr>
              <a:t>conclusão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 e </a:t>
            </a:r>
            <a:r>
              <a:rPr lang="en-US" altLang="pt-BR" sz="2000" dirty="0" err="1">
                <a:sym typeface="Symbol" panose="05050102010706020507" pitchFamily="18" charset="2"/>
              </a:rPr>
              <a:t>atrasos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):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p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 = 6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} = max{0, 6 – 9} = max{0, -3}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 = 6 + 4 = 10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} = max{0, 10 – 12} = max{0, -2}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 = 10 + 8 = 18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} = max{0, 18 – 15} = max{0, 3} = 3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 = 18 + 2 = 20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} = max{0, 20 – 8} = max{0, 12} = 12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 = 20 + 10 = 30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} = max{0, 30 – 20} = max{0, 10} = 10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 = 30 + 3 = 33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} = max{0, 33 – 22} = max{0, 11} = 11</a:t>
            </a:r>
          </a:p>
          <a:p>
            <a:pPr eaLnBrk="1" hangingPunct="1"/>
            <a:r>
              <a:rPr lang="en-US" altLang="pt-BR" sz="1800" dirty="0" err="1">
                <a:sym typeface="Symbol" panose="05050102010706020507" pitchFamily="18" charset="2"/>
              </a:rPr>
              <a:t>Atraso</a:t>
            </a:r>
            <a:r>
              <a:rPr lang="en-US" altLang="pt-BR" sz="1800" dirty="0">
                <a:sym typeface="Symbol" panose="05050102010706020507" pitchFamily="18" charset="2"/>
              </a:rPr>
              <a:t> total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dirty="0">
                <a:sym typeface="Symbol" panose="05050102010706020507" pitchFamily="18" charset="2"/>
              </a:rPr>
              <a:t> =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1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2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3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4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5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6</a:t>
            </a:r>
            <a:r>
              <a:rPr lang="en-US" altLang="pt-BR" sz="1800" dirty="0">
                <a:sym typeface="Symbol" panose="05050102010706020507" pitchFamily="18" charset="2"/>
              </a:rPr>
              <a:t> =  0 + 0 + 3 + 12 + 10 + 11 = 36</a:t>
            </a:r>
          </a:p>
        </p:txBody>
      </p:sp>
    </p:spTree>
    <p:extLst>
      <p:ext uri="{BB962C8B-B14F-4D97-AF65-F5344CB8AC3E}">
        <p14:creationId xmlns:p14="http://schemas.microsoft.com/office/powerpoint/2010/main" val="2808639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Supor</a:t>
            </a:r>
            <a:r>
              <a:rPr lang="en-US" altLang="pt-BR" sz="2400" dirty="0"/>
              <a:t> que para </a:t>
            </a:r>
            <a:r>
              <a:rPr lang="en-US" altLang="pt-BR" sz="2400" dirty="0" err="1"/>
              <a:t>cada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tarefa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somente</a:t>
            </a:r>
            <a:r>
              <a:rPr lang="en-US" altLang="pt-BR" sz="2400" dirty="0"/>
              <a:t> as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j que </a:t>
            </a:r>
            <a:r>
              <a:rPr lang="en-US" altLang="pt-BR" sz="2400" dirty="0" err="1"/>
              <a:t>diferem</a:t>
            </a:r>
            <a:r>
              <a:rPr lang="en-US" altLang="pt-BR" sz="2400" dirty="0"/>
              <a:t> de 3 </a:t>
            </a:r>
            <a:r>
              <a:rPr lang="en-US" altLang="pt-BR" sz="2400" dirty="0" err="1"/>
              <a:t>unidades</a:t>
            </a:r>
            <a:r>
              <a:rPr lang="en-US" altLang="pt-BR" sz="2400" dirty="0"/>
              <a:t> com </a:t>
            </a:r>
            <a:r>
              <a:rPr lang="en-US" altLang="pt-BR" sz="2400" dirty="0" err="1"/>
              <a:t>relação</a:t>
            </a:r>
            <a:r>
              <a:rPr lang="en-US" altLang="pt-BR" sz="2400" dirty="0"/>
              <a:t> à data de </a:t>
            </a:r>
            <a:r>
              <a:rPr lang="en-US" altLang="pt-BR" sz="2400" dirty="0" err="1"/>
              <a:t>entrega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sejam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candidatas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serem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trocadas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isto</a:t>
            </a:r>
            <a:r>
              <a:rPr lang="en-US" altLang="pt-BR" sz="2400" dirty="0"/>
              <a:t> é, que </a:t>
            </a:r>
            <a:r>
              <a:rPr lang="en-US" altLang="pt-BR" sz="2400" dirty="0" err="1"/>
              <a:t>elas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satisfaçam</a:t>
            </a:r>
            <a:r>
              <a:rPr lang="en-US" altLang="pt-BR" sz="2400" dirty="0"/>
              <a:t> à </a:t>
            </a:r>
            <a:r>
              <a:rPr lang="en-US" altLang="pt-BR" sz="2400" dirty="0" err="1"/>
              <a:t>condição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/>
              <a:t>|d</a:t>
            </a:r>
            <a:r>
              <a:rPr lang="en-US" altLang="pt-BR" sz="2000" i="1" baseline="-25000" dirty="0"/>
              <a:t>i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d</a:t>
            </a:r>
            <a:r>
              <a:rPr lang="en-US" altLang="pt-BR" sz="2000" i="1" baseline="-25000" dirty="0" err="1"/>
              <a:t>j</a:t>
            </a:r>
            <a:r>
              <a:rPr lang="en-US" altLang="pt-BR" sz="2000" dirty="0"/>
              <a:t>|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eaLnBrk="1" hangingPunct="1"/>
            <a:r>
              <a:rPr lang="en-US" altLang="pt-BR" sz="2400" dirty="0"/>
              <a:t>Para o </a:t>
            </a:r>
            <a:r>
              <a:rPr lang="en-US" altLang="pt-BR" sz="2400" dirty="0" err="1"/>
              <a:t>exemplo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citado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 d = (9, 12, 15, 8, 20, 22)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 2,   3,  4,  5,   6)</a:t>
            </a:r>
          </a:p>
          <a:p>
            <a:pPr lvl="1" eaLnBrk="1" hangingPunct="1"/>
            <a:r>
              <a:rPr lang="en-US" altLang="pt-BR" sz="2000" dirty="0"/>
              <a:t>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 = {&lt;1,2&gt;, &lt;1,4&gt;, &lt;2,3&gt;, &lt;5,6&gt;}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| = |9 - 12|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4</a:t>
            </a:r>
            <a:r>
              <a:rPr lang="en-US" altLang="pt-BR" sz="2000" dirty="0"/>
              <a:t>| = |9 - 8|   = 1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3</a:t>
            </a:r>
            <a:r>
              <a:rPr lang="en-US" altLang="pt-BR" sz="2000" dirty="0"/>
              <a:t>| = |12 - 15|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5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6</a:t>
            </a:r>
            <a:r>
              <a:rPr lang="en-US" altLang="pt-BR" sz="2000" dirty="0"/>
              <a:t>| = |20 - 22| = 2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922045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BC653D97-C186-42E1-9556-145296432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graphicFrame>
        <p:nvGraphicFramePr>
          <p:cNvPr id="105603" name="Group 131">
            <a:extLst>
              <a:ext uri="{FF2B5EF4-FFF2-40B4-BE49-F238E27FC236}">
                <a16:creationId xmlns:a16="http://schemas.microsoft.com/office/drawing/2014/main" xmlns="" id="{1F77A002-9C1E-4132-BCB3-1BA0986D2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4664069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1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3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Tarefas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do movimento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3597" name="Text Box 132">
            <a:extLst>
              <a:ext uri="{FF2B5EF4-FFF2-40B4-BE49-F238E27FC236}">
                <a16:creationId xmlns:a16="http://schemas.microsoft.com/office/drawing/2014/main" xmlns="" id="{D8E9BBA6-2B37-42F5-AE19-225C5D95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043238"/>
            <a:ext cx="21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8" name="Text Box 136">
            <a:extLst>
              <a:ext uri="{FF2B5EF4-FFF2-40B4-BE49-F238E27FC236}">
                <a16:creationId xmlns:a16="http://schemas.microsoft.com/office/drawing/2014/main" xmlns="" id="{3001AB09-04E2-46F2-8F25-918A981F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284913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9" name="Text Box 137">
            <a:extLst>
              <a:ext uri="{FF2B5EF4-FFF2-40B4-BE49-F238E27FC236}">
                <a16:creationId xmlns:a16="http://schemas.microsoft.com/office/drawing/2014/main" xmlns="" id="{2A2B3D72-914A-43C1-A7D1-2258EBBE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835400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600" name="Text Box 138">
            <a:extLst>
              <a:ext uri="{FF2B5EF4-FFF2-40B4-BE49-F238E27FC236}">
                <a16:creationId xmlns:a16="http://schemas.microsoft.com/office/drawing/2014/main" xmlns="" id="{035A575D-980D-4324-B5F8-8F9F25A6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492375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105611" name="Text Box 139">
            <a:extLst>
              <a:ext uri="{FF2B5EF4-FFF2-40B4-BE49-F238E27FC236}">
                <a16:creationId xmlns:a16="http://schemas.microsoft.com/office/drawing/2014/main" xmlns="" id="{C2371DF4-5E98-4E14-A58E-D3769DF5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397500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/>
              <a:t>Melhor troca</a:t>
            </a:r>
            <a:endParaRPr lang="pt-BR" altLang="pt-BR" sz="1400"/>
          </a:p>
        </p:txBody>
      </p:sp>
      <p:sp>
        <p:nvSpPr>
          <p:cNvPr id="105613" name="AutoShape 141">
            <a:extLst>
              <a:ext uri="{FF2B5EF4-FFF2-40B4-BE49-F238E27FC236}">
                <a16:creationId xmlns:a16="http://schemas.microsoft.com/office/drawing/2014/main" xmlns="" id="{EA3AA623-E5DC-4F76-84F8-1DA12804A30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9394" y="6014244"/>
            <a:ext cx="647700" cy="503238"/>
          </a:xfrm>
          <a:custGeom>
            <a:avLst/>
            <a:gdLst>
              <a:gd name="T0" fmla="*/ 13600800 w 21600"/>
              <a:gd name="T1" fmla="*/ 0 h 21600"/>
              <a:gd name="T2" fmla="*/ 13600800 w 21600"/>
              <a:gd name="T3" fmla="*/ 6599361 h 21600"/>
              <a:gd name="T4" fmla="*/ 2910602 w 21600"/>
              <a:gd name="T5" fmla="*/ 11724467 h 21600"/>
              <a:gd name="T6" fmla="*/ 19422004 w 21600"/>
              <a:gd name="T7" fmla="*/ 3299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7CB345EF-1A0D-45D0-85F4-AB3E4156F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F3C3058B-4F18-4DB3-8D5B-38C5E7990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completa</a:t>
            </a:r>
            <a:r>
              <a:rPr lang="en-US" altLang="pt-BR" sz="2000" dirty="0"/>
              <a:t>: 15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com 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/>
              <a:t> 4</a:t>
            </a:r>
          </a:p>
          <a:p>
            <a:pPr lvl="2" eaLnBrk="1" hangingPunct="1"/>
            <a:r>
              <a:rPr lang="en-US" altLang="pt-BR" sz="1800" dirty="0" err="1"/>
              <a:t>Contém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melhor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troca</a:t>
            </a:r>
            <a:r>
              <a:rPr lang="en-US" altLang="pt-BR" sz="1800" dirty="0"/>
              <a:t> (5, 6)</a:t>
            </a:r>
          </a:p>
          <a:p>
            <a:pPr eaLnBrk="1" hangingPunct="1"/>
            <a:r>
              <a:rPr lang="en-US" altLang="pt-BR" sz="2400" dirty="0" err="1"/>
              <a:t>Outras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estratégias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redução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vizinhança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Primeira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melhora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Percentual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tripulações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p.e.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cada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somente</a:t>
            </a:r>
            <a:r>
              <a:rPr lang="en-US" altLang="pt-BR" sz="1800" dirty="0"/>
              <a:t> com x% de </a:t>
            </a:r>
            <a:r>
              <a:rPr lang="en-US" altLang="pt-BR" sz="1800" dirty="0" err="1"/>
              <a:t>tripulantes</a:t>
            </a:r>
            <a:endParaRPr lang="en-US" altLang="pt-BR" sz="1800" dirty="0"/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alocação</a:t>
            </a:r>
            <a:r>
              <a:rPr lang="en-US" altLang="pt-BR" sz="1800" dirty="0"/>
              <a:t> de aulas a </a:t>
            </a:r>
            <a:r>
              <a:rPr lang="en-US" altLang="pt-BR" sz="1800" dirty="0" err="1"/>
              <a:t>salas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com a </a:t>
            </a:r>
            <a:r>
              <a:rPr lang="en-US" altLang="pt-BR" sz="1800" dirty="0" err="1"/>
              <a:t>segunda-feira</a:t>
            </a:r>
            <a:r>
              <a:rPr lang="en-US" altLang="pt-BR" sz="1800" dirty="0"/>
              <a:t>; </a:t>
            </a:r>
            <a:r>
              <a:rPr lang="en-US" altLang="pt-BR" sz="1800" dirty="0" err="1"/>
              <a:t>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outra</a:t>
            </a:r>
            <a:r>
              <a:rPr lang="en-US" altLang="pt-BR" sz="1800" dirty="0"/>
              <a:t>, com a </a:t>
            </a:r>
            <a:r>
              <a:rPr lang="en-US" altLang="pt-BR" sz="1800" dirty="0" err="1"/>
              <a:t>terça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assim</a:t>
            </a:r>
            <a:r>
              <a:rPr lang="en-US" altLang="pt-BR" sz="1800" dirty="0"/>
              <a:t> por </a:t>
            </a:r>
            <a:r>
              <a:rPr lang="en-US" altLang="pt-BR" sz="1800" dirty="0" err="1"/>
              <a:t>diante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xmlns="" id="{13E1272B-0CF9-46B5-992E-4D930AF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15607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35504C17-7125-40D3-B4F1-F1923FF81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35138F30-2142-4F64-BC61-A0E3920D1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/>
              <a:t>Formulação PLI:</a:t>
            </a:r>
            <a:endParaRPr lang="pt-BR" altLang="pt-BR"/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xmlns="" id="{CDA43FCD-5E85-485D-AB26-DF97360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/>
              <a:t>s</a:t>
            </a:r>
            <a:r>
              <a:rPr lang="en-US" altLang="pt-BR" i="1" baseline="-25000"/>
              <a:t>j</a:t>
            </a:r>
            <a:r>
              <a:rPr lang="en-US" altLang="pt-BR"/>
              <a:t> = 1 se o item j for alocado à mochila e 0, caso contrário.</a:t>
            </a:r>
            <a:endParaRPr lang="pt-BR" alt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35F49B93-A781-4552-BB96-E66F5349B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D35916E6-62AB-466B-9FD0-194137A7F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53425" cy="4114800"/>
          </a:xfrm>
        </p:spPr>
        <p:txBody>
          <a:bodyPr/>
          <a:lstStyle/>
          <a:p>
            <a:pPr eaLnBrk="1" hangingPunct="1"/>
            <a:r>
              <a:rPr lang="en-US" altLang="pt-BR" sz="2200" dirty="0" err="1"/>
              <a:t>Critério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aspiração</a:t>
            </a:r>
            <a:r>
              <a:rPr lang="en-US" altLang="pt-BR" sz="2200" dirty="0"/>
              <a:t> por </a:t>
            </a:r>
            <a:r>
              <a:rPr lang="en-US" altLang="pt-BR" sz="2200" dirty="0" err="1"/>
              <a:t>objetivo</a:t>
            </a:r>
            <a:r>
              <a:rPr lang="en-US" altLang="pt-BR" sz="2200" dirty="0"/>
              <a:t> regional:</a:t>
            </a:r>
          </a:p>
          <a:p>
            <a:pPr lvl="1" eaLnBrk="1" hangingPunct="1"/>
            <a:r>
              <a:rPr lang="pt-BR" altLang="pt-BR" sz="2200" dirty="0"/>
              <a:t>Um movimento tabu perde seu status quando for gerada uma solução melhor que a melhor encontrada na região atual de busca.</a:t>
            </a:r>
          </a:p>
          <a:p>
            <a:pPr lvl="1" eaLnBrk="1" hangingPunct="1"/>
            <a:r>
              <a:rPr lang="pt-BR" altLang="pt-BR" sz="2200" dirty="0"/>
              <a:t>Forma de se delimitar a região atual de busca: </a:t>
            </a:r>
          </a:p>
          <a:p>
            <a:pPr lvl="2" eaLnBrk="1" hangingPunct="1"/>
            <a:r>
              <a:rPr lang="pt-BR" altLang="pt-BR" sz="1800" dirty="0"/>
              <a:t>registrar a melhor solução encontrada em um passado recente e utilizar o valor dessa solução como critério para aspiração. </a:t>
            </a:r>
          </a:p>
          <a:p>
            <a:pPr lvl="1" eaLnBrk="1" hangingPunct="1"/>
            <a:r>
              <a:rPr lang="pt-BR" altLang="pt-BR" sz="2200" dirty="0"/>
              <a:t>Exemplo:</a:t>
            </a:r>
          </a:p>
          <a:p>
            <a:pPr lvl="2" eaLnBrk="1" hangingPunct="1"/>
            <a:r>
              <a:rPr lang="pt-BR" altLang="pt-BR" sz="1800" dirty="0"/>
              <a:t>Seja um problema de minimização e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a melhor solução encontrada nas últimas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iterações</a:t>
            </a:r>
          </a:p>
          <a:p>
            <a:pPr lvl="2" eaLnBrk="1" hangingPunct="1"/>
            <a:r>
              <a:rPr lang="pt-BR" altLang="pt-BR" sz="1800" dirty="0"/>
              <a:t>Um movimento tabu que guia a uma solução s’ tal que f(s’) &lt;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pode ser realizado</a:t>
            </a:r>
          </a:p>
          <a:p>
            <a:pPr lvl="2" eaLnBrk="1" hangingPunct="1"/>
            <a:r>
              <a:rPr lang="pt-BR" altLang="pt-BR" sz="1800" dirty="0"/>
              <a:t>Nesta estratégia de aspiração,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é um parâmetro.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054418AC-0377-4D21-B734-8501421B6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D33B212E-D70E-4E16-AF38-CF58A1833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200"/>
              <a:t>Critério de aspiração </a:t>
            </a:r>
            <a:r>
              <a:rPr lang="en-US" altLang="pt-BR" sz="2200" i="1"/>
              <a:t>default</a:t>
            </a:r>
            <a:r>
              <a:rPr lang="en-US" altLang="pt-BR" sz="22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Se todos os movimentos possíveis são tabus e não é possível aplicar outro critério de aspiração, então o movimento mais antigo perde sua condição tabu.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Implementação baseada em tempo de permanência na lista, como o do Problema da Mochila: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se T(</a:t>
            </a:r>
            <a:r>
              <a:rPr lang="pt-BR" altLang="pt-BR" sz="2000" i="1"/>
              <a:t>i</a:t>
            </a:r>
            <a:r>
              <a:rPr lang="pt-BR" altLang="pt-BR" sz="2000"/>
              <a:t>)  </a:t>
            </a:r>
            <a:r>
              <a:rPr lang="pt-BR" altLang="pt-BR" sz="2000">
                <a:sym typeface="Symbol" panose="05050102010706020507" pitchFamily="18" charset="2"/>
              </a:rPr>
              <a:t></a:t>
            </a:r>
            <a:r>
              <a:rPr lang="pt-BR" altLang="pt-BR" sz="2000"/>
              <a:t> </a:t>
            </a:r>
            <a:r>
              <a:rPr lang="pt-BR" altLang="pt-BR" sz="2000" i="1"/>
              <a:t>iter</a:t>
            </a:r>
            <a:r>
              <a:rPr lang="pt-BR" altLang="pt-BR" sz="2000"/>
              <a:t>, para todo </a:t>
            </a:r>
            <a:r>
              <a:rPr lang="pt-BR" altLang="pt-BR" sz="2000" i="1"/>
              <a:t>i</a:t>
            </a:r>
            <a:r>
              <a:rPr lang="pt-BR" altLang="pt-BR" sz="2000"/>
              <a:t>, em que </a:t>
            </a:r>
            <a:r>
              <a:rPr lang="pt-BR" altLang="pt-BR" sz="2000" i="1"/>
              <a:t>iter</a:t>
            </a:r>
            <a:r>
              <a:rPr lang="pt-BR" altLang="pt-BR" sz="2000"/>
              <a:t> representa a iteração atual,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então a inversão do bit da posição </a:t>
            </a:r>
            <a:r>
              <a:rPr lang="pt-BR" altLang="pt-BR" sz="2000" i="1"/>
              <a:t>k</a:t>
            </a:r>
            <a:r>
              <a:rPr lang="pt-BR" altLang="pt-BR" sz="2000"/>
              <a:t> tal que: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800"/>
              <a:t>T(</a:t>
            </a:r>
            <a:r>
              <a:rPr lang="pt-BR" altLang="pt-BR" sz="1800" i="1"/>
              <a:t>k</a:t>
            </a:r>
            <a:r>
              <a:rPr lang="pt-BR" altLang="pt-BR" sz="1800"/>
              <a:t>) = min {T(</a:t>
            </a:r>
            <a:r>
              <a:rPr lang="pt-BR" altLang="pt-BR" sz="1800" i="1"/>
              <a:t>i</a:t>
            </a:r>
            <a:r>
              <a:rPr lang="pt-BR" altLang="pt-BR" sz="1800"/>
              <a:t>) para todo </a:t>
            </a:r>
            <a:r>
              <a:rPr lang="pt-BR" altLang="pt-BR" sz="1800" i="1"/>
              <a:t>i</a:t>
            </a:r>
            <a:r>
              <a:rPr lang="pt-BR" altLang="pt-BR" sz="1800"/>
              <a:t>} pode ser realizada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2000"/>
              <a:t>Em outras palavras, se todos os movimentos estão proibidos, então o movimento tabu há mais tempo na “lista” é realizado.</a:t>
            </a:r>
            <a:endParaRPr lang="pt-BR" altLang="pt-BR"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470B82DA-39AC-4A28-9248-C5CF6CAAD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1886A2E5-17EF-49CF-8EE8-12628700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pt-BR" altLang="pt-BR" sz="2400"/>
              <a:t>Uma memória de curto prazo não é suficiente para evitar que a busca fique presa em certas regiões do espaço de soluções.</a:t>
            </a:r>
          </a:p>
          <a:p>
            <a:pPr eaLnBrk="1" hangingPunct="1"/>
            <a:r>
              <a:rPr lang="pt-BR" altLang="pt-BR" sz="2400"/>
              <a:t>A memória de longo prazo pode ser usada com dois objetivos:</a:t>
            </a:r>
          </a:p>
          <a:p>
            <a:pPr lvl="1" eaLnBrk="1" hangingPunct="1"/>
            <a:r>
              <a:rPr lang="pt-BR" altLang="pt-BR" sz="2000"/>
              <a:t>encorajar o processo de busca a explorar regiões ainda não visitadas: estratégia de diversificação</a:t>
            </a:r>
          </a:p>
          <a:p>
            <a:pPr lvl="1" eaLnBrk="1" hangingPunct="1"/>
            <a:r>
              <a:rPr lang="pt-BR" altLang="pt-BR" sz="2000"/>
              <a:t>estimular a geração de soluções que contenham atributos encontrados nas soluções já visitadas que sejam historicamente bons: estratégia de intensificação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C71F1107-048D-423A-8960-F93263F7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FA1EB503-DBB3-4306-A389-13C3A033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en-US" altLang="pt-BR" sz="2800"/>
              <a:t>Diversificação com memória </a:t>
            </a:r>
            <a:r>
              <a:rPr lang="en-US" altLang="pt-BR" sz="2800">
                <a:sym typeface="Symbol" panose="05050102010706020507" pitchFamily="18" charset="2"/>
              </a:rPr>
              <a:t></a:t>
            </a:r>
            <a:r>
              <a:rPr lang="en-US" altLang="pt-BR" sz="2800"/>
              <a:t> reinicialização</a:t>
            </a:r>
            <a:endParaRPr lang="pt-BR" altLang="pt-BR" sz="2800"/>
          </a:p>
          <a:p>
            <a:pPr eaLnBrk="1" hangingPunct="1"/>
            <a:r>
              <a:rPr lang="pt-BR" altLang="pt-BR" sz="2800"/>
              <a:t>Vantagem da diversificação com memória:</a:t>
            </a:r>
          </a:p>
          <a:p>
            <a:pPr lvl="1" eaLnBrk="1" hangingPunct="1"/>
            <a:r>
              <a:rPr lang="pt-BR" altLang="pt-BR"/>
              <a:t>Diminui-se o risco de voltar a visitar uma mesma região do espaço de soluções,</a:t>
            </a:r>
          </a:p>
          <a:p>
            <a:pPr lvl="2" eaLnBrk="1" hangingPunct="1">
              <a:buFont typeface="Symbol" panose="05050102010706020507" pitchFamily="18" charset="2"/>
              <a:buChar char="Þ"/>
            </a:pPr>
            <a:r>
              <a:rPr lang="pt-BR" altLang="pt-BR"/>
              <a:t>situação que poderia ocorrer se fosse feita uma simples reinicialização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6979B487-5976-41F4-840B-E3D38B0AB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86629F08-834A-493A-BF4C-182226BC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61275" cy="4471988"/>
          </a:xfrm>
        </p:spPr>
        <p:txBody>
          <a:bodyPr/>
          <a:lstStyle/>
          <a:p>
            <a:pPr eaLnBrk="1" hangingPunct="1"/>
            <a:r>
              <a:rPr lang="pt-BR" altLang="pt-BR" sz="2800"/>
              <a:t>Tipos de memória de longo prazo:</a:t>
            </a:r>
          </a:p>
          <a:p>
            <a:pPr lvl="1" eaLnBrk="1" hangingPunct="1"/>
            <a:r>
              <a:rPr lang="pt-BR" altLang="pt-BR" sz="2400"/>
              <a:t>Frequência de transição: computam-se atributos que mudam de uma solução para outra</a:t>
            </a:r>
          </a:p>
          <a:p>
            <a:pPr lvl="1" eaLnBrk="1" hangingPunct="1"/>
            <a:r>
              <a:rPr lang="pt-BR" altLang="pt-BR" sz="2400"/>
              <a:t>Frequência de residência: computam-se os atributos que são frequentes nas soluções visitadas para usá-los como:</a:t>
            </a:r>
          </a:p>
          <a:p>
            <a:pPr lvl="2" eaLnBrk="1" hangingPunct="1"/>
            <a:r>
              <a:rPr lang="pt-BR" altLang="pt-BR"/>
              <a:t>estratégia de intensificação (estimulando-os a comporem a solução corrente) e/ou como</a:t>
            </a:r>
          </a:p>
          <a:p>
            <a:pPr lvl="2" eaLnBrk="1" hangingPunct="1"/>
            <a:r>
              <a:rPr lang="pt-BR" altLang="pt-BR"/>
              <a:t>estratégia para diversificar a busca (neste caso, penalizando-os para desestimular seu uso).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3E2B86AB-0982-4917-B75C-594E0821A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FDF2C5F6-6405-49DA-BF82-1EE5F5F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Considere </a:t>
            </a:r>
            <a:r>
              <a:rPr lang="en-US" altLang="pt-BR" sz="2000" i="1"/>
              <a:t>n</a:t>
            </a:r>
            <a:r>
              <a:rPr lang="en-US" altLang="pt-BR" sz="2000"/>
              <a:t> tarefas J = {1,2</a:t>
            </a:r>
            <a:r>
              <a:rPr lang="en-US" altLang="pt-BR" sz="2000" i="1"/>
              <a:t>,…,n</a:t>
            </a:r>
            <a:r>
              <a:rPr lang="en-US" altLang="pt-BR" sz="2000"/>
              <a:t>} a serem executadas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Existem </a:t>
            </a:r>
            <a:r>
              <a:rPr lang="en-US" altLang="pt-BR" sz="2000" i="1"/>
              <a:t>m</a:t>
            </a:r>
            <a:r>
              <a:rPr lang="en-US" altLang="pt-BR" sz="2000"/>
              <a:t> agentes I = {1,2,…,m} para executar as tarefas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A atribuição do agente </a:t>
            </a:r>
            <a:r>
              <a:rPr lang="en-US" altLang="pt-BR" sz="2000" i="1"/>
              <a:t>i</a:t>
            </a:r>
            <a:r>
              <a:rPr lang="en-US" altLang="pt-BR" sz="2000"/>
              <a:t> à tarefa </a:t>
            </a:r>
            <a:r>
              <a:rPr lang="en-US" altLang="pt-BR" sz="2000" i="1"/>
              <a:t>j, </a:t>
            </a:r>
            <a:r>
              <a:rPr lang="en-US" altLang="pt-BR" sz="2000"/>
              <a:t>tem um custo </a:t>
            </a:r>
            <a:r>
              <a:rPr lang="en-US" altLang="pt-BR" sz="2000" i="1"/>
              <a:t>c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e demanda</a:t>
            </a:r>
            <a:r>
              <a:rPr lang="en-US" altLang="pt-BR" sz="2000" i="1"/>
              <a:t> a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unidades de recurso do agente</a:t>
            </a:r>
            <a:r>
              <a:rPr lang="en-US" altLang="pt-BR" sz="2000" i="1"/>
              <a:t>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agente possui um limite b</a:t>
            </a:r>
            <a:r>
              <a:rPr lang="en-US" altLang="pt-BR" sz="2000" i="1" baseline="-25000"/>
              <a:t>i</a:t>
            </a:r>
            <a:r>
              <a:rPr lang="en-US" altLang="pt-BR" sz="2000"/>
              <a:t> de recursos disponíveis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tarefa pode ser atribuida a apenas um agente;</a:t>
            </a:r>
            <a:endParaRPr lang="pt-BR" altLang="pt-BR" sz="2000"/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Objetivo: determinar o custo mínimo de alocação dos agentes;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2942BD9B-D389-48F8-AB74-29F01EC9E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80A5B07F-4DA5-4E32-89CE-E6337AB1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727075"/>
          </a:xfrm>
        </p:spPr>
        <p:txBody>
          <a:bodyPr/>
          <a:lstStyle/>
          <a:p>
            <a:pPr eaLnBrk="1" hangingPunct="1"/>
            <a:r>
              <a:rPr lang="en-US" altLang="pt-BR"/>
              <a:t>Formulação matemática do (PGA):</a:t>
            </a:r>
          </a:p>
        </p:txBody>
      </p:sp>
      <p:pic>
        <p:nvPicPr>
          <p:cNvPr id="71684" name="Picture 6">
            <a:extLst>
              <a:ext uri="{FF2B5EF4-FFF2-40B4-BE49-F238E27FC236}">
                <a16:creationId xmlns:a16="http://schemas.microsoft.com/office/drawing/2014/main" xmlns="" id="{881A731A-E5CF-48FC-8F04-4DDC6775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781300"/>
            <a:ext cx="552926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DB383CD5-7081-40C9-A036-A88B58B2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25A2B21D-7A82-4404-95C7-9C6FB4C34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Representação de uma solução: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Vetor de </a:t>
            </a:r>
            <a:r>
              <a:rPr lang="en-US" altLang="pt-BR" sz="2000" i="1"/>
              <a:t>n</a:t>
            </a:r>
            <a:r>
              <a:rPr lang="en-US" altLang="pt-BR" sz="2000"/>
              <a:t> posições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s = (</a:t>
            </a:r>
            <a:r>
              <a:rPr lang="en-US" altLang="pt-BR" sz="2000" i="1"/>
              <a:t>s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s</a:t>
            </a:r>
            <a:r>
              <a:rPr lang="en-US" altLang="pt-BR" sz="2000" baseline="-25000"/>
              <a:t>2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baseline="-25000"/>
              <a:t>n</a:t>
            </a:r>
            <a:r>
              <a:rPr lang="en-US" altLang="pt-BR" sz="20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Em cada posição </a:t>
            </a:r>
            <a:r>
              <a:rPr lang="en-US" altLang="pt-BR" sz="2000" i="1"/>
              <a:t>j</a:t>
            </a:r>
            <a:r>
              <a:rPr lang="en-US" altLang="pt-BR" sz="2000"/>
              <a:t> armazena-se o agente </a:t>
            </a:r>
            <a:r>
              <a:rPr lang="en-US" altLang="pt-BR" sz="2000" i="1"/>
              <a:t>i</a:t>
            </a:r>
            <a:r>
              <a:rPr lang="en-US" altLang="pt-BR" sz="2000"/>
              <a:t>=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 responsável pela execução da tarefa </a:t>
            </a:r>
            <a:r>
              <a:rPr lang="en-US" altLang="pt-BR" sz="2000" i="1"/>
              <a:t>j</a:t>
            </a:r>
            <a:r>
              <a:rPr lang="en-US" altLang="pt-BR" sz="2000"/>
              <a:t>, isto é: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pt-BR" sz="1800" i="1"/>
              <a:t>s</a:t>
            </a:r>
            <a:r>
              <a:rPr lang="en-US" altLang="pt-BR" sz="1800" i="1" baseline="-25000"/>
              <a:t>j </a:t>
            </a:r>
            <a:r>
              <a:rPr lang="en-US" altLang="pt-BR" sz="1800"/>
              <a:t>= </a:t>
            </a:r>
            <a:r>
              <a:rPr lang="en-US" altLang="pt-BR" sz="1800" i="1"/>
              <a:t>i</a:t>
            </a:r>
            <a:r>
              <a:rPr lang="en-US" altLang="pt-BR" sz="1800"/>
              <a:t>  </a:t>
            </a:r>
            <a:r>
              <a:rPr lang="en-US" altLang="pt-BR" sz="1800">
                <a:sym typeface="Symbol" panose="05050102010706020507" pitchFamily="18" charset="2"/>
              </a:rPr>
              <a:t> </a:t>
            </a:r>
            <a:r>
              <a:rPr lang="en-US" altLang="pt-BR" sz="1800" i="1"/>
              <a:t>x</a:t>
            </a:r>
            <a:r>
              <a:rPr lang="en-US" altLang="pt-BR" sz="1800" i="1" baseline="-25000"/>
              <a:t>ij </a:t>
            </a:r>
            <a:r>
              <a:rPr lang="en-US" altLang="pt-BR" sz="1800"/>
              <a:t>= 1</a:t>
            </a:r>
            <a:endParaRPr lang="en-US" altLang="pt-BR" sz="1800" i="1"/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Exemplo: Sejam 5 tarefas J = {1, 2, 3, 4, 5} e 3 agentes I = {A, B, C}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 i="1"/>
              <a:t>s</a:t>
            </a:r>
            <a:r>
              <a:rPr lang="en-US" altLang="pt-BR" sz="2000"/>
              <a:t> = (B, B, A, C, A)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F312C956-EB8E-4CA7-BB57-F50A88C18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7681DCB6-26A3-4CD6-A3F5-DBC6B19B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00213"/>
            <a:ext cx="7661275" cy="1952625"/>
          </a:xfrm>
        </p:spPr>
        <p:txBody>
          <a:bodyPr/>
          <a:lstStyle/>
          <a:p>
            <a:pPr eaLnBrk="1" hangingPunct="1"/>
            <a:r>
              <a:rPr lang="en-US" altLang="pt-BR"/>
              <a:t>Estruturas de vizinhança para o PGA:</a:t>
            </a:r>
          </a:p>
          <a:p>
            <a:pPr lvl="1" eaLnBrk="1" hangingPunct="1"/>
            <a:r>
              <a:rPr lang="en-US" altLang="pt-BR"/>
              <a:t>Movimentos de substituição: N</a:t>
            </a:r>
            <a:r>
              <a:rPr lang="en-US" altLang="pt-BR" baseline="30000"/>
              <a:t>(S)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  <a:p>
            <a:pPr lvl="1" eaLnBrk="1" hangingPunct="1"/>
            <a:r>
              <a:rPr lang="en-US" altLang="pt-BR"/>
              <a:t>Movimentos de troca: N</a:t>
            </a:r>
            <a:r>
              <a:rPr lang="en-US" altLang="pt-BR" baseline="30000"/>
              <a:t>(T)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</p:txBody>
      </p:sp>
      <p:pic>
        <p:nvPicPr>
          <p:cNvPr id="73732" name="Picture 4" descr="estruturasVizinhanca">
            <a:extLst>
              <a:ext uri="{FF2B5EF4-FFF2-40B4-BE49-F238E27FC236}">
                <a16:creationId xmlns:a16="http://schemas.microsoft.com/office/drawing/2014/main" xmlns="" id="{AB93021D-8F79-440E-9C7D-1DBCAE31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78200"/>
            <a:ext cx="6985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51923293-C7F4-446C-B436-B681C6701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58B9C27C-49FC-4F28-B806-B22BFC56FD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439025" cy="367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/>
              <a:t>Se a tarefa </a:t>
            </a:r>
            <a:r>
              <a:rPr lang="en-US" altLang="pt-BR" sz="2400" i="1"/>
              <a:t>j</a:t>
            </a:r>
            <a:r>
              <a:rPr lang="en-US" altLang="pt-BR" sz="2400"/>
              <a:t> de um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1</a:t>
            </a:r>
            <a:r>
              <a:rPr lang="en-US" altLang="pt-BR" sz="2400"/>
              <a:t> é atribuída ao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2</a:t>
            </a:r>
            <a:r>
              <a:rPr lang="en-US" altLang="pt-BR" sz="240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então o par (</a:t>
            </a:r>
            <a:r>
              <a:rPr lang="en-US" altLang="pt-BR" sz="2000" i="1"/>
              <a:t>i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j</a:t>
            </a:r>
            <a:r>
              <a:rPr lang="en-US" altLang="pt-BR" sz="2000"/>
              <a:t>) torna-se tabu.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/>
              <a:t>Função de avaliação para o PGA: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Baseada em penalidade</a:t>
            </a:r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: fator de penalidade associada à violação da capacidade dos agentes</a:t>
            </a:r>
          </a:p>
        </p:txBody>
      </p:sp>
      <p:graphicFrame>
        <p:nvGraphicFramePr>
          <p:cNvPr id="74756" name="Object 5">
            <a:extLst>
              <a:ext uri="{FF2B5EF4-FFF2-40B4-BE49-F238E27FC236}">
                <a16:creationId xmlns:a16="http://schemas.microsoft.com/office/drawing/2014/main" xmlns="" id="{EEA9FB82-439E-4411-BB72-B9CABFE41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573463"/>
          <a:ext cx="66309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921000" imgH="482600" progId="Equation.3">
                  <p:embed/>
                </p:oleObj>
              </mc:Choice>
              <mc:Fallback>
                <p:oleObj name="Equation" r:id="rId3" imgW="2921000" imgH="482600" progId="Equation.3">
                  <p:embed/>
                  <p:pic>
                    <p:nvPicPr>
                      <p:cNvPr id="74756" name="Object 5">
                        <a:extLst>
                          <a:ext uri="{FF2B5EF4-FFF2-40B4-BE49-F238E27FC236}">
                            <a16:creationId xmlns:a16="http://schemas.microsoft.com/office/drawing/2014/main" xmlns="" id="{EEA9FB82-439E-4411-BB72-B9CABFE41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73463"/>
                        <a:ext cx="66309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CD626DB5-2C93-480B-8306-A49E6CF5B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xmlns="" id="{9FF9F177-20A5-4997-A882-C785AFCF6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 sz="2800"/>
              <a:t>Estratégia de exploração do espaço de busca:</a:t>
            </a:r>
          </a:p>
          <a:p>
            <a:pPr lvl="1" eaLnBrk="1" hangingPunct="1"/>
            <a:r>
              <a:rPr lang="en-US" altLang="pt-BR" sz="2400"/>
              <a:t>Soluções factíveis</a:t>
            </a:r>
          </a:p>
          <a:p>
            <a:pPr lvl="1" eaLnBrk="1" hangingPunct="1"/>
            <a:r>
              <a:rPr lang="en-US" altLang="pt-BR" sz="2400"/>
              <a:t>Soluções infactíveis</a:t>
            </a:r>
            <a:endParaRPr lang="pt-BR" altLang="pt-BR" sz="240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xmlns="" id="{1345F554-F5C1-410E-97C3-9CFDD09B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>
                <a:sym typeface="Symbol" panose="05050102010706020507" pitchFamily="18" charset="2"/>
              </a:rPr>
              <a:t> = </a:t>
            </a:r>
            <a:r>
              <a:rPr lang="en-US" altLang="pt-BR">
                <a:sym typeface="Symbol" panose="05050102010706020507" pitchFamily="18" charset="2"/>
              </a:rPr>
              <a:t>penalidade por excesso de carga</a:t>
            </a:r>
            <a:endParaRPr lang="pt-BR" altLang="pt-BR"/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xmlns="" id="{0A7229FF-4809-4A31-B598-DE5F8FFB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984625"/>
            <a:ext cx="542766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C3E8B5B4-2E5C-4883-889D-C0CB5563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8FB20675-9512-47DB-9C2F-ECA6A0B54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Memória</a:t>
            </a:r>
            <a:r>
              <a:rPr lang="en-US" altLang="pt-BR" dirty="0"/>
              <a:t> </a:t>
            </a:r>
            <a:r>
              <a:rPr lang="en-US" altLang="pt-BR" dirty="0" err="1"/>
              <a:t>baseada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frequência</a:t>
            </a:r>
            <a:r>
              <a:rPr lang="en-US" altLang="pt-BR" dirty="0"/>
              <a:t> de </a:t>
            </a:r>
            <a:r>
              <a:rPr lang="en-US" altLang="pt-BR" dirty="0" err="1"/>
              <a:t>residência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Matriz</a:t>
            </a:r>
            <a:r>
              <a:rPr lang="en-US" altLang="pt-BR" dirty="0"/>
              <a:t> </a:t>
            </a:r>
            <a:r>
              <a:rPr lang="en-US" altLang="pt-BR" i="1" dirty="0" err="1"/>
              <a:t>fr</a:t>
            </a:r>
            <a:r>
              <a:rPr lang="en-US" altLang="pt-BR" dirty="0"/>
              <a:t> de </a:t>
            </a:r>
            <a:r>
              <a:rPr lang="en-US" altLang="pt-BR" i="1" dirty="0"/>
              <a:t>m</a:t>
            </a:r>
            <a:r>
              <a:rPr lang="en-US" altLang="pt-BR" dirty="0"/>
              <a:t> </a:t>
            </a:r>
            <a:r>
              <a:rPr lang="en-US" altLang="pt-BR" dirty="0" err="1"/>
              <a:t>linhas</a:t>
            </a:r>
            <a:r>
              <a:rPr lang="en-US" altLang="pt-BR" dirty="0"/>
              <a:t> e </a:t>
            </a:r>
            <a:r>
              <a:rPr lang="en-US" altLang="pt-BR" i="1" dirty="0"/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colunas</a:t>
            </a:r>
            <a:endParaRPr lang="en-US" altLang="pt-BR" dirty="0"/>
          </a:p>
          <a:p>
            <a:pPr eaLnBrk="1" hangingPunct="1"/>
            <a:r>
              <a:rPr lang="en-US" altLang="pt-BR" i="1" dirty="0" err="1"/>
              <a:t>fr</a:t>
            </a:r>
            <a:r>
              <a:rPr lang="en-US" altLang="pt-BR" dirty="0"/>
              <a:t>(</a:t>
            </a:r>
            <a:r>
              <a:rPr lang="en-US" altLang="pt-BR" i="1" dirty="0" err="1"/>
              <a:t>i</a:t>
            </a:r>
            <a:r>
              <a:rPr lang="en-US" altLang="pt-BR" dirty="0" err="1"/>
              <a:t>,</a:t>
            </a:r>
            <a:r>
              <a:rPr lang="en-US" altLang="pt-BR" i="1" dirty="0" err="1"/>
              <a:t>j</a:t>
            </a:r>
            <a:r>
              <a:rPr lang="en-US" altLang="pt-BR" dirty="0"/>
              <a:t>) = </a:t>
            </a:r>
            <a:r>
              <a:rPr lang="en-US" altLang="pt-BR" dirty="0" err="1"/>
              <a:t>número</a:t>
            </a:r>
            <a:r>
              <a:rPr lang="en-US" altLang="pt-BR" dirty="0"/>
              <a:t> de </a:t>
            </a:r>
            <a:r>
              <a:rPr lang="en-US" altLang="pt-BR" dirty="0" err="1"/>
              <a:t>vezes</a:t>
            </a:r>
            <a:r>
              <a:rPr lang="en-US" altLang="pt-BR" dirty="0"/>
              <a:t> que a </a:t>
            </a:r>
            <a:r>
              <a:rPr lang="en-US" altLang="pt-BR" dirty="0" err="1"/>
              <a:t>tarefa</a:t>
            </a:r>
            <a:r>
              <a:rPr lang="en-US" altLang="pt-BR" dirty="0"/>
              <a:t> </a:t>
            </a:r>
            <a:r>
              <a:rPr lang="en-US" altLang="pt-BR" i="1" dirty="0"/>
              <a:t>j</a:t>
            </a:r>
            <a:r>
              <a:rPr lang="en-US" altLang="pt-BR" dirty="0"/>
              <a:t> </a:t>
            </a:r>
            <a:r>
              <a:rPr lang="en-US" altLang="pt-BR" dirty="0" err="1"/>
              <a:t>ficou</a:t>
            </a:r>
            <a:r>
              <a:rPr lang="en-US" altLang="pt-BR" dirty="0"/>
              <a:t> </a:t>
            </a:r>
            <a:r>
              <a:rPr lang="en-US" altLang="pt-BR" dirty="0" err="1"/>
              <a:t>alocada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</a:t>
            </a:r>
            <a:r>
              <a:rPr lang="en-US" altLang="pt-BR" dirty="0" err="1"/>
              <a:t>agente</a:t>
            </a:r>
            <a:r>
              <a:rPr lang="en-US" altLang="pt-BR" dirty="0"/>
              <a:t> </a:t>
            </a:r>
            <a:r>
              <a:rPr lang="en-US" altLang="pt-BR" i="1" dirty="0" err="1"/>
              <a:t>i</a:t>
            </a:r>
            <a:r>
              <a:rPr lang="en-US" altLang="pt-BR" i="1" dirty="0"/>
              <a:t> = </a:t>
            </a:r>
            <a:r>
              <a:rPr lang="en-US" altLang="pt-BR" i="1" dirty="0" err="1"/>
              <a:t>s</a:t>
            </a:r>
            <a:r>
              <a:rPr lang="en-US" altLang="pt-BR" i="1" baseline="-25000" dirty="0" err="1"/>
              <a:t>j</a:t>
            </a:r>
            <a:r>
              <a:rPr lang="en-US" altLang="pt-BR" dirty="0"/>
              <a:t>, </a:t>
            </a:r>
            <a:r>
              <a:rPr lang="en-US" altLang="pt-BR" dirty="0" err="1"/>
              <a:t>considerando</a:t>
            </a:r>
            <a:r>
              <a:rPr lang="en-US" altLang="pt-BR" dirty="0"/>
              <a:t> o total de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visitadas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/>
              <a:t>então</a:t>
            </a:r>
            <a:endParaRPr lang="en-US" altLang="pt-BR" dirty="0"/>
          </a:p>
          <a:p>
            <a:pPr eaLnBrk="1" hangingPunct="1"/>
            <a:r>
              <a:rPr lang="en-US" altLang="pt-BR" dirty="0">
                <a:sym typeface="Symbol" panose="05050102010706020507" pitchFamily="18" charset="2"/>
              </a:rPr>
              <a:t> </a:t>
            </a:r>
            <a:r>
              <a:rPr lang="en-US" altLang="pt-BR" dirty="0"/>
              <a:t>= </a:t>
            </a:r>
            <a:r>
              <a:rPr lang="en-US" altLang="pt-BR" dirty="0" err="1"/>
              <a:t>matriz</a:t>
            </a:r>
            <a:r>
              <a:rPr lang="en-US" altLang="pt-BR" dirty="0"/>
              <a:t> de </a:t>
            </a:r>
            <a:r>
              <a:rPr lang="en-US" altLang="pt-BR" dirty="0" err="1"/>
              <a:t>custo</a:t>
            </a:r>
            <a:endParaRPr lang="en-US" altLang="pt-B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CA38922A-8453-4A0B-BF10-7D269A75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9D923CE-F4DB-4EF1-A7EB-DEA7537D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6" y="1628800"/>
            <a:ext cx="6621564" cy="5115813"/>
          </a:xfrm>
          <a:prstGeom prst="rect">
            <a:avLst/>
          </a:prstGeom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xmlns="" id="{6D185DBD-FF61-431D-B69E-BDCA6BA9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002" y="3270974"/>
            <a:ext cx="4536182" cy="1791059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xmlns="" id="{A215C548-4DF9-4C7E-931D-B9A5B330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096758"/>
            <a:ext cx="5976664" cy="1356577"/>
          </a:xfrm>
          <a:prstGeom prst="rect">
            <a:avLst/>
          </a:prstGeom>
          <a:solidFill>
            <a:srgbClr val="00FFFF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2299BAE3-86EA-4B48-86AC-76CF9EE43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77827" name="Picture 8">
            <a:extLst>
              <a:ext uri="{FF2B5EF4-FFF2-40B4-BE49-F238E27FC236}">
                <a16:creationId xmlns:a16="http://schemas.microsoft.com/office/drawing/2014/main" xmlns="" id="{15565C57-C53F-4FAC-A81D-6E50BCCF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0548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C7878D5-80AD-436A-8515-C6AAC3F0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4DBE82BD-1C2E-4B62-8A2F-ACAEC140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4895850"/>
          </a:xfrm>
        </p:spPr>
        <p:txBody>
          <a:bodyPr/>
          <a:lstStyle/>
          <a:p>
            <a:pPr eaLnBrk="1" hangingPunct="1"/>
            <a:r>
              <a:rPr lang="pt-BR" altLang="pt-BR" sz="2400"/>
              <a:t>Ideia: Variar as penalizações atribuídas às soluções inviáveis geradas durante o processo de busca, ora aumentando-as, ora diminuindo-as</a:t>
            </a:r>
          </a:p>
          <a:p>
            <a:pPr eaLnBrk="1" hangingPunct="1"/>
            <a:r>
              <a:rPr lang="pt-BR" altLang="pt-BR" sz="2400"/>
              <a:t>Ao aumentar a penalização de movimentos que conduzem a soluções infactíveis, estimula-se a busca a entrar na região de soluções factíveis. </a:t>
            </a:r>
          </a:p>
          <a:p>
            <a:pPr eaLnBrk="1" hangingPunct="1"/>
            <a:r>
              <a:rPr lang="pt-BR" altLang="pt-BR" sz="2400"/>
              <a:t>Ao contrário, quando tal penalização é reduzida ou mesmo anulada, estimula-se a caminhar no espaço de soluções infactíveis. </a:t>
            </a:r>
          </a:p>
          <a:p>
            <a:pPr eaLnBrk="1" hangingPunct="1"/>
            <a:r>
              <a:rPr lang="pt-BR" altLang="pt-BR" sz="2400"/>
              <a:t>Portanto, o uso desta estratégia permite à busca alternar entre soluções factíveis e infactíveis, daí o nome ``oscilação''</a:t>
            </a:r>
            <a:endParaRPr lang="en-US" altLang="pt-BR" sz="2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74FEE80E-31D7-4F6C-884C-EBA38E08C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CB742BBC-ABE1-4BF4-8EC9-A6BA7F140C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/>
              <a:t>Em Gendreau </a:t>
            </a:r>
            <a:r>
              <a:rPr lang="pt-BR" altLang="pt-BR" sz="2400" i="1"/>
              <a:t>et al</a:t>
            </a:r>
            <a:r>
              <a:rPr lang="pt-BR" altLang="pt-BR" sz="2400"/>
              <a:t>. (1994), os autores tratam o Problema de Roteamento de Veículos penalizando o excesso de carga encontrado em uma solução: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i="1"/>
              <a:t>f</a:t>
            </a:r>
            <a:r>
              <a:rPr lang="en-US" altLang="pt-BR" sz="2400" baseline="-25000"/>
              <a:t>1</a:t>
            </a:r>
            <a:r>
              <a:rPr lang="en-US" altLang="pt-BR" sz="2400"/>
              <a:t>(</a:t>
            </a:r>
            <a:r>
              <a:rPr lang="en-US" altLang="pt-BR" sz="2400" i="1"/>
              <a:t>x</a:t>
            </a:r>
            <a:r>
              <a:rPr lang="en-US" altLang="pt-BR" sz="2400"/>
              <a:t>): sobrecarga dos veículos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: penalidade</a:t>
            </a:r>
            <a:endParaRPr lang="pt-BR" altLang="pt-BR" sz="2400"/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    </a:t>
            </a: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xmlns="" id="{6F84F424-6AB6-4BA3-86DA-85027FF977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14900" y="4868863"/>
          <a:ext cx="36290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815312" imgH="444307" progId="Equation.3">
                  <p:embed/>
                </p:oleObj>
              </mc:Choice>
              <mc:Fallback>
                <p:oleObj name="Equation" r:id="rId3" imgW="1815312" imgH="444307" progId="Equation.3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xmlns="" id="{6F84F424-6AB6-4BA3-86DA-85027FF97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868863"/>
                        <a:ext cx="36290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597" name="AutoShape 5">
            <a:extLst>
              <a:ext uri="{FF2B5EF4-FFF2-40B4-BE49-F238E27FC236}">
                <a16:creationId xmlns:a16="http://schemas.microsoft.com/office/drawing/2014/main" xmlns="" id="{56F2DE3C-FE76-441A-957D-A8C861D7EB93}"/>
              </a:ext>
            </a:extLst>
          </p:cNvPr>
          <p:cNvCxnSpPr>
            <a:cxnSpLocks noChangeShapeType="1"/>
            <a:stCxn id="79880" idx="5"/>
            <a:endCxn id="79881" idx="0"/>
          </p:cNvCxnSpPr>
          <p:nvPr/>
        </p:nvCxnSpPr>
        <p:spPr bwMode="auto">
          <a:xfrm>
            <a:off x="5227638" y="3292475"/>
            <a:ext cx="136525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598" name="AutoShape 6">
            <a:extLst>
              <a:ext uri="{FF2B5EF4-FFF2-40B4-BE49-F238E27FC236}">
                <a16:creationId xmlns:a16="http://schemas.microsoft.com/office/drawing/2014/main" xmlns="" id="{FDC3B6DB-222D-47F7-AB36-B4C5885177C8}"/>
              </a:ext>
            </a:extLst>
          </p:cNvPr>
          <p:cNvCxnSpPr>
            <a:cxnSpLocks noChangeShapeType="1"/>
            <a:stCxn id="79891" idx="4"/>
            <a:endCxn id="79880" idx="0"/>
          </p:cNvCxnSpPr>
          <p:nvPr/>
        </p:nvCxnSpPr>
        <p:spPr bwMode="auto">
          <a:xfrm>
            <a:off x="5003800" y="2420938"/>
            <a:ext cx="71438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79" name="Oval 7">
            <a:extLst>
              <a:ext uri="{FF2B5EF4-FFF2-40B4-BE49-F238E27FC236}">
                <a16:creationId xmlns:a16="http://schemas.microsoft.com/office/drawing/2014/main" xmlns="" id="{7A558EFC-C921-432D-81C2-70620B88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0" name="Oval 8">
            <a:extLst>
              <a:ext uri="{FF2B5EF4-FFF2-40B4-BE49-F238E27FC236}">
                <a16:creationId xmlns:a16="http://schemas.microsoft.com/office/drawing/2014/main" xmlns="" id="{C60D4FB8-912A-457A-8B20-4D653681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241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3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1" name="Oval 9">
            <a:extLst>
              <a:ext uri="{FF2B5EF4-FFF2-40B4-BE49-F238E27FC236}">
                <a16:creationId xmlns:a16="http://schemas.microsoft.com/office/drawing/2014/main" xmlns="" id="{E331E393-CB2B-4EFF-AF1C-31EBFF01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9338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/>
              <a:t>2</a:t>
            </a:r>
            <a:endParaRPr lang="pt-BR" altLang="pt-BR" b="1"/>
          </a:p>
        </p:txBody>
      </p:sp>
      <p:sp>
        <p:nvSpPr>
          <p:cNvPr id="79882" name="Oval 10">
            <a:extLst>
              <a:ext uri="{FF2B5EF4-FFF2-40B4-BE49-F238E27FC236}">
                <a16:creationId xmlns:a16="http://schemas.microsoft.com/office/drawing/2014/main" xmlns="" id="{B4EEBA84-9CFE-4300-80E5-298C442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3" name="Oval 11">
            <a:extLst>
              <a:ext uri="{FF2B5EF4-FFF2-40B4-BE49-F238E27FC236}">
                <a16:creationId xmlns:a16="http://schemas.microsoft.com/office/drawing/2014/main" xmlns="" id="{50738949-197F-43A4-9B89-8B97BBAB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04" name="AutoShape 12">
            <a:extLst>
              <a:ext uri="{FF2B5EF4-FFF2-40B4-BE49-F238E27FC236}">
                <a16:creationId xmlns:a16="http://schemas.microsoft.com/office/drawing/2014/main" xmlns="" id="{B6D3661B-989C-4715-A3ED-DB365CBBBE80}"/>
              </a:ext>
            </a:extLst>
          </p:cNvPr>
          <p:cNvCxnSpPr>
            <a:cxnSpLocks noChangeShapeType="1"/>
            <a:stCxn id="79897" idx="5"/>
          </p:cNvCxnSpPr>
          <p:nvPr/>
        </p:nvCxnSpPr>
        <p:spPr bwMode="auto">
          <a:xfrm>
            <a:off x="5948363" y="2068513"/>
            <a:ext cx="820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5" name="AutoShape 13">
            <a:extLst>
              <a:ext uri="{FF2B5EF4-FFF2-40B4-BE49-F238E27FC236}">
                <a16:creationId xmlns:a16="http://schemas.microsoft.com/office/drawing/2014/main" xmlns="" id="{0CEE341D-F035-445A-B07F-D57965A84403}"/>
              </a:ext>
            </a:extLst>
          </p:cNvPr>
          <p:cNvCxnSpPr>
            <a:cxnSpLocks noChangeShapeType="1"/>
            <a:stCxn id="79898" idx="2"/>
            <a:endCxn id="79897" idx="6"/>
          </p:cNvCxnSpPr>
          <p:nvPr/>
        </p:nvCxnSpPr>
        <p:spPr bwMode="auto">
          <a:xfrm flipH="1">
            <a:off x="6011863" y="1844675"/>
            <a:ext cx="504825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6" name="AutoShape 14">
            <a:extLst>
              <a:ext uri="{FF2B5EF4-FFF2-40B4-BE49-F238E27FC236}">
                <a16:creationId xmlns:a16="http://schemas.microsoft.com/office/drawing/2014/main" xmlns="" id="{57593516-2B53-460F-BBB3-26C618E58BCD}"/>
              </a:ext>
            </a:extLst>
          </p:cNvPr>
          <p:cNvCxnSpPr>
            <a:cxnSpLocks noChangeShapeType="1"/>
            <a:stCxn id="79893" idx="1"/>
            <a:endCxn id="79894" idx="6"/>
          </p:cNvCxnSpPr>
          <p:nvPr/>
        </p:nvCxnSpPr>
        <p:spPr bwMode="auto">
          <a:xfrm flipH="1" flipV="1">
            <a:off x="7812088" y="2492375"/>
            <a:ext cx="56832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7" name="AutoShape 15">
            <a:extLst>
              <a:ext uri="{FF2B5EF4-FFF2-40B4-BE49-F238E27FC236}">
                <a16:creationId xmlns:a16="http://schemas.microsoft.com/office/drawing/2014/main" xmlns="" id="{50106CDE-F9B2-42B4-BF1D-EDE8D51C8E1D}"/>
              </a:ext>
            </a:extLst>
          </p:cNvPr>
          <p:cNvCxnSpPr>
            <a:cxnSpLocks noChangeShapeType="1"/>
            <a:stCxn id="79892" idx="1"/>
            <a:endCxn id="79890" idx="3"/>
          </p:cNvCxnSpPr>
          <p:nvPr/>
        </p:nvCxnSpPr>
        <p:spPr bwMode="auto">
          <a:xfrm flipH="1" flipV="1">
            <a:off x="7092950" y="2924175"/>
            <a:ext cx="1143000" cy="136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8" name="AutoShape 16">
            <a:extLst>
              <a:ext uri="{FF2B5EF4-FFF2-40B4-BE49-F238E27FC236}">
                <a16:creationId xmlns:a16="http://schemas.microsoft.com/office/drawing/2014/main" xmlns="" id="{F0E397E2-7088-4E53-A545-59A8EA0CF49C}"/>
              </a:ext>
            </a:extLst>
          </p:cNvPr>
          <p:cNvCxnSpPr>
            <a:cxnSpLocks noChangeShapeType="1"/>
            <a:stCxn id="79895" idx="6"/>
            <a:endCxn id="79896" idx="2"/>
          </p:cNvCxnSpPr>
          <p:nvPr/>
        </p:nvCxnSpPr>
        <p:spPr bwMode="auto">
          <a:xfrm>
            <a:off x="6948488" y="3860800"/>
            <a:ext cx="287337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9" name="AutoShape 17">
            <a:extLst>
              <a:ext uri="{FF2B5EF4-FFF2-40B4-BE49-F238E27FC236}">
                <a16:creationId xmlns:a16="http://schemas.microsoft.com/office/drawing/2014/main" xmlns="" id="{1457ED8A-6BB3-40DF-807B-025542A7870E}"/>
              </a:ext>
            </a:extLst>
          </p:cNvPr>
          <p:cNvCxnSpPr>
            <a:cxnSpLocks noChangeShapeType="1"/>
            <a:stCxn id="79890" idx="2"/>
            <a:endCxn id="79895" idx="0"/>
          </p:cNvCxnSpPr>
          <p:nvPr/>
        </p:nvCxnSpPr>
        <p:spPr bwMode="auto">
          <a:xfrm flipH="1">
            <a:off x="6732588" y="3140075"/>
            <a:ext cx="3651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90" name="Rectangle 18">
            <a:extLst>
              <a:ext uri="{FF2B5EF4-FFF2-40B4-BE49-F238E27FC236}">
                <a16:creationId xmlns:a16="http://schemas.microsoft.com/office/drawing/2014/main" xmlns="" id="{0F4979B6-FEFA-457F-912A-029907CA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08275"/>
            <a:ext cx="649287" cy="431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91" name="Oval 19">
            <a:extLst>
              <a:ext uri="{FF2B5EF4-FFF2-40B4-BE49-F238E27FC236}">
                <a16:creationId xmlns:a16="http://schemas.microsoft.com/office/drawing/2014/main" xmlns="" id="{6B20194A-FEA6-4760-93FB-3CB8DEC96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2" name="Oval 20">
            <a:extLst>
              <a:ext uri="{FF2B5EF4-FFF2-40B4-BE49-F238E27FC236}">
                <a16:creationId xmlns:a16="http://schemas.microsoft.com/office/drawing/2014/main" xmlns="" id="{510E73A5-CA82-4FF1-837A-8678F18E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3" name="Oval 21">
            <a:extLst>
              <a:ext uri="{FF2B5EF4-FFF2-40B4-BE49-F238E27FC236}">
                <a16:creationId xmlns:a16="http://schemas.microsoft.com/office/drawing/2014/main" xmlns="" id="{9180CAE7-22C9-4EDA-87F3-AEA09EC6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7082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4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4" name="Oval 22">
            <a:extLst>
              <a:ext uri="{FF2B5EF4-FFF2-40B4-BE49-F238E27FC236}">
                <a16:creationId xmlns:a16="http://schemas.microsoft.com/office/drawing/2014/main" xmlns="" id="{A9A5A171-AD86-45E7-89A9-DC99B810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2764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6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5" name="Oval 23">
            <a:extLst>
              <a:ext uri="{FF2B5EF4-FFF2-40B4-BE49-F238E27FC236}">
                <a16:creationId xmlns:a16="http://schemas.microsoft.com/office/drawing/2014/main" xmlns="" id="{6685C575-6D8D-4462-B75D-88DA5B38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449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7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6" name="Oval 24">
            <a:extLst>
              <a:ext uri="{FF2B5EF4-FFF2-40B4-BE49-F238E27FC236}">
                <a16:creationId xmlns:a16="http://schemas.microsoft.com/office/drawing/2014/main" xmlns="" id="{BB7E3933-872F-4087-B72D-0EC8CF7C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8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7" name="Oval 25">
            <a:extLst>
              <a:ext uri="{FF2B5EF4-FFF2-40B4-BE49-F238E27FC236}">
                <a16:creationId xmlns:a16="http://schemas.microsoft.com/office/drawing/2014/main" xmlns="" id="{BF30276E-22D7-4B9F-A3F0-801B15F0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9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8" name="Oval 26">
            <a:extLst>
              <a:ext uri="{FF2B5EF4-FFF2-40B4-BE49-F238E27FC236}">
                <a16:creationId xmlns:a16="http://schemas.microsoft.com/office/drawing/2014/main" xmlns="" id="{3D7F0754-0B0B-4078-9E25-0AB5A17A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19" name="AutoShape 27">
            <a:extLst>
              <a:ext uri="{FF2B5EF4-FFF2-40B4-BE49-F238E27FC236}">
                <a16:creationId xmlns:a16="http://schemas.microsoft.com/office/drawing/2014/main" xmlns="" id="{492257F2-13FF-4C7C-8013-D813EA92B985}"/>
              </a:ext>
            </a:extLst>
          </p:cNvPr>
          <p:cNvCxnSpPr>
            <a:cxnSpLocks noChangeShapeType="1"/>
            <a:stCxn id="79890" idx="1"/>
            <a:endCxn id="79891" idx="6"/>
          </p:cNvCxnSpPr>
          <p:nvPr/>
        </p:nvCxnSpPr>
        <p:spPr bwMode="auto">
          <a:xfrm flipH="1" flipV="1">
            <a:off x="5219700" y="2205038"/>
            <a:ext cx="1223963" cy="719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0" name="AutoShape 28">
            <a:extLst>
              <a:ext uri="{FF2B5EF4-FFF2-40B4-BE49-F238E27FC236}">
                <a16:creationId xmlns:a16="http://schemas.microsoft.com/office/drawing/2014/main" xmlns="" id="{D3E02095-0EE4-4591-A9B4-702EB0BCC269}"/>
              </a:ext>
            </a:extLst>
          </p:cNvPr>
          <p:cNvCxnSpPr>
            <a:cxnSpLocks noChangeShapeType="1"/>
            <a:endCxn id="79890" idx="1"/>
          </p:cNvCxnSpPr>
          <p:nvPr/>
        </p:nvCxnSpPr>
        <p:spPr bwMode="auto">
          <a:xfrm flipV="1">
            <a:off x="5580063" y="2924175"/>
            <a:ext cx="86360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1" name="AutoShape 29">
            <a:extLst>
              <a:ext uri="{FF2B5EF4-FFF2-40B4-BE49-F238E27FC236}">
                <a16:creationId xmlns:a16="http://schemas.microsoft.com/office/drawing/2014/main" xmlns="" id="{152073E6-F2A9-4F59-8ABA-2DC90CE09A7B}"/>
              </a:ext>
            </a:extLst>
          </p:cNvPr>
          <p:cNvCxnSpPr>
            <a:cxnSpLocks noChangeShapeType="1"/>
            <a:stCxn id="79896" idx="6"/>
            <a:endCxn id="79892" idx="2"/>
          </p:cNvCxnSpPr>
          <p:nvPr/>
        </p:nvCxnSpPr>
        <p:spPr bwMode="auto">
          <a:xfrm>
            <a:off x="7667625" y="4076700"/>
            <a:ext cx="5048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2" name="AutoShape 30">
            <a:extLst>
              <a:ext uri="{FF2B5EF4-FFF2-40B4-BE49-F238E27FC236}">
                <a16:creationId xmlns:a16="http://schemas.microsoft.com/office/drawing/2014/main" xmlns="" id="{A805CA9E-1BF4-4ACF-A5E9-062BA44DB89A}"/>
              </a:ext>
            </a:extLst>
          </p:cNvPr>
          <p:cNvCxnSpPr>
            <a:cxnSpLocks noChangeShapeType="1"/>
            <a:stCxn id="79890" idx="3"/>
            <a:endCxn id="79893" idx="2"/>
          </p:cNvCxnSpPr>
          <p:nvPr/>
        </p:nvCxnSpPr>
        <p:spPr bwMode="auto">
          <a:xfrm>
            <a:off x="7092950" y="2924175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3" name="AutoShape 31">
            <a:extLst>
              <a:ext uri="{FF2B5EF4-FFF2-40B4-BE49-F238E27FC236}">
                <a16:creationId xmlns:a16="http://schemas.microsoft.com/office/drawing/2014/main" xmlns="" id="{09EE9671-6BD5-4B19-94AB-F4F2DCB62EB9}"/>
              </a:ext>
            </a:extLst>
          </p:cNvPr>
          <p:cNvCxnSpPr>
            <a:cxnSpLocks noChangeShapeType="1"/>
            <a:stCxn id="79894" idx="1"/>
            <a:endCxn id="79898" idx="6"/>
          </p:cNvCxnSpPr>
          <p:nvPr/>
        </p:nvCxnSpPr>
        <p:spPr bwMode="auto">
          <a:xfrm flipH="1" flipV="1">
            <a:off x="6948488" y="184467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04" name="Text Box 32">
            <a:extLst>
              <a:ext uri="{FF2B5EF4-FFF2-40B4-BE49-F238E27FC236}">
                <a16:creationId xmlns:a16="http://schemas.microsoft.com/office/drawing/2014/main" xmlns="" id="{8A06BFEF-268B-466B-A621-D097D47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7082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0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A7AEB25A-8276-4B62-A85A-C8E5E6DD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72EBF035-98C3-4762-AB95-E2E926BC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135937" cy="4752975"/>
          </a:xfrm>
        </p:spPr>
        <p:txBody>
          <a:bodyPr/>
          <a:lstStyle/>
          <a:p>
            <a:pPr eaLnBrk="1" hangingPunct="1"/>
            <a:r>
              <a:rPr lang="pt-BR" altLang="pt-BR" sz="2400"/>
              <a:t>O fator </a:t>
            </a:r>
            <a:r>
              <a:rPr lang="pt-BR" altLang="pt-BR" sz="2400">
                <a:sym typeface="Symbol" panose="05050102010706020507" pitchFamily="18" charset="2"/>
              </a:rPr>
              <a:t></a:t>
            </a:r>
            <a:r>
              <a:rPr lang="pt-BR" altLang="pt-BR" sz="2400"/>
              <a:t> varia de acordo com o seguinte esquema:</a:t>
            </a:r>
          </a:p>
          <a:p>
            <a:pPr lvl="1" eaLnBrk="1" hangingPunct="1"/>
            <a:r>
              <a:rPr lang="pt-BR" altLang="pt-BR" sz="2000"/>
              <a:t>No início da busca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/>
              <a:t> </a:t>
            </a:r>
            <a:r>
              <a:rPr lang="pt-BR" altLang="pt-BR" sz="2000">
                <a:sym typeface="Symbol" panose="05050102010706020507" pitchFamily="18" charset="2"/>
              </a:rPr>
              <a:t></a:t>
            </a:r>
            <a:r>
              <a:rPr lang="pt-BR" altLang="pt-BR" sz="2000"/>
              <a:t> 1.</a:t>
            </a:r>
          </a:p>
          <a:p>
            <a:pPr lvl="1" eaLnBrk="1" hangingPunct="1"/>
            <a:r>
              <a:rPr lang="pt-BR" altLang="pt-BR" sz="2000"/>
              <a:t>A cada </a:t>
            </a:r>
            <a:r>
              <a:rPr lang="pt-BR" altLang="pt-BR" sz="2000" i="1"/>
              <a:t>k</a:t>
            </a:r>
            <a:r>
              <a:rPr lang="pt-BR" altLang="pt-BR" sz="2000"/>
              <a:t> iterações sem melhora: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/ </a:t>
            </a:r>
            <a:r>
              <a:rPr lang="pt-BR" altLang="pt-BR" sz="1800">
                <a:sym typeface="Symbol" panose="05050102010706020507" pitchFamily="18" charset="2"/>
              </a:rPr>
              <a:t>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infactíveis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 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algumas soluções são factíveis e algumas outras são infactíveis,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permanece inalterado.</a:t>
            </a:r>
          </a:p>
          <a:p>
            <a:pPr eaLnBrk="1" hangingPunct="1"/>
            <a:r>
              <a:rPr lang="pt-BR" altLang="pt-BR" sz="2400">
                <a:sym typeface="Symbol" panose="05050102010706020507" pitchFamily="18" charset="2"/>
              </a:rPr>
              <a:t> = 2, </a:t>
            </a:r>
            <a:r>
              <a:rPr lang="pt-BR" altLang="pt-BR" sz="2400" i="1">
                <a:sym typeface="Symbol" panose="05050102010706020507" pitchFamily="18" charset="2"/>
              </a:rPr>
              <a:t>k</a:t>
            </a:r>
            <a:r>
              <a:rPr lang="pt-BR" altLang="pt-BR" sz="2400">
                <a:sym typeface="Symbol" panose="05050102010706020507" pitchFamily="18" charset="2"/>
              </a:rPr>
              <a:t> = 10,   [</a:t>
            </a:r>
            <a:r>
              <a:rPr lang="pt-BR" altLang="pt-BR" sz="2400" baseline="-25000">
                <a:sym typeface="Symbol" panose="05050102010706020507" pitchFamily="18" charset="2"/>
              </a:rPr>
              <a:t>min</a:t>
            </a:r>
            <a:r>
              <a:rPr lang="pt-BR" altLang="pt-BR" sz="2400">
                <a:sym typeface="Symbol" panose="05050102010706020507" pitchFamily="18" charset="2"/>
              </a:rPr>
              <a:t>, </a:t>
            </a:r>
            <a:r>
              <a:rPr lang="pt-BR" altLang="pt-BR" sz="2400" baseline="-25000">
                <a:sym typeface="Symbol" panose="05050102010706020507" pitchFamily="18" charset="2"/>
              </a:rPr>
              <a:t>max</a:t>
            </a:r>
            <a:r>
              <a:rPr lang="pt-BR" altLang="pt-BR" sz="2400">
                <a:sym typeface="Symbol" panose="05050102010706020507" pitchFamily="18" charset="2"/>
              </a:rPr>
              <a:t>];</a:t>
            </a:r>
          </a:p>
          <a:p>
            <a:pPr eaLnBrk="1" hangingPunct="1"/>
            <a:r>
              <a:rPr lang="en-US" altLang="pt-BR" sz="2400">
                <a:sym typeface="Symbol" panose="05050102010706020507" pitchFamily="18" charset="2"/>
              </a:rPr>
              <a:t>Durante a oscilação estratégica, a busca é guiada por uma função auxiliar </a:t>
            </a:r>
            <a:r>
              <a:rPr lang="en-US" altLang="pt-BR" sz="2400" i="1">
                <a:sym typeface="Symbol" panose="05050102010706020507" pitchFamily="18" charset="2"/>
              </a:rPr>
              <a:t>g</a:t>
            </a:r>
            <a:r>
              <a:rPr lang="en-US" altLang="pt-BR" sz="2400">
                <a:sym typeface="Symbol" panose="05050102010706020507" pitchFamily="18" charset="2"/>
              </a:rPr>
              <a:t> em lugar da função de avaliação original </a:t>
            </a:r>
            <a:r>
              <a:rPr lang="en-US" altLang="pt-BR" sz="2400" i="1">
                <a:sym typeface="Symbol" panose="05050102010706020507" pitchFamily="18" charset="2"/>
              </a:rPr>
              <a:t>f</a:t>
            </a:r>
            <a:endParaRPr lang="en-US" altLang="pt-BR" sz="24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C9B14F66-9158-47BF-A498-947938AF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F5B6426F-E8EE-42D7-BC3A-5D134EBC2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54950" cy="4322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Shaefer (1996), foi tratado um problema de programação de horários em escolas por BT</a:t>
            </a:r>
            <a:r>
              <a:rPr lang="pt-BR" altLang="pt-BR" sz="20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Há várias fontes de inviabilidade. Para cada uma delas aplica-se um fator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/>
              <a:t> que varia de acordo com o seguinte esquema: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No início da busca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 baseline="-25000">
                <a:sym typeface="Symbol" panose="05050102010706020507" pitchFamily="18" charset="2"/>
              </a:rPr>
              <a:t>i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1.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A cada k iterações sem melhora: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/ </a:t>
            </a:r>
            <a:r>
              <a:rPr lang="pt-BR" altLang="pt-BR" sz="1600">
                <a:sym typeface="Symbol" panose="05050102010706020507" pitchFamily="18" charset="2"/>
              </a:rPr>
              <a:t>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infactíveis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>
                <a:sym typeface="Symbol" panose="05050102010706020507" pitchFamily="18" charset="2"/>
              </a:rPr>
              <a:t> 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algumas soluções são factíveis e algumas outras são infactíveis,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permanece inalterado.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  [1,8; 2], k = 10,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>
                <a:sym typeface="Symbol" panose="05050102010706020507" pitchFamily="18" charset="2"/>
              </a:rPr>
              <a:t>  [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,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];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= 1;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  {1, 3, 10}</a:t>
            </a: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3B3BA600-A235-45A6-ABBD-49550D38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5DB39B7-8730-4E95-AA4C-2BE16EA74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9930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Díaz e Fernández (2006), a oscilação estratégica foi incorporada ao algoritmo BT para resolver o PGA</a:t>
            </a:r>
            <a:r>
              <a:rPr lang="pt-BR" altLang="pt-BR" sz="2000">
                <a:sym typeface="Symbol" panose="05050102010706020507" pitchFamily="18" charset="2"/>
              </a:rPr>
              <a:t>. A penalidade  por ocorrer uma solução inviável é atualizada como segue: 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i="1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i="1">
                <a:sym typeface="Symbol" panose="05050102010706020507" pitchFamily="18" charset="2"/>
              </a:rPr>
              <a:t>ninv</a:t>
            </a:r>
            <a:r>
              <a:rPr lang="pt-BR" altLang="pt-BR" sz="2000">
                <a:sym typeface="Symbol" panose="05050102010706020507" pitchFamily="18" charset="2"/>
              </a:rPr>
              <a:t> = número de soluções inviáveis geradas nas últimas </a:t>
            </a:r>
            <a:r>
              <a:rPr lang="pt-BR" altLang="pt-BR" sz="2000" i="1">
                <a:sym typeface="Symbol" panose="05050102010706020507" pitchFamily="18" charset="2"/>
              </a:rPr>
              <a:t>niter</a:t>
            </a:r>
            <a:r>
              <a:rPr lang="pt-BR" altLang="pt-BR" sz="2000">
                <a:sym typeface="Symbol" panose="05050102010706020507" pitchFamily="18" charset="2"/>
              </a:rPr>
              <a:t> iterações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 [</a:t>
            </a:r>
            <a:r>
              <a:rPr lang="pt-BR" altLang="pt-BR" sz="2000" baseline="30000">
                <a:sym typeface="Symbol" panose="05050102010706020507" pitchFamily="18" charset="2"/>
              </a:rPr>
              <a:t>-1</a:t>
            </a:r>
            <a:r>
              <a:rPr lang="pt-BR" altLang="pt-BR" sz="2000">
                <a:sym typeface="Symbol" panose="05050102010706020507" pitchFamily="18" charset="2"/>
              </a:rPr>
              <a:t>  , </a:t>
            </a:r>
            <a:r>
              <a:rPr lang="pt-BR" altLang="pt-BR" sz="2000" baseline="30000">
                <a:sym typeface="Symbol" panose="05050102010706020507" pitchFamily="18" charset="2"/>
              </a:rPr>
              <a:t>1/(</a:t>
            </a:r>
            <a:r>
              <a:rPr lang="pt-BR" altLang="pt-BR" sz="2000" i="1" baseline="30000">
                <a:sym typeface="Symbol" panose="05050102010706020507" pitchFamily="18" charset="2"/>
              </a:rPr>
              <a:t>niter</a:t>
            </a:r>
            <a:r>
              <a:rPr lang="pt-BR" altLang="pt-BR" sz="2000" baseline="30000">
                <a:sym typeface="Symbol" panose="05050102010706020507" pitchFamily="18" charset="2"/>
              </a:rPr>
              <a:t> -1)</a:t>
            </a:r>
            <a:r>
              <a:rPr lang="pt-BR" altLang="pt-BR" sz="2000">
                <a:sym typeface="Symbol" panose="05050102010706020507" pitchFamily="18" charset="2"/>
              </a:rPr>
              <a:t>  ]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aumenta de valor somente quando todas as soluções são inviáveis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No início:  = 1;  = 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Após ser encontrada uma solução viável: </a:t>
            </a:r>
            <a:r>
              <a:rPr lang="pt-BR" altLang="pt-BR" sz="2000">
                <a:sym typeface="Symbol" panose="05050102010706020507" pitchFamily="18" charset="2"/>
              </a:rPr>
              <a:t> = 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Quando a melhor solução não é alterada há 100 iterações, </a:t>
            </a:r>
            <a:r>
              <a:rPr lang="pt-BR" altLang="pt-BR" sz="2000">
                <a:sym typeface="Symbol" panose="05050102010706020507" pitchFamily="18" charset="2"/>
              </a:rPr>
              <a:t>   + 0,005 a cada 10 iterações até que uma nova melhor solução seja encontrada (neste caso,  é reiniciado com valor 2);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  [2, 3];</a:t>
            </a:r>
            <a:endParaRPr lang="en-US" altLang="pt-BR" sz="2000">
              <a:sym typeface="Symbol" panose="05050102010706020507" pitchFamily="18" charset="2"/>
            </a:endParaRP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xmlns="" id="{44EA02D8-C821-4DE9-84DE-1C19F1F6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71763"/>
            <a:ext cx="46148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0DBAFB55-AFB6-42BB-BA63-C5909DE06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3971" name="Picture 5">
            <a:extLst>
              <a:ext uri="{FF2B5EF4-FFF2-40B4-BE49-F238E27FC236}">
                <a16:creationId xmlns:a16="http://schemas.microsoft.com/office/drawing/2014/main" xmlns="" id="{CFF780C6-B2F8-41F0-B37A-8E2FA806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04963"/>
            <a:ext cx="67008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D9FEABEE-BE43-41EE-A2C8-1A41AA514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4995" name="Picture 4">
            <a:extLst>
              <a:ext uri="{FF2B5EF4-FFF2-40B4-BE49-F238E27FC236}">
                <a16:creationId xmlns:a16="http://schemas.microsoft.com/office/drawing/2014/main" xmlns="" id="{D152F0B2-46A7-4A58-BD20-2BBA363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677988"/>
            <a:ext cx="649605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66ECC5BC-B624-4A4B-BF26-A36B55F3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xmlns="" id="{B9121DA9-267E-4F3E-BEF4-6EE8DFE95BD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49325" y="1844824"/>
                <a:ext cx="7870825" cy="3824288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 err="1"/>
                  <a:t>Representação</a:t>
                </a:r>
                <a:r>
                  <a:rPr lang="en-US" altLang="pt-BR" sz="2400" dirty="0"/>
                  <a:t> de </a:t>
                </a:r>
                <a:r>
                  <a:rPr lang="en-US" altLang="pt-BR" sz="2400" dirty="0" err="1"/>
                  <a:t>uma</a:t>
                </a:r>
                <a:r>
                  <a:rPr lang="en-US" altLang="pt-BR" sz="2400" dirty="0"/>
                  <a:t> </a:t>
                </a:r>
                <a:r>
                  <a:rPr lang="en-US" altLang="pt-BR" sz="2400" dirty="0" err="1"/>
                  <a:t>solução</a:t>
                </a:r>
                <a:r>
                  <a:rPr lang="en-US" altLang="pt-BR" sz="24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Vetor</a:t>
                </a:r>
                <a:r>
                  <a:rPr lang="en-US" altLang="pt-BR" sz="2000" dirty="0"/>
                  <a:t> </a:t>
                </a:r>
                <a:r>
                  <a:rPr lang="en-US" altLang="pt-BR" sz="2000" i="1" dirty="0"/>
                  <a:t>s</a:t>
                </a:r>
                <a:r>
                  <a:rPr lang="en-US" altLang="pt-BR" sz="2000" dirty="0"/>
                  <a:t> = (</a:t>
                </a:r>
                <a:r>
                  <a:rPr lang="en-US" altLang="pt-BR" sz="2000" i="1" dirty="0"/>
                  <a:t>s</a:t>
                </a:r>
                <a:r>
                  <a:rPr lang="en-US" altLang="pt-BR" sz="2000" baseline="-25000" dirty="0"/>
                  <a:t>1</a:t>
                </a:r>
                <a:r>
                  <a:rPr lang="en-US" altLang="pt-BR" sz="2000" dirty="0"/>
                  <a:t>, </a:t>
                </a:r>
                <a:r>
                  <a:rPr lang="en-US" altLang="pt-BR" sz="2000" i="1" dirty="0"/>
                  <a:t>s</a:t>
                </a:r>
                <a:r>
                  <a:rPr lang="en-US" altLang="pt-BR" sz="2000" baseline="-25000" dirty="0"/>
                  <a:t>2</a:t>
                </a:r>
                <a:r>
                  <a:rPr lang="en-US" altLang="pt-BR" sz="2000" dirty="0"/>
                  <a:t>, …, </a:t>
                </a:r>
                <a:r>
                  <a:rPr lang="en-US" altLang="pt-BR" sz="2000" i="1" dirty="0" err="1"/>
                  <a:t>s</a:t>
                </a:r>
                <a:r>
                  <a:rPr lang="en-US" altLang="pt-BR" sz="2000" baseline="-25000" dirty="0" err="1"/>
                  <a:t>n</a:t>
                </a:r>
                <a:r>
                  <a:rPr lang="en-US" altLang="pt-BR" sz="2000" dirty="0"/>
                  <a:t>), </a:t>
                </a:r>
                <a:r>
                  <a:rPr lang="en-US" altLang="pt-BR" sz="2000" dirty="0" err="1"/>
                  <a:t>em</a:t>
                </a:r>
                <a:r>
                  <a:rPr lang="en-US" altLang="pt-BR" sz="2000" dirty="0"/>
                  <a:t> que </a:t>
                </a:r>
                <a:r>
                  <a:rPr lang="en-US" altLang="pt-BR" sz="2000" i="1" dirty="0" err="1"/>
                  <a:t>s</a:t>
                </a:r>
                <a:r>
                  <a:rPr lang="en-US" altLang="pt-BR" sz="2000" baseline="-25000" dirty="0" err="1"/>
                  <a:t>j</a:t>
                </a:r>
                <a:r>
                  <a:rPr lang="en-US" altLang="pt-BR" sz="2000" dirty="0"/>
                  <a:t> 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 </a:t>
                </a:r>
                <a:r>
                  <a:rPr lang="en-US" altLang="pt-BR" sz="2000" dirty="0"/>
                  <a:t>{0,1}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 err="1"/>
                  <a:t>Solução</a:t>
                </a:r>
                <a:r>
                  <a:rPr lang="en-US" altLang="pt-BR" sz="2400" dirty="0"/>
                  <a:t> </a:t>
                </a:r>
                <a:r>
                  <a:rPr lang="en-US" altLang="pt-BR" sz="2400" dirty="0" err="1"/>
                  <a:t>inicial</a:t>
                </a:r>
                <a:r>
                  <a:rPr lang="en-US" altLang="pt-BR" sz="24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Gulosa</a:t>
                </a:r>
                <a:r>
                  <a:rPr lang="en-US" altLang="pt-BR" sz="2000" dirty="0"/>
                  <a:t>: 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pt-BR" sz="1600" dirty="0" err="1"/>
                  <a:t>Alocar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os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itens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mais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valiosos</a:t>
                </a:r>
                <a:r>
                  <a:rPr lang="en-US" altLang="pt-BR" sz="1600" dirty="0"/>
                  <a:t> por </a:t>
                </a:r>
                <a:r>
                  <a:rPr lang="en-US" altLang="pt-BR" sz="1600" dirty="0" err="1"/>
                  <a:t>unidade</a:t>
                </a:r>
                <a:r>
                  <a:rPr lang="en-US" altLang="pt-BR" sz="1600" dirty="0"/>
                  <a:t> de peso </a:t>
                </a:r>
                <a:r>
                  <a:rPr lang="en-US" altLang="pt-BR" sz="1600" dirty="0" err="1"/>
                  <a:t>enquanto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houver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capacidade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disponível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na</a:t>
                </a:r>
                <a:r>
                  <a:rPr lang="en-US" altLang="pt-BR" sz="1600" dirty="0"/>
                  <a:t> mochila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 err="1"/>
                  <a:t>Aleatória</a:t>
                </a:r>
                <a:endParaRPr lang="en-US" altLang="pt-BR" sz="2000" dirty="0"/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pt-BR" sz="1600" dirty="0" err="1"/>
                  <a:t>Escolher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aleatoriamente</a:t>
                </a:r>
                <a:r>
                  <a:rPr lang="en-US" altLang="pt-BR" sz="1600" dirty="0"/>
                  <a:t> um item e </a:t>
                </a:r>
                <a:r>
                  <a:rPr lang="en-US" altLang="pt-BR" sz="1600" dirty="0" err="1"/>
                  <a:t>adicioná</a:t>
                </a:r>
                <a:r>
                  <a:rPr lang="en-US" altLang="pt-BR" sz="1600" dirty="0"/>
                  <a:t>-lo à </a:t>
                </a:r>
                <a:r>
                  <a:rPr lang="en-US" altLang="pt-BR" sz="1600" dirty="0" err="1"/>
                  <a:t>solução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parcial</a:t>
                </a:r>
                <a:r>
                  <a:rPr lang="en-US" altLang="pt-BR" sz="1600" dirty="0"/>
                  <a:t>. </a:t>
                </a:r>
                <a:r>
                  <a:rPr lang="en-US" altLang="pt-BR" sz="1600" dirty="0" err="1"/>
                  <a:t>Repetir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este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procedimento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até</a:t>
                </a:r>
                <a:r>
                  <a:rPr lang="en-US" altLang="pt-BR" sz="1600" dirty="0"/>
                  <a:t> que a </a:t>
                </a:r>
                <a:r>
                  <a:rPr lang="en-US" altLang="pt-BR" sz="1600" dirty="0" err="1"/>
                  <a:t>capacidade</a:t>
                </a:r>
                <a:r>
                  <a:rPr lang="en-US" altLang="pt-BR" sz="1600" dirty="0"/>
                  <a:t> da mochila </a:t>
                </a:r>
                <a:r>
                  <a:rPr lang="en-US" altLang="pt-BR" sz="1600" dirty="0" err="1"/>
                  <a:t>esteja</a:t>
                </a:r>
                <a:r>
                  <a:rPr lang="en-US" altLang="pt-BR" sz="1600" dirty="0"/>
                  <a:t> </a:t>
                </a:r>
                <a:r>
                  <a:rPr lang="en-US" altLang="pt-BR" sz="1600" dirty="0" err="1"/>
                  <a:t>esgotada</a:t>
                </a:r>
                <a:endParaRPr lang="en-US" altLang="pt-BR" sz="16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 err="1">
                    <a:sym typeface="Symbol" panose="05050102010706020507" pitchFamily="18" charset="2"/>
                  </a:rPr>
                  <a:t>Movimento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m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: inverter o valor de um bit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>
                    <a:sym typeface="Symbol" panose="05050102010706020507" pitchFamily="18" charset="2"/>
                  </a:rPr>
                  <a:t>Valor 0 </a:t>
                </a:r>
                <a:r>
                  <a:rPr lang="en-US" altLang="pt-BR" sz="2000" dirty="0" err="1">
                    <a:sym typeface="Symbol" panose="05050102010706020507" pitchFamily="18" charset="2"/>
                  </a:rPr>
                  <a:t>muda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 para 1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pt-BR" sz="2000" dirty="0">
                    <a:sym typeface="Symbol" panose="05050102010706020507" pitchFamily="18" charset="2"/>
                  </a:rPr>
                  <a:t>Valor 1 </a:t>
                </a:r>
                <a:r>
                  <a:rPr lang="en-US" altLang="pt-BR" sz="2000" dirty="0" err="1">
                    <a:sym typeface="Symbol" panose="05050102010706020507" pitchFamily="18" charset="2"/>
                  </a:rPr>
                  <a:t>muda</a:t>
                </a:r>
                <a:r>
                  <a:rPr lang="en-US" altLang="pt-BR" sz="2000" dirty="0">
                    <a:sym typeface="Symbol" panose="05050102010706020507" pitchFamily="18" charset="2"/>
                  </a:rPr>
                  <a:t> para 0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dirty="0">
                    <a:sym typeface="Symbol" panose="05050102010706020507" pitchFamily="18" charset="2"/>
                  </a:rPr>
                  <a:t>N(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) = {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’ : 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’  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s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  </a:t>
                </a:r>
                <a:r>
                  <a:rPr lang="en-US" altLang="pt-BR" sz="2400" i="1" dirty="0">
                    <a:sym typeface="Symbol" panose="05050102010706020507" pitchFamily="18" charset="2"/>
                  </a:rPr>
                  <a:t>m</a:t>
                </a:r>
                <a:r>
                  <a:rPr lang="en-US" altLang="pt-BR" sz="24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pt-BR" sz="2400" i="1" dirty="0">
                    <a:sym typeface="Symbol" panose="05050102010706020507" pitchFamily="18" charset="2"/>
                  </a:rPr>
                  <a:t>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pt-BR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alt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pt-BR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pt-BR" sz="2400" i="1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400" dirty="0"/>
              </a:p>
            </p:txBody>
          </p:sp>
        </mc:Choice>
        <mc:Fallback xmlns="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B9121DA9-267E-4F3E-BEF4-6EE8DFE95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49325" y="1844824"/>
                <a:ext cx="7870825" cy="3824288"/>
              </a:xfrm>
              <a:blipFill>
                <a:blip r:embed="rId2"/>
                <a:stretch>
                  <a:fillRect l="-387" t="-2073" b="-4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4B08C5BE-4D33-41CA-9E79-58ED19D6F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xmlns="" id="{7CB0A376-B2FD-45D0-AC47-DD334157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4992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B123F561-10B6-49EF-B177-E1009FAF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xmlns="" id="{91CB8391-9043-483B-AE6E-B27A89F0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62113"/>
            <a:ext cx="6499225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2EE80E84-4E9A-4E23-A5EC-FB0AEC80B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8067" name="Picture 4">
            <a:extLst>
              <a:ext uri="{FF2B5EF4-FFF2-40B4-BE49-F238E27FC236}">
                <a16:creationId xmlns:a16="http://schemas.microsoft.com/office/drawing/2014/main" xmlns="" id="{A101D1B6-0D90-46F0-8C51-19C2DA1E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54208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9633</TotalTime>
  <Words>6084</Words>
  <Application>Microsoft Office PowerPoint</Application>
  <PresentationFormat>Apresentação na tela (4:3)</PresentationFormat>
  <Paragraphs>853</Paragraphs>
  <Slides>92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100" baseType="lpstr">
      <vt:lpstr>Arial</vt:lpstr>
      <vt:lpstr>Cambria Math</vt:lpstr>
      <vt:lpstr>Symbol</vt:lpstr>
      <vt:lpstr>Times New Roman</vt:lpstr>
      <vt:lpstr>Verdana</vt:lpstr>
      <vt:lpstr>Wingdings</vt:lpstr>
      <vt:lpstr>Rede</vt:lpstr>
      <vt:lpstr>Equation</vt:lpstr>
      <vt:lpstr>   Busca Tabu (Tabu Search) </vt:lpstr>
      <vt:lpstr>Sumário</vt:lpstr>
      <vt:lpstr>Introdução</vt:lpstr>
      <vt:lpstr>Introdução</vt:lpstr>
      <vt:lpstr>Introdução</vt:lpstr>
      <vt:lpstr>Fundamentação: 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Lista Tabu de soluções</vt:lpstr>
      <vt:lpstr>Lista Tabu de soluções</vt:lpstr>
      <vt:lpstr>Lista Tabu de soluções</vt:lpstr>
      <vt:lpstr>Programação de tripulações</vt:lpstr>
      <vt:lpstr>Programação de tripulações</vt:lpstr>
      <vt:lpstr>Lista Tabu de soluções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Problema de Alocação de Aulas a Salas</vt:lpstr>
      <vt:lpstr>Problema de Alocação de Aulas a Salas</vt:lpstr>
      <vt:lpstr>Problema de Alocação de Aulas a Salas</vt:lpstr>
      <vt:lpstr>Critérios de aspiração</vt:lpstr>
      <vt:lpstr>Critérios de aspiração</vt:lpstr>
      <vt:lpstr>Critérios de aspiração</vt:lpstr>
      <vt:lpstr>Critérios de aspiração</vt:lpstr>
      <vt:lpstr>Algoritmo básico de Busca Tabu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Implementação da Lista Tabu</vt:lpstr>
      <vt:lpstr>Implementação da Lista Tabu</vt:lpstr>
      <vt:lpstr>Implementação da Lista Tabu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Outros critérios de aspiração</vt:lpstr>
      <vt:lpstr>Outros critérios de aspiração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Algoritmo BT-PGA de Diáz e Fernández (2006)</vt:lpstr>
      <vt:lpstr>Algoritmo BT-PGA de Diáz e Fernández (2006)</vt:lpstr>
      <vt:lpstr>Oscilação estratégica</vt:lpstr>
      <vt:lpstr>Oscilação estratégica</vt:lpstr>
      <vt:lpstr>Oscilação estratégica</vt:lpstr>
      <vt:lpstr>Oscilação estratégica</vt:lpstr>
      <vt:lpstr>Oscilação estratégica</vt:lpstr>
      <vt:lpstr>Referências</vt:lpstr>
      <vt:lpstr>Referências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E MÉTODOS</dc:title>
  <dc:creator>compaq user</dc:creator>
  <cp:lastModifiedBy>Marcone Jamilson Freitas Souza</cp:lastModifiedBy>
  <cp:revision>1656</cp:revision>
  <cp:lastPrinted>2022-10-13T14:21:00Z</cp:lastPrinted>
  <dcterms:created xsi:type="dcterms:W3CDTF">2003-07-31T18:45:40Z</dcterms:created>
  <dcterms:modified xsi:type="dcterms:W3CDTF">2023-10-15T11:34:01Z</dcterms:modified>
</cp:coreProperties>
</file>