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2"/>
  </p:notesMasterIdLst>
  <p:sldIdLst>
    <p:sldId id="344" r:id="rId2"/>
    <p:sldId id="535" r:id="rId3"/>
    <p:sldId id="536" r:id="rId4"/>
    <p:sldId id="537" r:id="rId5"/>
    <p:sldId id="507" r:id="rId6"/>
    <p:sldId id="538" r:id="rId7"/>
    <p:sldId id="509" r:id="rId8"/>
    <p:sldId id="510" r:id="rId9"/>
    <p:sldId id="511" r:id="rId10"/>
    <p:sldId id="539" r:id="rId11"/>
    <p:sldId id="527" r:id="rId12"/>
    <p:sldId id="512" r:id="rId13"/>
    <p:sldId id="531" r:id="rId14"/>
    <p:sldId id="513" r:id="rId15"/>
    <p:sldId id="514" r:id="rId16"/>
    <p:sldId id="528" r:id="rId17"/>
    <p:sldId id="515" r:id="rId18"/>
    <p:sldId id="516" r:id="rId19"/>
    <p:sldId id="517" r:id="rId20"/>
    <p:sldId id="518" r:id="rId21"/>
    <p:sldId id="519" r:id="rId22"/>
    <p:sldId id="520" r:id="rId23"/>
    <p:sldId id="521" r:id="rId24"/>
    <p:sldId id="522" r:id="rId25"/>
    <p:sldId id="523" r:id="rId26"/>
    <p:sldId id="529" r:id="rId27"/>
    <p:sldId id="524" r:id="rId28"/>
    <p:sldId id="532" r:id="rId29"/>
    <p:sldId id="533" r:id="rId30"/>
    <p:sldId id="534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660" autoAdjust="0"/>
  </p:normalViewPr>
  <p:slideViewPr>
    <p:cSldViewPr>
      <p:cViewPr varScale="1">
        <p:scale>
          <a:sx n="74" d="100"/>
          <a:sy n="74" d="100"/>
        </p:scale>
        <p:origin x="126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7AC-457B-A9E2-3A06ADFACDF6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7AC-457B-A9E2-3A06ADFACDF6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7AC-457B-A9E2-3A06ADFACDF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7AC-457B-A9E2-3A06ADFACDF6}"/>
              </c:ext>
            </c:extLst>
          </c:dPt>
          <c:cat>
            <c:numRef>
              <c:f>Plan1!$D$3:$D$6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Plan1!$E$3:$E$6</c:f>
              <c:numCache>
                <c:formatCode>General</c:formatCode>
                <c:ptCount val="4"/>
                <c:pt idx="0">
                  <c:v>50</c:v>
                </c:pt>
                <c:pt idx="1">
                  <c:v>25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7AC-457B-A9E2-3A06ADFACD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25871096"/>
        <c:axId val="325872664"/>
      </c:barChart>
      <c:catAx>
        <c:axId val="325871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sz="1800"/>
                  <a:t>Indivíduo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5872664"/>
        <c:crosses val="autoZero"/>
        <c:auto val="1"/>
        <c:lblAlgn val="ctr"/>
        <c:lblOffset val="100"/>
        <c:noMultiLvlLbl val="0"/>
      </c:catAx>
      <c:valAx>
        <c:axId val="325872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softEdge rad="25400"/>
            </a:effectLst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Aptidão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587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3D0-4664-A2B6-8286AAEB69DD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3D0-4664-A2B6-8286AAEB69DD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3D0-4664-A2B6-8286AAEB69DD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3D0-4664-A2B6-8286AAEB69DD}"/>
              </c:ext>
            </c:extLst>
          </c:dPt>
          <c:cat>
            <c:numRef>
              <c:f>Plan1!$D$3:$D$6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Plan1!$E$3:$E$6</c:f>
              <c:numCache>
                <c:formatCode>General</c:formatCode>
                <c:ptCount val="4"/>
                <c:pt idx="0">
                  <c:v>50</c:v>
                </c:pt>
                <c:pt idx="1">
                  <c:v>25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3D0-4664-A2B6-8286AAEB6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921809986828701"/>
          <c:y val="0.27771681129841397"/>
          <c:w val="0.10241594734700947"/>
          <c:h val="0.370367954070981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4548097A-DF3A-403B-8619-C55D9CA636C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00903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2FE8EF24-0C82-435D-B63D-1B870730A2ED}" type="slidenum">
              <a:rPr lang="pt-BR" altLang="pt-BR">
                <a:latin typeface="Times New Roman" pitchFamily="18" charset="0"/>
              </a:rPr>
              <a:pPr algn="r"/>
              <a:t>1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15991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9572B49E-188B-465E-9EA9-F04D4B0F249B}" type="slidenum">
              <a:rPr lang="pt-BR" altLang="pt-BR">
                <a:latin typeface="Times New Roman" pitchFamily="18" charset="0"/>
              </a:rPr>
              <a:pPr algn="r"/>
              <a:t>14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0579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AF5BD3D-FC54-4C15-814D-D9FE34911845}" type="slidenum">
              <a:rPr lang="pt-BR" altLang="pt-BR">
                <a:latin typeface="Times New Roman" pitchFamily="18" charset="0"/>
              </a:rPr>
              <a:pPr algn="r"/>
              <a:t>15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22092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E4ED7B2-EC10-4A4E-AAD6-B9A79D9A5BCE}" type="slidenum">
              <a:rPr lang="pt-BR" altLang="pt-BR">
                <a:latin typeface="Times New Roman" pitchFamily="18" charset="0"/>
              </a:rPr>
              <a:pPr algn="r"/>
              <a:t>16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18951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3FEF6B62-3327-43FD-8F2E-CC9ED80DFCAB}" type="slidenum">
              <a:rPr lang="pt-BR" altLang="pt-BR">
                <a:latin typeface="Times New Roman" pitchFamily="18" charset="0"/>
              </a:rPr>
              <a:pPr algn="r"/>
              <a:t>17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27326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64C05441-97F1-4E89-A3CB-DFA374D6BE0F}" type="slidenum">
              <a:rPr lang="pt-BR" altLang="pt-BR">
                <a:latin typeface="Times New Roman" pitchFamily="18" charset="0"/>
              </a:rPr>
              <a:pPr algn="r"/>
              <a:t>18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62354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1646E96-5D3E-48E2-9AC8-7C08ACC7C410}" type="slidenum">
              <a:rPr lang="pt-BR" altLang="pt-BR">
                <a:latin typeface="Times New Roman" pitchFamily="18" charset="0"/>
              </a:rPr>
              <a:pPr algn="r"/>
              <a:t>19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61730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FB97BAEA-E9BB-4360-8059-E9E808B34089}" type="slidenum">
              <a:rPr lang="pt-BR" altLang="pt-BR">
                <a:latin typeface="Times New Roman" pitchFamily="18" charset="0"/>
              </a:rPr>
              <a:pPr algn="r"/>
              <a:t>20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56032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CB66EC8-6B14-44B2-8D38-6AAC2C561AE4}" type="slidenum">
              <a:rPr lang="pt-BR" altLang="pt-BR">
                <a:latin typeface="Times New Roman" pitchFamily="18" charset="0"/>
              </a:rPr>
              <a:pPr algn="r"/>
              <a:t>21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73396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C76EA325-EB5B-47F1-929C-1670D0FCCCCA}" type="slidenum">
              <a:rPr lang="pt-BR" altLang="pt-BR">
                <a:latin typeface="Times New Roman" pitchFamily="18" charset="0"/>
              </a:rPr>
              <a:pPr algn="r"/>
              <a:t>22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483896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C2531579-FD08-4C64-A72B-EE2D67C124D2}" type="slidenum">
              <a:rPr lang="pt-BR" altLang="pt-BR">
                <a:latin typeface="Times New Roman" pitchFamily="18" charset="0"/>
              </a:rPr>
              <a:pPr algn="r"/>
              <a:t>23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73998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E1026CD-4A76-4516-9C89-344B9AC07040}" type="slidenum">
              <a:rPr lang="pt-BR" altLang="pt-BR">
                <a:latin typeface="Times New Roman" pitchFamily="18" charset="0"/>
              </a:rPr>
              <a:pPr algn="r"/>
              <a:t>5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58669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6C3176C-71CA-4CD3-A3D8-8167019B67A8}" type="slidenum">
              <a:rPr lang="pt-BR" altLang="pt-BR">
                <a:latin typeface="Times New Roman" pitchFamily="18" charset="0"/>
              </a:rPr>
              <a:pPr algn="r"/>
              <a:t>24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77712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ABACE38-118E-4503-83FF-A9021B7545EC}" type="slidenum">
              <a:rPr lang="pt-BR" altLang="pt-BR">
                <a:latin typeface="Times New Roman" pitchFamily="18" charset="0"/>
              </a:rPr>
              <a:pPr algn="r"/>
              <a:t>25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480643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827E5E7-EB9E-4E48-A50B-A7E5CE718EA3}" type="slidenum">
              <a:rPr lang="pt-BR" altLang="pt-BR">
                <a:latin typeface="Times New Roman" pitchFamily="18" charset="0"/>
              </a:rPr>
              <a:pPr algn="r"/>
              <a:t>26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6293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C0A28DCA-6539-4797-88CA-5B07F2BB8564}" type="slidenum">
              <a:rPr lang="pt-BR" altLang="pt-BR">
                <a:latin typeface="Times New Roman" pitchFamily="18" charset="0"/>
              </a:rPr>
              <a:pPr algn="r"/>
              <a:t>27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046180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DB92651A-ABAA-4B5F-8F94-EA13FECEC02F}" type="slidenum">
              <a:rPr lang="pt-BR" altLang="pt-BR">
                <a:latin typeface="Times New Roman" pitchFamily="18" charset="0"/>
              </a:rPr>
              <a:pPr algn="r"/>
              <a:t>28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977120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1BDA0CC-E189-4C52-ABE7-E62C188B491C}" type="slidenum">
              <a:rPr lang="pt-BR" altLang="pt-BR">
                <a:latin typeface="Times New Roman" pitchFamily="18" charset="0"/>
              </a:rPr>
              <a:pPr algn="r"/>
              <a:t>29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13842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9782B51D-E5AC-432D-8603-86B6A72F7EB6}" type="slidenum">
              <a:rPr lang="pt-BR" altLang="pt-BR">
                <a:latin typeface="Times New Roman" pitchFamily="18" charset="0"/>
              </a:rPr>
              <a:pPr algn="r"/>
              <a:t>30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9420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98D4CE6-15DD-4BDD-978A-92E519194E71}" type="slidenum">
              <a:rPr lang="pt-BR" altLang="pt-BR">
                <a:latin typeface="Times New Roman" pitchFamily="18" charset="0"/>
              </a:rPr>
              <a:pPr algn="r"/>
              <a:t>7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9133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9782B51D-E5AC-432D-8603-86B6A72F7EB6}" type="slidenum">
              <a:rPr lang="pt-BR" altLang="pt-BR">
                <a:latin typeface="Times New Roman" pitchFamily="18" charset="0"/>
              </a:rPr>
              <a:pPr algn="r"/>
              <a:t>8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53587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66420CB-34B5-491E-93DF-47F72F142912}" type="slidenum">
              <a:rPr lang="pt-BR" altLang="pt-BR">
                <a:latin typeface="Times New Roman" pitchFamily="18" charset="0"/>
              </a:rPr>
              <a:pPr algn="r"/>
              <a:t>9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75608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66420CB-34B5-491E-93DF-47F72F142912}" type="slidenum">
              <a:rPr lang="pt-BR" altLang="pt-BR">
                <a:latin typeface="Times New Roman" pitchFamily="18" charset="0"/>
              </a:rPr>
              <a:pPr algn="r"/>
              <a:t>10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57953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64295FA7-9C5A-418B-909B-BEFCECF68EE8}" type="slidenum">
              <a:rPr lang="pt-BR" altLang="pt-BR">
                <a:latin typeface="Times New Roman" pitchFamily="18" charset="0"/>
              </a:rPr>
              <a:pPr algn="r"/>
              <a:t>11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76739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015F606-80E1-4608-8D13-7CDA3F0C1280}" type="slidenum">
              <a:rPr lang="pt-BR" altLang="pt-BR">
                <a:latin typeface="Times New Roman" pitchFamily="18" charset="0"/>
              </a:rPr>
              <a:pPr algn="r"/>
              <a:t>12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8190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015F606-80E1-4608-8D13-7CDA3F0C1280}" type="slidenum">
              <a:rPr lang="pt-BR" altLang="pt-BR">
                <a:latin typeface="Times New Roman" pitchFamily="18" charset="0"/>
              </a:rPr>
              <a:pPr algn="r"/>
              <a:t>13</a:t>
            </a:fld>
            <a:endParaRPr lang="pt-BR" altLang="pt-BR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33774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DFAB9-F0EA-43E9-A852-B472D78DBDE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0353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18461-19BE-4CE7-B6E8-3CE85346817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9626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BDC20-C639-4D91-9CF7-A85ABC31A5B9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02481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00870-FC88-4812-B7DB-F901629AC91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01332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1DBFE-1CCB-44CF-82FB-C0BA05B85F29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413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7186B-07AA-473B-AE60-BE103F83BC7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9669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B2652-0BC1-454F-9E7A-0989BF6EC5D9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3695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6A6FE-49C2-4B97-93B3-70A10397C0D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8338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52549-B9DA-4700-AC97-98745EC659F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615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E983B-1E7A-4B0D-A61D-C473CEDD169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2177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451870-D8AE-46EE-841A-B86C85A1AD9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83721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9E3AA-85B8-47F1-9BE1-605E6E6C7E9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2714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BE5DD8-22C8-4FDF-9ADB-C939CF1779F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8666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67BF657D-D0D9-48D7-9F97-7BA685ED19C9}" type="slidenum">
              <a:rPr lang="pt-BR" altLang="en-US"/>
              <a:pPr/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AGs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pt-BR" altLang="pt-BR" dirty="0"/>
              <a:t>Algoritmos Genéticos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400" dirty="0"/>
              <a:t>Marcone Jamilson Freitas Souza</a:t>
            </a:r>
            <a:r>
              <a:rPr lang="pt-BR" altLang="pt-BR" sz="24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400" dirty="0" err="1"/>
              <a:t>Puca</a:t>
            </a:r>
            <a:r>
              <a:rPr lang="pt-BR" altLang="pt-BR" sz="2400" dirty="0"/>
              <a:t> </a:t>
            </a:r>
            <a:r>
              <a:rPr lang="pt-BR" altLang="pt-BR" sz="2400" dirty="0" err="1"/>
              <a:t>Huachi</a:t>
            </a:r>
            <a:r>
              <a:rPr lang="pt-BR" altLang="pt-BR" sz="2400" dirty="0"/>
              <a:t> Vaz Penna</a:t>
            </a:r>
            <a:r>
              <a:rPr lang="pt-BR" altLang="pt-BR" sz="24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2 </a:t>
            </a:r>
            <a:r>
              <a:rPr lang="pt-BR" altLang="pt-BR" sz="18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baseline="30000" dirty="0"/>
              <a:t>3</a:t>
            </a:r>
            <a:r>
              <a:rPr lang="pt-BR" altLang="pt-BR" sz="1800" dirty="0"/>
              <a:t> Programa de Pós-graduação em Instrumentação, Controle e Automação de Processos em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900" dirty="0"/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dirty="0"/>
              <a:t>www.decom.ufop.br/</a:t>
            </a:r>
            <a:r>
              <a:rPr lang="pt-BR" altLang="pt-BR" sz="1400" dirty="0" err="1"/>
              <a:t>prof</a:t>
            </a:r>
            <a:r>
              <a:rPr lang="pt-BR" altLang="pt-BR" sz="1400" dirty="0"/>
              <a:t>/</a:t>
            </a:r>
            <a:r>
              <a:rPr lang="pt-BR" altLang="pt-BR" sz="1400" dirty="0" err="1"/>
              <a:t>marcone</a:t>
            </a:r>
            <a:r>
              <a:rPr lang="pt-BR" altLang="pt-BR" sz="1400" dirty="0"/>
              <a:t>, www.decom.ufop.br/puca</a:t>
            </a:r>
            <a:endParaRPr lang="pt-BR" altLang="pt-BR" sz="20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E-mail: {</a:t>
            </a:r>
            <a:r>
              <a:rPr lang="pt-BR" altLang="pt-BR" sz="1400" dirty="0" err="1"/>
              <a:t>marcone,puca</a:t>
            </a:r>
            <a:r>
              <a:rPr lang="pt-BR" altLang="pt-BR" sz="1400" dirty="0"/>
              <a:t>}@ufop.edu.br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4C1F82B-B900-4AE6-B0E5-ED5EDC162B98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Algoritmos Genéticos. Notas de aula de Técnicas </a:t>
            </a:r>
            <a:r>
              <a:rPr lang="pt-BR" sz="900" dirty="0" err="1"/>
              <a:t>Metaheurísticas</a:t>
            </a:r>
            <a:r>
              <a:rPr lang="pt-BR" sz="900" dirty="0"/>
              <a:t> para Otimização Combinatória. Departamento de Computação, Universidade Federal de Ouro Preto, Ouro Preto, 2021. Disponível em </a:t>
            </a:r>
            <a:r>
              <a:rPr lang="pt-BR" sz="900" dirty="0">
                <a:hlinkClick r:id="rId3"/>
              </a:rPr>
              <a:t>http://www.decom.ufop.br/prof/marcone/Disciplinas/InteligenciaComputacional/AGs.pptx</a:t>
            </a:r>
            <a:r>
              <a:rPr lang="pt-BR" sz="900" dirty="0"/>
              <a:t> </a:t>
            </a:r>
            <a:endParaRPr lang="en-US" sz="9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/>
              <a:t>Avaliação dos indivíduos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pt-BR" altLang="pt-BR" dirty="0"/>
              <a:t>Em um problema de minimização pode ser:</a:t>
            </a:r>
          </a:p>
          <a:p>
            <a:pPr lvl="1" eaLnBrk="1" hangingPunct="1">
              <a:buFontTx/>
              <a:buChar char="•"/>
            </a:pPr>
            <a:r>
              <a:rPr lang="pt-BR" altLang="pt-BR" dirty="0"/>
              <a:t>O inverso da função objetivo: </a:t>
            </a:r>
          </a:p>
          <a:p>
            <a:pPr lvl="2" eaLnBrk="1" hangingPunct="1">
              <a:buFontTx/>
              <a:buChar char="•"/>
            </a:pPr>
            <a:r>
              <a:rPr lang="pt-BR" altLang="pt-BR" dirty="0" err="1"/>
              <a:t>fapt</a:t>
            </a:r>
            <a:r>
              <a:rPr lang="pt-BR" altLang="pt-BR" dirty="0"/>
              <a:t>(x) = 1/</a:t>
            </a:r>
            <a:r>
              <a:rPr lang="pt-BR" altLang="pt-BR" dirty="0" err="1"/>
              <a:t>fo</a:t>
            </a:r>
            <a:r>
              <a:rPr lang="pt-BR" altLang="pt-BR" dirty="0"/>
              <a:t>(x)</a:t>
            </a:r>
          </a:p>
          <a:p>
            <a:pPr lvl="1" eaLnBrk="1" hangingPunct="1">
              <a:buFontTx/>
              <a:buChar char="•"/>
            </a:pPr>
            <a:r>
              <a:rPr lang="pt-BR" altLang="pt-BR" dirty="0"/>
              <a:t>Definida como:</a:t>
            </a:r>
          </a:p>
          <a:p>
            <a:pPr lvl="2" eaLnBrk="1" hangingPunct="1">
              <a:buFontTx/>
              <a:buChar char="•"/>
            </a:pPr>
            <a:r>
              <a:rPr lang="pt-BR" altLang="pt-BR" dirty="0" err="1"/>
              <a:t>fapt</a:t>
            </a:r>
            <a:r>
              <a:rPr lang="pt-BR" altLang="pt-BR" dirty="0"/>
              <a:t>(x) = </a:t>
            </a:r>
            <a:r>
              <a:rPr lang="pt-BR" altLang="pt-BR" dirty="0" err="1"/>
              <a:t>Cmax</a:t>
            </a:r>
            <a:r>
              <a:rPr lang="pt-BR" altLang="pt-BR" dirty="0"/>
              <a:t> – </a:t>
            </a:r>
            <a:r>
              <a:rPr lang="pt-BR" altLang="pt-BR" dirty="0" err="1"/>
              <a:t>fo</a:t>
            </a:r>
            <a:r>
              <a:rPr lang="pt-BR" altLang="pt-BR" dirty="0"/>
              <a:t>(x) + 1, </a:t>
            </a:r>
          </a:p>
          <a:p>
            <a:pPr lvl="2" eaLnBrk="1" hangingPunct="1">
              <a:buFontTx/>
              <a:buChar char="•"/>
            </a:pPr>
            <a:r>
              <a:rPr lang="pt-BR" altLang="pt-BR" dirty="0" err="1"/>
              <a:t>Cmax</a:t>
            </a:r>
            <a:r>
              <a:rPr lang="pt-BR" altLang="pt-BR" dirty="0"/>
              <a:t> = valor maior ou igual ao da função objetivo do </a:t>
            </a:r>
            <a:r>
              <a:rPr lang="pt-BR" altLang="pt-BR" dirty="0">
                <a:solidFill>
                  <a:srgbClr val="FF0000"/>
                </a:solidFill>
              </a:rPr>
              <a:t>pior</a:t>
            </a:r>
            <a:r>
              <a:rPr lang="pt-BR" altLang="pt-BR" dirty="0"/>
              <a:t> indivíduo da população corrente</a:t>
            </a:r>
          </a:p>
          <a:p>
            <a:pPr lvl="1" eaLnBrk="1" hangingPunct="1">
              <a:buFontTx/>
              <a:buChar char="•"/>
            </a:pPr>
            <a:r>
              <a:rPr lang="pt-BR" altLang="pt-BR" dirty="0"/>
              <a:t>Definida como uma função escala</a:t>
            </a:r>
          </a:p>
        </p:txBody>
      </p:sp>
    </p:spTree>
    <p:extLst>
      <p:ext uri="{BB962C8B-B14F-4D97-AF65-F5344CB8AC3E}">
        <p14:creationId xmlns:p14="http://schemas.microsoft.com/office/powerpoint/2010/main" val="1891450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dirty="0"/>
              <a:t>Avaliação dos indivíduos em problema de minimização: Aptidão como </a:t>
            </a:r>
            <a:r>
              <a:rPr lang="pt-BR" altLang="pt-BR" sz="2800"/>
              <a:t>função </a:t>
            </a:r>
            <a:r>
              <a:rPr lang="pt-BR" altLang="pt-BR" sz="2800" smtClean="0"/>
              <a:t>escala</a:t>
            </a:r>
            <a:endParaRPr lang="pt-BR" altLang="pt-BR" sz="2000" dirty="0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658938" y="5661025"/>
            <a:ext cx="6713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1990725" y="2276475"/>
            <a:ext cx="0" cy="393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187700" y="2708275"/>
            <a:ext cx="3055938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321050" y="2852738"/>
            <a:ext cx="0" cy="28082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711825" y="4795838"/>
            <a:ext cx="0" cy="8651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1990725" y="2852738"/>
            <a:ext cx="133032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1990725" y="4795838"/>
            <a:ext cx="37211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054350" y="5661025"/>
            <a:ext cx="79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2400">
                <a:latin typeface="Times New Roman" pitchFamily="18" charset="0"/>
              </a:rPr>
              <a:t>min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381625" y="5661025"/>
            <a:ext cx="79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2400">
                <a:latin typeface="Times New Roman" pitchFamily="18" charset="0"/>
              </a:rPr>
              <a:t>max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598964" y="4551511"/>
            <a:ext cx="596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2400" dirty="0">
                <a:latin typeface="Times New Roman" pitchFamily="18" charset="0"/>
                <a:sym typeface="Symbol" panose="05050102010706020507" pitchFamily="18" charset="2"/>
              </a:rPr>
              <a:t></a:t>
            </a:r>
            <a:endParaRPr lang="pt-BR" altLang="pt-BR" sz="2400" dirty="0">
              <a:latin typeface="Times New Roman" pitchFamily="18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1567752" y="2636838"/>
            <a:ext cx="4839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2400" dirty="0">
                <a:latin typeface="Times New Roman" pitchFamily="18" charset="0"/>
                <a:sym typeface="Symbol" panose="05050102010706020507" pitchFamily="18" charset="2"/>
              </a:rPr>
              <a:t></a:t>
            </a:r>
            <a:endParaRPr lang="pt-BR" altLang="pt-BR" sz="2400" dirty="0">
              <a:latin typeface="Times New Roman" pitchFamily="18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917950" y="5661025"/>
            <a:ext cx="798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pt-BR" altLang="pt-BR" sz="2400">
                <a:latin typeface="Times New Roman" pitchFamily="18" charset="0"/>
              </a:rPr>
              <a:t>x</a:t>
            </a: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flipV="1">
            <a:off x="4049713" y="3429000"/>
            <a:ext cx="0" cy="2232025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>
            <a:off x="1990725" y="3429000"/>
            <a:ext cx="20589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4644008" y="3284984"/>
                <a:ext cx="3728467" cy="406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𝑓𝑎𝑝𝑡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num>
                      <m:den>
                        <m:func>
                          <m:func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pt-BR" b="0" i="0" smtClean="0"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</m:func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func>
                          <m:func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max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t-BR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pt-BR"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r>
                              <m:rPr>
                                <m:sty m:val="p"/>
                              </m:rPr>
                              <a:rPr lang="pt-BR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</m:func>
                      </m:den>
                    </m:f>
                  </m:oMath>
                </a14:m>
                <a:r>
                  <a:rPr lang="pt-BR" dirty="0"/>
                  <a:t>  </a:t>
                </a:r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284984"/>
                <a:ext cx="3728467" cy="406971"/>
              </a:xfrm>
              <a:prstGeom prst="rect">
                <a:avLst/>
              </a:prstGeom>
              <a:blipFill rotWithShape="0">
                <a:blip r:embed="rId3"/>
                <a:stretch>
                  <a:fillRect l="-2946" t="-2985" b="-1791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988628" y="3290500"/>
                <a:ext cx="867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𝑓𝑎𝑝𝑡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628" y="3290500"/>
                <a:ext cx="86703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8451" r="-9155" b="-3777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/>
              <p:cNvSpPr txBox="1"/>
              <p:nvPr/>
            </p:nvSpPr>
            <p:spPr>
              <a:xfrm>
                <a:off x="4572000" y="2116583"/>
                <a:ext cx="2460417" cy="880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pt-BR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𝑓𝑎𝑝𝑡</m:t>
                                </m:r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pt-BR" b="0" i="0" smtClean="0"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e>
                              <m:e>
                                <m:r>
                                  <a:rPr lang="pt-B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e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pt-BR" b="0" i="0" smtClean="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e>
                                <m:r>
                                  <a:rPr lang="pt-B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e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16583"/>
                <a:ext cx="2460417" cy="88036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Fase de seleção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t-BR" altLang="pt-BR" i="1" dirty="0" err="1"/>
              <a:t>Binary</a:t>
            </a:r>
            <a:r>
              <a:rPr lang="pt-BR" altLang="pt-BR" i="1" dirty="0"/>
              <a:t> </a:t>
            </a:r>
            <a:r>
              <a:rPr lang="pt-BR" altLang="pt-BR" i="1" dirty="0" err="1"/>
              <a:t>tournament</a:t>
            </a:r>
            <a:r>
              <a:rPr lang="pt-BR" altLang="pt-BR" i="1" dirty="0"/>
              <a:t> </a:t>
            </a:r>
            <a:r>
              <a:rPr lang="pt-BR" altLang="pt-BR" i="1" dirty="0" err="1"/>
              <a:t>selection</a:t>
            </a:r>
            <a:r>
              <a:rPr lang="pt-BR" altLang="pt-BR" dirty="0"/>
              <a:t>:</a:t>
            </a:r>
          </a:p>
          <a:p>
            <a:pPr marL="742950" lvl="1" indent="-285750" eaLnBrk="1" hangingPunct="1">
              <a:lnSpc>
                <a:spcPct val="90000"/>
              </a:lnSpc>
              <a:buFontTx/>
              <a:buChar char="•"/>
            </a:pPr>
            <a:r>
              <a:rPr lang="pt-BR" altLang="pt-BR" sz="2400" dirty="0"/>
              <a:t>Selecionar dois indivíduos aleatoriamente</a:t>
            </a:r>
          </a:p>
          <a:p>
            <a:pPr marL="742950" lvl="1" indent="-285750" eaLnBrk="1" hangingPunct="1">
              <a:lnSpc>
                <a:spcPct val="90000"/>
              </a:lnSpc>
              <a:buFontTx/>
              <a:buChar char="•"/>
            </a:pPr>
            <a:r>
              <a:rPr lang="pt-BR" altLang="pt-BR" sz="2400" dirty="0"/>
              <a:t>O primeiro pai é o indivíduo com maior aptidão</a:t>
            </a:r>
          </a:p>
          <a:p>
            <a:pPr marL="742950" lvl="1" indent="-285750" eaLnBrk="1" hangingPunct="1">
              <a:lnSpc>
                <a:spcPct val="90000"/>
              </a:lnSpc>
              <a:buFontTx/>
              <a:buChar char="•"/>
            </a:pPr>
            <a:r>
              <a:rPr lang="pt-BR" altLang="pt-BR" sz="2400" dirty="0"/>
              <a:t>Selecionar, aleatoriamente, outros dois pais</a:t>
            </a:r>
          </a:p>
          <a:p>
            <a:pPr marL="742950" lvl="1" indent="-285750" eaLnBrk="1" hangingPunct="1">
              <a:lnSpc>
                <a:spcPct val="90000"/>
              </a:lnSpc>
              <a:buFontTx/>
              <a:buChar char="•"/>
            </a:pPr>
            <a:r>
              <a:rPr lang="pt-BR" altLang="pt-BR" sz="2400" dirty="0"/>
              <a:t>O segundo pai é o indivíduo com maior aptidão nessa nova seleção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t-BR" altLang="pt-BR" dirty="0"/>
              <a:t>Torneio </a:t>
            </a:r>
            <a:r>
              <a:rPr lang="pt-BR" altLang="pt-BR" i="1" dirty="0" err="1"/>
              <a:t>n</a:t>
            </a:r>
            <a:r>
              <a:rPr lang="pt-BR" altLang="pt-BR" dirty="0" err="1"/>
              <a:t>-ário</a:t>
            </a:r>
            <a:r>
              <a:rPr lang="pt-BR" altLang="pt-BR" dirty="0"/>
              <a:t> (n ≥ 3)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t-BR" altLang="pt-BR" dirty="0"/>
              <a:t>Aleatório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t-BR" altLang="pt-BR" dirty="0"/>
              <a:t>Roleta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pt-BR" altLang="pt-BR" dirty="0"/>
              <a:t>Os indivíduos são escolhidos proporcionalmente à sua aptidão</a:t>
            </a:r>
          </a:p>
          <a:p>
            <a:pPr marL="742950" lvl="1" indent="-285750" eaLnBrk="1" hangingPunct="1">
              <a:lnSpc>
                <a:spcPct val="90000"/>
              </a:lnSpc>
              <a:buFontTx/>
              <a:buChar char="•"/>
            </a:pPr>
            <a:endParaRPr lang="pt-BR" alt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Fase de seleção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7543800" cy="4411662"/>
          </a:xfrm>
        </p:spPr>
        <p:txBody>
          <a:bodyPr/>
          <a:lstStyle/>
          <a:p>
            <a:pPr algn="just"/>
            <a:r>
              <a:rPr lang="pt-BR" b="1" dirty="0"/>
              <a:t>Deve haver equilíbrio entre pressão seletiva e diversidade</a:t>
            </a:r>
          </a:p>
          <a:p>
            <a:pPr algn="just"/>
            <a:r>
              <a:rPr lang="pt-BR" b="1" dirty="0"/>
              <a:t>Pressão Seletiva: </a:t>
            </a:r>
            <a:r>
              <a:rPr lang="pt-BR" dirty="0"/>
              <a:t>grau com que os melhores indivíduos são favorecidos</a:t>
            </a:r>
          </a:p>
          <a:p>
            <a:pPr lvl="1" algn="just"/>
            <a:r>
              <a:rPr lang="pt-BR" dirty="0"/>
              <a:t>Influencia a taxa de convergência do AG</a:t>
            </a:r>
          </a:p>
          <a:p>
            <a:pPr lvl="1" algn="just"/>
            <a:r>
              <a:rPr lang="pt-BR" dirty="0"/>
              <a:t>Pressão muito baixa</a:t>
            </a:r>
          </a:p>
          <a:p>
            <a:pPr lvl="2" algn="just"/>
            <a:r>
              <a:rPr lang="pt-BR" dirty="0"/>
              <a:t>Taxa de convergência lenta</a:t>
            </a:r>
          </a:p>
          <a:p>
            <a:pPr lvl="1" algn="just"/>
            <a:r>
              <a:rPr lang="pt-BR" dirty="0"/>
              <a:t>Pressão muito alta</a:t>
            </a:r>
          </a:p>
          <a:p>
            <a:pPr lvl="2" algn="just"/>
            <a:r>
              <a:rPr lang="pt-BR" dirty="0"/>
              <a:t>Convergência prematura</a:t>
            </a:r>
          </a:p>
          <a:p>
            <a:pPr marL="742950" lvl="1" indent="-285750" eaLnBrk="1" hangingPunct="1">
              <a:lnSpc>
                <a:spcPct val="90000"/>
              </a:lnSpc>
              <a:buFontTx/>
              <a:buChar char="•"/>
            </a:pP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15462062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Fase de reprodução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pt-BR" altLang="pt-BR"/>
              <a:t>Dois ou mais cromossomos passam por um processo de mutação e/ou recombinação (</a:t>
            </a:r>
            <a:r>
              <a:rPr lang="pt-BR" altLang="pt-BR" i="1"/>
              <a:t>crossover</a:t>
            </a:r>
            <a:r>
              <a:rPr lang="pt-BR" altLang="pt-BR"/>
              <a:t>) para gerar novos cromossomos filhos (</a:t>
            </a:r>
            <a:r>
              <a:rPr lang="pt-BR" altLang="pt-BR" i="1"/>
              <a:t>offsprings</a:t>
            </a:r>
            <a:r>
              <a:rPr lang="pt-BR" altLang="pt-BR"/>
              <a:t>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Fase de reprodução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pt-BR" altLang="pt-BR" sz="2600" dirty="0"/>
              <a:t>Operador crossover clássico (</a:t>
            </a:r>
            <a:r>
              <a:rPr lang="pt-BR" altLang="pt-BR" sz="2600" dirty="0" err="1"/>
              <a:t>one</a:t>
            </a:r>
            <a:r>
              <a:rPr lang="pt-BR" altLang="pt-BR" sz="2600" dirty="0"/>
              <a:t> point crossover):</a:t>
            </a:r>
          </a:p>
          <a:p>
            <a:pPr eaLnBrk="1" hangingPunct="1">
              <a:buFontTx/>
              <a:buChar char="•"/>
            </a:pPr>
            <a:r>
              <a:rPr lang="pt-BR" altLang="pt-BR" sz="2600" dirty="0"/>
              <a:t>Descendentes são formados a partir da reunião de segmentos de cada pai</a:t>
            </a:r>
          </a:p>
          <a:p>
            <a:pPr algn="ctr" eaLnBrk="1" hangingPunct="1">
              <a:buFontTx/>
              <a:buNone/>
            </a:pPr>
            <a:r>
              <a:rPr lang="pt-BR" altLang="pt-BR" sz="2600" dirty="0"/>
              <a:t>p</a:t>
            </a:r>
            <a:r>
              <a:rPr lang="pt-BR" altLang="pt-BR" sz="2600" baseline="-25000" dirty="0"/>
              <a:t>1</a:t>
            </a:r>
            <a:r>
              <a:rPr lang="pt-BR" altLang="pt-BR" sz="2600" dirty="0"/>
              <a:t> = ( </a:t>
            </a:r>
            <a:r>
              <a:rPr lang="pt-BR" altLang="pt-BR" sz="2600" dirty="0">
                <a:solidFill>
                  <a:srgbClr val="0070C0"/>
                </a:solidFill>
              </a:rPr>
              <a:t>0 1 1 </a:t>
            </a:r>
            <a:r>
              <a:rPr lang="pt-BR" altLang="pt-BR" sz="2600" dirty="0">
                <a:solidFill>
                  <a:srgbClr val="FF0000"/>
                </a:solidFill>
              </a:rPr>
              <a:t>|</a:t>
            </a:r>
            <a:r>
              <a:rPr lang="pt-BR" altLang="pt-BR" sz="2600" dirty="0"/>
              <a:t> </a:t>
            </a:r>
            <a:r>
              <a:rPr lang="pt-BR" altLang="pt-BR" sz="2600" dirty="0">
                <a:solidFill>
                  <a:srgbClr val="66FF33"/>
                </a:solidFill>
              </a:rPr>
              <a:t>1 0 0</a:t>
            </a:r>
            <a:r>
              <a:rPr lang="pt-BR" altLang="pt-BR" sz="2600" dirty="0"/>
              <a:t> )</a:t>
            </a:r>
          </a:p>
          <a:p>
            <a:pPr algn="ctr" eaLnBrk="1" hangingPunct="1">
              <a:buFontTx/>
              <a:buNone/>
            </a:pPr>
            <a:r>
              <a:rPr lang="pt-BR" altLang="pt-BR" sz="2600" dirty="0"/>
              <a:t>p</a:t>
            </a:r>
            <a:r>
              <a:rPr lang="pt-BR" altLang="pt-BR" sz="2600" baseline="-25000" dirty="0"/>
              <a:t>2</a:t>
            </a:r>
            <a:r>
              <a:rPr lang="pt-BR" altLang="pt-BR" sz="2600" dirty="0"/>
              <a:t> = ( 1 0 1 </a:t>
            </a:r>
            <a:r>
              <a:rPr lang="pt-BR" altLang="pt-BR" sz="2600" dirty="0">
                <a:solidFill>
                  <a:srgbClr val="FF0000"/>
                </a:solidFill>
              </a:rPr>
              <a:t>|</a:t>
            </a:r>
            <a:r>
              <a:rPr lang="pt-BR" altLang="pt-BR" sz="2600" dirty="0"/>
              <a:t> </a:t>
            </a:r>
            <a:r>
              <a:rPr lang="pt-BR" altLang="pt-BR" sz="2600" dirty="0">
                <a:solidFill>
                  <a:srgbClr val="996633"/>
                </a:solidFill>
              </a:rPr>
              <a:t>0 1 0</a:t>
            </a:r>
            <a:r>
              <a:rPr lang="pt-BR" altLang="pt-BR" sz="2600" dirty="0"/>
              <a:t> )</a:t>
            </a:r>
          </a:p>
          <a:p>
            <a:pPr algn="ctr" eaLnBrk="1" hangingPunct="1">
              <a:buFontTx/>
              <a:buNone/>
            </a:pPr>
            <a:r>
              <a:rPr lang="pt-BR" altLang="pt-BR" sz="2600" dirty="0">
                <a:sym typeface="Symbol" pitchFamily="18" charset="2"/>
              </a:rPr>
              <a:t>       </a:t>
            </a:r>
            <a:r>
              <a:rPr lang="pt-BR" altLang="pt-BR" sz="2600" b="1" dirty="0">
                <a:solidFill>
                  <a:srgbClr val="FF0000"/>
                </a:solidFill>
                <a:sym typeface="Symbol" pitchFamily="18" charset="2"/>
              </a:rPr>
              <a:t></a:t>
            </a:r>
          </a:p>
          <a:p>
            <a:pPr algn="ctr" eaLnBrk="1" hangingPunct="1">
              <a:buFontTx/>
              <a:buNone/>
            </a:pPr>
            <a:r>
              <a:rPr lang="pt-BR" altLang="pt-BR" sz="2600" dirty="0"/>
              <a:t>O</a:t>
            </a:r>
            <a:r>
              <a:rPr lang="pt-BR" altLang="pt-BR" sz="2600" baseline="-25000" dirty="0"/>
              <a:t>1</a:t>
            </a:r>
            <a:r>
              <a:rPr lang="pt-BR" altLang="pt-BR" sz="2600" dirty="0"/>
              <a:t> </a:t>
            </a:r>
            <a:r>
              <a:rPr lang="pt-BR" altLang="pt-BR" sz="2600"/>
              <a:t>= ( </a:t>
            </a:r>
            <a:r>
              <a:rPr lang="pt-BR" altLang="pt-BR" sz="2600">
                <a:solidFill>
                  <a:srgbClr val="0070C0"/>
                </a:solidFill>
              </a:rPr>
              <a:t>0 1 1</a:t>
            </a:r>
            <a:r>
              <a:rPr lang="pt-BR" altLang="pt-BR" sz="2600"/>
              <a:t> </a:t>
            </a:r>
            <a:r>
              <a:rPr lang="pt-BR" altLang="pt-BR" sz="2600" dirty="0">
                <a:solidFill>
                  <a:srgbClr val="FF0000"/>
                </a:solidFill>
              </a:rPr>
              <a:t>|</a:t>
            </a:r>
            <a:r>
              <a:rPr lang="pt-BR" altLang="pt-BR" sz="2600" dirty="0"/>
              <a:t> </a:t>
            </a:r>
            <a:r>
              <a:rPr lang="pt-BR" altLang="pt-BR" sz="2600" dirty="0">
                <a:solidFill>
                  <a:srgbClr val="996633"/>
                </a:solidFill>
              </a:rPr>
              <a:t>0 1 0</a:t>
            </a:r>
            <a:r>
              <a:rPr lang="pt-BR" altLang="pt-BR" sz="2600" dirty="0"/>
              <a:t> )</a:t>
            </a:r>
          </a:p>
          <a:p>
            <a:pPr algn="ctr" eaLnBrk="1" hangingPunct="1">
              <a:buFontTx/>
              <a:buNone/>
            </a:pPr>
            <a:r>
              <a:rPr lang="pt-BR" altLang="pt-BR" sz="2600" dirty="0"/>
              <a:t>O</a:t>
            </a:r>
            <a:r>
              <a:rPr lang="pt-BR" altLang="pt-BR" sz="2600" baseline="-25000" dirty="0"/>
              <a:t>2</a:t>
            </a:r>
            <a:r>
              <a:rPr lang="pt-BR" altLang="pt-BR" sz="2600" dirty="0"/>
              <a:t> = ( 1 0 1 </a:t>
            </a:r>
            <a:r>
              <a:rPr lang="pt-BR" altLang="pt-BR" sz="2600" dirty="0">
                <a:solidFill>
                  <a:srgbClr val="FF0000"/>
                </a:solidFill>
              </a:rPr>
              <a:t>|</a:t>
            </a:r>
            <a:r>
              <a:rPr lang="pt-BR" altLang="pt-BR" sz="2600" dirty="0"/>
              <a:t> </a:t>
            </a:r>
            <a:r>
              <a:rPr lang="pt-BR" altLang="pt-BR" sz="2600" dirty="0">
                <a:solidFill>
                  <a:srgbClr val="66FF33"/>
                </a:solidFill>
              </a:rPr>
              <a:t>1 0 0</a:t>
            </a:r>
            <a:r>
              <a:rPr lang="pt-BR" altLang="pt-BR" sz="2600" dirty="0"/>
              <a:t> 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Fase de reprodução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pt-BR" altLang="pt-BR"/>
              <a:t>Operador mutação clássico</a:t>
            </a:r>
          </a:p>
          <a:p>
            <a:pPr algn="ctr" eaLnBrk="1" hangingPunct="1">
              <a:buFontTx/>
              <a:buNone/>
            </a:pPr>
            <a:r>
              <a:rPr lang="pt-BR" altLang="pt-BR"/>
              <a:t>p = ( 0 1 </a:t>
            </a:r>
            <a:r>
              <a:rPr lang="pt-BR" altLang="pt-BR">
                <a:solidFill>
                  <a:srgbClr val="FF0000"/>
                </a:solidFill>
              </a:rPr>
              <a:t>0</a:t>
            </a:r>
            <a:r>
              <a:rPr lang="pt-BR" altLang="pt-BR"/>
              <a:t> 1 )</a:t>
            </a:r>
          </a:p>
          <a:p>
            <a:pPr algn="ctr" eaLnBrk="1" hangingPunct="1">
              <a:buFontTx/>
              <a:buNone/>
            </a:pPr>
            <a:r>
              <a:rPr lang="pt-BR" altLang="pt-BR">
                <a:sym typeface="Symbol" pitchFamily="18" charset="2"/>
              </a:rPr>
              <a:t>         </a:t>
            </a:r>
            <a:r>
              <a:rPr lang="pt-BR" altLang="pt-BR" b="1">
                <a:solidFill>
                  <a:srgbClr val="FF0000"/>
                </a:solidFill>
                <a:sym typeface="Symbol" pitchFamily="18" charset="2"/>
              </a:rPr>
              <a:t></a:t>
            </a:r>
          </a:p>
          <a:p>
            <a:pPr algn="ctr" eaLnBrk="1" hangingPunct="1">
              <a:buFontTx/>
              <a:buNone/>
            </a:pPr>
            <a:r>
              <a:rPr lang="pt-BR" altLang="pt-BR"/>
              <a:t>p = ( 0 1 </a:t>
            </a:r>
            <a:r>
              <a:rPr lang="pt-BR" altLang="pt-BR">
                <a:solidFill>
                  <a:srgbClr val="FF0000"/>
                </a:solidFill>
              </a:rPr>
              <a:t>1</a:t>
            </a:r>
            <a:r>
              <a:rPr lang="pt-BR" altLang="pt-BR"/>
              <a:t> 1 )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Exemplo de operador </a:t>
            </a:r>
            <a:r>
              <a:rPr lang="pt-BR" altLang="pt-BR" i="1"/>
              <a:t>crossover</a:t>
            </a:r>
            <a:r>
              <a:rPr lang="pt-BR" altLang="pt-BR"/>
              <a:t> para o PCV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Operador OX</a:t>
            </a:r>
          </a:p>
          <a:p>
            <a:pPr marL="742950" lvl="1" indent="-285750" eaLnBrk="1" hangingPunct="1"/>
            <a:r>
              <a:rPr lang="pt-BR" altLang="pt-BR"/>
              <a:t>Operador crossover de dois pontos de corte</a:t>
            </a:r>
          </a:p>
          <a:p>
            <a:pPr marL="742950" lvl="1" indent="-285750" eaLnBrk="1" hangingPunct="1"/>
            <a:r>
              <a:rPr lang="pt-BR" altLang="pt-BR"/>
              <a:t>Cruzamento entre os pais geram dois filhos</a:t>
            </a:r>
          </a:p>
          <a:p>
            <a:pPr marL="742950" lvl="1" indent="-285750" eaLnBrk="1" hangingPunct="1"/>
            <a:r>
              <a:rPr lang="pt-BR" altLang="pt-BR"/>
              <a:t>Filhos herdam a ordem de visita dos pais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Operador OX para o PCV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1</a:t>
            </a:r>
            <a:r>
              <a:rPr lang="pt-BR" altLang="pt-BR"/>
              <a:t> = (6 3 8 | 2 4 1 | 5 7 9)</a:t>
            </a:r>
          </a:p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2</a:t>
            </a:r>
            <a:r>
              <a:rPr lang="pt-BR" altLang="pt-BR"/>
              <a:t> = (1 2 7 | 4 6 5 | 8 9 3)</a:t>
            </a:r>
          </a:p>
          <a:p>
            <a:pPr eaLnBrk="1" hangingPunct="1"/>
            <a:endParaRPr lang="pt-BR" altLang="pt-BR"/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x x x)</a:t>
            </a:r>
          </a:p>
          <a:p>
            <a:pPr eaLnBrk="1" hangingPunct="1"/>
            <a:r>
              <a:rPr lang="pt-BR" altLang="pt-BR" sz="2600"/>
              <a:t>Ordem de visita de p</a:t>
            </a:r>
            <a:r>
              <a:rPr lang="pt-BR" altLang="pt-BR" sz="2600" baseline="-25000"/>
              <a:t>2</a:t>
            </a:r>
            <a:r>
              <a:rPr lang="pt-BR" altLang="pt-BR"/>
              <a:t> = {8,9,3,1,2,7,4,6,5}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Operador OX para o PCV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1</a:t>
            </a:r>
            <a:r>
              <a:rPr lang="pt-BR" altLang="pt-BR"/>
              <a:t> = (6 3 8 | 2 4 1 | 5 7 9)</a:t>
            </a:r>
          </a:p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2</a:t>
            </a:r>
            <a:r>
              <a:rPr lang="pt-BR" altLang="pt-BR"/>
              <a:t> = (1 2 7 | 4 6 5 | 8 9 3)</a:t>
            </a:r>
          </a:p>
          <a:p>
            <a:pPr eaLnBrk="1" hangingPunct="1"/>
            <a:endParaRPr lang="pt-BR" altLang="pt-BR"/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x x x)</a:t>
            </a:r>
          </a:p>
          <a:p>
            <a:pPr eaLnBrk="1" hangingPunct="1"/>
            <a:r>
              <a:rPr lang="pt-BR" altLang="pt-BR" sz="2600"/>
              <a:t>Ordem de visita de p</a:t>
            </a:r>
            <a:r>
              <a:rPr lang="pt-BR" altLang="pt-BR" sz="2600" baseline="-25000"/>
              <a:t>2</a:t>
            </a:r>
            <a:r>
              <a:rPr lang="pt-BR" altLang="pt-BR"/>
              <a:t> = {8,9,3,1,2,7,4,6,5}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V="1">
            <a:off x="55086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V="1">
            <a:off x="58674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flipV="1">
            <a:off x="6516688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Algoritmos Genéticos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Método de busca populacional</a:t>
            </a:r>
          </a:p>
          <a:p>
            <a:pPr lvl="1"/>
            <a:r>
              <a:rPr lang="pt-BR" dirty="0"/>
              <a:t>Parte-se de um conjunto de soluções</a:t>
            </a:r>
          </a:p>
          <a:p>
            <a:pPr lvl="1"/>
            <a:r>
              <a:rPr lang="pt-BR" dirty="0"/>
              <a:t>Periodicamente (a cada geração) aplicam-se operadores sobre essas soluções</a:t>
            </a:r>
          </a:p>
          <a:p>
            <a:pPr lvl="1"/>
            <a:r>
              <a:rPr lang="pt-BR" dirty="0"/>
              <a:t>O objetivo é melhorar a qualidade dessas soluções</a:t>
            </a:r>
          </a:p>
          <a:p>
            <a:r>
              <a:rPr lang="pt-BR" dirty="0"/>
              <a:t>Desenvolvido por John </a:t>
            </a:r>
            <a:r>
              <a:rPr lang="pt-BR" dirty="0" err="1"/>
              <a:t>Holland</a:t>
            </a:r>
            <a:r>
              <a:rPr lang="pt-BR" dirty="0"/>
              <a:t> e equipe em 1975</a:t>
            </a:r>
          </a:p>
          <a:p>
            <a:pPr lvl="1"/>
            <a:r>
              <a:rPr lang="pt-BR" dirty="0"/>
              <a:t>Popularizado por David Goldberg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226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Operador OX para o PCV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1</a:t>
            </a:r>
            <a:r>
              <a:rPr lang="pt-BR" altLang="pt-BR"/>
              <a:t> = (6 3 8 | 2 4 1 | 5 7 9)</a:t>
            </a:r>
          </a:p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2</a:t>
            </a:r>
            <a:r>
              <a:rPr lang="pt-BR" altLang="pt-BR"/>
              <a:t> = (1 2 7 | 4 6 5 | 8 9 3)</a:t>
            </a:r>
          </a:p>
          <a:p>
            <a:pPr eaLnBrk="1" hangingPunct="1"/>
            <a:endParaRPr lang="pt-BR" altLang="pt-BR"/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x x x)</a:t>
            </a:r>
          </a:p>
          <a:p>
            <a:pPr eaLnBrk="1" hangingPunct="1"/>
            <a:r>
              <a:rPr lang="pt-BR" altLang="pt-BR" sz="2600"/>
              <a:t>Ordem de visita de p</a:t>
            </a:r>
            <a:r>
              <a:rPr lang="pt-BR" altLang="pt-BR" sz="2600" baseline="-25000"/>
              <a:t>2</a:t>
            </a:r>
            <a:r>
              <a:rPr lang="pt-BR" altLang="pt-BR"/>
              <a:t> = {8,9,3,1,2,7,4,6,5}</a:t>
            </a:r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8 x x)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V="1">
            <a:off x="55086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V="1">
            <a:off x="58674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V="1">
            <a:off x="6516688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Operador OX para o PCV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1</a:t>
            </a:r>
            <a:r>
              <a:rPr lang="pt-BR" altLang="pt-BR"/>
              <a:t> = (6 3 8 | 2 4 1 | 5 7 9)</a:t>
            </a:r>
          </a:p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2</a:t>
            </a:r>
            <a:r>
              <a:rPr lang="pt-BR" altLang="pt-BR"/>
              <a:t> = (1 2 7 | 4 6 5 | 8 9 3)</a:t>
            </a:r>
          </a:p>
          <a:p>
            <a:pPr eaLnBrk="1" hangingPunct="1"/>
            <a:endParaRPr lang="pt-BR" altLang="pt-BR"/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x x x)</a:t>
            </a:r>
          </a:p>
          <a:p>
            <a:pPr eaLnBrk="1" hangingPunct="1"/>
            <a:r>
              <a:rPr lang="pt-BR" altLang="pt-BR" sz="2600"/>
              <a:t>Ordem de visita de p</a:t>
            </a:r>
            <a:r>
              <a:rPr lang="pt-BR" altLang="pt-BR" sz="2600" baseline="-25000"/>
              <a:t>2</a:t>
            </a:r>
            <a:r>
              <a:rPr lang="pt-BR" altLang="pt-BR"/>
              <a:t> = {8,9,3,1,2,7,4,6,5}</a:t>
            </a:r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8 9 x)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V="1">
            <a:off x="55086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58674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V="1">
            <a:off x="6516688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45720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Operador OX para o PCV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1</a:t>
            </a:r>
            <a:r>
              <a:rPr lang="pt-BR" altLang="pt-BR"/>
              <a:t> = (6 3 8 | 2 4 1 | 5 7 9)</a:t>
            </a:r>
          </a:p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2</a:t>
            </a:r>
            <a:r>
              <a:rPr lang="pt-BR" altLang="pt-BR"/>
              <a:t> = (1 2 7 | 4 6 5 | 8 9 3)</a:t>
            </a:r>
          </a:p>
          <a:p>
            <a:pPr eaLnBrk="1" hangingPunct="1"/>
            <a:endParaRPr lang="pt-BR" altLang="pt-BR"/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x x x)</a:t>
            </a:r>
          </a:p>
          <a:p>
            <a:pPr eaLnBrk="1" hangingPunct="1"/>
            <a:r>
              <a:rPr lang="pt-BR" altLang="pt-BR" sz="2600"/>
              <a:t>Ordem de visita de p</a:t>
            </a:r>
            <a:r>
              <a:rPr lang="pt-BR" altLang="pt-BR" sz="2600" baseline="-25000"/>
              <a:t>2</a:t>
            </a:r>
            <a:r>
              <a:rPr lang="pt-BR" altLang="pt-BR"/>
              <a:t> = {8,9,3,1,2,7,4,6,5}</a:t>
            </a:r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8 9 3)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V="1">
            <a:off x="55086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V="1">
            <a:off x="58674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V="1">
            <a:off x="6516688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 flipV="1">
            <a:off x="45720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 flipV="1">
            <a:off x="4859338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Operador OX para o PCV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1</a:t>
            </a:r>
            <a:r>
              <a:rPr lang="pt-BR" altLang="pt-BR"/>
              <a:t> = (6 3 8 | 2 4 1 | 5 7 9)</a:t>
            </a:r>
          </a:p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2</a:t>
            </a:r>
            <a:r>
              <a:rPr lang="pt-BR" altLang="pt-BR"/>
              <a:t> = (1 2 7 | 4 6 5 | 8 9 3)</a:t>
            </a:r>
          </a:p>
          <a:p>
            <a:pPr eaLnBrk="1" hangingPunct="1"/>
            <a:endParaRPr lang="pt-BR" altLang="pt-BR"/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x x x)</a:t>
            </a:r>
          </a:p>
          <a:p>
            <a:pPr eaLnBrk="1" hangingPunct="1"/>
            <a:r>
              <a:rPr lang="pt-BR" altLang="pt-BR" sz="2600"/>
              <a:t>Ordem de visita de p</a:t>
            </a:r>
            <a:r>
              <a:rPr lang="pt-BR" altLang="pt-BR" sz="2600" baseline="-25000"/>
              <a:t>2</a:t>
            </a:r>
            <a:r>
              <a:rPr lang="pt-BR" altLang="pt-BR"/>
              <a:t> = {8,9,3,1,2,7,4,6,5}</a:t>
            </a:r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(7 x x | 2 4 1 | 8 9 3)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 flipV="1">
            <a:off x="55086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 flipV="1">
            <a:off x="58515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V="1">
            <a:off x="64992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V="1">
            <a:off x="45720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 flipV="1">
            <a:off x="4859338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52038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Operador OX para o PCV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1</a:t>
            </a:r>
            <a:r>
              <a:rPr lang="pt-BR" altLang="pt-BR"/>
              <a:t> = (6 3 8 | 2 4 1 | 5 7 9)</a:t>
            </a:r>
          </a:p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2</a:t>
            </a:r>
            <a:r>
              <a:rPr lang="pt-BR" altLang="pt-BR"/>
              <a:t> = (1 2 7 | 4 6 5 | 8 9 3)</a:t>
            </a:r>
          </a:p>
          <a:p>
            <a:pPr eaLnBrk="1" hangingPunct="1"/>
            <a:endParaRPr lang="pt-BR" altLang="pt-BR"/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x x x)</a:t>
            </a:r>
          </a:p>
          <a:p>
            <a:pPr eaLnBrk="1" hangingPunct="1"/>
            <a:r>
              <a:rPr lang="pt-BR" altLang="pt-BR" sz="2600"/>
              <a:t>Ordem de visita de p</a:t>
            </a:r>
            <a:r>
              <a:rPr lang="pt-BR" altLang="pt-BR" sz="2600" baseline="-25000"/>
              <a:t>2</a:t>
            </a:r>
            <a:r>
              <a:rPr lang="pt-BR" altLang="pt-BR"/>
              <a:t> = {8,9,3,1,2,7,4,6,5}</a:t>
            </a:r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(7 6 x | 2 4 1 | 8 9 3)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55086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58674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V="1">
            <a:off x="64992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45720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V="1">
            <a:off x="4859338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 flipV="1">
            <a:off x="52038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6138863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Operador OX para o PCV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1</a:t>
            </a:r>
            <a:r>
              <a:rPr lang="pt-BR" altLang="pt-BR"/>
              <a:t> = (6 3 8 | 2 4 1 | 5 7 9)</a:t>
            </a:r>
          </a:p>
          <a:p>
            <a:pPr eaLnBrk="1" hangingPunct="1"/>
            <a:r>
              <a:rPr lang="pt-BR" altLang="pt-BR"/>
              <a:t>p</a:t>
            </a:r>
            <a:r>
              <a:rPr lang="pt-BR" altLang="pt-BR" baseline="-25000"/>
              <a:t>2</a:t>
            </a:r>
            <a:r>
              <a:rPr lang="pt-BR" altLang="pt-BR"/>
              <a:t> = (1 2 7 | 4 6 5 | 8 9 3)</a:t>
            </a:r>
          </a:p>
          <a:p>
            <a:pPr eaLnBrk="1" hangingPunct="1"/>
            <a:endParaRPr lang="pt-BR" altLang="pt-BR"/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(x x x | 2 4 1 | x x x)</a:t>
            </a:r>
          </a:p>
          <a:p>
            <a:pPr eaLnBrk="1" hangingPunct="1"/>
            <a:r>
              <a:rPr lang="pt-BR" altLang="pt-BR" sz="2600"/>
              <a:t>Ordem de visita de p</a:t>
            </a:r>
            <a:r>
              <a:rPr lang="pt-BR" altLang="pt-BR" sz="2600" baseline="-25000"/>
              <a:t>2</a:t>
            </a:r>
            <a:r>
              <a:rPr lang="pt-BR" altLang="pt-BR"/>
              <a:t> = {8,9,3,1,2,7,4,6,5}</a:t>
            </a:r>
          </a:p>
          <a:p>
            <a:pPr eaLnBrk="1" hangingPunct="1"/>
            <a:r>
              <a:rPr lang="pt-BR" altLang="pt-BR"/>
              <a:t>f</a:t>
            </a:r>
            <a:r>
              <a:rPr lang="pt-BR" altLang="pt-BR" baseline="-25000"/>
              <a:t>1</a:t>
            </a:r>
            <a:r>
              <a:rPr lang="pt-BR" altLang="pt-BR"/>
              <a:t> = (7 6 5 | 2 4 1 | 8 9 3)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 flipV="1">
            <a:off x="55086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 flipV="1">
            <a:off x="5795963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 flipV="1">
            <a:off x="6516688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V="1">
            <a:off x="45720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4859338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V="1">
            <a:off x="5219700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V="1">
            <a:off x="6138863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V="1">
            <a:off x="6804025" y="40386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Exemplo de operador de mutação para o PCV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7715200" cy="4411662"/>
          </a:xfrm>
        </p:spPr>
        <p:txBody>
          <a:bodyPr/>
          <a:lstStyle/>
          <a:p>
            <a:pPr eaLnBrk="1" hangingPunct="1"/>
            <a:r>
              <a:rPr lang="pt-BR" altLang="pt-BR" dirty="0"/>
              <a:t>Troca da ordem de visita entre duas cidades:</a:t>
            </a:r>
          </a:p>
          <a:p>
            <a:pPr marL="742950" lvl="1" indent="-285750" eaLnBrk="1" hangingPunct="1"/>
            <a:r>
              <a:rPr lang="pt-BR" altLang="pt-BR" dirty="0"/>
              <a:t>Indivíduo antes da mutação:</a:t>
            </a:r>
          </a:p>
          <a:p>
            <a:pPr marL="1038225" lvl="2" indent="-285750" eaLnBrk="1" hangingPunct="1"/>
            <a:r>
              <a:rPr lang="pt-BR" altLang="pt-BR" dirty="0"/>
              <a:t>f</a:t>
            </a:r>
            <a:r>
              <a:rPr lang="pt-BR" altLang="pt-BR" baseline="-25000" dirty="0"/>
              <a:t>1</a:t>
            </a:r>
            <a:r>
              <a:rPr lang="pt-BR" altLang="pt-BR" dirty="0"/>
              <a:t> = (7 6 </a:t>
            </a:r>
            <a:r>
              <a:rPr lang="pt-BR" altLang="pt-BR" dirty="0">
                <a:solidFill>
                  <a:srgbClr val="FF0000"/>
                </a:solidFill>
              </a:rPr>
              <a:t>5</a:t>
            </a:r>
            <a:r>
              <a:rPr lang="pt-BR" altLang="pt-BR" dirty="0"/>
              <a:t> 2 4 1 </a:t>
            </a:r>
            <a:r>
              <a:rPr lang="pt-BR" altLang="pt-BR" dirty="0">
                <a:solidFill>
                  <a:srgbClr val="FF0000"/>
                </a:solidFill>
              </a:rPr>
              <a:t>8</a:t>
            </a:r>
            <a:r>
              <a:rPr lang="pt-BR" altLang="pt-BR" dirty="0"/>
              <a:t> 9 3)</a:t>
            </a:r>
          </a:p>
          <a:p>
            <a:pPr marL="742950" lvl="1" indent="-285750" eaLnBrk="1" hangingPunct="1"/>
            <a:endParaRPr lang="pt-BR" altLang="pt-BR" dirty="0"/>
          </a:p>
          <a:p>
            <a:pPr marL="742950" lvl="1" indent="-285750" eaLnBrk="1" hangingPunct="1"/>
            <a:r>
              <a:rPr lang="pt-BR" altLang="pt-BR" dirty="0"/>
              <a:t>Indivíduo após a mutação:</a:t>
            </a:r>
          </a:p>
          <a:p>
            <a:pPr marL="1038225" lvl="2" indent="-285750" eaLnBrk="1" hangingPunct="1"/>
            <a:r>
              <a:rPr lang="pt-BR" altLang="pt-BR" dirty="0"/>
              <a:t>f</a:t>
            </a:r>
            <a:r>
              <a:rPr lang="pt-BR" altLang="pt-BR" baseline="-25000" dirty="0"/>
              <a:t>1</a:t>
            </a:r>
            <a:r>
              <a:rPr lang="pt-BR" altLang="pt-BR" dirty="0"/>
              <a:t> = (7 6 </a:t>
            </a:r>
            <a:r>
              <a:rPr lang="pt-BR" altLang="pt-BR" dirty="0">
                <a:solidFill>
                  <a:srgbClr val="FF0000"/>
                </a:solidFill>
              </a:rPr>
              <a:t>8</a:t>
            </a:r>
            <a:r>
              <a:rPr lang="pt-BR" altLang="pt-BR" dirty="0"/>
              <a:t> 2 4 1 </a:t>
            </a:r>
            <a:r>
              <a:rPr lang="pt-BR" altLang="pt-BR" dirty="0">
                <a:solidFill>
                  <a:srgbClr val="FF0000"/>
                </a:solidFill>
              </a:rPr>
              <a:t>5</a:t>
            </a:r>
            <a:r>
              <a:rPr lang="pt-BR" altLang="pt-BR" dirty="0"/>
              <a:t> 9 3)</a:t>
            </a:r>
          </a:p>
          <a:p>
            <a:pPr marL="1038225" lvl="2" indent="-285750" eaLnBrk="1" hangingPunct="1"/>
            <a:endParaRPr lang="pt-BR" altLang="pt-BR" dirty="0"/>
          </a:p>
          <a:p>
            <a:pPr marL="742950" lvl="1" indent="-285750" eaLnBrk="1" hangingPunct="1"/>
            <a:r>
              <a:rPr lang="pt-BR" altLang="pt-BR" dirty="0"/>
              <a:t>Característica da mutação:</a:t>
            </a:r>
          </a:p>
          <a:p>
            <a:pPr marL="1038225" lvl="2" indent="-285750" eaLnBrk="1" hangingPunct="1"/>
            <a:r>
              <a:rPr lang="pt-BR" altLang="pt-BR" dirty="0"/>
              <a:t>A ordem de visita decorrente não vem de um dos pais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500"/>
              <a:t>Sobrevivência / morte de cromossomos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t-BR" altLang="pt-BR"/>
              <a:t>Como selecionamos os cromossomos que devem sobreviver?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t-BR" altLang="pt-BR"/>
              <a:t>Sobrevivem os que possuem os melhores níveis de aptidão?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t-BR" altLang="pt-BR"/>
              <a:t>É importante permitir também a sobrevida de cromossomos menos aptos, do contrário o método ficaria preso em ótimos locais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pt-BR" altLang="pt-BR"/>
              <a:t>Elitismo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Seleção de cromossomos sobreviventes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0813437"/>
              </p:ext>
            </p:extLst>
          </p:nvPr>
        </p:nvGraphicFramePr>
        <p:xfrm>
          <a:off x="1979712" y="2057400"/>
          <a:ext cx="5688632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850401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/>
              <a:t>Roleta: </a:t>
            </a:r>
            <a:br>
              <a:rPr lang="pt-BR" altLang="pt-BR" dirty="0"/>
            </a:br>
            <a:r>
              <a:rPr lang="pt-BR" altLang="pt-BR" sz="2100" dirty="0"/>
              <a:t>mecanismo para selecionar os cromossomos sobreviventes</a:t>
            </a:r>
            <a:endParaRPr lang="pt-BR" altLang="pt-BR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123821"/>
              </p:ext>
            </p:extLst>
          </p:nvPr>
        </p:nvGraphicFramePr>
        <p:xfrm>
          <a:off x="1249896" y="2060848"/>
          <a:ext cx="5958408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023024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Algoritmos Genéticos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Fundamentam-se em uma analogia com processos naturais da evolução dos seres vivos</a:t>
            </a:r>
          </a:p>
          <a:p>
            <a:pPr lvl="1"/>
            <a:r>
              <a:rPr lang="pt-BR" dirty="0"/>
              <a:t>Depois de várias gerações, populações naturais evoluem de acordo com os princípios de seleção natural e sobrevivência dos mais aptos (Charles Darwin, A Origem das Espécies)</a:t>
            </a:r>
          </a:p>
          <a:p>
            <a:pPr lvl="1"/>
            <a:r>
              <a:rPr lang="pt-BR" dirty="0"/>
              <a:t>Indivíduos com características genéticas melhores </a:t>
            </a:r>
            <a:r>
              <a:rPr lang="pt-BR" dirty="0">
                <a:solidFill>
                  <a:srgbClr val="FF0000"/>
                </a:solidFill>
              </a:rPr>
              <a:t>têm maiores chances de sobrevivência</a:t>
            </a:r>
            <a:r>
              <a:rPr lang="pt-BR" dirty="0"/>
              <a:t> e de produzirem filhos cada vez mais aptos</a:t>
            </a:r>
          </a:p>
          <a:p>
            <a:pPr lvl="1"/>
            <a:r>
              <a:rPr lang="pt-BR" dirty="0"/>
              <a:t>Indivíduos menos aptos </a:t>
            </a:r>
            <a:r>
              <a:rPr lang="pt-BR" dirty="0">
                <a:solidFill>
                  <a:srgbClr val="FF0000"/>
                </a:solidFill>
              </a:rPr>
              <a:t>tendem a desaparecer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701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pt-BR" altLang="pt-BR"/>
              <a:t>Estrutura de um AG básico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33400" y="16462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819400" y="16462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7162800" y="16462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4876800" y="1317625"/>
            <a:ext cx="1905000" cy="1143000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953000" y="29416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953000" y="37036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953000" y="44656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953000" y="52276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953000" y="59896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2209800" y="187483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4495800" y="190023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5816600" y="248443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6769100" y="190023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029200" y="3017838"/>
            <a:ext cx="15240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Selecione os pais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5029200" y="3781425"/>
            <a:ext cx="15240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 i="1"/>
              <a:t>Crossover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029200" y="4541838"/>
            <a:ext cx="15240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Mutação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029200" y="5546725"/>
            <a:ext cx="15240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300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953000" y="5989638"/>
            <a:ext cx="1676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Defina a população sobrevivente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2895600" y="1614488"/>
            <a:ext cx="152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Avalie a população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105400" y="1568450"/>
            <a:ext cx="15240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Critérios de parada satisfeitos?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7239000" y="1646238"/>
            <a:ext cx="152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Liste os melhores indivíduos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09600" y="1608138"/>
            <a:ext cx="152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Gere uma população inicial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5029200" y="5202238"/>
            <a:ext cx="152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Avalie a população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800600" y="2840038"/>
            <a:ext cx="1981200" cy="3733800"/>
          </a:xfrm>
          <a:prstGeom prst="rect">
            <a:avLst/>
          </a:prstGeom>
          <a:noFill/>
          <a:ln w="12700" algn="ctr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4140200" y="6523038"/>
            <a:ext cx="32766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>
                <a:solidFill>
                  <a:srgbClr val="BC102D"/>
                </a:solidFill>
              </a:rPr>
              <a:t>Geração de uma nova população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5715000" y="2484438"/>
            <a:ext cx="6096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Não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6629400" y="1646238"/>
            <a:ext cx="6096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Sim</a:t>
            </a:r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5816600" y="339883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5816600" y="416083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>
            <a:off x="5816600" y="492283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5816600" y="568483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 flipH="1">
            <a:off x="4648200" y="6218238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 flipH="1" flipV="1">
            <a:off x="4648200" y="1900238"/>
            <a:ext cx="0" cy="431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5809015" y="3321942"/>
            <a:ext cx="1259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p</a:t>
            </a:r>
            <a:r>
              <a:rPr lang="pt-BR" baseline="-25000" dirty="0" err="1"/>
              <a:t>c</a:t>
            </a:r>
            <a:endParaRPr lang="pt-BR" baseline="-25000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5796136" y="4077072"/>
            <a:ext cx="1259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p</a:t>
            </a:r>
            <a:r>
              <a:rPr lang="pt-BR" baseline="-25000" dirty="0" err="1"/>
              <a:t>m</a:t>
            </a:r>
            <a:endParaRPr lang="pt-BR" baseline="-25000" dirty="0"/>
          </a:p>
        </p:txBody>
      </p:sp>
      <p:sp>
        <p:nvSpPr>
          <p:cNvPr id="38" name="Text Box 37">
            <a:extLst>
              <a:ext uri="{FF2B5EF4-FFF2-40B4-BE49-F238E27FC236}">
                <a16:creationId xmlns:a16="http://schemas.microsoft.com/office/drawing/2014/main" xmlns="" id="{7B3D57F9-27E7-4DAE-845B-F80A80D32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3429000"/>
            <a:ext cx="18909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600" dirty="0" err="1"/>
              <a:t>p</a:t>
            </a:r>
            <a:r>
              <a:rPr lang="pt-BR" altLang="pt-BR" sz="1600" baseline="-25000" dirty="0" err="1"/>
              <a:t>c</a:t>
            </a:r>
            <a:r>
              <a:rPr lang="pt-BR" altLang="pt-BR" sz="1600" dirty="0"/>
              <a:t> = Probabilidade de crossover</a:t>
            </a:r>
            <a:endParaRPr lang="en-US" altLang="pt-BR" sz="1600" dirty="0"/>
          </a:p>
        </p:txBody>
      </p:sp>
      <p:sp>
        <p:nvSpPr>
          <p:cNvPr id="40" name="Text Box 37">
            <a:extLst>
              <a:ext uri="{FF2B5EF4-FFF2-40B4-BE49-F238E27FC236}">
                <a16:creationId xmlns:a16="http://schemas.microsoft.com/office/drawing/2014/main" xmlns="" id="{5ADC7465-4599-4981-BC9B-4AA1FBB09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7992" y="4140369"/>
            <a:ext cx="18909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600" dirty="0" err="1"/>
              <a:t>p</a:t>
            </a:r>
            <a:r>
              <a:rPr lang="pt-BR" altLang="pt-BR" sz="1600" baseline="-25000" dirty="0" err="1"/>
              <a:t>m</a:t>
            </a:r>
            <a:r>
              <a:rPr lang="pt-BR" altLang="pt-BR" sz="1600" dirty="0"/>
              <a:t> = Probabilidade de mutação</a:t>
            </a:r>
            <a:endParaRPr lang="en-US" altLang="pt-BR" sz="1600" dirty="0"/>
          </a:p>
        </p:txBody>
      </p:sp>
    </p:spTree>
    <p:extLst>
      <p:ext uri="{BB962C8B-B14F-4D97-AF65-F5344CB8AC3E}">
        <p14:creationId xmlns:p14="http://schemas.microsoft.com/office/powerpoint/2010/main" val="173992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Algoritmos Genéticos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características dos indivíduos, registradas em seus genes, são transmitidas para seus descendentes e tendem a propagar-se por novas gerações</a:t>
            </a:r>
          </a:p>
          <a:p>
            <a:r>
              <a:rPr lang="pt-BR" dirty="0"/>
              <a:t>Características dos descendentes são parcialmente herdadas de seus pais (</a:t>
            </a:r>
            <a:r>
              <a:rPr lang="pt-BR" dirty="0">
                <a:solidFill>
                  <a:srgbClr val="FF0000"/>
                </a:solidFill>
              </a:rPr>
              <a:t>Crossover</a:t>
            </a:r>
            <a:r>
              <a:rPr lang="pt-BR" dirty="0"/>
              <a:t>) e parcialmente de novos genes criados durante o processo de reprodução (</a:t>
            </a:r>
            <a:r>
              <a:rPr lang="pt-BR" dirty="0">
                <a:solidFill>
                  <a:srgbClr val="FF0000"/>
                </a:solidFill>
              </a:rPr>
              <a:t>Mutação</a:t>
            </a:r>
            <a:r>
              <a:rPr lang="pt-BR" dirty="0"/>
              <a:t>)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735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Operadores genéticos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914400" y="1600200"/>
            <a:ext cx="4572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447800" y="1600200"/>
            <a:ext cx="4572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981200" y="1600200"/>
            <a:ext cx="4572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514600" y="1600200"/>
            <a:ext cx="4572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429000" y="3733800"/>
            <a:ext cx="4572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895600" y="5791200"/>
            <a:ext cx="4572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105400" y="16002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638800" y="16002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6172200" y="16002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705600" y="16002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4495800" y="37338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5029200" y="37338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7239000" y="16002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3048000" y="1600200"/>
            <a:ext cx="4572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3429000" y="5791200"/>
            <a:ext cx="457200" cy="152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895600" y="3733800"/>
            <a:ext cx="4572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3962400" y="37338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5029200" y="57912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4495800" y="57912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3962400" y="5791200"/>
            <a:ext cx="457200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4038600" y="2057400"/>
            <a:ext cx="381000" cy="1371600"/>
          </a:xfrm>
          <a:prstGeom prst="downArrow">
            <a:avLst>
              <a:gd name="adj1" fmla="val 50000"/>
              <a:gd name="adj2" fmla="val 9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16" name="AutoShape 24"/>
          <p:cNvSpPr>
            <a:spLocks noChangeArrowheads="1"/>
          </p:cNvSpPr>
          <p:nvPr/>
        </p:nvSpPr>
        <p:spPr bwMode="auto">
          <a:xfrm>
            <a:off x="4038600" y="4191000"/>
            <a:ext cx="381000" cy="1371600"/>
          </a:xfrm>
          <a:prstGeom prst="downArrow">
            <a:avLst>
              <a:gd name="adj1" fmla="val 50000"/>
              <a:gd name="adj2" fmla="val 9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4267200" y="2362200"/>
            <a:ext cx="20574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100" i="1"/>
              <a:t>CROSSOVER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4343400" y="4572000"/>
            <a:ext cx="15240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100" i="1"/>
              <a:t>MUTAÇÃO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Algoritmos Genéticos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objetivo de um AG é o de tentar melhorar as qualidades genéticas de uma população por meio de um processo de renovação iterativa das populações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402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500"/>
              <a:t>Relação entre AG e </a:t>
            </a:r>
            <a:br>
              <a:rPr lang="pt-BR" altLang="pt-BR" sz="3500"/>
            </a:br>
            <a:r>
              <a:rPr lang="pt-BR" altLang="pt-BR" sz="3500"/>
              <a:t>Problema de Otimização</a:t>
            </a:r>
          </a:p>
        </p:txBody>
      </p:sp>
      <p:graphicFrame>
        <p:nvGraphicFramePr>
          <p:cNvPr id="346146" name="Group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229242"/>
              </p:ext>
            </p:extLst>
          </p:nvPr>
        </p:nvGraphicFramePr>
        <p:xfrm>
          <a:off x="457200" y="1676400"/>
          <a:ext cx="7859216" cy="4959351"/>
        </p:xfrm>
        <a:graphic>
          <a:graphicData uri="http://schemas.openxmlformats.org/drawingml/2006/table">
            <a:tbl>
              <a:tblPr/>
              <a:tblGrid>
                <a:gridCol w="31898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693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Problema de Otimização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Indivíduo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Solução de um problema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População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Conjunto de soluções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3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Cromossomo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Representação de uma solução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445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Gene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Parte da representação de uma solução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8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Alelo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Valor que um gene pode assumir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Crossover / Mutação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Operadores de busca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868362"/>
          </a:xfrm>
        </p:spPr>
        <p:txBody>
          <a:bodyPr/>
          <a:lstStyle/>
          <a:p>
            <a:pPr eaLnBrk="1" hangingPunct="1"/>
            <a:r>
              <a:rPr lang="pt-BR" altLang="pt-BR"/>
              <a:t>Estrutura de um AG básico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33400" y="16462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819400" y="16462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7162800" y="16462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4876800" y="1317625"/>
            <a:ext cx="1905000" cy="1143000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953000" y="29416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953000" y="37036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953000" y="44656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953000" y="52276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953000" y="5989638"/>
            <a:ext cx="1676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2209800" y="187483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4495800" y="190023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5816600" y="248443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6769100" y="190023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029200" y="3017838"/>
            <a:ext cx="15240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Selecione os pais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5029200" y="3781425"/>
            <a:ext cx="15240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 i="1"/>
              <a:t>Crossover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029200" y="4541838"/>
            <a:ext cx="15240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Mutação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029200" y="5546725"/>
            <a:ext cx="15240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300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953000" y="5989638"/>
            <a:ext cx="1676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Defina a população sobrevivente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2895600" y="1614488"/>
            <a:ext cx="152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Avalie a população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105400" y="1568450"/>
            <a:ext cx="15240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Critérios de parada satisfeitos?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7239000" y="1646238"/>
            <a:ext cx="152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Liste os melhores indivíduos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09600" y="1608138"/>
            <a:ext cx="152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Gere uma população inicial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5029200" y="5202238"/>
            <a:ext cx="152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Avalie a população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800600" y="2840038"/>
            <a:ext cx="1981200" cy="3733800"/>
          </a:xfrm>
          <a:prstGeom prst="rect">
            <a:avLst/>
          </a:prstGeom>
          <a:noFill/>
          <a:ln w="12700" algn="ctr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4140200" y="6523038"/>
            <a:ext cx="32766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>
                <a:solidFill>
                  <a:srgbClr val="BC102D"/>
                </a:solidFill>
              </a:rPr>
              <a:t>Geração de uma nova população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5715000" y="2484438"/>
            <a:ext cx="6096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Não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6629400" y="1646238"/>
            <a:ext cx="6096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300"/>
              <a:t>Sim</a:t>
            </a:r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5816600" y="339883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5816600" y="416083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>
            <a:off x="5816600" y="492283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5816600" y="568483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 flipH="1">
            <a:off x="4648200" y="6218238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 flipH="1" flipV="1">
            <a:off x="4648200" y="1900238"/>
            <a:ext cx="0" cy="431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72" name="AutoShape 36"/>
          <p:cNvSpPr>
            <a:spLocks/>
          </p:cNvSpPr>
          <p:nvPr/>
        </p:nvSpPr>
        <p:spPr bwMode="auto">
          <a:xfrm>
            <a:off x="6877050" y="3716338"/>
            <a:ext cx="287338" cy="1296987"/>
          </a:xfrm>
          <a:prstGeom prst="rightBrace">
            <a:avLst>
              <a:gd name="adj1" fmla="val 376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7092950" y="4171950"/>
            <a:ext cx="1366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600" dirty="0"/>
              <a:t>Reprodução</a:t>
            </a:r>
            <a:endParaRPr lang="en-US" altLang="pt-BR" sz="1600" dirty="0"/>
          </a:p>
        </p:txBody>
      </p:sp>
      <p:sp>
        <p:nvSpPr>
          <p:cNvPr id="38" name="Text Box 37">
            <a:extLst>
              <a:ext uri="{FF2B5EF4-FFF2-40B4-BE49-F238E27FC236}">
                <a16:creationId xmlns:a16="http://schemas.microsoft.com/office/drawing/2014/main" xmlns="" id="{99362154-8A32-4317-B8B4-42E3E7852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3068960"/>
            <a:ext cx="11521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600" dirty="0"/>
              <a:t>Seleção</a:t>
            </a:r>
            <a:endParaRPr lang="en-US" altLang="pt-BR" sz="1600" dirty="0"/>
          </a:p>
        </p:txBody>
      </p:sp>
      <p:sp>
        <p:nvSpPr>
          <p:cNvPr id="39" name="AutoShape 36">
            <a:extLst>
              <a:ext uri="{FF2B5EF4-FFF2-40B4-BE49-F238E27FC236}">
                <a16:creationId xmlns:a16="http://schemas.microsoft.com/office/drawing/2014/main" xmlns="" id="{22EDCB35-CD8F-42EB-8753-C73D244525B1}"/>
              </a:ext>
            </a:extLst>
          </p:cNvPr>
          <p:cNvSpPr>
            <a:spLocks/>
          </p:cNvSpPr>
          <p:nvPr/>
        </p:nvSpPr>
        <p:spPr bwMode="auto">
          <a:xfrm>
            <a:off x="6876950" y="2852936"/>
            <a:ext cx="209651" cy="743446"/>
          </a:xfrm>
          <a:prstGeom prst="rightBrace">
            <a:avLst>
              <a:gd name="adj1" fmla="val 376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" name="Text Box 37">
            <a:extLst>
              <a:ext uri="{FF2B5EF4-FFF2-40B4-BE49-F238E27FC236}">
                <a16:creationId xmlns:a16="http://schemas.microsoft.com/office/drawing/2014/main" xmlns="" id="{0EF88005-5C6C-4AEE-A182-29D35CF8B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6256" y="5478323"/>
            <a:ext cx="1981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600" dirty="0"/>
              <a:t>Definição da população sobrevivente</a:t>
            </a:r>
            <a:endParaRPr lang="en-US" altLang="pt-BR" sz="1600" dirty="0"/>
          </a:p>
        </p:txBody>
      </p:sp>
      <p:sp>
        <p:nvSpPr>
          <p:cNvPr id="42" name="AutoShape 36">
            <a:extLst>
              <a:ext uri="{FF2B5EF4-FFF2-40B4-BE49-F238E27FC236}">
                <a16:creationId xmlns:a16="http://schemas.microsoft.com/office/drawing/2014/main" xmlns="" id="{8554FC8A-1D8C-4426-A976-FFD01411A5D0}"/>
              </a:ext>
            </a:extLst>
          </p:cNvPr>
          <p:cNvSpPr>
            <a:spLocks/>
          </p:cNvSpPr>
          <p:nvPr/>
        </p:nvSpPr>
        <p:spPr bwMode="auto">
          <a:xfrm>
            <a:off x="6876257" y="5194124"/>
            <a:ext cx="216693" cy="1296987"/>
          </a:xfrm>
          <a:prstGeom prst="rightBrace">
            <a:avLst>
              <a:gd name="adj1" fmla="val 376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/>
              <a:t>Avaliação dos indivíduos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pt-BR" altLang="pt-BR" dirty="0"/>
              <a:t>Feita pela função de aptidão (</a:t>
            </a:r>
            <a:r>
              <a:rPr lang="pt-BR" altLang="pt-BR" i="1" dirty="0"/>
              <a:t>fitness</a:t>
            </a:r>
            <a:r>
              <a:rPr lang="pt-BR" altLang="pt-BR" dirty="0"/>
              <a:t>)</a:t>
            </a:r>
          </a:p>
          <a:p>
            <a:pPr lvl="1" eaLnBrk="1" hangingPunct="1">
              <a:buFontTx/>
              <a:buChar char="•"/>
            </a:pPr>
            <a:r>
              <a:rPr lang="pt-BR" altLang="pt-BR" dirty="0"/>
              <a:t>Avalia o quão bom é o indivíduo</a:t>
            </a:r>
          </a:p>
          <a:p>
            <a:pPr eaLnBrk="1" hangingPunct="1">
              <a:buFontTx/>
              <a:buChar char="•"/>
            </a:pPr>
            <a:r>
              <a:rPr lang="pt-BR" altLang="pt-BR" dirty="0"/>
              <a:t>Em um problema de maximização pode ser a própria função objetivo: </a:t>
            </a:r>
          </a:p>
          <a:p>
            <a:pPr lvl="1" eaLnBrk="1" hangingPunct="1">
              <a:buFontTx/>
              <a:buChar char="•"/>
            </a:pPr>
            <a:r>
              <a:rPr lang="pt-BR" altLang="pt-BR" dirty="0" err="1"/>
              <a:t>fapt</a:t>
            </a:r>
            <a:r>
              <a:rPr lang="pt-BR" altLang="pt-BR" dirty="0"/>
              <a:t>(x) = </a:t>
            </a:r>
            <a:r>
              <a:rPr lang="pt-BR" altLang="pt-BR" dirty="0" err="1"/>
              <a:t>fo</a:t>
            </a:r>
            <a:r>
              <a:rPr lang="pt-BR" altLang="pt-BR" dirty="0"/>
              <a:t>(x)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4875</TotalTime>
  <Words>1511</Words>
  <Application>Microsoft Office PowerPoint</Application>
  <PresentationFormat>Apresentação na tela (4:3)</PresentationFormat>
  <Paragraphs>239</Paragraphs>
  <Slides>30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6" baseType="lpstr">
      <vt:lpstr>Arial</vt:lpstr>
      <vt:lpstr>Cambria Math</vt:lpstr>
      <vt:lpstr>Symbol</vt:lpstr>
      <vt:lpstr>Times New Roman</vt:lpstr>
      <vt:lpstr>Wingdings</vt:lpstr>
      <vt:lpstr>Rede</vt:lpstr>
      <vt:lpstr>Algoritmos Genéticos</vt:lpstr>
      <vt:lpstr>Algoritmos Genéticos</vt:lpstr>
      <vt:lpstr>Algoritmos Genéticos</vt:lpstr>
      <vt:lpstr>Algoritmos Genéticos</vt:lpstr>
      <vt:lpstr>Operadores genéticos</vt:lpstr>
      <vt:lpstr>Algoritmos Genéticos</vt:lpstr>
      <vt:lpstr>Relação entre AG e  Problema de Otimização</vt:lpstr>
      <vt:lpstr>Estrutura de um AG básico</vt:lpstr>
      <vt:lpstr>Avaliação dos indivíduos</vt:lpstr>
      <vt:lpstr>Avaliação dos indivíduos</vt:lpstr>
      <vt:lpstr>Avaliação dos indivíduos em problema de minimização: Aptidão como função escala</vt:lpstr>
      <vt:lpstr>Fase de seleção</vt:lpstr>
      <vt:lpstr>Fase de seleção</vt:lpstr>
      <vt:lpstr>Fase de reprodução</vt:lpstr>
      <vt:lpstr>Fase de reprodução</vt:lpstr>
      <vt:lpstr>Fase de reprodução</vt:lpstr>
      <vt:lpstr>Exemplo de operador crossover para o PCV</vt:lpstr>
      <vt:lpstr>Operador OX para o PCV</vt:lpstr>
      <vt:lpstr>Operador OX para o PCV</vt:lpstr>
      <vt:lpstr>Operador OX para o PCV</vt:lpstr>
      <vt:lpstr>Operador OX para o PCV</vt:lpstr>
      <vt:lpstr>Operador OX para o PCV</vt:lpstr>
      <vt:lpstr>Operador OX para o PCV</vt:lpstr>
      <vt:lpstr>Operador OX para o PCV</vt:lpstr>
      <vt:lpstr>Operador OX para o PCV</vt:lpstr>
      <vt:lpstr>Exemplo de operador de mutação para o PCV</vt:lpstr>
      <vt:lpstr>Sobrevivência / morte de cromossomos</vt:lpstr>
      <vt:lpstr>Seleção de cromossomos sobreviventes</vt:lpstr>
      <vt:lpstr>Roleta:  mecanismo para selecionar os cromossomos sobreviventes</vt:lpstr>
      <vt:lpstr>Estrutura de um AG básico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1020</cp:revision>
  <cp:lastPrinted>1601-01-01T00:00:00Z</cp:lastPrinted>
  <dcterms:created xsi:type="dcterms:W3CDTF">2003-07-31T18:45:40Z</dcterms:created>
  <dcterms:modified xsi:type="dcterms:W3CDTF">2022-11-18T12:10:23Z</dcterms:modified>
</cp:coreProperties>
</file>