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1" r:id="rId2"/>
  </p:sldMasterIdLst>
  <p:notesMasterIdLst>
    <p:notesMasterId r:id="rId25"/>
  </p:notesMasterIdLst>
  <p:sldIdLst>
    <p:sldId id="256" r:id="rId3"/>
    <p:sldId id="257" r:id="rId4"/>
    <p:sldId id="258" r:id="rId5"/>
    <p:sldId id="259" r:id="rId6"/>
    <p:sldId id="260" r:id="rId7"/>
    <p:sldId id="261" r:id="rId8"/>
    <p:sldId id="279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4E9E5-9B9F-4083-A371-F63473DDF59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6B761687-5E03-41BE-932D-FAA285DDF5CC}">
      <dgm:prSet phldrT="[Texto]"/>
      <dgm:spPr/>
      <dgm:t>
        <a:bodyPr/>
        <a:lstStyle/>
        <a:p>
          <a:r>
            <a:rPr lang="pt-BR" dirty="0" smtClean="0"/>
            <a:t>Cliente</a:t>
          </a:r>
          <a:endParaRPr lang="pt-BR" dirty="0"/>
        </a:p>
      </dgm:t>
    </dgm:pt>
    <dgm:pt modelId="{737710A1-6AB2-4977-B461-0CF9E4D73436}" type="parTrans" cxnId="{5D639A7A-720D-4904-8B00-EA6B923352EB}">
      <dgm:prSet/>
      <dgm:spPr/>
      <dgm:t>
        <a:bodyPr/>
        <a:lstStyle/>
        <a:p>
          <a:endParaRPr lang="pt-BR"/>
        </a:p>
      </dgm:t>
    </dgm:pt>
    <dgm:pt modelId="{7A0FE843-3F74-4140-AC0B-168667285193}" type="sibTrans" cxnId="{5D639A7A-720D-4904-8B00-EA6B923352EB}">
      <dgm:prSet/>
      <dgm:spPr/>
      <dgm:t>
        <a:bodyPr/>
        <a:lstStyle/>
        <a:p>
          <a:endParaRPr lang="pt-BR"/>
        </a:p>
      </dgm:t>
    </dgm:pt>
    <dgm:pt modelId="{1489462E-0FC3-4B52-8024-358004BB7B2C}">
      <dgm:prSet phldrT="[Texto]"/>
      <dgm:spPr/>
      <dgm:t>
        <a:bodyPr/>
        <a:lstStyle/>
        <a:p>
          <a:r>
            <a:rPr lang="pt-BR" dirty="0" smtClean="0"/>
            <a:t>Desenvolvedor</a:t>
          </a:r>
          <a:endParaRPr lang="pt-BR" dirty="0"/>
        </a:p>
      </dgm:t>
    </dgm:pt>
    <dgm:pt modelId="{DFAE683D-6789-491C-A8CF-E4B27ADEC3F0}" type="parTrans" cxnId="{7C9D6BE7-201E-4BD0-AF65-9BFC07D91053}">
      <dgm:prSet/>
      <dgm:spPr/>
      <dgm:t>
        <a:bodyPr/>
        <a:lstStyle/>
        <a:p>
          <a:endParaRPr lang="pt-BR"/>
        </a:p>
      </dgm:t>
    </dgm:pt>
    <dgm:pt modelId="{13C6C8A9-794C-4B7B-97C7-B6327917B823}" type="sibTrans" cxnId="{7C9D6BE7-201E-4BD0-AF65-9BFC07D91053}">
      <dgm:prSet/>
      <dgm:spPr/>
      <dgm:t>
        <a:bodyPr/>
        <a:lstStyle/>
        <a:p>
          <a:endParaRPr lang="pt-BR"/>
        </a:p>
      </dgm:t>
    </dgm:pt>
    <dgm:pt modelId="{E2CA70EC-1988-438E-B7DA-5DB85B9C23BC}">
      <dgm:prSet phldrT="[Texto]"/>
      <dgm:spPr/>
      <dgm:t>
        <a:bodyPr/>
        <a:lstStyle/>
        <a:p>
          <a:pPr algn="ctr"/>
          <a:r>
            <a:rPr lang="pt-BR" dirty="0" err="1" smtClean="0"/>
            <a:t>Tester</a:t>
          </a:r>
          <a:endParaRPr lang="pt-BR" dirty="0"/>
        </a:p>
      </dgm:t>
    </dgm:pt>
    <dgm:pt modelId="{32BD0860-BBEC-4E07-8CD0-2379D8567EA7}" type="parTrans" cxnId="{D4387B1E-3460-46E2-93A9-5FB82ED9B94A}">
      <dgm:prSet/>
      <dgm:spPr/>
      <dgm:t>
        <a:bodyPr/>
        <a:lstStyle/>
        <a:p>
          <a:endParaRPr lang="pt-BR"/>
        </a:p>
      </dgm:t>
    </dgm:pt>
    <dgm:pt modelId="{8CD52467-E174-4DEE-B3A8-60F44C9D7F08}" type="sibTrans" cxnId="{D4387B1E-3460-46E2-93A9-5FB82ED9B94A}">
      <dgm:prSet/>
      <dgm:spPr/>
      <dgm:t>
        <a:bodyPr/>
        <a:lstStyle/>
        <a:p>
          <a:endParaRPr lang="pt-BR"/>
        </a:p>
      </dgm:t>
    </dgm:pt>
    <dgm:pt modelId="{B1EBBE64-FF4B-499C-A73D-0F2F0E87A1B4}" type="pres">
      <dgm:prSet presAssocID="{4414E9E5-9B9F-4083-A371-F63473DDF59B}" presName="compositeShape" presStyleCnt="0">
        <dgm:presLayoutVars>
          <dgm:chMax val="7"/>
          <dgm:dir/>
          <dgm:resizeHandles val="exact"/>
        </dgm:presLayoutVars>
      </dgm:prSet>
      <dgm:spPr/>
    </dgm:pt>
    <dgm:pt modelId="{1804481C-080D-420F-B61E-2A500DE40D8C}" type="pres">
      <dgm:prSet presAssocID="{6B761687-5E03-41BE-932D-FAA285DDF5CC}" presName="circ1" presStyleLbl="vennNode1" presStyleIdx="0" presStyleCnt="3" custLinFactNeighborX="-41062" custLinFactNeighborY="8846"/>
      <dgm:spPr/>
    </dgm:pt>
    <dgm:pt modelId="{ACC364BE-1B60-41FB-9F3B-410F719E1877}" type="pres">
      <dgm:prSet presAssocID="{6B761687-5E03-41BE-932D-FAA285DDF5C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3A5DC30-110C-4CA2-978F-944845405CE3}" type="pres">
      <dgm:prSet presAssocID="{1489462E-0FC3-4B52-8024-358004BB7B2C}" presName="circ2" presStyleLbl="vennNode1" presStyleIdx="1" presStyleCnt="3" custLinFactNeighborX="7800" custLinFactNeighborY="-53089"/>
      <dgm:spPr/>
      <dgm:t>
        <a:bodyPr/>
        <a:lstStyle/>
        <a:p>
          <a:endParaRPr lang="pt-BR"/>
        </a:p>
      </dgm:t>
    </dgm:pt>
    <dgm:pt modelId="{6244CDF6-2C5D-4CA7-A83B-AE8DA4C72559}" type="pres">
      <dgm:prSet presAssocID="{1489462E-0FC3-4B52-8024-358004BB7B2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7B6313D-EA08-4922-A98C-EA606A2EB15F}" type="pres">
      <dgm:prSet presAssocID="{E2CA70EC-1988-438E-B7DA-5DB85B9C23BC}" presName="circ3" presStyleLbl="vennNode1" presStyleIdx="2" presStyleCnt="3" custLinFactNeighborX="36005" custLinFactNeighborY="-1742"/>
      <dgm:spPr/>
      <dgm:t>
        <a:bodyPr/>
        <a:lstStyle/>
        <a:p>
          <a:endParaRPr lang="pt-BR"/>
        </a:p>
      </dgm:t>
    </dgm:pt>
    <dgm:pt modelId="{6C02F000-AB9A-4604-AFD7-B65246429672}" type="pres">
      <dgm:prSet presAssocID="{E2CA70EC-1988-438E-B7DA-5DB85B9C23B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6A5CC66-866B-494C-B4DF-AC396B4C4479}" type="presOf" srcId="{E2CA70EC-1988-438E-B7DA-5DB85B9C23BC}" destId="{6C02F000-AB9A-4604-AFD7-B65246429672}" srcOrd="1" destOrd="0" presId="urn:microsoft.com/office/officeart/2005/8/layout/venn1"/>
    <dgm:cxn modelId="{5D639A7A-720D-4904-8B00-EA6B923352EB}" srcId="{4414E9E5-9B9F-4083-A371-F63473DDF59B}" destId="{6B761687-5E03-41BE-932D-FAA285DDF5CC}" srcOrd="0" destOrd="0" parTransId="{737710A1-6AB2-4977-B461-0CF9E4D73436}" sibTransId="{7A0FE843-3F74-4140-AC0B-168667285193}"/>
    <dgm:cxn modelId="{9000BBB2-56CF-409C-B9FE-CDE89BCF0026}" type="presOf" srcId="{4414E9E5-9B9F-4083-A371-F63473DDF59B}" destId="{B1EBBE64-FF4B-499C-A73D-0F2F0E87A1B4}" srcOrd="0" destOrd="0" presId="urn:microsoft.com/office/officeart/2005/8/layout/venn1"/>
    <dgm:cxn modelId="{AFE2F848-AAF1-4AB6-B917-2A7FA87C4EB7}" type="presOf" srcId="{E2CA70EC-1988-438E-B7DA-5DB85B9C23BC}" destId="{97B6313D-EA08-4922-A98C-EA606A2EB15F}" srcOrd="0" destOrd="0" presId="urn:microsoft.com/office/officeart/2005/8/layout/venn1"/>
    <dgm:cxn modelId="{D4387B1E-3460-46E2-93A9-5FB82ED9B94A}" srcId="{4414E9E5-9B9F-4083-A371-F63473DDF59B}" destId="{E2CA70EC-1988-438E-B7DA-5DB85B9C23BC}" srcOrd="2" destOrd="0" parTransId="{32BD0860-BBEC-4E07-8CD0-2379D8567EA7}" sibTransId="{8CD52467-E174-4DEE-B3A8-60F44C9D7F08}"/>
    <dgm:cxn modelId="{7C9D6BE7-201E-4BD0-AF65-9BFC07D91053}" srcId="{4414E9E5-9B9F-4083-A371-F63473DDF59B}" destId="{1489462E-0FC3-4B52-8024-358004BB7B2C}" srcOrd="1" destOrd="0" parTransId="{DFAE683D-6789-491C-A8CF-E4B27ADEC3F0}" sibTransId="{13C6C8A9-794C-4B7B-97C7-B6327917B823}"/>
    <dgm:cxn modelId="{8697F544-D328-43C2-A4A8-C225F3B52DB4}" type="presOf" srcId="{6B761687-5E03-41BE-932D-FAA285DDF5CC}" destId="{1804481C-080D-420F-B61E-2A500DE40D8C}" srcOrd="0" destOrd="0" presId="urn:microsoft.com/office/officeart/2005/8/layout/venn1"/>
    <dgm:cxn modelId="{0A2C36B6-599C-4B58-BC9E-683ECE25AAC1}" type="presOf" srcId="{1489462E-0FC3-4B52-8024-358004BB7B2C}" destId="{6244CDF6-2C5D-4CA7-A83B-AE8DA4C72559}" srcOrd="1" destOrd="0" presId="urn:microsoft.com/office/officeart/2005/8/layout/venn1"/>
    <dgm:cxn modelId="{2E89F818-ABF3-4D4F-B3D6-96A121F6E7F6}" type="presOf" srcId="{6B761687-5E03-41BE-932D-FAA285DDF5CC}" destId="{ACC364BE-1B60-41FB-9F3B-410F719E1877}" srcOrd="1" destOrd="0" presId="urn:microsoft.com/office/officeart/2005/8/layout/venn1"/>
    <dgm:cxn modelId="{CB5CDE72-D630-46CE-A62B-13FD466D49B4}" type="presOf" srcId="{1489462E-0FC3-4B52-8024-358004BB7B2C}" destId="{A3A5DC30-110C-4CA2-978F-944845405CE3}" srcOrd="0" destOrd="0" presId="urn:microsoft.com/office/officeart/2005/8/layout/venn1"/>
    <dgm:cxn modelId="{AE6F4004-15E4-40E9-BAF0-C7C0C2CA0551}" type="presParOf" srcId="{B1EBBE64-FF4B-499C-A73D-0F2F0E87A1B4}" destId="{1804481C-080D-420F-B61E-2A500DE40D8C}" srcOrd="0" destOrd="0" presId="urn:microsoft.com/office/officeart/2005/8/layout/venn1"/>
    <dgm:cxn modelId="{940FA0D4-A2E7-4CE8-8D85-0E32191EFEA9}" type="presParOf" srcId="{B1EBBE64-FF4B-499C-A73D-0F2F0E87A1B4}" destId="{ACC364BE-1B60-41FB-9F3B-410F719E1877}" srcOrd="1" destOrd="0" presId="urn:microsoft.com/office/officeart/2005/8/layout/venn1"/>
    <dgm:cxn modelId="{94EBC94A-2305-4344-B129-FD373131A351}" type="presParOf" srcId="{B1EBBE64-FF4B-499C-A73D-0F2F0E87A1B4}" destId="{A3A5DC30-110C-4CA2-978F-944845405CE3}" srcOrd="2" destOrd="0" presId="urn:microsoft.com/office/officeart/2005/8/layout/venn1"/>
    <dgm:cxn modelId="{0760F402-D7F6-441C-9321-BF9B7865BAEE}" type="presParOf" srcId="{B1EBBE64-FF4B-499C-A73D-0F2F0E87A1B4}" destId="{6244CDF6-2C5D-4CA7-A83B-AE8DA4C72559}" srcOrd="3" destOrd="0" presId="urn:microsoft.com/office/officeart/2005/8/layout/venn1"/>
    <dgm:cxn modelId="{FB503028-BF7C-4A01-B809-B0A2EDE14827}" type="presParOf" srcId="{B1EBBE64-FF4B-499C-A73D-0F2F0E87A1B4}" destId="{97B6313D-EA08-4922-A98C-EA606A2EB15F}" srcOrd="4" destOrd="0" presId="urn:microsoft.com/office/officeart/2005/8/layout/venn1"/>
    <dgm:cxn modelId="{D1506DE2-8161-4F32-B2B6-9C3B118F267B}" type="presParOf" srcId="{B1EBBE64-FF4B-499C-A73D-0F2F0E87A1B4}" destId="{6C02F000-AB9A-4604-AFD7-B6524642967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04481C-080D-420F-B61E-2A500DE40D8C}">
      <dsp:nvSpPr>
        <dsp:cNvPr id="0" name=""/>
        <dsp:cNvSpPr/>
      </dsp:nvSpPr>
      <dsp:spPr>
        <a:xfrm>
          <a:off x="864091" y="288041"/>
          <a:ext cx="2635492" cy="263549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Cliente</a:t>
          </a:r>
          <a:endParaRPr lang="pt-BR" sz="1800" kern="1200" dirty="0"/>
        </a:p>
      </dsp:txBody>
      <dsp:txXfrm>
        <a:off x="1215490" y="749253"/>
        <a:ext cx="1932694" cy="1185971"/>
      </dsp:txXfrm>
    </dsp:sp>
    <dsp:sp modelId="{A3A5DC30-110C-4CA2-978F-944845405CE3}">
      <dsp:nvSpPr>
        <dsp:cNvPr id="0" name=""/>
        <dsp:cNvSpPr/>
      </dsp:nvSpPr>
      <dsp:spPr>
        <a:xfrm>
          <a:off x="3102819" y="302932"/>
          <a:ext cx="2635492" cy="263549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Desenvolvedor</a:t>
          </a:r>
          <a:endParaRPr lang="pt-BR" sz="1800" kern="1200" dirty="0"/>
        </a:p>
      </dsp:txBody>
      <dsp:txXfrm>
        <a:off x="3908841" y="983767"/>
        <a:ext cx="1581295" cy="1449521"/>
      </dsp:txXfrm>
    </dsp:sp>
    <dsp:sp modelId="{97B6313D-EA08-4922-A98C-EA606A2EB15F}">
      <dsp:nvSpPr>
        <dsp:cNvPr id="0" name=""/>
        <dsp:cNvSpPr/>
      </dsp:nvSpPr>
      <dsp:spPr>
        <a:xfrm>
          <a:off x="1944213" y="1656178"/>
          <a:ext cx="2635492" cy="263549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/>
            <a:t>Tester</a:t>
          </a:r>
          <a:endParaRPr lang="pt-BR" sz="1800" kern="1200" dirty="0"/>
        </a:p>
      </dsp:txBody>
      <dsp:txXfrm>
        <a:off x="2192388" y="2337014"/>
        <a:ext cx="1581295" cy="14495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 rot="10800000" flipH="1">
            <a:off x="0" y="4124512"/>
            <a:ext cx="8458200" cy="9497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734342"/>
            <a:ext cx="7772400" cy="224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4124476"/>
            <a:ext cx="7772400" cy="94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190500" algn="l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l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l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l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l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l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l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l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l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0" y="274636"/>
            <a:ext cx="8686800" cy="1554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chemeClr val="lt1"/>
                </a:solidFill>
              </a:defRPr>
            </a:lvl1pPr>
            <a:lvl2pPr rtl="0">
              <a:defRPr>
                <a:solidFill>
                  <a:schemeClr val="lt1"/>
                </a:solidFill>
              </a:defRPr>
            </a:lvl2pPr>
            <a:lvl3pPr rtl="0">
              <a:defRPr>
                <a:solidFill>
                  <a:schemeClr val="lt1"/>
                </a:solidFill>
              </a:defRPr>
            </a:lvl3pPr>
            <a:lvl4pPr rtl="0">
              <a:defRPr>
                <a:solidFill>
                  <a:schemeClr val="lt1"/>
                </a:solidFill>
              </a:defRPr>
            </a:lvl4pPr>
            <a:lvl5pPr rtl="0">
              <a:defRPr>
                <a:solidFill>
                  <a:schemeClr val="lt1"/>
                </a:solidFill>
              </a:defRPr>
            </a:lvl5pPr>
            <a:lvl6pPr rtl="0">
              <a:defRPr>
                <a:solidFill>
                  <a:schemeClr val="lt1"/>
                </a:solidFill>
              </a:defRPr>
            </a:lvl6pPr>
            <a:lvl7pPr rtl="0">
              <a:defRPr>
                <a:solidFill>
                  <a:schemeClr val="lt1"/>
                </a:solidFill>
              </a:defRPr>
            </a:lvl7pPr>
            <a:lvl8pPr rtl="0">
              <a:defRPr>
                <a:solidFill>
                  <a:schemeClr val="lt1"/>
                </a:solidFill>
              </a:defRPr>
            </a:lvl8pPr>
            <a:lvl9pPr rtl="0"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8229600" cy="4620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274636"/>
            <a:ext cx="8686800" cy="1554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4030200" cy="4620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56667" y="1949211"/>
            <a:ext cx="4030200" cy="4620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274636"/>
            <a:ext cx="8686800" cy="1554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5875078"/>
            <a:ext cx="8686800" cy="692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2400" b="1" i="0">
                <a:solidFill>
                  <a:schemeClr val="lt1"/>
                </a:solidFill>
              </a:defRPr>
            </a:lvl1pPr>
            <a:lvl2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2400" b="1" i="0">
                <a:solidFill>
                  <a:schemeClr val="lt1"/>
                </a:solidFill>
              </a:defRPr>
            </a:lvl2pPr>
            <a:lvl3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2400" b="1" i="0">
                <a:solidFill>
                  <a:schemeClr val="lt1"/>
                </a:solidFill>
              </a:defRPr>
            </a:lvl3pPr>
            <a:lvl4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2400" b="1" i="0">
                <a:solidFill>
                  <a:schemeClr val="lt1"/>
                </a:solidFill>
              </a:defRPr>
            </a:lvl4pPr>
            <a:lvl5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2400" b="1" i="0">
                <a:solidFill>
                  <a:schemeClr val="lt1"/>
                </a:solidFill>
              </a:defRPr>
            </a:lvl5pPr>
            <a:lvl6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2400" b="1" i="0">
                <a:solidFill>
                  <a:schemeClr val="lt1"/>
                </a:solidFill>
              </a:defRPr>
            </a:lvl6pPr>
            <a:lvl7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2400" b="1" i="0">
                <a:solidFill>
                  <a:schemeClr val="lt1"/>
                </a:solidFill>
              </a:defRPr>
            </a:lvl7pPr>
            <a:lvl8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2400" b="1" i="0">
                <a:solidFill>
                  <a:schemeClr val="lt1"/>
                </a:solidFill>
              </a:defRPr>
            </a:lvl8pPr>
            <a:lvl9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2400" b="1" i="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8229600" cy="4620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buNone/>
            </a:pPr>
            <a:r>
              <a:rPr lang="pt"/>
              <a:t>Washington Sena de França</a:t>
            </a:r>
          </a:p>
        </p:txBody>
      </p:sp>
      <p:sp>
        <p:nvSpPr>
          <p:cNvPr id="47" name="Shape 47"/>
          <p:cNvSpPr/>
          <p:nvPr/>
        </p:nvSpPr>
        <p:spPr>
          <a:xfrm>
            <a:off x="2414587" y="274725"/>
            <a:ext cx="4314825" cy="54673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457200" y="1029284"/>
            <a:ext cx="8229600" cy="767552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lnSpc>
                <a:spcPct val="115000"/>
              </a:lnSpc>
              <a:buClr>
                <a:srgbClr val="000000"/>
              </a:buClr>
              <a:buSzPct val="30555"/>
              <a:buFont typeface="Arial"/>
              <a:buNone/>
            </a:pPr>
            <a:r>
              <a:rPr lang="pt" sz="3600" dirty="0"/>
              <a:t>Processo em </a:t>
            </a:r>
            <a:r>
              <a:rPr lang="pt" sz="3600" dirty="0" smtClean="0"/>
              <a:t>Equipes Agile</a:t>
            </a:r>
            <a:endParaRPr lang="pt" sz="3600" dirty="0"/>
          </a:p>
        </p:txBody>
      </p:sp>
      <p:sp>
        <p:nvSpPr>
          <p:cNvPr id="100" name="Shape 100"/>
          <p:cNvSpPr/>
          <p:nvPr/>
        </p:nvSpPr>
        <p:spPr>
          <a:xfrm>
            <a:off x="1909594" y="2487910"/>
            <a:ext cx="5324810" cy="307207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ctrTitle"/>
          </p:nvPr>
        </p:nvSpPr>
        <p:spPr>
          <a:xfrm>
            <a:off x="685800" y="1734342"/>
            <a:ext cx="7772400" cy="22454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pt"/>
              <a:t>Capítulo 2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type="subTitle" idx="1"/>
          </p:nvPr>
        </p:nvSpPr>
        <p:spPr>
          <a:xfrm>
            <a:off x="685800" y="4124476"/>
            <a:ext cx="7772400" cy="949799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buNone/>
            </a:pPr>
            <a:r>
              <a:rPr lang="pt"/>
              <a:t>10 Princípios para os Agile Testers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pt"/>
              <a:t>Aplicando os princípios e valores do processo Agile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8229600" cy="12966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pt"/>
              <a:t>Os princípios considerados importantes para os agiles testers são: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x="586500" y="3053025"/>
            <a:ext cx="7971000" cy="3647122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marL="457200" lvl="0" indent="-368300" rtl="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" sz="1800" b="1" dirty="0">
                <a:solidFill>
                  <a:schemeClr val="dk2"/>
                </a:solidFill>
              </a:rPr>
              <a:t>Fornecer feedback frequentemente</a:t>
            </a:r>
          </a:p>
          <a:p>
            <a:pPr marL="457200" lvl="0" indent="-368300" rtl="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" sz="1800" b="1" dirty="0">
                <a:solidFill>
                  <a:schemeClr val="dk2"/>
                </a:solidFill>
              </a:rPr>
              <a:t>Liberar entregáveis funcionais ao cliente</a:t>
            </a:r>
          </a:p>
          <a:p>
            <a:pPr marL="457200" lvl="0" indent="-368300" rtl="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" sz="1800" b="1" dirty="0" smtClean="0">
                <a:solidFill>
                  <a:schemeClr val="dk2"/>
                </a:solidFill>
              </a:rPr>
              <a:t>Comunicação</a:t>
            </a:r>
            <a:endParaRPr lang="pt" sz="1800" b="1" dirty="0">
              <a:solidFill>
                <a:schemeClr val="dk2"/>
              </a:solidFill>
            </a:endParaRPr>
          </a:p>
          <a:p>
            <a:pPr marL="457200" lvl="0" indent="-368300" rtl="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" sz="1800" b="1" dirty="0">
                <a:solidFill>
                  <a:schemeClr val="dk2"/>
                </a:solidFill>
              </a:rPr>
              <a:t>Ter coragem</a:t>
            </a:r>
          </a:p>
          <a:p>
            <a:pPr marL="457200" lvl="0" indent="-368300" rtl="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" sz="1800" b="1" dirty="0">
                <a:solidFill>
                  <a:schemeClr val="dk2"/>
                </a:solidFill>
              </a:rPr>
              <a:t>Se possível, faça o simples</a:t>
            </a:r>
          </a:p>
          <a:p>
            <a:pPr marL="457200" lvl="0" indent="-368300" rtl="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" sz="1800" b="1" dirty="0">
                <a:solidFill>
                  <a:schemeClr val="dk2"/>
                </a:solidFill>
              </a:rPr>
              <a:t>Sempre Buscar Melhorias</a:t>
            </a:r>
          </a:p>
          <a:p>
            <a:pPr marL="457200" lvl="0" indent="-368300" rtl="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" sz="1800" b="1" dirty="0">
                <a:solidFill>
                  <a:schemeClr val="dk2"/>
                </a:solidFill>
              </a:rPr>
              <a:t>Adaptar-se as mudanças</a:t>
            </a:r>
          </a:p>
          <a:p>
            <a:pPr marL="457200" lvl="0" indent="-368300" rtl="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" sz="1800" b="1" dirty="0">
                <a:solidFill>
                  <a:schemeClr val="dk2"/>
                </a:solidFill>
              </a:rPr>
              <a:t>Equipe Compacta</a:t>
            </a:r>
          </a:p>
          <a:p>
            <a:pPr marL="457200" lvl="0" indent="-368300" rtl="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" sz="1800" b="1" dirty="0">
                <a:solidFill>
                  <a:schemeClr val="dk2"/>
                </a:solidFill>
              </a:rPr>
              <a:t>Foco na equipe</a:t>
            </a:r>
          </a:p>
          <a:p>
            <a:pPr marL="457200" lvl="0" indent="-368300" rtl="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" sz="1800" b="1" dirty="0">
                <a:solidFill>
                  <a:schemeClr val="dk2"/>
                </a:solidFill>
              </a:rPr>
              <a:t>Divirta-se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pt"/>
              <a:t>Fornecer feedback frequentemente</a:t>
            </a:r>
          </a:p>
        </p:txBody>
      </p:sp>
      <p:sp>
        <p:nvSpPr>
          <p:cNvPr id="125" name="Shape 125"/>
          <p:cNvSpPr/>
          <p:nvPr/>
        </p:nvSpPr>
        <p:spPr>
          <a:xfrm>
            <a:off x="2644443" y="2194575"/>
            <a:ext cx="3855112" cy="34791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26" name="Shape 126"/>
          <p:cNvSpPr txBox="1"/>
          <p:nvPr/>
        </p:nvSpPr>
        <p:spPr>
          <a:xfrm>
            <a:off x="511352" y="5820275"/>
            <a:ext cx="7925700" cy="6463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pt" sz="3000" dirty="0"/>
              <a:t>Reportar </a:t>
            </a:r>
            <a:r>
              <a:rPr lang="pt" sz="3000" dirty="0" smtClean="0"/>
              <a:t>frequentemente </a:t>
            </a:r>
            <a:r>
              <a:rPr lang="pt" sz="3000" dirty="0"/>
              <a:t>o estado do projeto.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Clr>
                <a:srgbClr val="000000"/>
              </a:buClr>
              <a:buSzPct val="25000"/>
              <a:buFont typeface="Arial"/>
              <a:buNone/>
            </a:pPr>
            <a:r>
              <a:rPr lang="pt"/>
              <a:t>Liberar entregáveis funcionais ao cliente</a:t>
            </a:r>
          </a:p>
        </p:txBody>
      </p:sp>
      <p:sp>
        <p:nvSpPr>
          <p:cNvPr id="132" name="Shape 132"/>
          <p:cNvSpPr/>
          <p:nvPr/>
        </p:nvSpPr>
        <p:spPr>
          <a:xfrm>
            <a:off x="2582772" y="2225825"/>
            <a:ext cx="3978456" cy="298345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33" name="Shape 133"/>
          <p:cNvSpPr txBox="1"/>
          <p:nvPr/>
        </p:nvSpPr>
        <p:spPr>
          <a:xfrm>
            <a:off x="1571550" y="5429253"/>
            <a:ext cx="6000899" cy="12029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pt" sz="3000"/>
              <a:t>Entregar o que o cliente precisa.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457200" y="873537"/>
            <a:ext cx="8229600" cy="9232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Clr>
                <a:srgbClr val="000000"/>
              </a:buClr>
              <a:buSzPct val="25000"/>
              <a:buFont typeface="Arial"/>
              <a:buNone/>
            </a:pPr>
            <a:r>
              <a:rPr lang="pt" dirty="0" smtClean="0"/>
              <a:t>Comunicação</a:t>
            </a:r>
            <a:endParaRPr lang="pt" dirty="0"/>
          </a:p>
        </p:txBody>
      </p:sp>
      <p:sp>
        <p:nvSpPr>
          <p:cNvPr id="139" name="Shape 139"/>
          <p:cNvSpPr/>
          <p:nvPr/>
        </p:nvSpPr>
        <p:spPr>
          <a:xfrm>
            <a:off x="2413603" y="2026397"/>
            <a:ext cx="4316793" cy="323820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40" name="Shape 140"/>
          <p:cNvSpPr txBox="1"/>
          <p:nvPr/>
        </p:nvSpPr>
        <p:spPr>
          <a:xfrm>
            <a:off x="268717" y="5684925"/>
            <a:ext cx="8527800" cy="94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pt" sz="3000"/>
              <a:t>Comunicação constante com a equipe e o cliente.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Clr>
                <a:srgbClr val="000000"/>
              </a:buClr>
              <a:buSzPct val="25000"/>
              <a:buFont typeface="Arial"/>
              <a:buNone/>
            </a:pPr>
            <a:r>
              <a:rPr lang="pt"/>
              <a:t>Ter coragem</a:t>
            </a:r>
          </a:p>
        </p:txBody>
      </p:sp>
      <p:sp>
        <p:nvSpPr>
          <p:cNvPr id="146" name="Shape 146"/>
          <p:cNvSpPr/>
          <p:nvPr/>
        </p:nvSpPr>
        <p:spPr>
          <a:xfrm>
            <a:off x="2915816" y="2420889"/>
            <a:ext cx="3442121" cy="266429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4" name="CaixaDeTexto 3"/>
          <p:cNvSpPr txBox="1"/>
          <p:nvPr/>
        </p:nvSpPr>
        <p:spPr>
          <a:xfrm>
            <a:off x="1835696" y="5611306"/>
            <a:ext cx="56886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/>
              <a:t>Coragem para cometer erros.</a:t>
            </a:r>
            <a:endParaRPr lang="pt-BR" sz="30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Clr>
                <a:srgbClr val="000000"/>
              </a:buClr>
              <a:buSzPct val="25000"/>
              <a:buFont typeface="Arial"/>
              <a:buNone/>
            </a:pPr>
            <a:r>
              <a:rPr lang="pt"/>
              <a:t>Se possível, faça o simples</a:t>
            </a:r>
          </a:p>
        </p:txBody>
      </p:sp>
      <p:sp>
        <p:nvSpPr>
          <p:cNvPr id="153" name="Shape 153"/>
          <p:cNvSpPr/>
          <p:nvPr/>
        </p:nvSpPr>
        <p:spPr>
          <a:xfrm>
            <a:off x="2863780" y="2201538"/>
            <a:ext cx="3416439" cy="321576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54" name="Shape 154"/>
          <p:cNvSpPr txBox="1"/>
          <p:nvPr/>
        </p:nvSpPr>
        <p:spPr>
          <a:xfrm>
            <a:off x="971400" y="5638800"/>
            <a:ext cx="7715399" cy="88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pt" sz="3000"/>
              <a:t>Procure solucionar os problemas da forma mais simples possível.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pt"/>
              <a:t>Sempre Buscar Melhorias</a:t>
            </a:r>
          </a:p>
        </p:txBody>
      </p:sp>
      <p:sp>
        <p:nvSpPr>
          <p:cNvPr id="160" name="Shape 160"/>
          <p:cNvSpPr/>
          <p:nvPr/>
        </p:nvSpPr>
        <p:spPr>
          <a:xfrm>
            <a:off x="2578184" y="2064787"/>
            <a:ext cx="3987631" cy="330747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61" name="Shape 161"/>
          <p:cNvSpPr txBox="1"/>
          <p:nvPr/>
        </p:nvSpPr>
        <p:spPr>
          <a:xfrm>
            <a:off x="767025" y="5608725"/>
            <a:ext cx="7248900" cy="88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pt" sz="3000"/>
              <a:t>Sempre tentando usar novas tecnologias no desenvolviemnto.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Clr>
                <a:srgbClr val="000000"/>
              </a:buClr>
              <a:buSzPct val="25000"/>
              <a:buFont typeface="Arial"/>
              <a:buNone/>
            </a:pPr>
            <a:r>
              <a:rPr lang="pt"/>
              <a:t>Adaptar-se as mudanças</a:t>
            </a:r>
          </a:p>
        </p:txBody>
      </p:sp>
      <p:sp>
        <p:nvSpPr>
          <p:cNvPr id="167" name="Shape 167"/>
          <p:cNvSpPr/>
          <p:nvPr/>
        </p:nvSpPr>
        <p:spPr>
          <a:xfrm>
            <a:off x="2095500" y="2461712"/>
            <a:ext cx="4953000" cy="22955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68" name="Shape 168"/>
          <p:cNvSpPr txBox="1"/>
          <p:nvPr/>
        </p:nvSpPr>
        <p:spPr>
          <a:xfrm>
            <a:off x="541425" y="5384125"/>
            <a:ext cx="7895700" cy="1107965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pt" sz="3000" dirty="0"/>
              <a:t>Responda positivamente as </a:t>
            </a:r>
            <a:r>
              <a:rPr lang="pt" sz="3000" dirty="0" smtClean="0"/>
              <a:t>mudanças, mas sempre </a:t>
            </a:r>
            <a:r>
              <a:rPr lang="pt" sz="3000" dirty="0"/>
              <a:t>seguindo o plano.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ctrTitle"/>
          </p:nvPr>
        </p:nvSpPr>
        <p:spPr>
          <a:xfrm>
            <a:off x="685800" y="1734342"/>
            <a:ext cx="7772400" cy="22454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pt"/>
              <a:t>Parte I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subTitle" idx="1"/>
          </p:nvPr>
        </p:nvSpPr>
        <p:spPr>
          <a:xfrm>
            <a:off x="685800" y="4124476"/>
            <a:ext cx="7772400" cy="949799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"/>
              <a:t>Introdução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Clr>
                <a:srgbClr val="000000"/>
              </a:buClr>
              <a:buSzPct val="25000"/>
              <a:buFont typeface="Arial"/>
              <a:buNone/>
            </a:pPr>
            <a:r>
              <a:rPr lang="pt"/>
              <a:t>Equipe Compacta</a:t>
            </a:r>
          </a:p>
        </p:txBody>
      </p:sp>
      <p:sp>
        <p:nvSpPr>
          <p:cNvPr id="174" name="Shape 174"/>
          <p:cNvSpPr/>
          <p:nvPr/>
        </p:nvSpPr>
        <p:spPr>
          <a:xfrm>
            <a:off x="2738108" y="2226825"/>
            <a:ext cx="3667783" cy="274721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75" name="Shape 175"/>
          <p:cNvSpPr txBox="1"/>
          <p:nvPr/>
        </p:nvSpPr>
        <p:spPr>
          <a:xfrm>
            <a:off x="496300" y="5323975"/>
            <a:ext cx="7910699" cy="10827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pt" sz="3000"/>
              <a:t>Quando algo falhar, toda a equipe deve se esforçar para solucionar o problema.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pt"/>
              <a:t>Foco na equipe</a:t>
            </a:r>
          </a:p>
        </p:txBody>
      </p:sp>
      <p:sp>
        <p:nvSpPr>
          <p:cNvPr id="181" name="Shape 181"/>
          <p:cNvSpPr/>
          <p:nvPr/>
        </p:nvSpPr>
        <p:spPr>
          <a:xfrm>
            <a:off x="2662148" y="2118358"/>
            <a:ext cx="3819702" cy="262128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82" name="Shape 182"/>
          <p:cNvSpPr txBox="1"/>
          <p:nvPr/>
        </p:nvSpPr>
        <p:spPr>
          <a:xfrm>
            <a:off x="902375" y="5068300"/>
            <a:ext cx="7384499" cy="12632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pt" sz="3000"/>
              <a:t>Todos os membros no Time Agile tem o mesmo valor.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pt"/>
              <a:t>Divirta-se</a:t>
            </a:r>
          </a:p>
        </p:txBody>
      </p:sp>
      <p:sp>
        <p:nvSpPr>
          <p:cNvPr id="188" name="Shape 188"/>
          <p:cNvSpPr/>
          <p:nvPr/>
        </p:nvSpPr>
        <p:spPr>
          <a:xfrm>
            <a:off x="2816722" y="2330792"/>
            <a:ext cx="3510554" cy="285811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89" name="Shape 189"/>
          <p:cNvSpPr txBox="1"/>
          <p:nvPr/>
        </p:nvSpPr>
        <p:spPr>
          <a:xfrm>
            <a:off x="661750" y="5459325"/>
            <a:ext cx="7670099" cy="12482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pt" sz="3000"/>
              <a:t>Trabalhe fazendo o que gosta.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685800" y="1734342"/>
            <a:ext cx="7772400" cy="22454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algn="ctr" rtl="0">
              <a:buNone/>
            </a:pPr>
            <a:r>
              <a:rPr lang="pt"/>
              <a:t>Capítulo 1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685800" y="4124476"/>
            <a:ext cx="7772400" cy="949799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buNone/>
            </a:pPr>
            <a:r>
              <a:rPr lang="pt"/>
              <a:t>O que é Agile Test, afinal?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Clr>
                <a:srgbClr val="000000"/>
              </a:buClr>
              <a:buSzPct val="25000"/>
              <a:buFont typeface="Arial"/>
              <a:buNone/>
            </a:pPr>
            <a:r>
              <a:rPr lang="pt"/>
              <a:t>Valores Agile:</a:t>
            </a:r>
          </a:p>
        </p:txBody>
      </p:sp>
      <p:pic>
        <p:nvPicPr>
          <p:cNvPr id="37890" name="Picture 2" descr="http://comcsoft.com/content/images/agile_proces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9752" y="1916832"/>
            <a:ext cx="4536504" cy="45365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1239497" y="108016"/>
            <a:ext cx="6665004" cy="664196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pt"/>
              <a:t>Funções e Atividades em uma Equipe Agile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8229600" cy="4524285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pt" dirty="0"/>
              <a:t>A estrutura de um Time Agile é definida em: </a:t>
            </a:r>
          </a:p>
          <a:p>
            <a:endParaRPr dirty="0"/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" dirty="0"/>
              <a:t>Equipe do Cliente</a:t>
            </a:r>
          </a:p>
          <a:p>
            <a:endParaRPr dirty="0"/>
          </a:p>
          <a:p>
            <a:pPr marL="457200" lvl="0" indent="-4191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" dirty="0"/>
              <a:t>Equipe de </a:t>
            </a:r>
            <a:r>
              <a:rPr lang="pt" dirty="0" smtClean="0"/>
              <a:t>Desenvolvimento</a:t>
            </a:r>
          </a:p>
          <a:p>
            <a:pPr marL="457200" lvl="0" indent="-419100">
              <a:buClr>
                <a:schemeClr val="dk2"/>
              </a:buClr>
              <a:buSzPct val="166666"/>
              <a:buFont typeface="Arial"/>
              <a:buChar char="•"/>
            </a:pPr>
            <a:endParaRPr lang="pt" dirty="0" smtClean="0"/>
          </a:p>
          <a:p>
            <a:pPr marL="457200" lvl="0" indent="-419100"/>
            <a:r>
              <a:rPr lang="pt" sz="3200" dirty="0" smtClean="0"/>
              <a:t>Interação entre a equipe do cliente e os desenvolvedores</a:t>
            </a:r>
            <a:endParaRPr lang="pt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" sz="4400" dirty="0" smtClean="0"/>
              <a:t>Interação entre a equipe do cliente e os </a:t>
            </a:r>
            <a:r>
              <a:rPr lang="pt" sz="4400" dirty="0" smtClean="0"/>
              <a:t>desenvolvedores</a:t>
            </a:r>
            <a:endParaRPr lang="pt-BR" sz="4400" dirty="0"/>
          </a:p>
        </p:txBody>
      </p:sp>
      <p:graphicFrame>
        <p:nvGraphicFramePr>
          <p:cNvPr id="36" name="Diagrama 35"/>
          <p:cNvGraphicFramePr/>
          <p:nvPr/>
        </p:nvGraphicFramePr>
        <p:xfrm>
          <a:off x="1043608" y="2132856"/>
          <a:ext cx="6528048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pt"/>
              <a:t>O que torna o Agile Test diferente?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8229600" cy="3339345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" dirty="0" smtClean="0"/>
              <a:t>Times </a:t>
            </a:r>
            <a:r>
              <a:rPr lang="pt" dirty="0"/>
              <a:t>Tradicionais</a:t>
            </a:r>
          </a:p>
          <a:p>
            <a:endParaRPr dirty="0"/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" dirty="0" smtClean="0"/>
              <a:t>Times </a:t>
            </a:r>
            <a:r>
              <a:rPr lang="pt" dirty="0"/>
              <a:t>Agile</a:t>
            </a:r>
          </a:p>
          <a:p>
            <a:endParaRPr dirty="0"/>
          </a:p>
          <a:p>
            <a:pPr marL="457200" lvl="0" indent="-419100"/>
            <a:r>
              <a:rPr lang="pt" dirty="0" smtClean="0"/>
              <a:t>Teste em Tradicional </a:t>
            </a:r>
            <a:r>
              <a:rPr lang="pt" dirty="0"/>
              <a:t>vs </a:t>
            </a:r>
            <a:r>
              <a:rPr lang="pt" dirty="0" smtClean="0"/>
              <a:t>Testing em Agile</a:t>
            </a:r>
            <a:endParaRPr lang="pt" dirty="0"/>
          </a:p>
          <a:p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57200" y="1029284"/>
            <a:ext cx="8229600" cy="767552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" sz="3600" dirty="0"/>
              <a:t>Processo em </a:t>
            </a:r>
            <a:r>
              <a:rPr lang="pt" sz="3600" dirty="0" smtClean="0"/>
              <a:t>Equipes Tradicionais</a:t>
            </a:r>
            <a:endParaRPr lang="pt" sz="3600" dirty="0"/>
          </a:p>
        </p:txBody>
      </p:sp>
      <p:sp>
        <p:nvSpPr>
          <p:cNvPr id="94" name="Shape 94"/>
          <p:cNvSpPr/>
          <p:nvPr/>
        </p:nvSpPr>
        <p:spPr>
          <a:xfrm>
            <a:off x="467489" y="2808841"/>
            <a:ext cx="8209020" cy="261576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264</Words>
  <Application>Microsoft Office PowerPoint</Application>
  <PresentationFormat>Apresentação na tela (4:3)</PresentationFormat>
  <Paragraphs>60</Paragraphs>
  <Slides>22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22</vt:i4>
      </vt:variant>
    </vt:vector>
  </HeadingPairs>
  <TitlesOfParts>
    <vt:vector size="24" baseType="lpstr">
      <vt:lpstr/>
      <vt:lpstr/>
      <vt:lpstr>Slide 1</vt:lpstr>
      <vt:lpstr>Parte I</vt:lpstr>
      <vt:lpstr>Capítulo 1</vt:lpstr>
      <vt:lpstr>Valores Agile:</vt:lpstr>
      <vt:lpstr>Slide 5</vt:lpstr>
      <vt:lpstr>Funções e Atividades em uma Equipe Agile</vt:lpstr>
      <vt:lpstr>Interação entre a equipe do cliente e os desenvolvedores</vt:lpstr>
      <vt:lpstr>O que torna o Agile Test diferente?</vt:lpstr>
      <vt:lpstr>Processo em Equipes Tradicionais</vt:lpstr>
      <vt:lpstr>Processo em Equipes Agile</vt:lpstr>
      <vt:lpstr>Capítulo 2</vt:lpstr>
      <vt:lpstr>Aplicando os princípios e valores do processo Agile</vt:lpstr>
      <vt:lpstr>Fornecer feedback frequentemente</vt:lpstr>
      <vt:lpstr>Liberar entregáveis funcionais ao cliente</vt:lpstr>
      <vt:lpstr>Comunicação</vt:lpstr>
      <vt:lpstr>Ter coragem</vt:lpstr>
      <vt:lpstr>Se possível, faça o simples</vt:lpstr>
      <vt:lpstr>Sempre Buscar Melhorias</vt:lpstr>
      <vt:lpstr>Adaptar-se as mudanças</vt:lpstr>
      <vt:lpstr>Equipe Compacta</vt:lpstr>
      <vt:lpstr>Foco na equipe</vt:lpstr>
      <vt:lpstr>Divirta-se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washington</dc:creator>
  <cp:lastModifiedBy>washington</cp:lastModifiedBy>
  <cp:revision>19</cp:revision>
  <dcterms:modified xsi:type="dcterms:W3CDTF">2012-08-14T14:52:50Z</dcterms:modified>
</cp:coreProperties>
</file>