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6" r:id="rId3"/>
    <p:sldId id="277" r:id="rId4"/>
    <p:sldId id="278" r:id="rId5"/>
    <p:sldId id="279" r:id="rId6"/>
    <p:sldId id="291" r:id="rId7"/>
    <p:sldId id="280" r:id="rId8"/>
    <p:sldId id="296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92" r:id="rId18"/>
    <p:sldId id="293" r:id="rId19"/>
    <p:sldId id="294" r:id="rId20"/>
    <p:sldId id="295" r:id="rId21"/>
    <p:sldId id="290" r:id="rId22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  <a:srgbClr val="33CC33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80" d="100"/>
          <a:sy n="80" d="100"/>
        </p:scale>
        <p:origin x="-6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40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12BD10D-8B7F-4734-BA62-CB69A6104273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5" y="4856163"/>
            <a:ext cx="56800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107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40" y="97107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7EE8D2D-78E0-4AB7-910F-9BE10177A2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829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EE8D2D-78E0-4AB7-910F-9BE10177A25B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515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275C6-CBD8-4D0B-BB3F-1E59FDEC87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3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E23BE-EE48-456A-908F-C2E7D638BA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7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A6012-45F9-4371-9066-33D5D4EA9A4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2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CAF2F-2521-47C5-B37F-434B6A7C32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1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31353-5FF1-4C4F-98BA-6BBEF351CE1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9343E-FE0C-433C-9C35-A18DE35F3D2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59C31-FF78-4417-950A-A2C05082CE2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AB7E-AEF8-4650-A48F-0FCBFA1DB8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6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6F6E-3F60-4730-9004-A83911AB33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26812-E5CF-4810-A763-05F539064D2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1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CFA06-A2C2-4023-9355-A641EEEDF90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4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A469537-5021-4C99-904E-3FF2F4054A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 Método Simplex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73463"/>
            <a:ext cx="6400800" cy="1752600"/>
          </a:xfrm>
        </p:spPr>
        <p:txBody>
          <a:bodyPr/>
          <a:lstStyle/>
          <a:p>
            <a:pPr eaLnBrk="1" hangingPunct="1"/>
            <a:r>
              <a:rPr lang="en-US" sz="2400" smtClean="0"/>
              <a:t>Prof. Gustavo Peixoto Silva</a:t>
            </a:r>
          </a:p>
          <a:p>
            <a:pPr eaLnBrk="1" hangingPunct="1"/>
            <a:r>
              <a:rPr lang="en-US" sz="2400" smtClean="0"/>
              <a:t>Departamento de Computação</a:t>
            </a:r>
          </a:p>
          <a:p>
            <a:pPr eaLnBrk="1" hangingPunct="1"/>
            <a:r>
              <a:rPr lang="en-US" sz="2400" smtClean="0"/>
              <a:t>Univ. Federal de Ouro Preto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2000" b="1"/>
              <a:t>O Método Simplex usando Quadros ou Tablôs – Resolução Prática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Acrescentando as variáveis de folga X</a:t>
            </a:r>
            <a:r>
              <a:rPr lang="pt-BR" baseline="-25000"/>
              <a:t>3</a:t>
            </a:r>
            <a:r>
              <a:rPr lang="pt-BR"/>
              <a:t>, X</a:t>
            </a:r>
            <a:r>
              <a:rPr lang="pt-BR" baseline="-25000"/>
              <a:t>4</a:t>
            </a:r>
            <a:r>
              <a:rPr lang="pt-BR"/>
              <a:t> e X</a:t>
            </a:r>
            <a:r>
              <a:rPr lang="pt-BR" baseline="-25000"/>
              <a:t>5</a:t>
            </a:r>
            <a:r>
              <a:rPr lang="pt-BR"/>
              <a:t> às restrições e transformando a função objetivo em uma equação temos 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Z(X) - 5X</a:t>
            </a:r>
            <a:r>
              <a:rPr lang="pt-BR" baseline="-25000"/>
              <a:t>1</a:t>
            </a:r>
            <a:r>
              <a:rPr lang="pt-BR"/>
              <a:t>- 2X</a:t>
            </a:r>
            <a:r>
              <a:rPr lang="pt-BR" baseline="-25000"/>
              <a:t>2</a:t>
            </a:r>
            <a:r>
              <a:rPr lang="pt-BR"/>
              <a:t> 		 = 0    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           X</a:t>
            </a:r>
            <a:r>
              <a:rPr lang="pt-BR" baseline="-25000"/>
              <a:t>1</a:t>
            </a:r>
            <a:r>
              <a:rPr lang="pt-BR"/>
              <a:t>       + </a:t>
            </a:r>
            <a:r>
              <a:rPr lang="pt-BR">
                <a:solidFill>
                  <a:srgbClr val="0066FF"/>
                </a:solidFill>
              </a:rPr>
              <a:t>X</a:t>
            </a:r>
            <a:r>
              <a:rPr lang="pt-BR" baseline="-25000">
                <a:solidFill>
                  <a:srgbClr val="0066FF"/>
                </a:solidFill>
              </a:rPr>
              <a:t>3</a:t>
            </a:r>
            <a:r>
              <a:rPr lang="pt-BR"/>
              <a:t> 	 = 3         </a:t>
            </a:r>
            <a:endParaRPr lang="pt-BR" b="1"/>
          </a:p>
          <a:p>
            <a:pPr eaLnBrk="1" hangingPunct="1">
              <a:spcBef>
                <a:spcPct val="50000"/>
              </a:spcBef>
            </a:pPr>
            <a:r>
              <a:rPr lang="pt-BR"/>
              <a:t>	    X</a:t>
            </a:r>
            <a:r>
              <a:rPr lang="pt-BR" baseline="-25000"/>
              <a:t>2</a:t>
            </a:r>
            <a:r>
              <a:rPr lang="pt-BR"/>
              <a:t>	 </a:t>
            </a:r>
            <a:r>
              <a:rPr lang="pt-BR">
                <a:solidFill>
                  <a:srgbClr val="0066FF"/>
                </a:solidFill>
              </a:rPr>
              <a:t>+ X</a:t>
            </a:r>
            <a:r>
              <a:rPr lang="pt-BR" baseline="-25000"/>
              <a:t>4</a:t>
            </a:r>
            <a:r>
              <a:rPr lang="pt-BR"/>
              <a:t>        = 4         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           X</a:t>
            </a:r>
            <a:r>
              <a:rPr lang="pt-BR" baseline="-25000"/>
              <a:t>1</a:t>
            </a:r>
            <a:r>
              <a:rPr lang="pt-BR"/>
              <a:t>+2X</a:t>
            </a:r>
            <a:r>
              <a:rPr lang="pt-BR" baseline="-25000"/>
              <a:t>2</a:t>
            </a:r>
            <a:r>
              <a:rPr lang="pt-BR"/>
              <a:t>  	         </a:t>
            </a:r>
            <a:r>
              <a:rPr lang="pt-BR">
                <a:solidFill>
                  <a:srgbClr val="0066FF"/>
                </a:solidFill>
              </a:rPr>
              <a:t>+ X</a:t>
            </a:r>
            <a:r>
              <a:rPr lang="pt-BR" baseline="-25000">
                <a:solidFill>
                  <a:srgbClr val="0066FF"/>
                </a:solidFill>
              </a:rPr>
              <a:t>5</a:t>
            </a:r>
            <a:r>
              <a:rPr lang="pt-BR"/>
              <a:t>= 9    Temos agora quatro equações representando o problema, sendo que a primeira diz respeito à função objetivo. Na Tablô temos:   </a:t>
            </a:r>
          </a:p>
        </p:txBody>
      </p:sp>
      <p:graphicFrame>
        <p:nvGraphicFramePr>
          <p:cNvPr id="21599" name="Group 95"/>
          <p:cNvGraphicFramePr>
            <a:graphicFrameLocks noGrp="1"/>
          </p:cNvGraphicFramePr>
          <p:nvPr/>
        </p:nvGraphicFramePr>
        <p:xfrm>
          <a:off x="1082675" y="3500438"/>
          <a:ext cx="5792790" cy="2092326"/>
        </p:xfrm>
        <a:graphic>
          <a:graphicData uri="http://schemas.openxmlformats.org/drawingml/2006/table">
            <a:tbl>
              <a:tblPr/>
              <a:tblGrid>
                <a:gridCol w="826861"/>
                <a:gridCol w="826861"/>
                <a:gridCol w="828448"/>
                <a:gridCol w="826862"/>
                <a:gridCol w="826861"/>
                <a:gridCol w="830036"/>
                <a:gridCol w="826861"/>
              </a:tblGrid>
              <a:tr h="3353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5" marR="91415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XNB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XB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5" marR="91415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91415" marR="91415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20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15" marR="91415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0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15" marR="91415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0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15" marR="91415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1415" marR="91415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22" name="AutoShape 98"/>
          <p:cNvSpPr>
            <a:spLocks/>
          </p:cNvSpPr>
          <p:nvPr/>
        </p:nvSpPr>
        <p:spPr bwMode="auto">
          <a:xfrm>
            <a:off x="7667625" y="4221163"/>
            <a:ext cx="1368425" cy="682625"/>
          </a:xfrm>
          <a:prstGeom prst="accentCallout1">
            <a:avLst>
              <a:gd name="adj1" fmla="val 16745"/>
              <a:gd name="adj2" fmla="val -5569"/>
              <a:gd name="adj3" fmla="val 17676"/>
              <a:gd name="adj4" fmla="val -303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1400"/>
              <a:t>Coeficientes das XBs na FO são nulos</a:t>
            </a:r>
          </a:p>
          <a:p>
            <a:pPr algn="ctr"/>
            <a:endParaRPr lang="pt-B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/>
              <a:t>O Método Simplex usando quadros ou Tablôs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/>
        </p:nvGraphicFramePr>
        <p:xfrm>
          <a:off x="611188" y="906463"/>
          <a:ext cx="5886453" cy="2092326"/>
        </p:xfrm>
        <a:graphic>
          <a:graphicData uri="http://schemas.openxmlformats.org/drawingml/2006/table">
            <a:tbl>
              <a:tblPr/>
              <a:tblGrid>
                <a:gridCol w="735277"/>
                <a:gridCol w="735277"/>
                <a:gridCol w="736689"/>
                <a:gridCol w="735278"/>
                <a:gridCol w="735277"/>
                <a:gridCol w="738101"/>
                <a:gridCol w="735277"/>
                <a:gridCol w="735277"/>
              </a:tblGrid>
              <a:tr h="3353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XNB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XB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Bi/</a:t>
                      </a:r>
                      <a:r>
                        <a:rPr kumimoji="0" lang="pt-B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Aji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91439" marR="91439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===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20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9" marR="91439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3/1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0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9" marR="91439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0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9" marR="91439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</a:t>
                      </a:r>
                    </a:p>
                  </a:txBody>
                  <a:tcPr marL="91439" marR="91439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94" name="Text Box 66"/>
          <p:cNvSpPr txBox="1">
            <a:spLocks noChangeArrowheads="1"/>
          </p:cNvSpPr>
          <p:nvPr/>
        </p:nvSpPr>
        <p:spPr bwMode="auto">
          <a:xfrm>
            <a:off x="250825" y="3213100"/>
            <a:ext cx="8353425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 dirty="0"/>
              <a:t>Obs. nesta representação, os coeficientes estão invertidos na FO e os coeficientes de X</a:t>
            </a:r>
            <a:r>
              <a:rPr lang="pt-BR" sz="1600" baseline="-25000" dirty="0"/>
              <a:t>3</a:t>
            </a:r>
            <a:r>
              <a:rPr lang="pt-BR" sz="1600" dirty="0"/>
              <a:t>, X</a:t>
            </a:r>
            <a:r>
              <a:rPr lang="pt-BR" sz="1600" baseline="-25000" dirty="0"/>
              <a:t>4</a:t>
            </a:r>
            <a:r>
              <a:rPr lang="pt-BR" sz="1600" dirty="0"/>
              <a:t> e X</a:t>
            </a:r>
            <a:r>
              <a:rPr lang="pt-BR" sz="1600" baseline="-25000" dirty="0"/>
              <a:t>5</a:t>
            </a:r>
            <a:r>
              <a:rPr lang="pt-BR" sz="1600" dirty="0"/>
              <a:t> já são todos nulos. 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Logo, Z(X) já está escrito em função de X</a:t>
            </a:r>
            <a:r>
              <a:rPr lang="pt-BR" sz="1600" baseline="-25000" dirty="0"/>
              <a:t>1</a:t>
            </a:r>
            <a:r>
              <a:rPr lang="pt-BR" sz="1600" dirty="0"/>
              <a:t> e X</a:t>
            </a:r>
            <a:r>
              <a:rPr lang="pt-BR" sz="1600" baseline="-25000" dirty="0"/>
              <a:t>2</a:t>
            </a:r>
            <a:r>
              <a:rPr lang="pt-BR" sz="1600" dirty="0"/>
              <a:t>. Como tem XNB com coeficiente &lt; 0 (antes era &gt; 0, mas foi invertido o sinal), a solução NÃO É ÓTIMA, pode melhorar. 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X</a:t>
            </a:r>
            <a:r>
              <a:rPr lang="pt-BR" sz="1600" baseline="-25000" dirty="0"/>
              <a:t>1</a:t>
            </a:r>
            <a:r>
              <a:rPr lang="pt-BR" sz="1600" dirty="0"/>
              <a:t> é a VNB com coeficiente mais negativo, portanto é quem entra na base. 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Para saber quem deve sair da base devemos fazer o “teste da razão” para  i = </a:t>
            </a:r>
            <a:r>
              <a:rPr lang="pt-BR" sz="1600" dirty="0" smtClean="0"/>
              <a:t> índice </a:t>
            </a:r>
            <a:r>
              <a:rPr lang="pt-BR" sz="1600" dirty="0"/>
              <a:t>da variável  que entra na base, ou seja i = 1.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   </a:t>
            </a:r>
            <a:r>
              <a:rPr lang="pt-BR" sz="1600" dirty="0" err="1"/>
              <a:t>Min</a:t>
            </a:r>
            <a:r>
              <a:rPr lang="pt-BR" sz="1600" dirty="0"/>
              <a:t> { </a:t>
            </a:r>
            <a:r>
              <a:rPr lang="pt-BR" sz="1600" dirty="0" err="1"/>
              <a:t>B</a:t>
            </a:r>
            <a:r>
              <a:rPr lang="pt-BR" sz="1600" baseline="-25000" dirty="0" err="1"/>
              <a:t>j</a:t>
            </a:r>
            <a:r>
              <a:rPr lang="pt-BR" sz="1600" dirty="0"/>
              <a:t>/</a:t>
            </a:r>
            <a:r>
              <a:rPr lang="pt-BR" sz="1600" dirty="0" err="1"/>
              <a:t>A</a:t>
            </a:r>
            <a:r>
              <a:rPr lang="pt-BR" sz="1600" baseline="-25000" dirty="0" err="1"/>
              <a:t>ji</a:t>
            </a:r>
            <a:r>
              <a:rPr lang="pt-BR" sz="1600" dirty="0"/>
              <a:t>: i tal que </a:t>
            </a:r>
            <a:r>
              <a:rPr lang="pt-BR" sz="1600" dirty="0" err="1"/>
              <a:t>A</a:t>
            </a:r>
            <a:r>
              <a:rPr lang="pt-BR" sz="1600" baseline="-25000" dirty="0" err="1"/>
              <a:t>ji</a:t>
            </a:r>
            <a:r>
              <a:rPr lang="pt-BR" sz="1600" dirty="0"/>
              <a:t> &gt; 0} = </a:t>
            </a:r>
            <a:r>
              <a:rPr lang="pt-BR" sz="1600" dirty="0" err="1"/>
              <a:t>Min</a:t>
            </a:r>
            <a:r>
              <a:rPr lang="pt-BR" sz="1600" dirty="0"/>
              <a:t> { 3/1, 9/1} = 3 </a:t>
            </a:r>
            <a:r>
              <a:rPr lang="pt-BR" sz="1600" dirty="0">
                <a:sym typeface="Symbol" pitchFamily="18" charset="2"/>
              </a:rPr>
              <a:t></a:t>
            </a:r>
            <a:r>
              <a:rPr lang="pt-BR" sz="1600" dirty="0"/>
              <a:t> j = 1 é o índice da a sair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   j = 1,...,m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Assim temos o pivô da iteração que nos dará o próximo quadro. </a:t>
            </a:r>
          </a:p>
        </p:txBody>
      </p:sp>
      <p:sp>
        <p:nvSpPr>
          <p:cNvPr id="22595" name="AutoShape 67"/>
          <p:cNvSpPr>
            <a:spLocks noChangeArrowheads="1"/>
          </p:cNvSpPr>
          <p:nvPr/>
        </p:nvSpPr>
        <p:spPr bwMode="auto">
          <a:xfrm>
            <a:off x="1619250" y="693738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96" name="AutoShape 68"/>
          <p:cNvSpPr>
            <a:spLocks noChangeArrowheads="1"/>
          </p:cNvSpPr>
          <p:nvPr/>
        </p:nvSpPr>
        <p:spPr bwMode="auto">
          <a:xfrm>
            <a:off x="179388" y="1989138"/>
            <a:ext cx="360362" cy="215900"/>
          </a:xfrm>
          <a:prstGeom prst="leftArrow">
            <a:avLst>
              <a:gd name="adj1" fmla="val 50000"/>
              <a:gd name="adj2" fmla="val 4172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97" name="Oval 69"/>
          <p:cNvSpPr>
            <a:spLocks noChangeArrowheads="1"/>
          </p:cNvSpPr>
          <p:nvPr/>
        </p:nvSpPr>
        <p:spPr bwMode="auto">
          <a:xfrm>
            <a:off x="1547813" y="1916113"/>
            <a:ext cx="431800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 sz="1400"/>
              <a:t>pivô</a:t>
            </a:r>
          </a:p>
          <a:p>
            <a:pPr algn="ctr"/>
            <a:endParaRPr lang="pt-BR" sz="1400"/>
          </a:p>
          <a:p>
            <a:pPr algn="ctr"/>
            <a:endParaRPr lang="pt-BR" sz="1400"/>
          </a:p>
        </p:txBody>
      </p:sp>
      <p:grpSp>
        <p:nvGrpSpPr>
          <p:cNvPr id="3" name="Grupo 2"/>
          <p:cNvGrpSpPr/>
          <p:nvPr/>
        </p:nvGrpSpPr>
        <p:grpSpPr>
          <a:xfrm>
            <a:off x="5724525" y="1747838"/>
            <a:ext cx="2663899" cy="673100"/>
            <a:chOff x="5724525" y="1747838"/>
            <a:chExt cx="2663899" cy="673100"/>
          </a:xfrm>
        </p:grpSpPr>
        <p:sp>
          <p:nvSpPr>
            <p:cNvPr id="9" name="Triângulo isósceles 8"/>
            <p:cNvSpPr/>
            <p:nvPr/>
          </p:nvSpPr>
          <p:spPr>
            <a:xfrm>
              <a:off x="5724525" y="1890713"/>
              <a:ext cx="647700" cy="298450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2" name="Texto Explicativo 1 1"/>
            <p:cNvSpPr/>
            <p:nvPr/>
          </p:nvSpPr>
          <p:spPr>
            <a:xfrm>
              <a:off x="6875462" y="1747838"/>
              <a:ext cx="1512962" cy="673100"/>
            </a:xfrm>
            <a:prstGeom prst="borderCallout1">
              <a:avLst>
                <a:gd name="adj1" fmla="val 49790"/>
                <a:gd name="adj2" fmla="val -5584"/>
                <a:gd name="adj3" fmla="val 50419"/>
                <a:gd name="adj4" fmla="val -3421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1400" dirty="0">
                  <a:solidFill>
                    <a:schemeClr val="tx1"/>
                  </a:solidFill>
                </a:rPr>
                <a:t>Mínimo do </a:t>
              </a:r>
              <a:r>
                <a:rPr lang="pt-BR" sz="1400" dirty="0" smtClean="0">
                  <a:solidFill>
                    <a:schemeClr val="tx1"/>
                  </a:solidFill>
                </a:rPr>
                <a:t>Teste da Razão</a:t>
              </a:r>
              <a:endParaRPr lang="pt-BR" sz="1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5" grpId="0" animBg="1"/>
      <p:bldP spid="22596" grpId="0" animBg="1"/>
      <p:bldP spid="2259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/>
              <a:t>O Método Simplex usando quadros ou Tablôs</a:t>
            </a:r>
          </a:p>
        </p:txBody>
      </p:sp>
      <p:graphicFrame>
        <p:nvGraphicFramePr>
          <p:cNvPr id="23555" name="Group 3"/>
          <p:cNvGraphicFramePr>
            <a:graphicFrameLocks noGrp="1"/>
          </p:cNvGraphicFramePr>
          <p:nvPr/>
        </p:nvGraphicFramePr>
        <p:xfrm>
          <a:off x="611188" y="906463"/>
          <a:ext cx="5794374" cy="2092326"/>
        </p:xfrm>
        <a:graphic>
          <a:graphicData uri="http://schemas.openxmlformats.org/drawingml/2006/table">
            <a:tbl>
              <a:tblPr/>
              <a:tblGrid>
                <a:gridCol w="827087"/>
                <a:gridCol w="827087"/>
                <a:gridCol w="828675"/>
                <a:gridCol w="827088"/>
                <a:gridCol w="827087"/>
                <a:gridCol w="830263"/>
                <a:gridCol w="827087"/>
              </a:tblGrid>
              <a:tr h="3353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XNB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XB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2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0" name="Text Box 66"/>
          <p:cNvSpPr txBox="1">
            <a:spLocks noChangeArrowheads="1"/>
          </p:cNvSpPr>
          <p:nvPr/>
        </p:nvSpPr>
        <p:spPr bwMode="auto">
          <a:xfrm>
            <a:off x="250825" y="3213100"/>
            <a:ext cx="83534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 dirty="0"/>
              <a:t>transformações: a) repetir as linhas (1) pois o pivô já é = 1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b) repetir a linha (2) pois o elemento abaixo do pivô já é = 0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c) zerando o elemento A</a:t>
            </a:r>
            <a:r>
              <a:rPr lang="pt-BR" sz="1600" baseline="-25000" dirty="0"/>
              <a:t>31</a:t>
            </a:r>
            <a:r>
              <a:rPr lang="pt-BR" sz="1600" dirty="0"/>
              <a:t>  </a:t>
            </a:r>
            <a:r>
              <a:rPr lang="pt-BR" sz="1600" dirty="0">
                <a:sym typeface="Symbol" pitchFamily="18" charset="2"/>
              </a:rPr>
              <a:t></a:t>
            </a:r>
            <a:r>
              <a:rPr lang="pt-BR" sz="1600" dirty="0"/>
              <a:t> (3) := -1*(1) +(3) 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d) zerando o coeficiente C</a:t>
            </a:r>
            <a:r>
              <a:rPr lang="pt-BR" sz="1600" baseline="-25000" dirty="0"/>
              <a:t>1</a:t>
            </a:r>
            <a:r>
              <a:rPr lang="pt-BR" sz="1600" dirty="0"/>
              <a:t> </a:t>
            </a:r>
            <a:r>
              <a:rPr lang="pt-BR" sz="1600" dirty="0">
                <a:sym typeface="Symbol" pitchFamily="18" charset="2"/>
              </a:rPr>
              <a:t></a:t>
            </a:r>
            <a:r>
              <a:rPr lang="pt-BR" sz="1600" dirty="0"/>
              <a:t> (0) := 5*(1) + (0), teremos o quadro</a:t>
            </a:r>
          </a:p>
        </p:txBody>
      </p:sp>
      <p:sp>
        <p:nvSpPr>
          <p:cNvPr id="13371" name="AutoShape 67"/>
          <p:cNvSpPr>
            <a:spLocks noChangeArrowheads="1"/>
          </p:cNvSpPr>
          <p:nvPr/>
        </p:nvSpPr>
        <p:spPr bwMode="auto">
          <a:xfrm>
            <a:off x="1763713" y="693738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72" name="AutoShape 68"/>
          <p:cNvSpPr>
            <a:spLocks noChangeArrowheads="1"/>
          </p:cNvSpPr>
          <p:nvPr/>
        </p:nvSpPr>
        <p:spPr bwMode="auto">
          <a:xfrm>
            <a:off x="179388" y="1989138"/>
            <a:ext cx="360362" cy="215900"/>
          </a:xfrm>
          <a:prstGeom prst="leftArrow">
            <a:avLst>
              <a:gd name="adj1" fmla="val 50000"/>
              <a:gd name="adj2" fmla="val 4172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73" name="Oval 69"/>
          <p:cNvSpPr>
            <a:spLocks noChangeArrowheads="1"/>
          </p:cNvSpPr>
          <p:nvPr/>
        </p:nvSpPr>
        <p:spPr bwMode="auto">
          <a:xfrm>
            <a:off x="1619250" y="1916113"/>
            <a:ext cx="431800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 sz="1400"/>
              <a:t>pivô</a:t>
            </a:r>
          </a:p>
          <a:p>
            <a:pPr algn="ctr"/>
            <a:endParaRPr lang="pt-BR" sz="1400"/>
          </a:p>
          <a:p>
            <a:pPr algn="ctr"/>
            <a:endParaRPr lang="pt-BR" sz="1400"/>
          </a:p>
        </p:txBody>
      </p:sp>
      <p:sp>
        <p:nvSpPr>
          <p:cNvPr id="13374" name="Text Box 70"/>
          <p:cNvSpPr txBox="1">
            <a:spLocks noChangeArrowheads="1"/>
          </p:cNvSpPr>
          <p:nvPr/>
        </p:nvSpPr>
        <p:spPr bwMode="auto">
          <a:xfrm>
            <a:off x="6732588" y="1181100"/>
            <a:ext cx="7921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/>
              <a:t>linhas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/>
              <a:t>(0)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/>
              <a:t>(1)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/>
              <a:t>(2)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/>
              <a:t>(3)</a:t>
            </a:r>
          </a:p>
        </p:txBody>
      </p:sp>
      <p:graphicFrame>
        <p:nvGraphicFramePr>
          <p:cNvPr id="23747" name="Group 195"/>
          <p:cNvGraphicFramePr>
            <a:graphicFrameLocks noGrp="1"/>
          </p:cNvGraphicFramePr>
          <p:nvPr/>
        </p:nvGraphicFramePr>
        <p:xfrm>
          <a:off x="611188" y="4768850"/>
          <a:ext cx="5794374" cy="1755775"/>
        </p:xfrm>
        <a:graphic>
          <a:graphicData uri="http://schemas.openxmlformats.org/drawingml/2006/table">
            <a:tbl>
              <a:tblPr/>
              <a:tblGrid>
                <a:gridCol w="827087"/>
                <a:gridCol w="827087"/>
                <a:gridCol w="828675"/>
                <a:gridCol w="827088"/>
                <a:gridCol w="827087"/>
                <a:gridCol w="830263"/>
                <a:gridCol w="827087"/>
              </a:tblGrid>
              <a:tr h="3352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25" name="CaixaDeTexto 9"/>
          <p:cNvSpPr txBox="1">
            <a:spLocks noChangeArrowheads="1"/>
          </p:cNvSpPr>
          <p:nvPr/>
        </p:nvSpPr>
        <p:spPr bwMode="auto">
          <a:xfrm>
            <a:off x="6875463" y="3195638"/>
            <a:ext cx="194627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 dirty="0">
                <a:solidFill>
                  <a:srgbClr val="FF0000"/>
                </a:solidFill>
              </a:rPr>
              <a:t>O pivô deve ser </a:t>
            </a:r>
            <a:r>
              <a:rPr lang="pt-BR" sz="1400" dirty="0" smtClean="0">
                <a:solidFill>
                  <a:srgbClr val="FF0000"/>
                </a:solidFill>
              </a:rPr>
              <a:t>transformado em 1</a:t>
            </a:r>
            <a:r>
              <a:rPr lang="pt-BR" sz="1400" dirty="0">
                <a:solidFill>
                  <a:srgbClr val="FF0000"/>
                </a:solidFill>
              </a:rPr>
              <a:t>. </a:t>
            </a:r>
          </a:p>
          <a:p>
            <a:pPr eaLnBrk="1" hangingPunct="1"/>
            <a:endParaRPr lang="pt-BR" sz="1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pt-BR" sz="1400" dirty="0" smtClean="0">
                <a:solidFill>
                  <a:srgbClr val="FF0000"/>
                </a:solidFill>
              </a:rPr>
              <a:t>Os </a:t>
            </a:r>
            <a:r>
              <a:rPr lang="pt-BR" sz="1400" dirty="0">
                <a:solidFill>
                  <a:srgbClr val="FF0000"/>
                </a:solidFill>
              </a:rPr>
              <a:t>elementos acima e abaixo do pivô devem ser </a:t>
            </a:r>
            <a:r>
              <a:rPr lang="pt-BR" sz="1400" dirty="0" smtClean="0">
                <a:solidFill>
                  <a:srgbClr val="FF0000"/>
                </a:solidFill>
              </a:rPr>
              <a:t>transformados em 0 usando o pivô. </a:t>
            </a:r>
            <a:endParaRPr lang="pt-BR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/>
              <a:t>O Método Simplex usando quadros ou Tablôs</a:t>
            </a:r>
          </a:p>
        </p:txBody>
      </p:sp>
      <p:sp>
        <p:nvSpPr>
          <p:cNvPr id="14339" name="Text Box 65"/>
          <p:cNvSpPr txBox="1">
            <a:spLocks noChangeArrowheads="1"/>
          </p:cNvSpPr>
          <p:nvPr/>
        </p:nvSpPr>
        <p:spPr bwMode="auto">
          <a:xfrm>
            <a:off x="250825" y="3213100"/>
            <a:ext cx="83534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/>
              <a:t>Solução Corrente XB = (X</a:t>
            </a:r>
            <a:r>
              <a:rPr lang="pt-BR" sz="1600" baseline="-25000"/>
              <a:t>1</a:t>
            </a:r>
            <a:r>
              <a:rPr lang="pt-BR" sz="1600"/>
              <a:t>, X</a:t>
            </a:r>
            <a:r>
              <a:rPr lang="pt-BR" sz="1600" baseline="-25000"/>
              <a:t>4</a:t>
            </a:r>
            <a:r>
              <a:rPr lang="pt-BR" sz="1600"/>
              <a:t>, X</a:t>
            </a:r>
            <a:r>
              <a:rPr lang="pt-BR" sz="1600" baseline="-25000"/>
              <a:t>5</a:t>
            </a:r>
            <a:r>
              <a:rPr lang="pt-BR" sz="1600"/>
              <a:t>) =(3, 4, 6), XNB = (X</a:t>
            </a:r>
            <a:r>
              <a:rPr lang="pt-BR" sz="1600" baseline="-25000"/>
              <a:t>2</a:t>
            </a:r>
            <a:r>
              <a:rPr lang="pt-BR" sz="1600"/>
              <a:t>, X</a:t>
            </a:r>
            <a:r>
              <a:rPr lang="pt-BR" sz="1600" baseline="-25000"/>
              <a:t>3</a:t>
            </a:r>
            <a:r>
              <a:rPr lang="pt-BR" sz="1600"/>
              <a:t>) = (0, 0) e Z(X) = 15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/>
              <a:t>Obs. que da linha (0) temos que Z – 2X</a:t>
            </a:r>
            <a:r>
              <a:rPr lang="pt-BR" sz="1600" baseline="-25000"/>
              <a:t>2</a:t>
            </a:r>
            <a:r>
              <a:rPr lang="pt-BR" sz="1600"/>
              <a:t> + 5X</a:t>
            </a:r>
            <a:r>
              <a:rPr lang="pt-BR" sz="1600" baseline="-25000"/>
              <a:t>3</a:t>
            </a:r>
            <a:r>
              <a:rPr lang="pt-BR" sz="1600"/>
              <a:t> = 15 </a:t>
            </a:r>
            <a:r>
              <a:rPr lang="pt-BR" sz="1600">
                <a:sym typeface="Symbol" pitchFamily="18" charset="2"/>
              </a:rPr>
              <a:t></a:t>
            </a:r>
            <a:r>
              <a:rPr lang="pt-BR" sz="1600"/>
              <a:t> Z = 2X</a:t>
            </a:r>
            <a:r>
              <a:rPr lang="pt-BR" sz="1600" baseline="-25000"/>
              <a:t>2</a:t>
            </a:r>
            <a:r>
              <a:rPr lang="pt-BR" sz="1600"/>
              <a:t> - 5X</a:t>
            </a:r>
            <a:r>
              <a:rPr lang="pt-BR" sz="1600" baseline="-25000"/>
              <a:t>3</a:t>
            </a:r>
            <a:r>
              <a:rPr lang="pt-BR" sz="1600"/>
              <a:t> + 15. 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/>
              <a:t>Ou seja, a FO já esta escrita em função das variáveis XNB. </a:t>
            </a:r>
          </a:p>
          <a:p>
            <a:pPr eaLnBrk="1" hangingPunct="1">
              <a:spcBef>
                <a:spcPct val="50000"/>
              </a:spcBef>
            </a:pPr>
            <a:endParaRPr lang="pt-BR" sz="1600"/>
          </a:p>
          <a:p>
            <a:pPr eaLnBrk="1" hangingPunct="1">
              <a:spcBef>
                <a:spcPct val="50000"/>
              </a:spcBef>
            </a:pPr>
            <a:r>
              <a:rPr lang="pt-BR" sz="1600"/>
              <a:t>Como tem XNB com coeficiente &lt; 0 </a:t>
            </a:r>
            <a:r>
              <a:rPr lang="pt-BR" sz="1600">
                <a:sym typeface="Symbol" pitchFamily="18" charset="2"/>
              </a:rPr>
              <a:t></a:t>
            </a:r>
            <a:r>
              <a:rPr lang="pt-BR" sz="1600"/>
              <a:t> solução não é ótima. 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/>
              <a:t>X</a:t>
            </a:r>
            <a:r>
              <a:rPr lang="pt-BR" sz="1600" baseline="-25000"/>
              <a:t>2</a:t>
            </a:r>
            <a:r>
              <a:rPr lang="pt-BR" sz="1600"/>
              <a:t> entra na base. 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/>
              <a:t>Teste da razão para i = 2, </a:t>
            </a:r>
          </a:p>
          <a:p>
            <a:pPr eaLnBrk="1" hangingPunct="1">
              <a:spcBef>
                <a:spcPct val="50000"/>
              </a:spcBef>
            </a:pPr>
            <a:r>
              <a:rPr lang="pt-BR" sz="1600"/>
              <a:t>Min {4/1, 6/2} = 6/2 referente à linha 3 portanto X</a:t>
            </a:r>
            <a:r>
              <a:rPr lang="pt-BR" sz="1600" baseline="-25000"/>
              <a:t>5</a:t>
            </a:r>
            <a:r>
              <a:rPr lang="pt-BR" sz="1600"/>
              <a:t> deve sair da base. </a:t>
            </a:r>
          </a:p>
        </p:txBody>
      </p:sp>
      <p:sp>
        <p:nvSpPr>
          <p:cNvPr id="24642" name="AutoShape 66"/>
          <p:cNvSpPr>
            <a:spLocks noChangeArrowheads="1"/>
          </p:cNvSpPr>
          <p:nvPr/>
        </p:nvSpPr>
        <p:spPr bwMode="auto">
          <a:xfrm>
            <a:off x="2339975" y="620713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4643" name="AutoShape 67"/>
          <p:cNvSpPr>
            <a:spLocks noChangeArrowheads="1"/>
          </p:cNvSpPr>
          <p:nvPr/>
        </p:nvSpPr>
        <p:spPr bwMode="auto">
          <a:xfrm>
            <a:off x="179388" y="2565400"/>
            <a:ext cx="360362" cy="215900"/>
          </a:xfrm>
          <a:prstGeom prst="leftArrow">
            <a:avLst>
              <a:gd name="adj1" fmla="val 50000"/>
              <a:gd name="adj2" fmla="val 4172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42" name="Text Box 69"/>
          <p:cNvSpPr txBox="1">
            <a:spLocks noChangeArrowheads="1"/>
          </p:cNvSpPr>
          <p:nvPr/>
        </p:nvSpPr>
        <p:spPr bwMode="auto">
          <a:xfrm>
            <a:off x="6659563" y="836613"/>
            <a:ext cx="1008062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/>
              <a:t>linhas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(0)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(1)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(2)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(3)</a:t>
            </a:r>
          </a:p>
        </p:txBody>
      </p:sp>
      <p:graphicFrame>
        <p:nvGraphicFramePr>
          <p:cNvPr id="24710" name="Group 134"/>
          <p:cNvGraphicFramePr>
            <a:graphicFrameLocks noGrp="1"/>
          </p:cNvGraphicFramePr>
          <p:nvPr/>
        </p:nvGraphicFramePr>
        <p:xfrm>
          <a:off x="611188" y="1098550"/>
          <a:ext cx="5886453" cy="1754189"/>
        </p:xfrm>
        <a:graphic>
          <a:graphicData uri="http://schemas.openxmlformats.org/drawingml/2006/table">
            <a:tbl>
              <a:tblPr/>
              <a:tblGrid>
                <a:gridCol w="735277"/>
                <a:gridCol w="735277"/>
                <a:gridCol w="736689"/>
                <a:gridCol w="735278"/>
                <a:gridCol w="735277"/>
                <a:gridCol w="738101"/>
                <a:gridCol w="735277"/>
                <a:gridCol w="735277"/>
              </a:tblGrid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==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6/2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o Explicativo 1 1"/>
          <p:cNvSpPr/>
          <p:nvPr/>
        </p:nvSpPr>
        <p:spPr>
          <a:xfrm>
            <a:off x="7164388" y="2347913"/>
            <a:ext cx="1439862" cy="504825"/>
          </a:xfrm>
          <a:prstGeom prst="borderCallout1">
            <a:avLst>
              <a:gd name="adj1" fmla="val 61140"/>
              <a:gd name="adj2" fmla="val -8333"/>
              <a:gd name="adj3" fmla="val 57999"/>
              <a:gd name="adj4" fmla="val -569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Mínimo do </a:t>
            </a:r>
            <a:r>
              <a:rPr lang="pt-BR" sz="1400" dirty="0" smtClean="0">
                <a:solidFill>
                  <a:schemeClr val="tx1"/>
                </a:solidFill>
              </a:rPr>
              <a:t>Teste da Razão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24644" name="Oval 68"/>
          <p:cNvSpPr>
            <a:spLocks noChangeArrowheads="1"/>
          </p:cNvSpPr>
          <p:nvPr/>
        </p:nvSpPr>
        <p:spPr bwMode="auto">
          <a:xfrm>
            <a:off x="2268538" y="2492375"/>
            <a:ext cx="431800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 sz="1400"/>
              <a:t>pivô</a:t>
            </a:r>
          </a:p>
          <a:p>
            <a:pPr algn="ctr"/>
            <a:endParaRPr lang="pt-BR" sz="1400"/>
          </a:p>
          <a:p>
            <a:pPr algn="ctr"/>
            <a:endParaRPr lang="pt-BR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42" grpId="0" animBg="1"/>
      <p:bldP spid="24643" grpId="0" animBg="1"/>
      <p:bldP spid="2" grpId="0" animBg="1"/>
      <p:bldP spid="246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/>
              <a:t>O Método Simplex usando quadros ou Tablôs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50825" y="2924175"/>
            <a:ext cx="8353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/>
              <a:t>transformações:    a)  (0) := (0) + (3);    b)  (2) := (2) – 0.5*(3)  e  c)   (3) := 0.5*(3)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555875" y="620713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179388" y="2565400"/>
            <a:ext cx="360362" cy="215900"/>
          </a:xfrm>
          <a:prstGeom prst="leftArrow">
            <a:avLst>
              <a:gd name="adj1" fmla="val 50000"/>
              <a:gd name="adj2" fmla="val 4172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6588125" y="836613"/>
            <a:ext cx="1008063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/>
              <a:t>linhas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(0)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(1)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(2)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(3)</a:t>
            </a:r>
          </a:p>
        </p:txBody>
      </p:sp>
      <p:graphicFrame>
        <p:nvGraphicFramePr>
          <p:cNvPr id="25608" name="Group 8"/>
          <p:cNvGraphicFramePr>
            <a:graphicFrameLocks noGrp="1"/>
          </p:cNvGraphicFramePr>
          <p:nvPr/>
        </p:nvGraphicFramePr>
        <p:xfrm>
          <a:off x="611188" y="1098550"/>
          <a:ext cx="5794374" cy="1754189"/>
        </p:xfrm>
        <a:graphic>
          <a:graphicData uri="http://schemas.openxmlformats.org/drawingml/2006/table">
            <a:tbl>
              <a:tblPr/>
              <a:tblGrid>
                <a:gridCol w="827087"/>
                <a:gridCol w="827087"/>
                <a:gridCol w="828675"/>
                <a:gridCol w="827088"/>
                <a:gridCol w="827087"/>
                <a:gridCol w="830263"/>
                <a:gridCol w="827087"/>
              </a:tblGrid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664" name="Group 64"/>
          <p:cNvGraphicFramePr>
            <a:graphicFrameLocks noGrp="1"/>
          </p:cNvGraphicFramePr>
          <p:nvPr/>
        </p:nvGraphicFramePr>
        <p:xfrm>
          <a:off x="539750" y="3573463"/>
          <a:ext cx="5794376" cy="1754188"/>
        </p:xfrm>
        <a:graphic>
          <a:graphicData uri="http://schemas.openxmlformats.org/drawingml/2006/table">
            <a:tbl>
              <a:tblPr/>
              <a:tblGrid>
                <a:gridCol w="827088"/>
                <a:gridCol w="827088"/>
                <a:gridCol w="828675"/>
                <a:gridCol w="827087"/>
                <a:gridCol w="827088"/>
                <a:gridCol w="830262"/>
                <a:gridCol w="827088"/>
              </a:tblGrid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20" name="Text Box 120"/>
          <p:cNvSpPr txBox="1">
            <a:spLocks noChangeArrowheads="1"/>
          </p:cNvSpPr>
          <p:nvPr/>
        </p:nvSpPr>
        <p:spPr bwMode="auto">
          <a:xfrm>
            <a:off x="539750" y="5589588"/>
            <a:ext cx="784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/>
              <a:t>Esta solução é ótima pois todas as XNB: X</a:t>
            </a:r>
            <a:r>
              <a:rPr lang="pt-BR" baseline="-25000"/>
              <a:t>3</a:t>
            </a:r>
            <a:r>
              <a:rPr lang="pt-BR"/>
              <a:t> e X</a:t>
            </a:r>
            <a:r>
              <a:rPr lang="pt-BR" baseline="-25000"/>
              <a:t>5</a:t>
            </a:r>
            <a:r>
              <a:rPr lang="pt-BR"/>
              <a:t> têm coeficientes &gt; 0</a:t>
            </a:r>
          </a:p>
        </p:txBody>
      </p:sp>
      <p:sp>
        <p:nvSpPr>
          <p:cNvPr id="15468" name="Oval 6"/>
          <p:cNvSpPr>
            <a:spLocks noChangeArrowheads="1"/>
          </p:cNvSpPr>
          <p:nvPr/>
        </p:nvSpPr>
        <p:spPr bwMode="auto">
          <a:xfrm>
            <a:off x="2484438" y="2492375"/>
            <a:ext cx="433387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 sz="1400"/>
              <a:t>pivô</a:t>
            </a:r>
          </a:p>
          <a:p>
            <a:pPr algn="ctr"/>
            <a:endParaRPr lang="pt-BR" sz="1400"/>
          </a:p>
          <a:p>
            <a:pPr algn="ctr"/>
            <a:endParaRPr lang="pt-BR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/>
              <a:t>O Método Simplex usando quadros ou Tablôs</a:t>
            </a: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7380288" y="1050925"/>
            <a:ext cx="1008062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/>
              <a:t>linhas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(0)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(1)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(2)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(3)</a:t>
            </a:r>
          </a:p>
        </p:txBody>
      </p:sp>
      <p:graphicFrame>
        <p:nvGraphicFramePr>
          <p:cNvPr id="26688" name="Group 64"/>
          <p:cNvGraphicFramePr>
            <a:graphicFrameLocks noGrp="1"/>
          </p:cNvGraphicFramePr>
          <p:nvPr/>
        </p:nvGraphicFramePr>
        <p:xfrm>
          <a:off x="755650" y="1268413"/>
          <a:ext cx="5794376" cy="1754188"/>
        </p:xfrm>
        <a:graphic>
          <a:graphicData uri="http://schemas.openxmlformats.org/drawingml/2006/table">
            <a:tbl>
              <a:tblPr/>
              <a:tblGrid>
                <a:gridCol w="827088"/>
                <a:gridCol w="827088"/>
                <a:gridCol w="828675"/>
                <a:gridCol w="827087"/>
                <a:gridCol w="827088"/>
                <a:gridCol w="830262"/>
                <a:gridCol w="827088"/>
              </a:tblGrid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8" name="Text Box 120"/>
          <p:cNvSpPr txBox="1">
            <a:spLocks noChangeArrowheads="1"/>
          </p:cNvSpPr>
          <p:nvPr/>
        </p:nvSpPr>
        <p:spPr bwMode="auto">
          <a:xfrm>
            <a:off x="539750" y="3284538"/>
            <a:ext cx="7848600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dirty="0"/>
              <a:t>Solução ótima X* </a:t>
            </a:r>
            <a:r>
              <a:rPr lang="pt-BR" dirty="0">
                <a:sym typeface="Symbol" pitchFamily="18" charset="2"/>
              </a:rPr>
              <a:t></a:t>
            </a:r>
            <a:r>
              <a:rPr lang="pt-BR" dirty="0"/>
              <a:t>  XB =(X</a:t>
            </a:r>
            <a:r>
              <a:rPr lang="pt-BR" baseline="-25000" dirty="0"/>
              <a:t>1</a:t>
            </a:r>
            <a:r>
              <a:rPr lang="pt-BR" dirty="0"/>
              <a:t>, X</a:t>
            </a:r>
            <a:r>
              <a:rPr lang="pt-BR" baseline="-25000" dirty="0"/>
              <a:t>4</a:t>
            </a:r>
            <a:r>
              <a:rPr lang="pt-BR" dirty="0"/>
              <a:t> X</a:t>
            </a:r>
            <a:r>
              <a:rPr lang="pt-BR" baseline="-25000" dirty="0"/>
              <a:t>2</a:t>
            </a:r>
            <a:r>
              <a:rPr lang="pt-BR" dirty="0"/>
              <a:t>) = (3, 1, 3) XNB = (X</a:t>
            </a:r>
            <a:r>
              <a:rPr lang="pt-BR" baseline="-25000" dirty="0"/>
              <a:t>3</a:t>
            </a:r>
            <a:r>
              <a:rPr lang="pt-BR" dirty="0"/>
              <a:t>, </a:t>
            </a:r>
            <a:r>
              <a:rPr lang="pt-BR" dirty="0" smtClean="0"/>
              <a:t>X</a:t>
            </a:r>
            <a:r>
              <a:rPr lang="pt-BR" baseline="-25000" dirty="0" smtClean="0"/>
              <a:t>5</a:t>
            </a:r>
            <a:r>
              <a:rPr lang="pt-BR" dirty="0" smtClean="0"/>
              <a:t>) </a:t>
            </a:r>
            <a:r>
              <a:rPr lang="pt-BR" dirty="0"/>
              <a:t>= (0, 0) e </a:t>
            </a:r>
            <a:r>
              <a:rPr lang="pt-BR" dirty="0" smtClean="0"/>
              <a:t>Z*(</a:t>
            </a:r>
            <a:r>
              <a:rPr lang="pt-BR" dirty="0"/>
              <a:t>X) = 21. 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A variável X</a:t>
            </a:r>
            <a:r>
              <a:rPr lang="pt-BR" baseline="-25000" dirty="0"/>
              <a:t>4</a:t>
            </a:r>
            <a:r>
              <a:rPr lang="pt-BR" dirty="0"/>
              <a:t> = 1 mostra que a equação onde ela foi introduzida,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2</a:t>
            </a:r>
            <a:r>
              <a:rPr lang="pt-BR" dirty="0"/>
              <a:t>	 + </a:t>
            </a:r>
            <a:r>
              <a:rPr lang="pt-BR" dirty="0">
                <a:solidFill>
                  <a:srgbClr val="0070C0"/>
                </a:solidFill>
              </a:rPr>
              <a:t>X</a:t>
            </a:r>
            <a:r>
              <a:rPr lang="pt-BR" baseline="-25000" dirty="0">
                <a:solidFill>
                  <a:srgbClr val="0070C0"/>
                </a:solidFill>
              </a:rPr>
              <a:t>4</a:t>
            </a:r>
            <a:r>
              <a:rPr lang="pt-BR" dirty="0">
                <a:solidFill>
                  <a:srgbClr val="0070C0"/>
                </a:solidFill>
              </a:rPr>
              <a:t>     </a:t>
            </a:r>
            <a:r>
              <a:rPr lang="pt-BR" dirty="0"/>
              <a:t>    = 4 tem uma folga de 1 unidade, como pode ser conferido no sistema original. 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Nas demais equações não existe qualquer folga.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 dirty="0" smtClean="0"/>
              <a:t>Características do </a:t>
            </a:r>
            <a:r>
              <a:rPr lang="pt-BR" sz="2000" b="1" dirty="0" err="1" smtClean="0"/>
              <a:t>Tablô</a:t>
            </a:r>
            <a:r>
              <a:rPr lang="pt-BR" sz="2000" b="1" dirty="0" smtClean="0"/>
              <a:t> do Método </a:t>
            </a:r>
            <a:r>
              <a:rPr lang="pt-BR" sz="2000" b="1" dirty="0"/>
              <a:t>Simplex para Problemas de Maximização</a:t>
            </a:r>
          </a:p>
          <a:p>
            <a:pPr eaLnBrk="1" hangingPunct="1">
              <a:spcBef>
                <a:spcPct val="50000"/>
              </a:spcBef>
            </a:pPr>
            <a:endParaRPr lang="pt-BR" sz="1600" dirty="0" smtClean="0"/>
          </a:p>
          <a:p>
            <a:pPr eaLnBrk="1" hangingPunct="1">
              <a:spcBef>
                <a:spcPct val="50000"/>
              </a:spcBef>
            </a:pPr>
            <a:r>
              <a:rPr lang="pt-BR" sz="1600" dirty="0"/>
              <a:t> </a:t>
            </a:r>
            <a:r>
              <a:rPr lang="pt-BR" sz="1600" dirty="0" smtClean="0"/>
              <a:t>                                          </a:t>
            </a:r>
            <a:endParaRPr lang="pt-BR" sz="1600" dirty="0"/>
          </a:p>
        </p:txBody>
      </p:sp>
      <p:sp>
        <p:nvSpPr>
          <p:cNvPr id="2" name="Texto Explicativo 1 1"/>
          <p:cNvSpPr/>
          <p:nvPr/>
        </p:nvSpPr>
        <p:spPr>
          <a:xfrm>
            <a:off x="1187624" y="1340768"/>
            <a:ext cx="2449017" cy="1008112"/>
          </a:xfrm>
          <a:prstGeom prst="borderCallout1">
            <a:avLst>
              <a:gd name="adj1" fmla="val 102685"/>
              <a:gd name="adj2" fmla="val 50249"/>
              <a:gd name="adj3" fmla="val 160010"/>
              <a:gd name="adj4" fmla="val 5015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0066FF"/>
                </a:solidFill>
              </a:rPr>
              <a:t>Os coeficientes das </a:t>
            </a:r>
            <a:r>
              <a:rPr lang="pt-BR" sz="1400" dirty="0" err="1" smtClean="0">
                <a:solidFill>
                  <a:srgbClr val="0066FF"/>
                </a:solidFill>
              </a:rPr>
              <a:t>VBs</a:t>
            </a:r>
            <a:r>
              <a:rPr lang="pt-BR" sz="1400" dirty="0" smtClean="0">
                <a:solidFill>
                  <a:schemeClr val="tx1"/>
                </a:solidFill>
              </a:rPr>
              <a:t> na Fo são sempre igual a zero. Assim a FO estará sempre escrita em função das </a:t>
            </a:r>
            <a:r>
              <a:rPr lang="pt-BR" sz="1400" dirty="0" err="1" smtClean="0">
                <a:solidFill>
                  <a:schemeClr val="tx1"/>
                </a:solidFill>
              </a:rPr>
              <a:t>VNBs</a:t>
            </a:r>
            <a:r>
              <a:rPr lang="pt-BR" sz="1400" dirty="0" smtClean="0">
                <a:solidFill>
                  <a:schemeClr val="tx1"/>
                </a:solidFill>
              </a:rPr>
              <a:t> 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5" name="Texto Explicativo 1 4"/>
          <p:cNvSpPr/>
          <p:nvPr/>
        </p:nvSpPr>
        <p:spPr>
          <a:xfrm>
            <a:off x="4932785" y="4945082"/>
            <a:ext cx="2376264" cy="1148214"/>
          </a:xfrm>
          <a:prstGeom prst="borderCallout1">
            <a:avLst>
              <a:gd name="adj1" fmla="val -1219"/>
              <a:gd name="adj2" fmla="val 47952"/>
              <a:gd name="adj3" fmla="val -18706"/>
              <a:gd name="adj4" fmla="val -3431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Os valores das </a:t>
            </a:r>
            <a:r>
              <a:rPr lang="pt-BR" sz="1400" dirty="0" err="1" smtClean="0">
                <a:solidFill>
                  <a:schemeClr val="tx1"/>
                </a:solidFill>
              </a:rPr>
              <a:t>VNBs</a:t>
            </a:r>
            <a:r>
              <a:rPr lang="pt-BR" sz="1400" dirty="0" smtClean="0">
                <a:solidFill>
                  <a:schemeClr val="tx1"/>
                </a:solidFill>
              </a:rPr>
              <a:t> são sempre iguais a zero. Assim as suas colunas são “eliminadas” e temos um sistema “quadrado”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9" name="AutoShape 66"/>
          <p:cNvSpPr>
            <a:spLocks noChangeArrowheads="1"/>
          </p:cNvSpPr>
          <p:nvPr/>
        </p:nvSpPr>
        <p:spPr bwMode="auto">
          <a:xfrm>
            <a:off x="3060179" y="2493118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AutoShape 67"/>
          <p:cNvSpPr>
            <a:spLocks noChangeArrowheads="1"/>
          </p:cNvSpPr>
          <p:nvPr/>
        </p:nvSpPr>
        <p:spPr bwMode="auto">
          <a:xfrm>
            <a:off x="899592" y="4437805"/>
            <a:ext cx="360362" cy="215900"/>
          </a:xfrm>
          <a:prstGeom prst="leftArrow">
            <a:avLst>
              <a:gd name="adj1" fmla="val 50000"/>
              <a:gd name="adj2" fmla="val 4172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1" name="Group 1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903189"/>
              </p:ext>
            </p:extLst>
          </p:nvPr>
        </p:nvGraphicFramePr>
        <p:xfrm>
          <a:off x="1331392" y="2970955"/>
          <a:ext cx="5886453" cy="1754189"/>
        </p:xfrm>
        <a:graphic>
          <a:graphicData uri="http://schemas.openxmlformats.org/drawingml/2006/table">
            <a:tbl>
              <a:tblPr/>
              <a:tblGrid>
                <a:gridCol w="735277"/>
                <a:gridCol w="735277"/>
                <a:gridCol w="736689"/>
                <a:gridCol w="735278"/>
                <a:gridCol w="735277"/>
                <a:gridCol w="738101"/>
                <a:gridCol w="735277"/>
                <a:gridCol w="735277"/>
              </a:tblGrid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==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7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9" marR="91439"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6/2</a:t>
                      </a:r>
                    </a:p>
                  </a:txBody>
                  <a:tcPr marL="91439" marR="91439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o Explicativo 1 11"/>
          <p:cNvSpPr/>
          <p:nvPr/>
        </p:nvSpPr>
        <p:spPr>
          <a:xfrm>
            <a:off x="7812360" y="4110171"/>
            <a:ext cx="1080120" cy="830997"/>
          </a:xfrm>
          <a:prstGeom prst="borderCallout1">
            <a:avLst>
              <a:gd name="adj1" fmla="val 61140"/>
              <a:gd name="adj2" fmla="val -8333"/>
              <a:gd name="adj3" fmla="val 51122"/>
              <a:gd name="adj4" fmla="val -50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1200" dirty="0">
                <a:solidFill>
                  <a:schemeClr val="tx1"/>
                </a:solidFill>
              </a:rPr>
              <a:t>Mínimo do </a:t>
            </a:r>
            <a:r>
              <a:rPr lang="pt-BR" sz="1200" dirty="0" smtClean="0">
                <a:solidFill>
                  <a:schemeClr val="tx1"/>
                </a:solidFill>
              </a:rPr>
              <a:t>TR indica a var que vai sair da base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3" name="Oval 68"/>
          <p:cNvSpPr>
            <a:spLocks noChangeArrowheads="1"/>
          </p:cNvSpPr>
          <p:nvPr/>
        </p:nvSpPr>
        <p:spPr bwMode="auto">
          <a:xfrm>
            <a:off x="2988742" y="4364780"/>
            <a:ext cx="431800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 sz="1400" dirty="0"/>
              <a:t>pivô</a:t>
            </a:r>
          </a:p>
          <a:p>
            <a:pPr algn="ctr"/>
            <a:endParaRPr lang="pt-BR" sz="1400" dirty="0"/>
          </a:p>
          <a:p>
            <a:pPr algn="ctr"/>
            <a:endParaRPr lang="pt-BR" sz="1400" dirty="0"/>
          </a:p>
        </p:txBody>
      </p:sp>
      <p:sp>
        <p:nvSpPr>
          <p:cNvPr id="14" name="Texto Explicativo 1 13"/>
          <p:cNvSpPr/>
          <p:nvPr/>
        </p:nvSpPr>
        <p:spPr>
          <a:xfrm>
            <a:off x="1484785" y="5013176"/>
            <a:ext cx="2376264" cy="1008112"/>
          </a:xfrm>
          <a:prstGeom prst="borderCallout1">
            <a:avLst>
              <a:gd name="adj1" fmla="val -4265"/>
              <a:gd name="adj2" fmla="val 49675"/>
              <a:gd name="adj3" fmla="val -82446"/>
              <a:gd name="adj4" fmla="val 18163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Os valores das </a:t>
            </a:r>
            <a:r>
              <a:rPr lang="pt-BR" sz="1400" dirty="0" err="1" smtClean="0">
                <a:solidFill>
                  <a:schemeClr val="tx1"/>
                </a:solidFill>
              </a:rPr>
              <a:t>VBs</a:t>
            </a:r>
            <a:r>
              <a:rPr lang="pt-BR" sz="1400" dirty="0" smtClean="0">
                <a:solidFill>
                  <a:schemeClr val="tx1"/>
                </a:solidFill>
              </a:rPr>
              <a:t> na solução são sempre maiores do que zero. 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15" name="Conector reto 14"/>
          <p:cNvCxnSpPr>
            <a:stCxn id="14" idx="3"/>
          </p:cNvCxnSpPr>
          <p:nvPr/>
        </p:nvCxnSpPr>
        <p:spPr>
          <a:xfrm flipH="1" flipV="1">
            <a:off x="2052465" y="4220318"/>
            <a:ext cx="620452" cy="7928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 Explicativo 1 17"/>
          <p:cNvSpPr/>
          <p:nvPr/>
        </p:nvSpPr>
        <p:spPr>
          <a:xfrm>
            <a:off x="4356721" y="1340768"/>
            <a:ext cx="3240360" cy="1296144"/>
          </a:xfrm>
          <a:prstGeom prst="borderCallout1">
            <a:avLst>
              <a:gd name="adj1" fmla="val 98624"/>
              <a:gd name="adj2" fmla="val 49675"/>
              <a:gd name="adj3" fmla="val 128068"/>
              <a:gd name="adj4" fmla="val -1486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Os </a:t>
            </a:r>
            <a:r>
              <a:rPr lang="pt-BR" sz="1400" b="1" dirty="0" smtClean="0">
                <a:solidFill>
                  <a:schemeClr val="tx1"/>
                </a:solidFill>
              </a:rPr>
              <a:t>coeficientes das </a:t>
            </a:r>
            <a:r>
              <a:rPr lang="pt-BR" sz="1400" b="1" dirty="0" err="1" smtClean="0">
                <a:solidFill>
                  <a:schemeClr val="tx1"/>
                </a:solidFill>
              </a:rPr>
              <a:t>VNBs</a:t>
            </a:r>
            <a:r>
              <a:rPr lang="pt-BR" sz="1400" b="1" dirty="0" smtClean="0">
                <a:solidFill>
                  <a:schemeClr val="tx1"/>
                </a:solidFill>
              </a:rPr>
              <a:t> serão sempre diferentes de zero</a:t>
            </a:r>
            <a:r>
              <a:rPr lang="pt-BR" sz="1400" dirty="0" smtClean="0">
                <a:solidFill>
                  <a:schemeClr val="tx1"/>
                </a:solidFill>
              </a:rPr>
              <a:t>, podendo ser positivo ou negativo. Dependendo do sinal, a solução será </a:t>
            </a:r>
            <a:r>
              <a:rPr lang="pt-BR" sz="1400" dirty="0">
                <a:solidFill>
                  <a:schemeClr val="tx1"/>
                </a:solidFill>
              </a:rPr>
              <a:t>ó</a:t>
            </a:r>
            <a:r>
              <a:rPr lang="pt-BR" sz="1400" dirty="0" smtClean="0">
                <a:solidFill>
                  <a:schemeClr val="tx1"/>
                </a:solidFill>
              </a:rPr>
              <a:t>tima ou não.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Entra na base a VNB com </a:t>
            </a:r>
            <a:r>
              <a:rPr lang="pt-BR" sz="1400" dirty="0" err="1" smtClean="0">
                <a:solidFill>
                  <a:schemeClr val="tx1"/>
                </a:solidFill>
              </a:rPr>
              <a:t>coef</a:t>
            </a:r>
            <a:r>
              <a:rPr lang="pt-BR" sz="1400" dirty="0" smtClean="0">
                <a:solidFill>
                  <a:schemeClr val="tx1"/>
                </a:solidFill>
              </a:rPr>
              <a:t>. Mais negativo p/ maximização! 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6" name="Texto Explicativo 1 15"/>
          <p:cNvSpPr/>
          <p:nvPr/>
        </p:nvSpPr>
        <p:spPr>
          <a:xfrm>
            <a:off x="7380312" y="2708920"/>
            <a:ext cx="1800200" cy="1296144"/>
          </a:xfrm>
          <a:prstGeom prst="borderCallout1">
            <a:avLst>
              <a:gd name="adj1" fmla="val 48082"/>
              <a:gd name="adj2" fmla="val 1155"/>
              <a:gd name="adj3" fmla="val 35408"/>
              <a:gd name="adj4" fmla="val -1519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O TR é feito dividindo o Bi  apenas pelos </a:t>
            </a:r>
            <a:r>
              <a:rPr lang="pt-BR" sz="1400" dirty="0" err="1" smtClean="0">
                <a:solidFill>
                  <a:schemeClr val="tx1"/>
                </a:solidFill>
              </a:rPr>
              <a:t>Aij</a:t>
            </a:r>
            <a:r>
              <a:rPr lang="pt-BR" sz="1400" dirty="0" smtClean="0">
                <a:solidFill>
                  <a:schemeClr val="tx1"/>
                </a:solidFill>
              </a:rPr>
              <a:t>  &gt; 0 da coluna i da var que está entrando na base. </a:t>
            </a:r>
            <a:endParaRPr lang="pt-B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8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692275" y="1412875"/>
            <a:ext cx="0" cy="3529013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de seta reta 3"/>
          <p:cNvCxnSpPr/>
          <p:nvPr/>
        </p:nvCxnSpPr>
        <p:spPr>
          <a:xfrm>
            <a:off x="1700213" y="4941888"/>
            <a:ext cx="5032375" cy="0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212407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2627313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3059113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3563938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06717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619250" y="45085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1619250" y="4005263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1619250" y="350043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619250" y="306863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5" name="CaixaDeTexto 18"/>
          <p:cNvSpPr txBox="1">
            <a:spLocks noChangeArrowheads="1"/>
          </p:cNvSpPr>
          <p:nvPr/>
        </p:nvSpPr>
        <p:spPr bwMode="auto">
          <a:xfrm>
            <a:off x="6948488" y="4797425"/>
            <a:ext cx="503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</a:t>
            </a:r>
          </a:p>
        </p:txBody>
      </p:sp>
      <p:sp>
        <p:nvSpPr>
          <p:cNvPr id="18446" name="CaixaDeTexto 19"/>
          <p:cNvSpPr txBox="1">
            <a:spLocks noChangeArrowheads="1"/>
          </p:cNvSpPr>
          <p:nvPr/>
        </p:nvSpPr>
        <p:spPr bwMode="auto">
          <a:xfrm>
            <a:off x="1476375" y="908050"/>
            <a:ext cx="503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X2</a:t>
            </a:r>
          </a:p>
        </p:txBody>
      </p:sp>
      <p:cxnSp>
        <p:nvCxnSpPr>
          <p:cNvPr id="22" name="Conector reto 21"/>
          <p:cNvCxnSpPr/>
          <p:nvPr/>
        </p:nvCxnSpPr>
        <p:spPr>
          <a:xfrm>
            <a:off x="3059113" y="2133600"/>
            <a:ext cx="0" cy="3382963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H="1">
            <a:off x="531813" y="3068638"/>
            <a:ext cx="3684587" cy="0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1646238" y="2806700"/>
            <a:ext cx="46037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8" name="Conector reto 27"/>
          <p:cNvCxnSpPr/>
          <p:nvPr/>
        </p:nvCxnSpPr>
        <p:spPr>
          <a:xfrm>
            <a:off x="4572000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5003800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550862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594042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/>
          <p:cNvSpPr/>
          <p:nvPr/>
        </p:nvSpPr>
        <p:spPr>
          <a:xfrm>
            <a:off x="5940425" y="4941888"/>
            <a:ext cx="46038" cy="444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3" name="Conector reto 32"/>
          <p:cNvCxnSpPr/>
          <p:nvPr/>
        </p:nvCxnSpPr>
        <p:spPr>
          <a:xfrm>
            <a:off x="531813" y="2249488"/>
            <a:ext cx="6343650" cy="3124200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6" name="CaixaDeTexto 36"/>
          <p:cNvSpPr txBox="1">
            <a:spLocks noChangeArrowheads="1"/>
          </p:cNvSpPr>
          <p:nvPr/>
        </p:nvSpPr>
        <p:spPr bwMode="auto">
          <a:xfrm>
            <a:off x="2124075" y="819150"/>
            <a:ext cx="23764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Max Z = 5X1 + 2X2 s.a</a:t>
            </a:r>
          </a:p>
          <a:p>
            <a:pPr eaLnBrk="1" hangingPunct="1"/>
            <a:r>
              <a:rPr lang="pt-BR" sz="1400">
                <a:cs typeface="Arial" charset="0"/>
              </a:rPr>
              <a:t>X1            &lt;= 3</a:t>
            </a:r>
          </a:p>
          <a:p>
            <a:pPr eaLnBrk="1" hangingPunct="1"/>
            <a:r>
              <a:rPr lang="pt-BR" sz="1400">
                <a:cs typeface="Arial" charset="0"/>
              </a:rPr>
              <a:t>X2            &lt;= 4</a:t>
            </a:r>
          </a:p>
          <a:p>
            <a:pPr eaLnBrk="1" hangingPunct="1"/>
            <a:r>
              <a:rPr lang="pt-BR" sz="1400">
                <a:cs typeface="Arial" charset="0"/>
              </a:rPr>
              <a:t>X1 + 2X2  &lt;=  9</a:t>
            </a:r>
          </a:p>
        </p:txBody>
      </p:sp>
      <p:sp>
        <p:nvSpPr>
          <p:cNvPr id="18457" name="CaixaDeTexto 37"/>
          <p:cNvSpPr txBox="1">
            <a:spLocks noChangeArrowheads="1"/>
          </p:cNvSpPr>
          <p:nvPr/>
        </p:nvSpPr>
        <p:spPr bwMode="auto">
          <a:xfrm>
            <a:off x="1979613" y="50133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1</a:t>
            </a:r>
          </a:p>
        </p:txBody>
      </p:sp>
      <p:sp>
        <p:nvSpPr>
          <p:cNvPr id="18458" name="CaixaDeTexto 38"/>
          <p:cNvSpPr txBox="1">
            <a:spLocks noChangeArrowheads="1"/>
          </p:cNvSpPr>
          <p:nvPr/>
        </p:nvSpPr>
        <p:spPr bwMode="auto">
          <a:xfrm>
            <a:off x="2484438" y="4992688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2</a:t>
            </a:r>
          </a:p>
        </p:txBody>
      </p:sp>
      <p:sp>
        <p:nvSpPr>
          <p:cNvPr id="18459" name="CaixaDeTexto 39"/>
          <p:cNvSpPr txBox="1">
            <a:spLocks noChangeArrowheads="1"/>
          </p:cNvSpPr>
          <p:nvPr/>
        </p:nvSpPr>
        <p:spPr bwMode="auto">
          <a:xfrm>
            <a:off x="2982913" y="4992688"/>
            <a:ext cx="293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3</a:t>
            </a:r>
          </a:p>
        </p:txBody>
      </p:sp>
      <p:sp>
        <p:nvSpPr>
          <p:cNvPr id="18460" name="CaixaDeTexto 40"/>
          <p:cNvSpPr txBox="1">
            <a:spLocks noChangeArrowheads="1"/>
          </p:cNvSpPr>
          <p:nvPr/>
        </p:nvSpPr>
        <p:spPr bwMode="auto">
          <a:xfrm>
            <a:off x="5791200" y="4992688"/>
            <a:ext cx="293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9</a:t>
            </a:r>
          </a:p>
        </p:txBody>
      </p:sp>
      <p:sp>
        <p:nvSpPr>
          <p:cNvPr id="18461" name="CaixaDeTexto 41"/>
          <p:cNvSpPr txBox="1">
            <a:spLocks noChangeArrowheads="1"/>
          </p:cNvSpPr>
          <p:nvPr/>
        </p:nvSpPr>
        <p:spPr bwMode="auto">
          <a:xfrm>
            <a:off x="1400175" y="43656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1</a:t>
            </a:r>
          </a:p>
        </p:txBody>
      </p:sp>
      <p:sp>
        <p:nvSpPr>
          <p:cNvPr id="18462" name="CaixaDeTexto 42"/>
          <p:cNvSpPr txBox="1">
            <a:spLocks noChangeArrowheads="1"/>
          </p:cNvSpPr>
          <p:nvPr/>
        </p:nvSpPr>
        <p:spPr bwMode="auto">
          <a:xfrm>
            <a:off x="1331913" y="2997200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4</a:t>
            </a:r>
          </a:p>
        </p:txBody>
      </p:sp>
      <p:sp>
        <p:nvSpPr>
          <p:cNvPr id="18463" name="CaixaDeTexto 43"/>
          <p:cNvSpPr txBox="1">
            <a:spLocks noChangeArrowheads="1"/>
          </p:cNvSpPr>
          <p:nvPr/>
        </p:nvSpPr>
        <p:spPr bwMode="auto">
          <a:xfrm>
            <a:off x="1255713" y="2689225"/>
            <a:ext cx="4365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4,5</a:t>
            </a:r>
          </a:p>
        </p:txBody>
      </p:sp>
      <p:sp>
        <p:nvSpPr>
          <p:cNvPr id="18464" name="CaixaDeTexto 44"/>
          <p:cNvSpPr txBox="1">
            <a:spLocks noChangeArrowheads="1"/>
          </p:cNvSpPr>
          <p:nvPr/>
        </p:nvSpPr>
        <p:spPr bwMode="auto">
          <a:xfrm>
            <a:off x="3059113" y="2249488"/>
            <a:ext cx="903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3</a:t>
            </a:r>
          </a:p>
        </p:txBody>
      </p:sp>
      <p:sp>
        <p:nvSpPr>
          <p:cNvPr id="18465" name="CaixaDeTexto 45"/>
          <p:cNvSpPr txBox="1">
            <a:spLocks noChangeArrowheads="1"/>
          </p:cNvSpPr>
          <p:nvPr/>
        </p:nvSpPr>
        <p:spPr bwMode="auto">
          <a:xfrm>
            <a:off x="3741738" y="3049588"/>
            <a:ext cx="901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X2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4</a:t>
            </a:r>
          </a:p>
        </p:txBody>
      </p:sp>
      <p:sp>
        <p:nvSpPr>
          <p:cNvPr id="18466" name="CaixaDeTexto 46"/>
          <p:cNvSpPr txBox="1">
            <a:spLocks noChangeArrowheads="1"/>
          </p:cNvSpPr>
          <p:nvPr/>
        </p:nvSpPr>
        <p:spPr bwMode="auto">
          <a:xfrm>
            <a:off x="4356100" y="39338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 + 2X2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9</a:t>
            </a:r>
          </a:p>
        </p:txBody>
      </p:sp>
      <p:sp>
        <p:nvSpPr>
          <p:cNvPr id="51" name="Seta para baixo 50"/>
          <p:cNvSpPr/>
          <p:nvPr/>
        </p:nvSpPr>
        <p:spPr>
          <a:xfrm>
            <a:off x="900113" y="3151188"/>
            <a:ext cx="215900" cy="153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2" name="Seta para baixo 51"/>
          <p:cNvSpPr/>
          <p:nvPr/>
        </p:nvSpPr>
        <p:spPr>
          <a:xfrm>
            <a:off x="3419475" y="3130550"/>
            <a:ext cx="215900" cy="153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4" name="Seta para a direita 53"/>
          <p:cNvSpPr/>
          <p:nvPr/>
        </p:nvSpPr>
        <p:spPr>
          <a:xfrm flipH="1">
            <a:off x="2841625" y="2565400"/>
            <a:ext cx="146050" cy="241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5" name="Seta para a direita 54"/>
          <p:cNvSpPr/>
          <p:nvPr/>
        </p:nvSpPr>
        <p:spPr>
          <a:xfrm flipH="1">
            <a:off x="2843213" y="5202238"/>
            <a:ext cx="146050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6" name="Seta para baixo 55"/>
          <p:cNvSpPr/>
          <p:nvPr/>
        </p:nvSpPr>
        <p:spPr>
          <a:xfrm rot="1788948">
            <a:off x="3675063" y="3957638"/>
            <a:ext cx="282575" cy="228600"/>
          </a:xfrm>
          <a:prstGeom prst="downArrow">
            <a:avLst>
              <a:gd name="adj1" fmla="val 50000"/>
              <a:gd name="adj2" fmla="val 459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7" name="Seta para baixo 56"/>
          <p:cNvSpPr/>
          <p:nvPr/>
        </p:nvSpPr>
        <p:spPr>
          <a:xfrm rot="1788948">
            <a:off x="938213" y="2620963"/>
            <a:ext cx="282575" cy="227012"/>
          </a:xfrm>
          <a:prstGeom prst="downArrow">
            <a:avLst>
              <a:gd name="adj1" fmla="val 50000"/>
              <a:gd name="adj2" fmla="val 459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5" name="Retângulo 64"/>
          <p:cNvSpPr/>
          <p:nvPr/>
        </p:nvSpPr>
        <p:spPr>
          <a:xfrm>
            <a:off x="1727200" y="3500438"/>
            <a:ext cx="1331913" cy="1441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6" name="Retângulo 65"/>
          <p:cNvSpPr/>
          <p:nvPr/>
        </p:nvSpPr>
        <p:spPr>
          <a:xfrm>
            <a:off x="1727200" y="3068638"/>
            <a:ext cx="398463" cy="431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7" name="Triângulo retângulo 66"/>
          <p:cNvSpPr/>
          <p:nvPr/>
        </p:nvSpPr>
        <p:spPr>
          <a:xfrm>
            <a:off x="2125663" y="3068638"/>
            <a:ext cx="933450" cy="4318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8476" name="CaixaDeTexto 67"/>
          <p:cNvSpPr txBox="1">
            <a:spLocks noChangeArrowheads="1"/>
          </p:cNvSpPr>
          <p:nvPr/>
        </p:nvSpPr>
        <p:spPr bwMode="auto">
          <a:xfrm>
            <a:off x="1908175" y="3573463"/>
            <a:ext cx="989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200">
                <a:cs typeface="Arial" charset="0"/>
              </a:rPr>
              <a:t>Região de factibilidade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5651500" y="755650"/>
            <a:ext cx="30972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/>
              <a:t>Primeira solução do Simplex</a:t>
            </a:r>
          </a:p>
          <a:p>
            <a:pPr eaLnBrk="1" hangingPunct="1"/>
            <a:r>
              <a:rPr lang="pt-BR" sz="1600"/>
              <a:t>X=(0,0), Z = 0</a:t>
            </a:r>
          </a:p>
        </p:txBody>
      </p:sp>
      <p:sp>
        <p:nvSpPr>
          <p:cNvPr id="6" name="Elipse 5"/>
          <p:cNvSpPr/>
          <p:nvPr/>
        </p:nvSpPr>
        <p:spPr>
          <a:xfrm>
            <a:off x="1639888" y="4868863"/>
            <a:ext cx="123825" cy="117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8479" name="CaixaDeTexto 1"/>
          <p:cNvSpPr txBox="1">
            <a:spLocks noChangeArrowheads="1"/>
          </p:cNvSpPr>
          <p:nvPr/>
        </p:nvSpPr>
        <p:spPr bwMode="auto">
          <a:xfrm>
            <a:off x="742950" y="115888"/>
            <a:ext cx="6946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/>
              <a:t>Como o Simplex percorre a Região de Factibilidade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692275" y="1412875"/>
            <a:ext cx="0" cy="3529013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de seta reta 3"/>
          <p:cNvCxnSpPr/>
          <p:nvPr/>
        </p:nvCxnSpPr>
        <p:spPr>
          <a:xfrm>
            <a:off x="1700213" y="4941888"/>
            <a:ext cx="5032375" cy="0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212407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2627313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3059113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3563938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06717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619250" y="45085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1619250" y="4005263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1619250" y="350043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619250" y="306863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9" name="CaixaDeTexto 18"/>
          <p:cNvSpPr txBox="1">
            <a:spLocks noChangeArrowheads="1"/>
          </p:cNvSpPr>
          <p:nvPr/>
        </p:nvSpPr>
        <p:spPr bwMode="auto">
          <a:xfrm>
            <a:off x="6948488" y="4797425"/>
            <a:ext cx="503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</a:t>
            </a:r>
          </a:p>
        </p:txBody>
      </p:sp>
      <p:sp>
        <p:nvSpPr>
          <p:cNvPr id="19470" name="CaixaDeTexto 19"/>
          <p:cNvSpPr txBox="1">
            <a:spLocks noChangeArrowheads="1"/>
          </p:cNvSpPr>
          <p:nvPr/>
        </p:nvSpPr>
        <p:spPr bwMode="auto">
          <a:xfrm>
            <a:off x="1476375" y="908050"/>
            <a:ext cx="503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X2</a:t>
            </a:r>
          </a:p>
        </p:txBody>
      </p:sp>
      <p:cxnSp>
        <p:nvCxnSpPr>
          <p:cNvPr id="22" name="Conector reto 21"/>
          <p:cNvCxnSpPr/>
          <p:nvPr/>
        </p:nvCxnSpPr>
        <p:spPr>
          <a:xfrm>
            <a:off x="3059113" y="2133600"/>
            <a:ext cx="0" cy="3382963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H="1">
            <a:off x="531813" y="3068638"/>
            <a:ext cx="3684587" cy="0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1646238" y="2806700"/>
            <a:ext cx="46037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8" name="Conector reto 27"/>
          <p:cNvCxnSpPr/>
          <p:nvPr/>
        </p:nvCxnSpPr>
        <p:spPr>
          <a:xfrm>
            <a:off x="4572000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5003800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550862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594042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/>
          <p:cNvSpPr/>
          <p:nvPr/>
        </p:nvSpPr>
        <p:spPr>
          <a:xfrm>
            <a:off x="5940425" y="4941888"/>
            <a:ext cx="46038" cy="444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3" name="Conector reto 32"/>
          <p:cNvCxnSpPr/>
          <p:nvPr/>
        </p:nvCxnSpPr>
        <p:spPr>
          <a:xfrm>
            <a:off x="531813" y="2249488"/>
            <a:ext cx="6343650" cy="3124200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0" name="CaixaDeTexto 36"/>
          <p:cNvSpPr txBox="1">
            <a:spLocks noChangeArrowheads="1"/>
          </p:cNvSpPr>
          <p:nvPr/>
        </p:nvSpPr>
        <p:spPr bwMode="auto">
          <a:xfrm>
            <a:off x="2124075" y="819150"/>
            <a:ext cx="23764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Max Z = 5X1 + 2X2 s.a</a:t>
            </a:r>
          </a:p>
          <a:p>
            <a:pPr eaLnBrk="1" hangingPunct="1"/>
            <a:r>
              <a:rPr lang="pt-BR" sz="1400">
                <a:cs typeface="Arial" charset="0"/>
              </a:rPr>
              <a:t>X1            &lt;= 3</a:t>
            </a:r>
          </a:p>
          <a:p>
            <a:pPr eaLnBrk="1" hangingPunct="1"/>
            <a:r>
              <a:rPr lang="pt-BR" sz="1400">
                <a:cs typeface="Arial" charset="0"/>
              </a:rPr>
              <a:t>X2            &lt;= 4</a:t>
            </a:r>
          </a:p>
          <a:p>
            <a:pPr eaLnBrk="1" hangingPunct="1"/>
            <a:r>
              <a:rPr lang="pt-BR" sz="1400">
                <a:cs typeface="Arial" charset="0"/>
              </a:rPr>
              <a:t>X1 + 2X2  &lt;=  9</a:t>
            </a:r>
          </a:p>
        </p:txBody>
      </p:sp>
      <p:sp>
        <p:nvSpPr>
          <p:cNvPr id="19481" name="CaixaDeTexto 37"/>
          <p:cNvSpPr txBox="1">
            <a:spLocks noChangeArrowheads="1"/>
          </p:cNvSpPr>
          <p:nvPr/>
        </p:nvSpPr>
        <p:spPr bwMode="auto">
          <a:xfrm>
            <a:off x="1979613" y="50133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1</a:t>
            </a:r>
          </a:p>
        </p:txBody>
      </p:sp>
      <p:sp>
        <p:nvSpPr>
          <p:cNvPr id="19482" name="CaixaDeTexto 38"/>
          <p:cNvSpPr txBox="1">
            <a:spLocks noChangeArrowheads="1"/>
          </p:cNvSpPr>
          <p:nvPr/>
        </p:nvSpPr>
        <p:spPr bwMode="auto">
          <a:xfrm>
            <a:off x="2484438" y="4992688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2</a:t>
            </a:r>
          </a:p>
        </p:txBody>
      </p:sp>
      <p:sp>
        <p:nvSpPr>
          <p:cNvPr id="19483" name="CaixaDeTexto 39"/>
          <p:cNvSpPr txBox="1">
            <a:spLocks noChangeArrowheads="1"/>
          </p:cNvSpPr>
          <p:nvPr/>
        </p:nvSpPr>
        <p:spPr bwMode="auto">
          <a:xfrm>
            <a:off x="2982913" y="4992688"/>
            <a:ext cx="293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3</a:t>
            </a:r>
          </a:p>
        </p:txBody>
      </p:sp>
      <p:sp>
        <p:nvSpPr>
          <p:cNvPr id="19484" name="CaixaDeTexto 40"/>
          <p:cNvSpPr txBox="1">
            <a:spLocks noChangeArrowheads="1"/>
          </p:cNvSpPr>
          <p:nvPr/>
        </p:nvSpPr>
        <p:spPr bwMode="auto">
          <a:xfrm>
            <a:off x="5791200" y="4992688"/>
            <a:ext cx="293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9</a:t>
            </a:r>
          </a:p>
        </p:txBody>
      </p:sp>
      <p:sp>
        <p:nvSpPr>
          <p:cNvPr id="19485" name="CaixaDeTexto 41"/>
          <p:cNvSpPr txBox="1">
            <a:spLocks noChangeArrowheads="1"/>
          </p:cNvSpPr>
          <p:nvPr/>
        </p:nvSpPr>
        <p:spPr bwMode="auto">
          <a:xfrm>
            <a:off x="1400175" y="43656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1</a:t>
            </a:r>
          </a:p>
        </p:txBody>
      </p:sp>
      <p:sp>
        <p:nvSpPr>
          <p:cNvPr id="19486" name="CaixaDeTexto 42"/>
          <p:cNvSpPr txBox="1">
            <a:spLocks noChangeArrowheads="1"/>
          </p:cNvSpPr>
          <p:nvPr/>
        </p:nvSpPr>
        <p:spPr bwMode="auto">
          <a:xfrm>
            <a:off x="1331913" y="2997200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4</a:t>
            </a:r>
          </a:p>
        </p:txBody>
      </p:sp>
      <p:sp>
        <p:nvSpPr>
          <p:cNvPr id="19487" name="CaixaDeTexto 43"/>
          <p:cNvSpPr txBox="1">
            <a:spLocks noChangeArrowheads="1"/>
          </p:cNvSpPr>
          <p:nvPr/>
        </p:nvSpPr>
        <p:spPr bwMode="auto">
          <a:xfrm>
            <a:off x="1255713" y="2689225"/>
            <a:ext cx="4365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4,5</a:t>
            </a:r>
          </a:p>
        </p:txBody>
      </p:sp>
      <p:sp>
        <p:nvSpPr>
          <p:cNvPr id="19488" name="CaixaDeTexto 44"/>
          <p:cNvSpPr txBox="1">
            <a:spLocks noChangeArrowheads="1"/>
          </p:cNvSpPr>
          <p:nvPr/>
        </p:nvSpPr>
        <p:spPr bwMode="auto">
          <a:xfrm>
            <a:off x="3059113" y="2249488"/>
            <a:ext cx="903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3</a:t>
            </a:r>
          </a:p>
        </p:txBody>
      </p:sp>
      <p:sp>
        <p:nvSpPr>
          <p:cNvPr id="19489" name="CaixaDeTexto 45"/>
          <p:cNvSpPr txBox="1">
            <a:spLocks noChangeArrowheads="1"/>
          </p:cNvSpPr>
          <p:nvPr/>
        </p:nvSpPr>
        <p:spPr bwMode="auto">
          <a:xfrm>
            <a:off x="3741738" y="3049588"/>
            <a:ext cx="901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X2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4</a:t>
            </a:r>
          </a:p>
        </p:txBody>
      </p:sp>
      <p:sp>
        <p:nvSpPr>
          <p:cNvPr id="19490" name="CaixaDeTexto 46"/>
          <p:cNvSpPr txBox="1">
            <a:spLocks noChangeArrowheads="1"/>
          </p:cNvSpPr>
          <p:nvPr/>
        </p:nvSpPr>
        <p:spPr bwMode="auto">
          <a:xfrm>
            <a:off x="4356100" y="39338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 + 2X2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9</a:t>
            </a:r>
          </a:p>
        </p:txBody>
      </p:sp>
      <p:sp>
        <p:nvSpPr>
          <p:cNvPr id="51" name="Seta para baixo 50"/>
          <p:cNvSpPr/>
          <p:nvPr/>
        </p:nvSpPr>
        <p:spPr>
          <a:xfrm>
            <a:off x="900113" y="3151188"/>
            <a:ext cx="215900" cy="153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2" name="Seta para baixo 51"/>
          <p:cNvSpPr/>
          <p:nvPr/>
        </p:nvSpPr>
        <p:spPr>
          <a:xfrm>
            <a:off x="3419475" y="3130550"/>
            <a:ext cx="215900" cy="153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4" name="Seta para a direita 53"/>
          <p:cNvSpPr/>
          <p:nvPr/>
        </p:nvSpPr>
        <p:spPr>
          <a:xfrm flipH="1">
            <a:off x="2841625" y="2565400"/>
            <a:ext cx="146050" cy="241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5" name="Seta para a direita 54"/>
          <p:cNvSpPr/>
          <p:nvPr/>
        </p:nvSpPr>
        <p:spPr>
          <a:xfrm flipH="1">
            <a:off x="2843213" y="5202238"/>
            <a:ext cx="146050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6" name="Seta para baixo 55"/>
          <p:cNvSpPr/>
          <p:nvPr/>
        </p:nvSpPr>
        <p:spPr>
          <a:xfrm rot="1788948">
            <a:off x="3675063" y="3957638"/>
            <a:ext cx="282575" cy="228600"/>
          </a:xfrm>
          <a:prstGeom prst="downArrow">
            <a:avLst>
              <a:gd name="adj1" fmla="val 50000"/>
              <a:gd name="adj2" fmla="val 459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7" name="Seta para baixo 56"/>
          <p:cNvSpPr/>
          <p:nvPr/>
        </p:nvSpPr>
        <p:spPr>
          <a:xfrm rot="1788948">
            <a:off x="938213" y="2620963"/>
            <a:ext cx="282575" cy="227012"/>
          </a:xfrm>
          <a:prstGeom prst="downArrow">
            <a:avLst>
              <a:gd name="adj1" fmla="val 50000"/>
              <a:gd name="adj2" fmla="val 459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5" name="Retângulo 64"/>
          <p:cNvSpPr/>
          <p:nvPr/>
        </p:nvSpPr>
        <p:spPr>
          <a:xfrm>
            <a:off x="1727200" y="3500438"/>
            <a:ext cx="1331913" cy="1441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6" name="Retângulo 65"/>
          <p:cNvSpPr/>
          <p:nvPr/>
        </p:nvSpPr>
        <p:spPr>
          <a:xfrm>
            <a:off x="1727200" y="3068638"/>
            <a:ext cx="398463" cy="431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7" name="Triângulo retângulo 66"/>
          <p:cNvSpPr/>
          <p:nvPr/>
        </p:nvSpPr>
        <p:spPr>
          <a:xfrm>
            <a:off x="2125663" y="3068638"/>
            <a:ext cx="933450" cy="4318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9500" name="CaixaDeTexto 67"/>
          <p:cNvSpPr txBox="1">
            <a:spLocks noChangeArrowheads="1"/>
          </p:cNvSpPr>
          <p:nvPr/>
        </p:nvSpPr>
        <p:spPr bwMode="auto">
          <a:xfrm>
            <a:off x="1908175" y="3573463"/>
            <a:ext cx="989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200">
                <a:cs typeface="Arial" charset="0"/>
              </a:rPr>
              <a:t>Região de factibilidade</a:t>
            </a:r>
          </a:p>
        </p:txBody>
      </p:sp>
      <p:sp>
        <p:nvSpPr>
          <p:cNvPr id="19501" name="CaixaDeTexto 4"/>
          <p:cNvSpPr txBox="1">
            <a:spLocks noChangeArrowheads="1"/>
          </p:cNvSpPr>
          <p:nvPr/>
        </p:nvSpPr>
        <p:spPr bwMode="auto">
          <a:xfrm>
            <a:off x="5651500" y="765175"/>
            <a:ext cx="3097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/>
              <a:t>Primeira solução do Simplex</a:t>
            </a:r>
          </a:p>
          <a:p>
            <a:pPr eaLnBrk="1" hangingPunct="1"/>
            <a:r>
              <a:rPr lang="pt-BR" sz="1600"/>
              <a:t>X=(0,0), Z = 0</a:t>
            </a:r>
          </a:p>
        </p:txBody>
      </p:sp>
      <p:sp>
        <p:nvSpPr>
          <p:cNvPr id="6" name="Elipse 5"/>
          <p:cNvSpPr/>
          <p:nvPr/>
        </p:nvSpPr>
        <p:spPr>
          <a:xfrm>
            <a:off x="1639888" y="4868863"/>
            <a:ext cx="123825" cy="117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5651500" y="1484313"/>
            <a:ext cx="31019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/>
              <a:t>Segunda solução do Simplex</a:t>
            </a:r>
          </a:p>
          <a:p>
            <a:pPr eaLnBrk="1" hangingPunct="1"/>
            <a:r>
              <a:rPr lang="pt-BR" sz="1600"/>
              <a:t>X=(3,0), Z = 15</a:t>
            </a:r>
          </a:p>
        </p:txBody>
      </p:sp>
      <p:sp>
        <p:nvSpPr>
          <p:cNvPr id="19504" name="CaixaDeTexto 47"/>
          <p:cNvSpPr txBox="1">
            <a:spLocks noChangeArrowheads="1"/>
          </p:cNvSpPr>
          <p:nvPr/>
        </p:nvSpPr>
        <p:spPr bwMode="auto">
          <a:xfrm>
            <a:off x="742950" y="115888"/>
            <a:ext cx="6946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/>
              <a:t>Como o Simplex percorre a Região de Factibilidade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208 L 0.03976 0.04051 C 0.04809 0.04907 0.06059 0.05393 0.07344 0.05393 C 0.08837 0.05393 0.10017 0.04907 0.10851 0.04051 L 0.14844 0.00208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13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692275" y="1412875"/>
            <a:ext cx="0" cy="3529013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de seta reta 3"/>
          <p:cNvCxnSpPr/>
          <p:nvPr/>
        </p:nvCxnSpPr>
        <p:spPr>
          <a:xfrm>
            <a:off x="1700213" y="4941888"/>
            <a:ext cx="5032375" cy="0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212407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2627313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3059113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3563938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06717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619250" y="45085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1619250" y="4005263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1619250" y="350043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619250" y="306863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3" name="CaixaDeTexto 18"/>
          <p:cNvSpPr txBox="1">
            <a:spLocks noChangeArrowheads="1"/>
          </p:cNvSpPr>
          <p:nvPr/>
        </p:nvSpPr>
        <p:spPr bwMode="auto">
          <a:xfrm>
            <a:off x="6948488" y="4797425"/>
            <a:ext cx="503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</a:t>
            </a:r>
          </a:p>
        </p:txBody>
      </p:sp>
      <p:sp>
        <p:nvSpPr>
          <p:cNvPr id="20494" name="CaixaDeTexto 19"/>
          <p:cNvSpPr txBox="1">
            <a:spLocks noChangeArrowheads="1"/>
          </p:cNvSpPr>
          <p:nvPr/>
        </p:nvSpPr>
        <p:spPr bwMode="auto">
          <a:xfrm>
            <a:off x="1476375" y="908050"/>
            <a:ext cx="503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X2</a:t>
            </a:r>
          </a:p>
        </p:txBody>
      </p:sp>
      <p:cxnSp>
        <p:nvCxnSpPr>
          <p:cNvPr id="22" name="Conector reto 21"/>
          <p:cNvCxnSpPr/>
          <p:nvPr/>
        </p:nvCxnSpPr>
        <p:spPr>
          <a:xfrm>
            <a:off x="3059113" y="2133600"/>
            <a:ext cx="0" cy="3382963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H="1">
            <a:off x="531813" y="3068638"/>
            <a:ext cx="3684587" cy="0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1646238" y="2806700"/>
            <a:ext cx="46037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8" name="Conector reto 27"/>
          <p:cNvCxnSpPr/>
          <p:nvPr/>
        </p:nvCxnSpPr>
        <p:spPr>
          <a:xfrm>
            <a:off x="4572000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5003800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550862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594042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/>
          <p:cNvSpPr/>
          <p:nvPr/>
        </p:nvSpPr>
        <p:spPr>
          <a:xfrm>
            <a:off x="5940425" y="4941888"/>
            <a:ext cx="46038" cy="444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3" name="Conector reto 32"/>
          <p:cNvCxnSpPr/>
          <p:nvPr/>
        </p:nvCxnSpPr>
        <p:spPr>
          <a:xfrm>
            <a:off x="531813" y="2249488"/>
            <a:ext cx="6343650" cy="3124200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4" name="CaixaDeTexto 36"/>
          <p:cNvSpPr txBox="1">
            <a:spLocks noChangeArrowheads="1"/>
          </p:cNvSpPr>
          <p:nvPr/>
        </p:nvSpPr>
        <p:spPr bwMode="auto">
          <a:xfrm>
            <a:off x="2124075" y="819150"/>
            <a:ext cx="23764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Max Z = 5X1 + 2X2 s.a</a:t>
            </a:r>
          </a:p>
          <a:p>
            <a:pPr eaLnBrk="1" hangingPunct="1"/>
            <a:r>
              <a:rPr lang="pt-BR" sz="1400">
                <a:cs typeface="Arial" charset="0"/>
              </a:rPr>
              <a:t>X1            &lt;= 3</a:t>
            </a:r>
          </a:p>
          <a:p>
            <a:pPr eaLnBrk="1" hangingPunct="1"/>
            <a:r>
              <a:rPr lang="pt-BR" sz="1400">
                <a:cs typeface="Arial" charset="0"/>
              </a:rPr>
              <a:t>X2            &lt;= 4</a:t>
            </a:r>
          </a:p>
          <a:p>
            <a:pPr eaLnBrk="1" hangingPunct="1"/>
            <a:r>
              <a:rPr lang="pt-BR" sz="1400">
                <a:cs typeface="Arial" charset="0"/>
              </a:rPr>
              <a:t>X1 + 2X2  &lt;=  9</a:t>
            </a:r>
          </a:p>
        </p:txBody>
      </p:sp>
      <p:sp>
        <p:nvSpPr>
          <p:cNvPr id="20505" name="CaixaDeTexto 37"/>
          <p:cNvSpPr txBox="1">
            <a:spLocks noChangeArrowheads="1"/>
          </p:cNvSpPr>
          <p:nvPr/>
        </p:nvSpPr>
        <p:spPr bwMode="auto">
          <a:xfrm>
            <a:off x="1979613" y="50133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1</a:t>
            </a:r>
          </a:p>
        </p:txBody>
      </p:sp>
      <p:sp>
        <p:nvSpPr>
          <p:cNvPr id="20506" name="CaixaDeTexto 38"/>
          <p:cNvSpPr txBox="1">
            <a:spLocks noChangeArrowheads="1"/>
          </p:cNvSpPr>
          <p:nvPr/>
        </p:nvSpPr>
        <p:spPr bwMode="auto">
          <a:xfrm>
            <a:off x="2484438" y="4992688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2</a:t>
            </a:r>
          </a:p>
        </p:txBody>
      </p:sp>
      <p:sp>
        <p:nvSpPr>
          <p:cNvPr id="20507" name="CaixaDeTexto 39"/>
          <p:cNvSpPr txBox="1">
            <a:spLocks noChangeArrowheads="1"/>
          </p:cNvSpPr>
          <p:nvPr/>
        </p:nvSpPr>
        <p:spPr bwMode="auto">
          <a:xfrm>
            <a:off x="2982913" y="4992688"/>
            <a:ext cx="293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3</a:t>
            </a:r>
          </a:p>
        </p:txBody>
      </p:sp>
      <p:sp>
        <p:nvSpPr>
          <p:cNvPr id="20508" name="CaixaDeTexto 40"/>
          <p:cNvSpPr txBox="1">
            <a:spLocks noChangeArrowheads="1"/>
          </p:cNvSpPr>
          <p:nvPr/>
        </p:nvSpPr>
        <p:spPr bwMode="auto">
          <a:xfrm>
            <a:off x="5791200" y="4992688"/>
            <a:ext cx="293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9</a:t>
            </a:r>
          </a:p>
        </p:txBody>
      </p:sp>
      <p:sp>
        <p:nvSpPr>
          <p:cNvPr id="20509" name="CaixaDeTexto 41"/>
          <p:cNvSpPr txBox="1">
            <a:spLocks noChangeArrowheads="1"/>
          </p:cNvSpPr>
          <p:nvPr/>
        </p:nvSpPr>
        <p:spPr bwMode="auto">
          <a:xfrm>
            <a:off x="1400175" y="43656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1</a:t>
            </a:r>
          </a:p>
        </p:txBody>
      </p:sp>
      <p:sp>
        <p:nvSpPr>
          <p:cNvPr id="20510" name="CaixaDeTexto 42"/>
          <p:cNvSpPr txBox="1">
            <a:spLocks noChangeArrowheads="1"/>
          </p:cNvSpPr>
          <p:nvPr/>
        </p:nvSpPr>
        <p:spPr bwMode="auto">
          <a:xfrm>
            <a:off x="1331913" y="2997200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4</a:t>
            </a:r>
          </a:p>
        </p:txBody>
      </p:sp>
      <p:sp>
        <p:nvSpPr>
          <p:cNvPr id="20511" name="CaixaDeTexto 43"/>
          <p:cNvSpPr txBox="1">
            <a:spLocks noChangeArrowheads="1"/>
          </p:cNvSpPr>
          <p:nvPr/>
        </p:nvSpPr>
        <p:spPr bwMode="auto">
          <a:xfrm>
            <a:off x="1255713" y="2689225"/>
            <a:ext cx="4365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4,5</a:t>
            </a:r>
          </a:p>
        </p:txBody>
      </p:sp>
      <p:sp>
        <p:nvSpPr>
          <p:cNvPr id="20512" name="CaixaDeTexto 44"/>
          <p:cNvSpPr txBox="1">
            <a:spLocks noChangeArrowheads="1"/>
          </p:cNvSpPr>
          <p:nvPr/>
        </p:nvSpPr>
        <p:spPr bwMode="auto">
          <a:xfrm>
            <a:off x="3059113" y="2249488"/>
            <a:ext cx="903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3</a:t>
            </a:r>
          </a:p>
        </p:txBody>
      </p:sp>
      <p:sp>
        <p:nvSpPr>
          <p:cNvPr id="20513" name="CaixaDeTexto 45"/>
          <p:cNvSpPr txBox="1">
            <a:spLocks noChangeArrowheads="1"/>
          </p:cNvSpPr>
          <p:nvPr/>
        </p:nvSpPr>
        <p:spPr bwMode="auto">
          <a:xfrm>
            <a:off x="3741738" y="3049588"/>
            <a:ext cx="901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X2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4</a:t>
            </a:r>
          </a:p>
        </p:txBody>
      </p:sp>
      <p:sp>
        <p:nvSpPr>
          <p:cNvPr id="20514" name="CaixaDeTexto 46"/>
          <p:cNvSpPr txBox="1">
            <a:spLocks noChangeArrowheads="1"/>
          </p:cNvSpPr>
          <p:nvPr/>
        </p:nvSpPr>
        <p:spPr bwMode="auto">
          <a:xfrm>
            <a:off x="4356100" y="39338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 + 2X2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9</a:t>
            </a:r>
          </a:p>
        </p:txBody>
      </p:sp>
      <p:sp>
        <p:nvSpPr>
          <p:cNvPr id="51" name="Seta para baixo 50"/>
          <p:cNvSpPr/>
          <p:nvPr/>
        </p:nvSpPr>
        <p:spPr>
          <a:xfrm>
            <a:off x="900113" y="3151188"/>
            <a:ext cx="215900" cy="153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2" name="Seta para baixo 51"/>
          <p:cNvSpPr/>
          <p:nvPr/>
        </p:nvSpPr>
        <p:spPr>
          <a:xfrm>
            <a:off x="3419475" y="3130550"/>
            <a:ext cx="215900" cy="153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4" name="Seta para a direita 53"/>
          <p:cNvSpPr/>
          <p:nvPr/>
        </p:nvSpPr>
        <p:spPr>
          <a:xfrm flipH="1">
            <a:off x="2841625" y="2565400"/>
            <a:ext cx="146050" cy="241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5" name="Seta para a direita 54"/>
          <p:cNvSpPr/>
          <p:nvPr/>
        </p:nvSpPr>
        <p:spPr>
          <a:xfrm flipH="1">
            <a:off x="2843213" y="5202238"/>
            <a:ext cx="146050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6" name="Seta para baixo 55"/>
          <p:cNvSpPr/>
          <p:nvPr/>
        </p:nvSpPr>
        <p:spPr>
          <a:xfrm rot="1788948">
            <a:off x="3675063" y="3957638"/>
            <a:ext cx="282575" cy="228600"/>
          </a:xfrm>
          <a:prstGeom prst="downArrow">
            <a:avLst>
              <a:gd name="adj1" fmla="val 50000"/>
              <a:gd name="adj2" fmla="val 459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7" name="Seta para baixo 56"/>
          <p:cNvSpPr/>
          <p:nvPr/>
        </p:nvSpPr>
        <p:spPr>
          <a:xfrm rot="1788948">
            <a:off x="938213" y="2620963"/>
            <a:ext cx="282575" cy="227012"/>
          </a:xfrm>
          <a:prstGeom prst="downArrow">
            <a:avLst>
              <a:gd name="adj1" fmla="val 50000"/>
              <a:gd name="adj2" fmla="val 459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5" name="Retângulo 64"/>
          <p:cNvSpPr/>
          <p:nvPr/>
        </p:nvSpPr>
        <p:spPr>
          <a:xfrm>
            <a:off x="1727200" y="3500438"/>
            <a:ext cx="1331913" cy="1441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6" name="Retângulo 65"/>
          <p:cNvSpPr/>
          <p:nvPr/>
        </p:nvSpPr>
        <p:spPr>
          <a:xfrm>
            <a:off x="1727200" y="3068638"/>
            <a:ext cx="398463" cy="431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7" name="Triângulo retângulo 66"/>
          <p:cNvSpPr/>
          <p:nvPr/>
        </p:nvSpPr>
        <p:spPr>
          <a:xfrm>
            <a:off x="2125663" y="3068638"/>
            <a:ext cx="933450" cy="4318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0524" name="CaixaDeTexto 67"/>
          <p:cNvSpPr txBox="1">
            <a:spLocks noChangeArrowheads="1"/>
          </p:cNvSpPr>
          <p:nvPr/>
        </p:nvSpPr>
        <p:spPr bwMode="auto">
          <a:xfrm>
            <a:off x="1908175" y="3573463"/>
            <a:ext cx="989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200">
                <a:cs typeface="Arial" charset="0"/>
              </a:rPr>
              <a:t>Região de factibilidade</a:t>
            </a:r>
          </a:p>
        </p:txBody>
      </p:sp>
      <p:sp>
        <p:nvSpPr>
          <p:cNvPr id="20525" name="CaixaDeTexto 4"/>
          <p:cNvSpPr txBox="1">
            <a:spLocks noChangeArrowheads="1"/>
          </p:cNvSpPr>
          <p:nvPr/>
        </p:nvSpPr>
        <p:spPr bwMode="auto">
          <a:xfrm>
            <a:off x="5651500" y="765175"/>
            <a:ext cx="3097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/>
              <a:t>Primeira solução do Simplex</a:t>
            </a:r>
          </a:p>
          <a:p>
            <a:pPr eaLnBrk="1" hangingPunct="1"/>
            <a:r>
              <a:rPr lang="pt-BR" sz="1600"/>
              <a:t>X=(0,0), Z = 0</a:t>
            </a:r>
          </a:p>
        </p:txBody>
      </p:sp>
      <p:sp>
        <p:nvSpPr>
          <p:cNvPr id="6" name="Elipse 5"/>
          <p:cNvSpPr/>
          <p:nvPr/>
        </p:nvSpPr>
        <p:spPr>
          <a:xfrm>
            <a:off x="2987675" y="4868863"/>
            <a:ext cx="123825" cy="117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0527" name="CaixaDeTexto 1"/>
          <p:cNvSpPr txBox="1">
            <a:spLocks noChangeArrowheads="1"/>
          </p:cNvSpPr>
          <p:nvPr/>
        </p:nvSpPr>
        <p:spPr bwMode="auto">
          <a:xfrm>
            <a:off x="5651500" y="1484313"/>
            <a:ext cx="31019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/>
              <a:t>Segunda solução do Simplex</a:t>
            </a:r>
          </a:p>
          <a:p>
            <a:pPr eaLnBrk="1" hangingPunct="1"/>
            <a:r>
              <a:rPr lang="pt-BR" sz="1600"/>
              <a:t>X=(3,0), Z = 15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5651500" y="2133600"/>
            <a:ext cx="2808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/>
              <a:t>Terceira solução do Simplex</a:t>
            </a:r>
          </a:p>
          <a:p>
            <a:pPr eaLnBrk="1" hangingPunct="1"/>
            <a:r>
              <a:rPr lang="pt-BR" sz="1600"/>
              <a:t>X=(3, 3), Z =21 </a:t>
            </a:r>
          </a:p>
        </p:txBody>
      </p:sp>
      <p:sp>
        <p:nvSpPr>
          <p:cNvPr id="20529" name="CaixaDeTexto 48"/>
          <p:cNvSpPr txBox="1">
            <a:spLocks noChangeArrowheads="1"/>
          </p:cNvSpPr>
          <p:nvPr/>
        </p:nvSpPr>
        <p:spPr bwMode="auto">
          <a:xfrm>
            <a:off x="742950" y="115888"/>
            <a:ext cx="6946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/>
              <a:t>Como o Simplex percorre a Região de Factibilidade</a:t>
            </a:r>
          </a:p>
        </p:txBody>
      </p:sp>
      <p:sp>
        <p:nvSpPr>
          <p:cNvPr id="53" name="CaixaDeTexto 52"/>
          <p:cNvSpPr txBox="1"/>
          <p:nvPr/>
        </p:nvSpPr>
        <p:spPr>
          <a:xfrm>
            <a:off x="5652120" y="2997200"/>
            <a:ext cx="3024336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glow rad="12700">
              <a:schemeClr val="tx1"/>
            </a:glow>
            <a:softEdge rad="12700"/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pt-BR" sz="1600" dirty="0"/>
              <a:t>Ponto ótimo</a:t>
            </a:r>
          </a:p>
          <a:p>
            <a:pPr>
              <a:defRPr/>
            </a:pPr>
            <a:r>
              <a:rPr lang="pt-BR" sz="1600" dirty="0"/>
              <a:t>X*=(3, 3), Z* = 21 </a:t>
            </a:r>
          </a:p>
        </p:txBody>
      </p:sp>
      <p:cxnSp>
        <p:nvCxnSpPr>
          <p:cNvPr id="19" name="Conector de seta reta 18"/>
          <p:cNvCxnSpPr/>
          <p:nvPr/>
        </p:nvCxnSpPr>
        <p:spPr>
          <a:xfrm flipH="1">
            <a:off x="3276600" y="3289300"/>
            <a:ext cx="2374900" cy="21113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23 L 0.025 -0.05394 C 0.02864 -0.06551 0.03264 -0.08264 0.03229 -0.10023 C 0.03264 -0.1213 0.03021 -0.13843 0.02448 -0.14861 L -0.00035 -0.20625 " pathEditMode="relative" rAng="16200000" ptsTypes="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7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 dirty="0"/>
              <a:t>O Método Simplex para Problemas de Maximização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Max Z(X) = 5X</a:t>
            </a:r>
            <a:r>
              <a:rPr lang="pt-BR" sz="2000" baseline="-25000" dirty="0"/>
              <a:t>1</a:t>
            </a:r>
            <a:r>
              <a:rPr lang="pt-BR" sz="2000" dirty="0"/>
              <a:t> + 2X</a:t>
            </a:r>
            <a:r>
              <a:rPr lang="pt-BR" sz="2000" baseline="-25000" dirty="0"/>
              <a:t>2</a:t>
            </a:r>
            <a:r>
              <a:rPr lang="pt-BR" sz="2000" dirty="0"/>
              <a:t> sujeito a 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  	   X</a:t>
            </a:r>
            <a:r>
              <a:rPr lang="pt-BR" sz="2000" baseline="-25000" dirty="0"/>
              <a:t>1</a:t>
            </a:r>
            <a:r>
              <a:rPr lang="pt-BR" sz="2000" dirty="0"/>
              <a:t>            &lt;= 3		B &gt;= 0       	</a:t>
            </a:r>
            <a:endParaRPr lang="pt-BR" sz="2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		X</a:t>
            </a:r>
            <a:r>
              <a:rPr lang="pt-BR" sz="2000" baseline="-25000" dirty="0"/>
              <a:t>2</a:t>
            </a:r>
            <a:r>
              <a:rPr lang="pt-BR" sz="2000" dirty="0"/>
              <a:t>  &lt;= 4		X</a:t>
            </a:r>
            <a:r>
              <a:rPr lang="pt-BR" sz="2000" baseline="-25000" dirty="0"/>
              <a:t>1</a:t>
            </a:r>
            <a:r>
              <a:rPr lang="pt-BR" sz="2000" dirty="0"/>
              <a:t> &gt;= 0               </a:t>
            </a:r>
            <a:r>
              <a:rPr lang="pt-BR" sz="2000" dirty="0">
                <a:solidFill>
                  <a:srgbClr val="FF0000"/>
                </a:solidFill>
              </a:rPr>
              <a:t>Forma padrão (&lt;=)</a:t>
            </a:r>
            <a:endParaRPr lang="pt-BR" sz="2000" dirty="0"/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	   X</a:t>
            </a:r>
            <a:r>
              <a:rPr lang="pt-BR" sz="2000" baseline="-25000" dirty="0"/>
              <a:t>1</a:t>
            </a:r>
            <a:r>
              <a:rPr lang="pt-BR" sz="2000" dirty="0"/>
              <a:t> + 2X</a:t>
            </a:r>
            <a:r>
              <a:rPr lang="pt-BR" sz="2000" baseline="-25000" dirty="0"/>
              <a:t>2</a:t>
            </a:r>
            <a:r>
              <a:rPr lang="pt-BR" sz="2000" dirty="0"/>
              <a:t>  &lt;= 9		X</a:t>
            </a:r>
            <a:r>
              <a:rPr lang="pt-BR" sz="2000" baseline="-25000" dirty="0"/>
              <a:t>2</a:t>
            </a:r>
            <a:r>
              <a:rPr lang="pt-BR" sz="2000" dirty="0"/>
              <a:t> &gt;= 0</a:t>
            </a:r>
          </a:p>
          <a:p>
            <a:pPr eaLnBrk="1" hangingPunct="1">
              <a:spcBef>
                <a:spcPct val="50000"/>
              </a:spcBef>
            </a:pPr>
            <a:endParaRPr lang="pt-BR" sz="2000" dirty="0"/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Acrescentando as variáveis de folga </a:t>
            </a:r>
            <a:r>
              <a:rPr lang="pt-BR" sz="2000" dirty="0">
                <a:solidFill>
                  <a:srgbClr val="0070C0"/>
                </a:solidFill>
              </a:rPr>
              <a:t>X</a:t>
            </a:r>
            <a:r>
              <a:rPr lang="pt-BR" sz="2000" baseline="-25000" dirty="0">
                <a:solidFill>
                  <a:srgbClr val="0070C0"/>
                </a:solidFill>
              </a:rPr>
              <a:t>3</a:t>
            </a:r>
            <a:r>
              <a:rPr lang="pt-BR" sz="2000" dirty="0"/>
              <a:t>,</a:t>
            </a:r>
            <a:r>
              <a:rPr lang="pt-BR" sz="2000" dirty="0">
                <a:solidFill>
                  <a:srgbClr val="0070C0"/>
                </a:solidFill>
              </a:rPr>
              <a:t> X</a:t>
            </a:r>
            <a:r>
              <a:rPr lang="pt-BR" sz="2000" baseline="-25000" dirty="0">
                <a:solidFill>
                  <a:srgbClr val="0070C0"/>
                </a:solidFill>
              </a:rPr>
              <a:t>4</a:t>
            </a:r>
            <a:r>
              <a:rPr lang="pt-BR" sz="2000" dirty="0">
                <a:solidFill>
                  <a:srgbClr val="0070C0"/>
                </a:solidFill>
              </a:rPr>
              <a:t> </a:t>
            </a:r>
            <a:r>
              <a:rPr lang="pt-BR" sz="2000" dirty="0"/>
              <a:t>e</a:t>
            </a:r>
            <a:r>
              <a:rPr lang="pt-BR" sz="2000" dirty="0">
                <a:solidFill>
                  <a:srgbClr val="0070C0"/>
                </a:solidFill>
              </a:rPr>
              <a:t> X</a:t>
            </a:r>
            <a:r>
              <a:rPr lang="pt-BR" sz="2000" baseline="-25000" dirty="0">
                <a:solidFill>
                  <a:srgbClr val="0070C0"/>
                </a:solidFill>
              </a:rPr>
              <a:t>5</a:t>
            </a:r>
            <a:r>
              <a:rPr lang="pt-BR" sz="2000" dirty="0"/>
              <a:t> às restrições, temos: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 X</a:t>
            </a:r>
            <a:r>
              <a:rPr lang="pt-BR" sz="2000" baseline="-25000" dirty="0"/>
              <a:t>1</a:t>
            </a:r>
            <a:r>
              <a:rPr lang="pt-BR" sz="2000" dirty="0"/>
              <a:t> 	      + </a:t>
            </a:r>
            <a:r>
              <a:rPr lang="pt-BR" sz="2000" dirty="0">
                <a:solidFill>
                  <a:srgbClr val="0070C0"/>
                </a:solidFill>
              </a:rPr>
              <a:t>X</a:t>
            </a:r>
            <a:r>
              <a:rPr lang="pt-BR" sz="2000" baseline="-25000" dirty="0">
                <a:solidFill>
                  <a:srgbClr val="0070C0"/>
                </a:solidFill>
              </a:rPr>
              <a:t>3</a:t>
            </a:r>
            <a:r>
              <a:rPr lang="pt-BR" sz="2000" dirty="0">
                <a:solidFill>
                  <a:srgbClr val="0070C0"/>
                </a:solidFill>
              </a:rPr>
              <a:t> 	         </a:t>
            </a:r>
            <a:r>
              <a:rPr lang="pt-BR" sz="2000" dirty="0"/>
              <a:t>= 3         Este é um </a:t>
            </a:r>
            <a:r>
              <a:rPr lang="pt-BR" sz="2000" b="1" dirty="0"/>
              <a:t>sistema linear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	X</a:t>
            </a:r>
            <a:r>
              <a:rPr lang="pt-BR" sz="2000" baseline="-25000" dirty="0"/>
              <a:t>2</a:t>
            </a:r>
            <a:r>
              <a:rPr lang="pt-BR" sz="2000" dirty="0"/>
              <a:t>	   + </a:t>
            </a:r>
            <a:r>
              <a:rPr lang="pt-BR" sz="2000" dirty="0">
                <a:solidFill>
                  <a:srgbClr val="0070C0"/>
                </a:solidFill>
              </a:rPr>
              <a:t>X</a:t>
            </a:r>
            <a:r>
              <a:rPr lang="pt-BR" sz="2000" baseline="-25000" dirty="0">
                <a:solidFill>
                  <a:srgbClr val="0070C0"/>
                </a:solidFill>
              </a:rPr>
              <a:t>4</a:t>
            </a:r>
            <a:r>
              <a:rPr lang="pt-BR" sz="2000" dirty="0">
                <a:solidFill>
                  <a:srgbClr val="0070C0"/>
                </a:solidFill>
              </a:rPr>
              <a:t>       </a:t>
            </a:r>
            <a:r>
              <a:rPr lang="pt-BR" sz="2000" dirty="0"/>
              <a:t>     = 4         com 5 incógnitas e 3 equações.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X</a:t>
            </a:r>
            <a:r>
              <a:rPr lang="pt-BR" sz="2000" baseline="-25000" dirty="0"/>
              <a:t>1</a:t>
            </a:r>
            <a:r>
              <a:rPr lang="pt-BR" sz="2000" dirty="0"/>
              <a:t>    + 2X</a:t>
            </a:r>
            <a:r>
              <a:rPr lang="pt-BR" sz="2000" baseline="-25000" dirty="0"/>
              <a:t>2</a:t>
            </a:r>
            <a:r>
              <a:rPr lang="pt-BR" sz="2000" dirty="0"/>
              <a:t>  		</a:t>
            </a:r>
            <a:r>
              <a:rPr lang="pt-BR" sz="2000" dirty="0">
                <a:solidFill>
                  <a:srgbClr val="0070C0"/>
                </a:solidFill>
              </a:rPr>
              <a:t> </a:t>
            </a:r>
            <a:r>
              <a:rPr lang="pt-BR" sz="2000" dirty="0"/>
              <a:t>+</a:t>
            </a:r>
            <a:r>
              <a:rPr lang="pt-BR" sz="2000" dirty="0">
                <a:solidFill>
                  <a:srgbClr val="0070C0"/>
                </a:solidFill>
              </a:rPr>
              <a:t> X</a:t>
            </a:r>
            <a:r>
              <a:rPr lang="pt-BR" sz="2000" baseline="-25000" dirty="0">
                <a:solidFill>
                  <a:srgbClr val="0070C0"/>
                </a:solidFill>
              </a:rPr>
              <a:t>5</a:t>
            </a:r>
            <a:r>
              <a:rPr lang="pt-BR" sz="2000" dirty="0">
                <a:solidFill>
                  <a:srgbClr val="0070C0"/>
                </a:solidFill>
              </a:rPr>
              <a:t> </a:t>
            </a:r>
            <a:r>
              <a:rPr lang="pt-BR" sz="2000" dirty="0"/>
              <a:t>= 9         Portanto tem infinitas soluções!!!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 dirty="0">
                <a:solidFill>
                  <a:srgbClr val="FF0000"/>
                </a:solidFill>
              </a:rPr>
              <a:t>  Forma canônica (base óbvia)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 dirty="0"/>
              <a:t>Queremos encontrar aquela que maximiza a função objetivo Z(X)</a:t>
            </a:r>
          </a:p>
        </p:txBody>
      </p:sp>
      <p:sp>
        <p:nvSpPr>
          <p:cNvPr id="3" name="Retângulo 2"/>
          <p:cNvSpPr/>
          <p:nvPr/>
        </p:nvSpPr>
        <p:spPr>
          <a:xfrm>
            <a:off x="785813" y="1285875"/>
            <a:ext cx="2786062" cy="13573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Chave direita 5"/>
          <p:cNvSpPr/>
          <p:nvPr/>
        </p:nvSpPr>
        <p:spPr>
          <a:xfrm>
            <a:off x="5148263" y="1196975"/>
            <a:ext cx="215900" cy="12954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9" name="Chave direita 8"/>
          <p:cNvSpPr/>
          <p:nvPr/>
        </p:nvSpPr>
        <p:spPr>
          <a:xfrm>
            <a:off x="5300464" y="1349152"/>
            <a:ext cx="216024" cy="1296144"/>
          </a:xfrm>
          <a:prstGeom prst="rightBrace">
            <a:avLst/>
          </a:prstGeom>
          <a:ln w="19050">
            <a:solidFill>
              <a:schemeClr val="tx1"/>
            </a:solidFill>
          </a:ln>
          <a:scene3d>
            <a:camera prst="orthographicFront">
              <a:rot lat="540000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0" name="Chave direita 9"/>
          <p:cNvSpPr/>
          <p:nvPr/>
        </p:nvSpPr>
        <p:spPr>
          <a:xfrm>
            <a:off x="1835696" y="4437112"/>
            <a:ext cx="216024" cy="1296144"/>
          </a:xfrm>
          <a:prstGeom prst="rightBrace">
            <a:avLst/>
          </a:prstGeom>
          <a:ln w="19050">
            <a:solidFill>
              <a:schemeClr val="tx1"/>
            </a:solidFill>
          </a:ln>
          <a:scene3d>
            <a:camera prst="orthographicFront">
              <a:rot lat="0" lon="540000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2" name="Chave direita 11"/>
          <p:cNvSpPr/>
          <p:nvPr/>
        </p:nvSpPr>
        <p:spPr>
          <a:xfrm>
            <a:off x="2051720" y="3356992"/>
            <a:ext cx="216024" cy="3456384"/>
          </a:xfrm>
          <a:prstGeom prst="rightBrace">
            <a:avLst/>
          </a:prstGeom>
          <a:ln w="1905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51520" y="3511847"/>
            <a:ext cx="3960440" cy="13573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692275" y="1412875"/>
            <a:ext cx="0" cy="3529013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de seta reta 3"/>
          <p:cNvCxnSpPr/>
          <p:nvPr/>
        </p:nvCxnSpPr>
        <p:spPr>
          <a:xfrm>
            <a:off x="1700213" y="4941888"/>
            <a:ext cx="5032375" cy="0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212407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2627313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3059113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3563938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06717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619250" y="45085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1619250" y="4005263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1619250" y="350043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619250" y="306863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7" name="CaixaDeTexto 18"/>
          <p:cNvSpPr txBox="1">
            <a:spLocks noChangeArrowheads="1"/>
          </p:cNvSpPr>
          <p:nvPr/>
        </p:nvSpPr>
        <p:spPr bwMode="auto">
          <a:xfrm>
            <a:off x="6948488" y="4797425"/>
            <a:ext cx="503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</a:t>
            </a:r>
          </a:p>
        </p:txBody>
      </p:sp>
      <p:sp>
        <p:nvSpPr>
          <p:cNvPr id="21518" name="CaixaDeTexto 19"/>
          <p:cNvSpPr txBox="1">
            <a:spLocks noChangeArrowheads="1"/>
          </p:cNvSpPr>
          <p:nvPr/>
        </p:nvSpPr>
        <p:spPr bwMode="auto">
          <a:xfrm>
            <a:off x="1476375" y="908050"/>
            <a:ext cx="503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X2</a:t>
            </a:r>
          </a:p>
        </p:txBody>
      </p:sp>
      <p:cxnSp>
        <p:nvCxnSpPr>
          <p:cNvPr id="22" name="Conector reto 21"/>
          <p:cNvCxnSpPr/>
          <p:nvPr/>
        </p:nvCxnSpPr>
        <p:spPr>
          <a:xfrm>
            <a:off x="3059113" y="2133600"/>
            <a:ext cx="0" cy="3382963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H="1">
            <a:off x="531813" y="3068638"/>
            <a:ext cx="3684587" cy="0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1646238" y="2806700"/>
            <a:ext cx="46037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8" name="Conector reto 27"/>
          <p:cNvCxnSpPr/>
          <p:nvPr/>
        </p:nvCxnSpPr>
        <p:spPr>
          <a:xfrm>
            <a:off x="4572000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5003800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550862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5940425" y="4868863"/>
            <a:ext cx="0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/>
          <p:cNvSpPr/>
          <p:nvPr/>
        </p:nvSpPr>
        <p:spPr>
          <a:xfrm>
            <a:off x="5940425" y="4941888"/>
            <a:ext cx="46038" cy="444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3" name="Conector reto 32"/>
          <p:cNvCxnSpPr/>
          <p:nvPr/>
        </p:nvCxnSpPr>
        <p:spPr>
          <a:xfrm>
            <a:off x="531813" y="2249488"/>
            <a:ext cx="6343650" cy="3124200"/>
          </a:xfrm>
          <a:prstGeom prst="line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8" name="CaixaDeTexto 36"/>
          <p:cNvSpPr txBox="1">
            <a:spLocks noChangeArrowheads="1"/>
          </p:cNvSpPr>
          <p:nvPr/>
        </p:nvSpPr>
        <p:spPr bwMode="auto">
          <a:xfrm>
            <a:off x="2124075" y="836613"/>
            <a:ext cx="23764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Max Z = 5X1 + 2X2 s.a</a:t>
            </a:r>
          </a:p>
          <a:p>
            <a:pPr eaLnBrk="1" hangingPunct="1"/>
            <a:r>
              <a:rPr lang="pt-BR" sz="1400">
                <a:cs typeface="Arial" charset="0"/>
              </a:rPr>
              <a:t>X1            &lt;= 3</a:t>
            </a:r>
          </a:p>
          <a:p>
            <a:pPr eaLnBrk="1" hangingPunct="1"/>
            <a:r>
              <a:rPr lang="pt-BR" sz="1400">
                <a:cs typeface="Arial" charset="0"/>
              </a:rPr>
              <a:t>X2            &lt;= 4</a:t>
            </a:r>
          </a:p>
          <a:p>
            <a:pPr eaLnBrk="1" hangingPunct="1"/>
            <a:r>
              <a:rPr lang="pt-BR" sz="1400">
                <a:cs typeface="Arial" charset="0"/>
              </a:rPr>
              <a:t>X1 + 2X2  &lt;=  9</a:t>
            </a:r>
          </a:p>
        </p:txBody>
      </p:sp>
      <p:sp>
        <p:nvSpPr>
          <p:cNvPr id="21529" name="CaixaDeTexto 37"/>
          <p:cNvSpPr txBox="1">
            <a:spLocks noChangeArrowheads="1"/>
          </p:cNvSpPr>
          <p:nvPr/>
        </p:nvSpPr>
        <p:spPr bwMode="auto">
          <a:xfrm>
            <a:off x="1979613" y="50133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1</a:t>
            </a:r>
          </a:p>
        </p:txBody>
      </p:sp>
      <p:sp>
        <p:nvSpPr>
          <p:cNvPr id="21530" name="CaixaDeTexto 38"/>
          <p:cNvSpPr txBox="1">
            <a:spLocks noChangeArrowheads="1"/>
          </p:cNvSpPr>
          <p:nvPr/>
        </p:nvSpPr>
        <p:spPr bwMode="auto">
          <a:xfrm>
            <a:off x="2484438" y="4992688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2</a:t>
            </a:r>
          </a:p>
        </p:txBody>
      </p:sp>
      <p:sp>
        <p:nvSpPr>
          <p:cNvPr id="21531" name="CaixaDeTexto 39"/>
          <p:cNvSpPr txBox="1">
            <a:spLocks noChangeArrowheads="1"/>
          </p:cNvSpPr>
          <p:nvPr/>
        </p:nvSpPr>
        <p:spPr bwMode="auto">
          <a:xfrm>
            <a:off x="2982913" y="4992688"/>
            <a:ext cx="293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3</a:t>
            </a:r>
          </a:p>
        </p:txBody>
      </p:sp>
      <p:sp>
        <p:nvSpPr>
          <p:cNvPr id="21532" name="CaixaDeTexto 40"/>
          <p:cNvSpPr txBox="1">
            <a:spLocks noChangeArrowheads="1"/>
          </p:cNvSpPr>
          <p:nvPr/>
        </p:nvSpPr>
        <p:spPr bwMode="auto">
          <a:xfrm>
            <a:off x="5791200" y="4992688"/>
            <a:ext cx="293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9</a:t>
            </a:r>
          </a:p>
        </p:txBody>
      </p:sp>
      <p:sp>
        <p:nvSpPr>
          <p:cNvPr id="21533" name="CaixaDeTexto 41"/>
          <p:cNvSpPr txBox="1">
            <a:spLocks noChangeArrowheads="1"/>
          </p:cNvSpPr>
          <p:nvPr/>
        </p:nvSpPr>
        <p:spPr bwMode="auto">
          <a:xfrm>
            <a:off x="1400175" y="436562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1</a:t>
            </a:r>
          </a:p>
        </p:txBody>
      </p:sp>
      <p:sp>
        <p:nvSpPr>
          <p:cNvPr id="21534" name="CaixaDeTexto 42"/>
          <p:cNvSpPr txBox="1">
            <a:spLocks noChangeArrowheads="1"/>
          </p:cNvSpPr>
          <p:nvPr/>
        </p:nvSpPr>
        <p:spPr bwMode="auto">
          <a:xfrm>
            <a:off x="1331913" y="2997200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4</a:t>
            </a:r>
          </a:p>
        </p:txBody>
      </p:sp>
      <p:sp>
        <p:nvSpPr>
          <p:cNvPr id="21535" name="CaixaDeTexto 43"/>
          <p:cNvSpPr txBox="1">
            <a:spLocks noChangeArrowheads="1"/>
          </p:cNvSpPr>
          <p:nvPr/>
        </p:nvSpPr>
        <p:spPr bwMode="auto">
          <a:xfrm>
            <a:off x="1255713" y="2689225"/>
            <a:ext cx="4365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4,5</a:t>
            </a:r>
          </a:p>
        </p:txBody>
      </p:sp>
      <p:sp>
        <p:nvSpPr>
          <p:cNvPr id="21536" name="CaixaDeTexto 44"/>
          <p:cNvSpPr txBox="1">
            <a:spLocks noChangeArrowheads="1"/>
          </p:cNvSpPr>
          <p:nvPr/>
        </p:nvSpPr>
        <p:spPr bwMode="auto">
          <a:xfrm>
            <a:off x="3059113" y="2249488"/>
            <a:ext cx="903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3</a:t>
            </a:r>
          </a:p>
        </p:txBody>
      </p:sp>
      <p:sp>
        <p:nvSpPr>
          <p:cNvPr id="21537" name="CaixaDeTexto 45"/>
          <p:cNvSpPr txBox="1">
            <a:spLocks noChangeArrowheads="1"/>
          </p:cNvSpPr>
          <p:nvPr/>
        </p:nvSpPr>
        <p:spPr bwMode="auto">
          <a:xfrm>
            <a:off x="3741738" y="3049588"/>
            <a:ext cx="901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X2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4</a:t>
            </a:r>
          </a:p>
        </p:txBody>
      </p:sp>
      <p:sp>
        <p:nvSpPr>
          <p:cNvPr id="21538" name="CaixaDeTexto 46"/>
          <p:cNvSpPr txBox="1">
            <a:spLocks noChangeArrowheads="1"/>
          </p:cNvSpPr>
          <p:nvPr/>
        </p:nvSpPr>
        <p:spPr bwMode="auto">
          <a:xfrm>
            <a:off x="4356100" y="39338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>
                <a:cs typeface="Arial" charset="0"/>
              </a:rPr>
              <a:t>X1 + 2X2 </a:t>
            </a:r>
            <a:r>
              <a:rPr lang="pt-BR" sz="1400">
                <a:solidFill>
                  <a:srgbClr val="FF0000"/>
                </a:solidFill>
                <a:cs typeface="Arial" charset="0"/>
              </a:rPr>
              <a:t>=</a:t>
            </a:r>
            <a:r>
              <a:rPr lang="pt-BR" sz="1400">
                <a:cs typeface="Arial" charset="0"/>
              </a:rPr>
              <a:t> 9</a:t>
            </a:r>
          </a:p>
        </p:txBody>
      </p:sp>
      <p:sp>
        <p:nvSpPr>
          <p:cNvPr id="51" name="Seta para baixo 50"/>
          <p:cNvSpPr/>
          <p:nvPr/>
        </p:nvSpPr>
        <p:spPr>
          <a:xfrm>
            <a:off x="900113" y="3151188"/>
            <a:ext cx="215900" cy="153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2" name="Seta para baixo 51"/>
          <p:cNvSpPr/>
          <p:nvPr/>
        </p:nvSpPr>
        <p:spPr>
          <a:xfrm>
            <a:off x="3419475" y="3130550"/>
            <a:ext cx="215900" cy="153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4" name="Seta para a direita 53"/>
          <p:cNvSpPr/>
          <p:nvPr/>
        </p:nvSpPr>
        <p:spPr>
          <a:xfrm flipH="1">
            <a:off x="2841625" y="2565400"/>
            <a:ext cx="146050" cy="241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5" name="Seta para a direita 54"/>
          <p:cNvSpPr/>
          <p:nvPr/>
        </p:nvSpPr>
        <p:spPr>
          <a:xfrm flipH="1">
            <a:off x="2843213" y="5202238"/>
            <a:ext cx="146050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6" name="Seta para baixo 55"/>
          <p:cNvSpPr/>
          <p:nvPr/>
        </p:nvSpPr>
        <p:spPr>
          <a:xfrm rot="1788948">
            <a:off x="3675063" y="3957638"/>
            <a:ext cx="282575" cy="228600"/>
          </a:xfrm>
          <a:prstGeom prst="downArrow">
            <a:avLst>
              <a:gd name="adj1" fmla="val 50000"/>
              <a:gd name="adj2" fmla="val 459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7" name="Seta para baixo 56"/>
          <p:cNvSpPr/>
          <p:nvPr/>
        </p:nvSpPr>
        <p:spPr>
          <a:xfrm rot="1788948">
            <a:off x="938213" y="2620963"/>
            <a:ext cx="282575" cy="227012"/>
          </a:xfrm>
          <a:prstGeom prst="downArrow">
            <a:avLst>
              <a:gd name="adj1" fmla="val 50000"/>
              <a:gd name="adj2" fmla="val 459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5" name="Retângulo 64"/>
          <p:cNvSpPr/>
          <p:nvPr/>
        </p:nvSpPr>
        <p:spPr>
          <a:xfrm>
            <a:off x="1727200" y="3500438"/>
            <a:ext cx="1331913" cy="1441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6" name="Retângulo 65"/>
          <p:cNvSpPr/>
          <p:nvPr/>
        </p:nvSpPr>
        <p:spPr>
          <a:xfrm>
            <a:off x="1727200" y="3068638"/>
            <a:ext cx="398463" cy="431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7" name="Triângulo retângulo 66"/>
          <p:cNvSpPr/>
          <p:nvPr/>
        </p:nvSpPr>
        <p:spPr>
          <a:xfrm>
            <a:off x="2125663" y="3068638"/>
            <a:ext cx="933450" cy="4318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1548" name="CaixaDeTexto 67"/>
          <p:cNvSpPr txBox="1">
            <a:spLocks noChangeArrowheads="1"/>
          </p:cNvSpPr>
          <p:nvPr/>
        </p:nvSpPr>
        <p:spPr bwMode="auto">
          <a:xfrm>
            <a:off x="1908175" y="3573463"/>
            <a:ext cx="989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200">
                <a:cs typeface="Arial" charset="0"/>
              </a:rPr>
              <a:t>Região de factibilidade</a:t>
            </a:r>
          </a:p>
        </p:txBody>
      </p:sp>
      <p:sp>
        <p:nvSpPr>
          <p:cNvPr id="21549" name="CaixaDeTexto 1"/>
          <p:cNvSpPr txBox="1">
            <a:spLocks noChangeArrowheads="1"/>
          </p:cNvSpPr>
          <p:nvPr/>
        </p:nvSpPr>
        <p:spPr bwMode="auto">
          <a:xfrm>
            <a:off x="5364163" y="908050"/>
            <a:ext cx="32400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/>
              <a:t>Trajetória dos pontos encontrados pelo Simplex</a:t>
            </a:r>
          </a:p>
        </p:txBody>
      </p:sp>
      <p:sp>
        <p:nvSpPr>
          <p:cNvPr id="48" name="Elipse 47"/>
          <p:cNvSpPr/>
          <p:nvPr/>
        </p:nvSpPr>
        <p:spPr>
          <a:xfrm>
            <a:off x="1619250" y="4868863"/>
            <a:ext cx="123825" cy="117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9" name="Elipse 48"/>
          <p:cNvSpPr/>
          <p:nvPr/>
        </p:nvSpPr>
        <p:spPr>
          <a:xfrm>
            <a:off x="2987675" y="4868863"/>
            <a:ext cx="123825" cy="117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0" name="Elipse 49"/>
          <p:cNvSpPr/>
          <p:nvPr/>
        </p:nvSpPr>
        <p:spPr>
          <a:xfrm>
            <a:off x="2987675" y="3429000"/>
            <a:ext cx="123825" cy="117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6" name="Conector em curva 5"/>
          <p:cNvCxnSpPr>
            <a:stCxn id="48" idx="4"/>
            <a:endCxn id="49" idx="5"/>
          </p:cNvCxnSpPr>
          <p:nvPr/>
        </p:nvCxnSpPr>
        <p:spPr>
          <a:xfrm rot="5400000" flipH="1" flipV="1">
            <a:off x="2378075" y="4271963"/>
            <a:ext cx="17463" cy="1411287"/>
          </a:xfrm>
          <a:prstGeom prst="curvedConnector3">
            <a:avLst>
              <a:gd name="adj1" fmla="val -1801209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em curva 59"/>
          <p:cNvCxnSpPr>
            <a:stCxn id="49" idx="6"/>
            <a:endCxn id="50" idx="6"/>
          </p:cNvCxnSpPr>
          <p:nvPr/>
        </p:nvCxnSpPr>
        <p:spPr>
          <a:xfrm flipV="1">
            <a:off x="3111500" y="3487738"/>
            <a:ext cx="12700" cy="1439862"/>
          </a:xfrm>
          <a:prstGeom prst="curvedConnector3">
            <a:avLst>
              <a:gd name="adj1" fmla="val 212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55" name="CaixaDeTexto 52"/>
          <p:cNvSpPr txBox="1">
            <a:spLocks noChangeArrowheads="1"/>
          </p:cNvSpPr>
          <p:nvPr/>
        </p:nvSpPr>
        <p:spPr bwMode="auto">
          <a:xfrm>
            <a:off x="742950" y="115888"/>
            <a:ext cx="6946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/>
              <a:t>Como o Simplex percorre a Região de Factibilidade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5508625" y="1790700"/>
            <a:ext cx="30956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/>
              <a:t>Ou seja, o Simplex percorre a RF indo sempre de um vértice para um outro vértice vizinho</a:t>
            </a:r>
          </a:p>
          <a:p>
            <a:pPr eaLnBrk="1" hangingPunct="1"/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/>
              <a:t>Exercícios – Resolver pelo método Simplex 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Max Z(X) = 4X</a:t>
            </a:r>
            <a:r>
              <a:rPr lang="pt-BR" sz="2000" baseline="-25000"/>
              <a:t>1</a:t>
            </a:r>
            <a:r>
              <a:rPr lang="pt-BR" sz="2000"/>
              <a:t> + 8X</a:t>
            </a:r>
            <a:r>
              <a:rPr lang="pt-BR" sz="2000" baseline="-25000"/>
              <a:t>2</a:t>
            </a:r>
            <a:r>
              <a:rPr lang="pt-BR" sz="2000"/>
              <a:t>            sujeito a 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  	      3X</a:t>
            </a:r>
            <a:r>
              <a:rPr lang="pt-BR" sz="2000" baseline="-25000"/>
              <a:t>1</a:t>
            </a:r>
            <a:r>
              <a:rPr lang="pt-BR" sz="2000"/>
              <a:t> + 2X</a:t>
            </a:r>
            <a:r>
              <a:rPr lang="pt-BR" sz="2000" baseline="-25000"/>
              <a:t>2</a:t>
            </a:r>
            <a:r>
              <a:rPr lang="pt-BR" sz="2000"/>
              <a:t> &lt;= 18		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	        X</a:t>
            </a:r>
            <a:r>
              <a:rPr lang="pt-BR" sz="2000" baseline="-25000"/>
              <a:t>1</a:t>
            </a:r>
            <a:r>
              <a:rPr lang="pt-BR" sz="2000"/>
              <a:t>  +   X</a:t>
            </a:r>
            <a:r>
              <a:rPr lang="pt-BR" sz="2000" baseline="-25000"/>
              <a:t>2</a:t>
            </a:r>
            <a:r>
              <a:rPr lang="pt-BR" sz="2000"/>
              <a:t>  &lt;= 5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	        X</a:t>
            </a:r>
            <a:r>
              <a:rPr lang="pt-BR" sz="2000" baseline="-25000"/>
              <a:t>1</a:t>
            </a:r>
            <a:r>
              <a:rPr lang="pt-BR" sz="2000"/>
              <a:t> 	            &lt;= 4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 	        X</a:t>
            </a:r>
            <a:r>
              <a:rPr lang="pt-BR" sz="2000" baseline="-25000"/>
              <a:t>1</a:t>
            </a:r>
            <a:r>
              <a:rPr lang="pt-BR" sz="2000"/>
              <a:t> , X</a:t>
            </a:r>
            <a:r>
              <a:rPr lang="pt-BR" sz="2000" baseline="-25000"/>
              <a:t>2</a:t>
            </a:r>
            <a:r>
              <a:rPr lang="pt-BR" sz="2000"/>
              <a:t>      &gt;= 0</a:t>
            </a:r>
          </a:p>
          <a:p>
            <a:pPr eaLnBrk="1" hangingPunct="1">
              <a:spcBef>
                <a:spcPct val="50000"/>
              </a:spcBef>
            </a:pPr>
            <a:endParaRPr lang="pt-BR" sz="2000"/>
          </a:p>
          <a:p>
            <a:pPr eaLnBrk="1" hangingPunct="1">
              <a:spcBef>
                <a:spcPct val="50000"/>
              </a:spcBef>
            </a:pPr>
            <a:r>
              <a:rPr lang="pt-BR" sz="2000"/>
              <a:t>Max Z(X) = 5X</a:t>
            </a:r>
            <a:r>
              <a:rPr lang="pt-BR" sz="2000" baseline="-25000"/>
              <a:t>1</a:t>
            </a:r>
            <a:r>
              <a:rPr lang="pt-BR" sz="2000"/>
              <a:t> + 4X</a:t>
            </a:r>
            <a:r>
              <a:rPr lang="pt-BR" sz="2000" baseline="-25000"/>
              <a:t>2</a:t>
            </a:r>
            <a:r>
              <a:rPr lang="pt-BR" sz="2000"/>
              <a:t> + 3X</a:t>
            </a:r>
            <a:r>
              <a:rPr lang="pt-BR" sz="2000" baseline="-25000"/>
              <a:t>3    </a:t>
            </a:r>
            <a:r>
              <a:rPr lang="pt-BR" sz="2000"/>
              <a:t>  sujeito a 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  	   2X</a:t>
            </a:r>
            <a:r>
              <a:rPr lang="pt-BR" sz="2000" baseline="-25000"/>
              <a:t>1</a:t>
            </a:r>
            <a:r>
              <a:rPr lang="pt-BR" sz="2000"/>
              <a:t>  + 3X</a:t>
            </a:r>
            <a:r>
              <a:rPr lang="pt-BR" sz="2000" baseline="-25000"/>
              <a:t>2</a:t>
            </a:r>
            <a:r>
              <a:rPr lang="pt-BR" sz="2000"/>
              <a:t> +   X</a:t>
            </a:r>
            <a:r>
              <a:rPr lang="pt-BR" sz="2000" baseline="-25000"/>
              <a:t>3 </a:t>
            </a:r>
            <a:r>
              <a:rPr lang="pt-BR" sz="2000"/>
              <a:t>&lt;= 5		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	    4X</a:t>
            </a:r>
            <a:r>
              <a:rPr lang="pt-BR" sz="2000" baseline="-25000"/>
              <a:t>1</a:t>
            </a:r>
            <a:r>
              <a:rPr lang="pt-BR" sz="2000"/>
              <a:t> + 2X</a:t>
            </a:r>
            <a:r>
              <a:rPr lang="pt-BR" sz="2000" baseline="-25000"/>
              <a:t>2</a:t>
            </a:r>
            <a:r>
              <a:rPr lang="pt-BR" sz="2000"/>
              <a:t> + 2X</a:t>
            </a:r>
            <a:r>
              <a:rPr lang="pt-BR" sz="2000" baseline="-25000"/>
              <a:t>3</a:t>
            </a:r>
            <a:r>
              <a:rPr lang="pt-BR" sz="2000"/>
              <a:t> &lt;= 11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	    3X</a:t>
            </a:r>
            <a:r>
              <a:rPr lang="pt-BR" sz="2000" baseline="-25000"/>
              <a:t>1</a:t>
            </a:r>
            <a:r>
              <a:rPr lang="pt-BR" sz="2000"/>
              <a:t> + 2X</a:t>
            </a:r>
            <a:r>
              <a:rPr lang="pt-BR" sz="2000" baseline="-25000"/>
              <a:t>2</a:t>
            </a:r>
            <a:r>
              <a:rPr lang="pt-BR" sz="2000"/>
              <a:t> + 2X</a:t>
            </a:r>
            <a:r>
              <a:rPr lang="pt-BR" sz="2000" baseline="-25000"/>
              <a:t>3</a:t>
            </a:r>
            <a:r>
              <a:rPr lang="pt-BR" sz="2000"/>
              <a:t> &lt;= 8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	    X</a:t>
            </a:r>
            <a:r>
              <a:rPr lang="pt-BR" sz="2000" baseline="-25000"/>
              <a:t>1</a:t>
            </a:r>
            <a:r>
              <a:rPr lang="pt-BR" sz="2000"/>
              <a:t> , X</a:t>
            </a:r>
            <a:r>
              <a:rPr lang="pt-BR" sz="2000" baseline="-25000"/>
              <a:t>2</a:t>
            </a:r>
            <a:r>
              <a:rPr lang="pt-BR" sz="2000"/>
              <a:t> , X</a:t>
            </a:r>
            <a:r>
              <a:rPr lang="pt-BR" sz="2000" baseline="-25000"/>
              <a:t>3</a:t>
            </a:r>
            <a:r>
              <a:rPr lang="pt-BR" sz="2000"/>
              <a:t> &gt;= 0</a:t>
            </a:r>
          </a:p>
          <a:p>
            <a:pPr eaLnBrk="1" hangingPunct="1">
              <a:spcBef>
                <a:spcPct val="50000"/>
              </a:spcBef>
            </a:pPr>
            <a:endParaRPr lang="pt-B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/>
              <a:t>O Método Simplex para Problemas de Maximização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Max Z(X) = 5X</a:t>
            </a:r>
            <a:r>
              <a:rPr lang="pt-BR" sz="2000" baseline="-25000"/>
              <a:t>1</a:t>
            </a:r>
            <a:r>
              <a:rPr lang="pt-BR" sz="2000"/>
              <a:t> + 2X</a:t>
            </a:r>
            <a:r>
              <a:rPr lang="pt-BR" sz="2000" baseline="-25000"/>
              <a:t>2</a:t>
            </a:r>
            <a:r>
              <a:rPr lang="pt-BR" sz="2000"/>
              <a:t> + 0</a:t>
            </a:r>
            <a:r>
              <a:rPr lang="pt-BR" sz="2000">
                <a:solidFill>
                  <a:srgbClr val="0070C0"/>
                </a:solidFill>
              </a:rPr>
              <a:t>X</a:t>
            </a:r>
            <a:r>
              <a:rPr lang="pt-BR" sz="2000" baseline="-25000">
                <a:solidFill>
                  <a:srgbClr val="0070C0"/>
                </a:solidFill>
              </a:rPr>
              <a:t>3 </a:t>
            </a:r>
            <a:r>
              <a:rPr lang="pt-BR" sz="2000"/>
              <a:t>+ 0</a:t>
            </a:r>
            <a:r>
              <a:rPr lang="pt-BR" sz="2000">
                <a:solidFill>
                  <a:srgbClr val="0070C0"/>
                </a:solidFill>
              </a:rPr>
              <a:t>X</a:t>
            </a:r>
            <a:r>
              <a:rPr lang="pt-BR" sz="2000" baseline="-25000">
                <a:solidFill>
                  <a:srgbClr val="0070C0"/>
                </a:solidFill>
              </a:rPr>
              <a:t>4</a:t>
            </a:r>
            <a:r>
              <a:rPr lang="pt-BR" sz="2000"/>
              <a:t>+ 0</a:t>
            </a:r>
            <a:r>
              <a:rPr lang="pt-BR" sz="2000">
                <a:solidFill>
                  <a:srgbClr val="0070C0"/>
                </a:solidFill>
              </a:rPr>
              <a:t>X</a:t>
            </a:r>
            <a:r>
              <a:rPr lang="pt-BR" sz="2000" baseline="-25000">
                <a:solidFill>
                  <a:srgbClr val="0070C0"/>
                </a:solidFill>
              </a:rPr>
              <a:t>5</a:t>
            </a:r>
            <a:r>
              <a:rPr lang="pt-BR" sz="2000"/>
              <a:t>   sujeito a 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  X</a:t>
            </a:r>
            <a:r>
              <a:rPr lang="pt-BR" sz="2000" baseline="-25000"/>
              <a:t>1</a:t>
            </a:r>
            <a:r>
              <a:rPr lang="pt-BR" sz="2000"/>
              <a:t> 	      + </a:t>
            </a:r>
            <a:r>
              <a:rPr lang="pt-BR" sz="2000">
                <a:solidFill>
                  <a:srgbClr val="0070C0"/>
                </a:solidFill>
              </a:rPr>
              <a:t>X</a:t>
            </a:r>
            <a:r>
              <a:rPr lang="pt-BR" sz="2000" baseline="-25000">
                <a:solidFill>
                  <a:srgbClr val="0070C0"/>
                </a:solidFill>
              </a:rPr>
              <a:t>3</a:t>
            </a:r>
            <a:r>
              <a:rPr lang="pt-BR" sz="2000">
                <a:solidFill>
                  <a:srgbClr val="0070C0"/>
                </a:solidFill>
              </a:rPr>
              <a:t>                  </a:t>
            </a:r>
            <a:r>
              <a:rPr lang="pt-BR" sz="2000"/>
              <a:t>= 3      B &gt;= 0, X</a:t>
            </a:r>
            <a:r>
              <a:rPr lang="pt-BR" sz="2000" baseline="-25000"/>
              <a:t>1</a:t>
            </a:r>
            <a:r>
              <a:rPr lang="pt-BR" sz="2000"/>
              <a:t>&gt;= 0,..., X</a:t>
            </a:r>
            <a:r>
              <a:rPr lang="pt-BR" sz="2000" baseline="-25000"/>
              <a:t>5</a:t>
            </a:r>
            <a:r>
              <a:rPr lang="pt-BR" sz="2000"/>
              <a:t> &gt;=0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          X</a:t>
            </a:r>
            <a:r>
              <a:rPr lang="pt-BR" sz="2000" baseline="-25000"/>
              <a:t>2</a:t>
            </a:r>
            <a:r>
              <a:rPr lang="pt-BR" sz="2000"/>
              <a:t>	  + </a:t>
            </a:r>
            <a:r>
              <a:rPr lang="pt-BR" sz="2000">
                <a:solidFill>
                  <a:srgbClr val="0070C0"/>
                </a:solidFill>
              </a:rPr>
              <a:t>X</a:t>
            </a:r>
            <a:r>
              <a:rPr lang="pt-BR" sz="2000" baseline="-25000">
                <a:solidFill>
                  <a:srgbClr val="0070C0"/>
                </a:solidFill>
              </a:rPr>
              <a:t>4</a:t>
            </a:r>
            <a:r>
              <a:rPr lang="pt-BR" sz="2000">
                <a:solidFill>
                  <a:srgbClr val="0070C0"/>
                </a:solidFill>
              </a:rPr>
              <a:t>     </a:t>
            </a:r>
            <a:r>
              <a:rPr lang="pt-BR" sz="2000"/>
              <a:t>    = 4     O problema neste formato é dito estar na</a:t>
            </a:r>
          </a:p>
          <a:p>
            <a:pPr eaLnBrk="1" hangingPunct="1">
              <a:spcBef>
                <a:spcPct val="50000"/>
              </a:spcBef>
            </a:pPr>
            <a:r>
              <a:rPr lang="pt-BR" sz="2000"/>
              <a:t>X</a:t>
            </a:r>
            <a:r>
              <a:rPr lang="pt-BR" sz="2000" baseline="-25000"/>
              <a:t>1</a:t>
            </a:r>
            <a:r>
              <a:rPr lang="pt-BR" sz="2000"/>
              <a:t> + 2X</a:t>
            </a:r>
            <a:r>
              <a:rPr lang="pt-BR" sz="2000" baseline="-25000"/>
              <a:t>2</a:t>
            </a:r>
            <a:r>
              <a:rPr lang="pt-BR" sz="2000"/>
              <a:t>  	          +</a:t>
            </a:r>
            <a:r>
              <a:rPr lang="pt-BR" sz="2000">
                <a:solidFill>
                  <a:srgbClr val="0070C0"/>
                </a:solidFill>
              </a:rPr>
              <a:t> X</a:t>
            </a:r>
            <a:r>
              <a:rPr lang="pt-BR" sz="2000" baseline="-25000">
                <a:solidFill>
                  <a:srgbClr val="0070C0"/>
                </a:solidFill>
              </a:rPr>
              <a:t>5</a:t>
            </a:r>
            <a:r>
              <a:rPr lang="pt-BR" sz="2000">
                <a:solidFill>
                  <a:srgbClr val="0070C0"/>
                </a:solidFill>
              </a:rPr>
              <a:t> </a:t>
            </a:r>
            <a:r>
              <a:rPr lang="pt-BR" sz="2000"/>
              <a:t>= 9      </a:t>
            </a:r>
            <a:r>
              <a:rPr lang="pt-BR" sz="2000">
                <a:solidFill>
                  <a:srgbClr val="0070C0"/>
                </a:solidFill>
              </a:rPr>
              <a:t>forma canônica</a:t>
            </a:r>
            <a:r>
              <a:rPr lang="pt-BR" sz="2000"/>
              <a:t>, e apresenta uma </a:t>
            </a:r>
            <a:r>
              <a:rPr lang="pt-BR" sz="2000">
                <a:solidFill>
                  <a:srgbClr val="0066FF"/>
                </a:solidFill>
              </a:rPr>
              <a:t>base 				   óbvia</a:t>
            </a:r>
            <a:r>
              <a:rPr lang="pt-BR" sz="2000"/>
              <a:t> e uma solução trivial. Quem é ela?</a:t>
            </a:r>
          </a:p>
        </p:txBody>
      </p:sp>
      <p:sp>
        <p:nvSpPr>
          <p:cNvPr id="4099" name="CaixaDeTexto 2"/>
          <p:cNvSpPr txBox="1">
            <a:spLocks noChangeArrowheads="1"/>
          </p:cNvSpPr>
          <p:nvPr/>
        </p:nvSpPr>
        <p:spPr bwMode="auto">
          <a:xfrm>
            <a:off x="323850" y="2924175"/>
            <a:ext cx="8640763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000" dirty="0"/>
              <a:t>Solução básica viável: </a:t>
            </a:r>
          </a:p>
          <a:p>
            <a:pPr eaLnBrk="1" hangingPunct="1"/>
            <a:r>
              <a:rPr lang="pt-BR" sz="2000" dirty="0"/>
              <a:t>X</a:t>
            </a:r>
            <a:r>
              <a:rPr lang="pt-BR" sz="2000" baseline="-25000" dirty="0"/>
              <a:t>1</a:t>
            </a:r>
            <a:r>
              <a:rPr lang="pt-BR" sz="2000" dirty="0"/>
              <a:t> = X</a:t>
            </a:r>
            <a:r>
              <a:rPr lang="pt-BR" sz="2000" baseline="-25000" dirty="0"/>
              <a:t>2</a:t>
            </a:r>
            <a:r>
              <a:rPr lang="pt-BR" sz="2000" dirty="0"/>
              <a:t> = 0 	          </a:t>
            </a:r>
            <a:r>
              <a:rPr lang="pt-BR" sz="2000" dirty="0" smtClean="0"/>
              <a:t> variáveis </a:t>
            </a:r>
            <a:r>
              <a:rPr lang="pt-BR" sz="2000" dirty="0">
                <a:solidFill>
                  <a:srgbClr val="00B050"/>
                </a:solidFill>
              </a:rPr>
              <a:t>não-básicas</a:t>
            </a:r>
            <a:r>
              <a:rPr lang="pt-BR" sz="2000" dirty="0"/>
              <a:t> (VNB): assumem </a:t>
            </a:r>
            <a:r>
              <a:rPr lang="pt-BR" sz="2000" b="1" dirty="0"/>
              <a:t>valor nulo</a:t>
            </a:r>
          </a:p>
          <a:p>
            <a:pPr eaLnBrk="1" hangingPunct="1"/>
            <a:r>
              <a:rPr lang="pt-BR" sz="2000" dirty="0"/>
              <a:t>X</a:t>
            </a:r>
            <a:r>
              <a:rPr lang="pt-BR" sz="2000" baseline="-25000" dirty="0"/>
              <a:t>3</a:t>
            </a:r>
            <a:r>
              <a:rPr lang="pt-BR" sz="2000" dirty="0"/>
              <a:t> = 3, X</a:t>
            </a:r>
            <a:r>
              <a:rPr lang="pt-BR" sz="2000" baseline="-25000" dirty="0"/>
              <a:t>4</a:t>
            </a:r>
            <a:r>
              <a:rPr lang="pt-BR" sz="2000" dirty="0"/>
              <a:t> = 4, X</a:t>
            </a:r>
            <a:r>
              <a:rPr lang="pt-BR" sz="2000" baseline="-25000" dirty="0"/>
              <a:t>5</a:t>
            </a:r>
            <a:r>
              <a:rPr lang="pt-BR" sz="2000" dirty="0"/>
              <a:t> = 9   </a:t>
            </a:r>
            <a:r>
              <a:rPr lang="pt-BR" sz="2000" dirty="0" smtClean="0"/>
              <a:t>variáveis </a:t>
            </a:r>
            <a:r>
              <a:rPr lang="pt-BR" sz="2000" dirty="0">
                <a:solidFill>
                  <a:srgbClr val="FF3300"/>
                </a:solidFill>
              </a:rPr>
              <a:t>básicas</a:t>
            </a:r>
            <a:r>
              <a:rPr lang="pt-BR" sz="2000" dirty="0"/>
              <a:t> (VB): assumem </a:t>
            </a:r>
            <a:r>
              <a:rPr lang="pt-BR" sz="2000" b="1" dirty="0"/>
              <a:t>valor não nulo</a:t>
            </a:r>
          </a:p>
          <a:p>
            <a:pPr eaLnBrk="1" hangingPunct="1"/>
            <a:r>
              <a:rPr lang="pt-BR" sz="2000" dirty="0"/>
              <a:t>Z(X) = 5X</a:t>
            </a:r>
            <a:r>
              <a:rPr lang="pt-BR" sz="2000" baseline="-25000" dirty="0"/>
              <a:t>1</a:t>
            </a:r>
            <a:r>
              <a:rPr lang="pt-BR" sz="2000" dirty="0"/>
              <a:t> + 2X</a:t>
            </a:r>
            <a:r>
              <a:rPr lang="pt-BR" sz="2000" baseline="-25000" dirty="0"/>
              <a:t>2</a:t>
            </a:r>
            <a:r>
              <a:rPr lang="pt-BR" sz="2000" dirty="0"/>
              <a:t> = 0  </a:t>
            </a:r>
            <a:r>
              <a:rPr lang="pt-BR" sz="2000" dirty="0" smtClean="0"/>
              <a:t>  valor da função objetivo para esta solução!</a:t>
            </a:r>
            <a:endParaRPr lang="pt-BR" sz="2000" dirty="0"/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323850" y="4371975"/>
            <a:ext cx="8497888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000" dirty="0"/>
              <a:t>Resumo do Simplex:</a:t>
            </a:r>
          </a:p>
          <a:p>
            <a:pPr eaLnBrk="1" hangingPunct="1">
              <a:buFontTx/>
              <a:buAutoNum type="arabicPeriod"/>
            </a:pPr>
            <a:r>
              <a:rPr lang="pt-BR" sz="2000" dirty="0" smtClean="0"/>
              <a:t> Encontrar </a:t>
            </a:r>
            <a:r>
              <a:rPr lang="pt-BR" sz="2000" dirty="0"/>
              <a:t>uma solução básica viável </a:t>
            </a:r>
            <a:r>
              <a:rPr lang="pt-BR" sz="2000" dirty="0" smtClean="0"/>
              <a:t>inicial. </a:t>
            </a:r>
            <a:r>
              <a:rPr lang="pt-BR" sz="2000" dirty="0" smtClean="0">
                <a:solidFill>
                  <a:srgbClr val="00B050"/>
                </a:solidFill>
              </a:rPr>
              <a:t>OK</a:t>
            </a:r>
            <a:endParaRPr lang="pt-BR" sz="2000" dirty="0">
              <a:solidFill>
                <a:srgbClr val="00B050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pt-BR" sz="2000" dirty="0" smtClean="0"/>
              <a:t> Verificar </a:t>
            </a:r>
            <a:r>
              <a:rPr lang="pt-BR" sz="2000" dirty="0"/>
              <a:t>se a solução atual é ótima. Se for ótima FIM, senão</a:t>
            </a:r>
          </a:p>
          <a:p>
            <a:pPr eaLnBrk="1" hangingPunct="1">
              <a:buFontTx/>
              <a:buAutoNum type="arabicPeriod"/>
            </a:pPr>
            <a:r>
              <a:rPr lang="pt-BR" sz="2000" dirty="0" smtClean="0"/>
              <a:t> Determinar </a:t>
            </a:r>
            <a:r>
              <a:rPr lang="pt-BR" sz="2000" dirty="0"/>
              <a:t>a </a:t>
            </a:r>
            <a:r>
              <a:rPr lang="pt-BR" sz="2000" dirty="0" smtClean="0">
                <a:solidFill>
                  <a:srgbClr val="00B050"/>
                </a:solidFill>
              </a:rPr>
              <a:t>VNB</a:t>
            </a:r>
            <a:r>
              <a:rPr lang="pt-BR" sz="2000" dirty="0" smtClean="0"/>
              <a:t> </a:t>
            </a:r>
            <a:r>
              <a:rPr lang="pt-BR" sz="2000" dirty="0"/>
              <a:t>que deve entrar na base</a:t>
            </a:r>
          </a:p>
          <a:p>
            <a:pPr eaLnBrk="1" hangingPunct="1">
              <a:buFontTx/>
              <a:buAutoNum type="arabicPeriod"/>
            </a:pPr>
            <a:r>
              <a:rPr lang="pt-BR" sz="2000" dirty="0" smtClean="0"/>
              <a:t> Determinar </a:t>
            </a:r>
            <a:r>
              <a:rPr lang="pt-BR" sz="2000" dirty="0"/>
              <a:t>a </a:t>
            </a:r>
            <a:r>
              <a:rPr lang="pt-BR" sz="2000" dirty="0">
                <a:solidFill>
                  <a:srgbClr val="FF3300"/>
                </a:solidFill>
              </a:rPr>
              <a:t>VB</a:t>
            </a:r>
            <a:r>
              <a:rPr lang="pt-BR" sz="2000" dirty="0"/>
              <a:t> que deve sair da base</a:t>
            </a:r>
          </a:p>
          <a:p>
            <a:pPr eaLnBrk="1" hangingPunct="1">
              <a:buFontTx/>
              <a:buAutoNum type="arabicPeriod"/>
            </a:pPr>
            <a:r>
              <a:rPr lang="pt-BR" sz="2000" dirty="0" smtClean="0"/>
              <a:t> Encontrar </a:t>
            </a:r>
            <a:r>
              <a:rPr lang="pt-BR" sz="2000" dirty="0"/>
              <a:t>a nova solução básica</a:t>
            </a:r>
            <a:r>
              <a:rPr lang="pt-BR" dirty="0"/>
              <a:t> viável </a:t>
            </a:r>
            <a:r>
              <a:rPr lang="pt-BR" sz="2000" dirty="0"/>
              <a:t>e voltar para o passo 2.</a:t>
            </a:r>
          </a:p>
          <a:p>
            <a:pPr eaLnBrk="1" hangingPunct="1"/>
            <a:endParaRPr lang="pt-BR" sz="2000" dirty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835150" y="1268413"/>
            <a:ext cx="1512888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" grpId="0"/>
      <p:bldP spid="41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50130" y="333375"/>
            <a:ext cx="86423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 dirty="0"/>
              <a:t>O Método Simplex para Problemas de Maximização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1. Solução básica viável trivial: X</a:t>
            </a:r>
            <a:r>
              <a:rPr lang="pt-BR" baseline="-25000" dirty="0"/>
              <a:t>1</a:t>
            </a:r>
            <a:r>
              <a:rPr lang="pt-BR" dirty="0"/>
              <a:t>= X</a:t>
            </a:r>
            <a:r>
              <a:rPr lang="pt-BR" baseline="-25000" dirty="0"/>
              <a:t>2</a:t>
            </a:r>
            <a:r>
              <a:rPr lang="pt-BR" dirty="0"/>
              <a:t> = 0 (VNB), X</a:t>
            </a:r>
            <a:r>
              <a:rPr lang="pt-BR" baseline="-25000" dirty="0"/>
              <a:t>3</a:t>
            </a:r>
            <a:r>
              <a:rPr lang="pt-BR" dirty="0"/>
              <a:t> = 3, X</a:t>
            </a:r>
            <a:r>
              <a:rPr lang="pt-BR" baseline="-25000" dirty="0"/>
              <a:t>4</a:t>
            </a:r>
            <a:r>
              <a:rPr lang="pt-BR" dirty="0"/>
              <a:t> = 4, X</a:t>
            </a:r>
            <a:r>
              <a:rPr lang="pt-BR" baseline="-25000" dirty="0"/>
              <a:t>5</a:t>
            </a:r>
            <a:r>
              <a:rPr lang="pt-BR" dirty="0"/>
              <a:t> = 9 (VB), Z = 0.</a:t>
            </a:r>
          </a:p>
          <a:p>
            <a:pPr eaLnBrk="1" hangingPunct="1">
              <a:spcBef>
                <a:spcPct val="50000"/>
              </a:spcBef>
            </a:pPr>
            <a:r>
              <a:rPr lang="pt-BR" i="1" dirty="0"/>
              <a:t> </a:t>
            </a:r>
            <a:r>
              <a:rPr lang="pt-BR" i="1" dirty="0" smtClean="0"/>
              <a:t>   VERIFICANDO SE A </a:t>
            </a:r>
            <a:r>
              <a:rPr lang="pt-BR" i="1" dirty="0" smtClean="0">
                <a:solidFill>
                  <a:srgbClr val="0066FF"/>
                </a:solidFill>
              </a:rPr>
              <a:t>SOLUÇÃO É ÓTIMA</a:t>
            </a:r>
            <a:endParaRPr lang="pt-BR" i="1" dirty="0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2. Escrever Z(X) em função das vars não básicas corrente: 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Z(X) = 5X</a:t>
            </a:r>
            <a:r>
              <a:rPr lang="pt-BR" baseline="-25000" dirty="0"/>
              <a:t>1</a:t>
            </a:r>
            <a:r>
              <a:rPr lang="pt-BR" dirty="0"/>
              <a:t> + 2X</a:t>
            </a:r>
            <a:r>
              <a:rPr lang="pt-BR" baseline="-25000" dirty="0"/>
              <a:t>2</a:t>
            </a:r>
            <a:r>
              <a:rPr lang="pt-BR" dirty="0"/>
              <a:t> já está escrito. </a:t>
            </a:r>
            <a:r>
              <a:rPr lang="pt-BR" dirty="0">
                <a:solidFill>
                  <a:srgbClr val="0066FF"/>
                </a:solidFill>
              </a:rPr>
              <a:t>Se</a:t>
            </a:r>
            <a:r>
              <a:rPr lang="pt-BR" dirty="0"/>
              <a:t> pelo menos uma delas tem </a:t>
            </a:r>
            <a:r>
              <a:rPr lang="pt-BR" b="1" dirty="0"/>
              <a:t>coeficiente &gt; 0 e o problema é de maximização,</a:t>
            </a:r>
            <a:r>
              <a:rPr lang="pt-BR" dirty="0"/>
              <a:t> </a:t>
            </a:r>
            <a:r>
              <a:rPr lang="pt-BR" dirty="0">
                <a:solidFill>
                  <a:srgbClr val="0066FF"/>
                </a:solidFill>
              </a:rPr>
              <a:t>então</a:t>
            </a:r>
            <a:r>
              <a:rPr lang="pt-BR" dirty="0"/>
              <a:t> a solução </a:t>
            </a:r>
            <a:r>
              <a:rPr lang="pt-BR" dirty="0">
                <a:solidFill>
                  <a:srgbClr val="FF0000"/>
                </a:solidFill>
              </a:rPr>
              <a:t>não é ótima</a:t>
            </a:r>
            <a:r>
              <a:rPr lang="pt-BR" dirty="0"/>
              <a:t>!!!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 smtClean="0"/>
              <a:t>     </a:t>
            </a:r>
            <a:r>
              <a:rPr lang="pt-BR" i="1" dirty="0" smtClean="0"/>
              <a:t>ENCONTRANDO A VARIÁVEL QUE DEVE </a:t>
            </a:r>
            <a:r>
              <a:rPr lang="pt-BR" i="1" dirty="0" smtClean="0">
                <a:solidFill>
                  <a:srgbClr val="0066FF"/>
                </a:solidFill>
              </a:rPr>
              <a:t>ENTRAR NA BASE</a:t>
            </a:r>
            <a:r>
              <a:rPr lang="pt-BR" dirty="0" smtClean="0">
                <a:solidFill>
                  <a:srgbClr val="0066FF"/>
                </a:solidFill>
              </a:rPr>
              <a:t> </a:t>
            </a:r>
            <a:endParaRPr lang="pt-BR" dirty="0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3. Entra na base a VNB com </a:t>
            </a:r>
            <a:r>
              <a:rPr lang="pt-BR" b="1" dirty="0"/>
              <a:t>maior coeficiente positivo</a:t>
            </a:r>
            <a:r>
              <a:rPr lang="pt-BR" dirty="0"/>
              <a:t>. </a:t>
            </a:r>
            <a:r>
              <a:rPr lang="pt-BR" dirty="0">
                <a:solidFill>
                  <a:srgbClr val="00B050"/>
                </a:solidFill>
              </a:rPr>
              <a:t>X</a:t>
            </a:r>
            <a:r>
              <a:rPr lang="pt-BR" baseline="-25000" dirty="0">
                <a:solidFill>
                  <a:srgbClr val="00B050"/>
                </a:solidFill>
              </a:rPr>
              <a:t>1</a:t>
            </a:r>
            <a:r>
              <a:rPr lang="pt-BR" dirty="0"/>
              <a:t> entra na base e deve assumir o maior valor possível, sem que </a:t>
            </a:r>
            <a:r>
              <a:rPr lang="pt-BR" dirty="0" smtClean="0"/>
              <a:t>as </a:t>
            </a:r>
            <a:r>
              <a:rPr lang="pt-BR" dirty="0"/>
              <a:t>variáveis </a:t>
            </a:r>
            <a:r>
              <a:rPr lang="pt-BR" dirty="0" smtClean="0"/>
              <a:t>básicas fiquem negativas! </a:t>
            </a:r>
            <a:endParaRPr lang="pt-BR" sz="700" dirty="0" smtClean="0"/>
          </a:p>
          <a:p>
            <a:pPr eaLnBrk="1" hangingPunct="1">
              <a:spcBef>
                <a:spcPct val="50000"/>
              </a:spcBef>
            </a:pPr>
            <a:r>
              <a:rPr lang="pt-BR" dirty="0" smtClean="0"/>
              <a:t>     </a:t>
            </a:r>
            <a:r>
              <a:rPr lang="pt-BR" i="1" dirty="0" smtClean="0"/>
              <a:t>ENCONTRANDO O </a:t>
            </a:r>
            <a:r>
              <a:rPr lang="pt-BR" i="1" dirty="0" smtClean="0">
                <a:solidFill>
                  <a:srgbClr val="0066FF"/>
                </a:solidFill>
              </a:rPr>
              <a:t>VALOR DA VARIÁVEL</a:t>
            </a:r>
            <a:r>
              <a:rPr lang="pt-BR" i="1" dirty="0" smtClean="0"/>
              <a:t> QUE ENTRA NA BASE</a:t>
            </a:r>
            <a:endParaRPr lang="pt-BR" i="1" dirty="0" smtClean="0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BR" dirty="0" smtClean="0"/>
              <a:t>      </a:t>
            </a:r>
            <a:r>
              <a:rPr lang="pt-BR" dirty="0" smtClean="0">
                <a:solidFill>
                  <a:srgbClr val="0066FF"/>
                </a:solidFill>
              </a:rPr>
              <a:t>X</a:t>
            </a:r>
            <a:r>
              <a:rPr lang="pt-BR" baseline="-25000" dirty="0" smtClean="0">
                <a:solidFill>
                  <a:srgbClr val="0066FF"/>
                </a:solidFill>
              </a:rPr>
              <a:t>3</a:t>
            </a:r>
            <a:r>
              <a:rPr lang="pt-BR" dirty="0" smtClean="0"/>
              <a:t> = 3  - X</a:t>
            </a:r>
            <a:r>
              <a:rPr lang="pt-BR" baseline="-25000" dirty="0" smtClean="0"/>
              <a:t>1</a:t>
            </a:r>
            <a:r>
              <a:rPr lang="pt-BR" dirty="0" smtClean="0"/>
              <a:t>        	temos que X</a:t>
            </a:r>
            <a:r>
              <a:rPr lang="pt-BR" baseline="-25000" dirty="0" smtClean="0"/>
              <a:t>2</a:t>
            </a:r>
            <a:r>
              <a:rPr lang="pt-BR" dirty="0" smtClean="0"/>
              <a:t> = 0 e X</a:t>
            </a:r>
            <a:r>
              <a:rPr lang="pt-BR" baseline="-25000" dirty="0" smtClean="0"/>
              <a:t>1</a:t>
            </a:r>
            <a:r>
              <a:rPr lang="pt-BR" dirty="0" smtClean="0"/>
              <a:t> deve aumentar</a:t>
            </a:r>
          </a:p>
          <a:p>
            <a:pPr eaLnBrk="1" hangingPunct="1"/>
            <a:r>
              <a:rPr lang="pt-BR" dirty="0" smtClean="0"/>
              <a:t>      </a:t>
            </a:r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4</a:t>
            </a:r>
            <a:r>
              <a:rPr lang="pt-BR" dirty="0"/>
              <a:t> = 4  - X</a:t>
            </a:r>
            <a:r>
              <a:rPr lang="pt-BR" baseline="-25000" dirty="0"/>
              <a:t>2</a:t>
            </a:r>
            <a:r>
              <a:rPr lang="pt-BR" dirty="0"/>
              <a:t>          	o máximo possível. Qual é o valor para X</a:t>
            </a:r>
            <a:r>
              <a:rPr lang="pt-BR" baseline="-25000" dirty="0"/>
              <a:t>1</a:t>
            </a:r>
            <a:r>
              <a:rPr lang="pt-BR" dirty="0"/>
              <a:t>?</a:t>
            </a:r>
          </a:p>
          <a:p>
            <a:pPr eaLnBrk="1" hangingPunct="1"/>
            <a:r>
              <a:rPr lang="pt-BR" dirty="0"/>
              <a:t>      </a:t>
            </a:r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5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/>
              <a:t>= 9 – X</a:t>
            </a:r>
            <a:r>
              <a:rPr lang="pt-BR" baseline="-25000" dirty="0"/>
              <a:t>1</a:t>
            </a:r>
            <a:r>
              <a:rPr lang="pt-BR" dirty="0"/>
              <a:t> – 2X</a:t>
            </a:r>
            <a:r>
              <a:rPr lang="pt-BR" baseline="-25000" dirty="0"/>
              <a:t>2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1188" y="5208414"/>
            <a:ext cx="76327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dirty="0"/>
              <a:t>olhando para </a:t>
            </a:r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3</a:t>
            </a:r>
            <a:r>
              <a:rPr lang="pt-BR" dirty="0"/>
              <a:t>, X</a:t>
            </a:r>
            <a:r>
              <a:rPr lang="pt-BR" baseline="-25000" dirty="0"/>
              <a:t>1</a:t>
            </a:r>
            <a:r>
              <a:rPr lang="pt-BR" dirty="0"/>
              <a:t> pode ser no máximo 3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olhando para </a:t>
            </a:r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4</a:t>
            </a:r>
            <a:r>
              <a:rPr lang="pt-BR" dirty="0"/>
              <a:t>, X</a:t>
            </a:r>
            <a:r>
              <a:rPr lang="pt-BR" baseline="-25000" dirty="0"/>
              <a:t>1</a:t>
            </a:r>
            <a:r>
              <a:rPr lang="pt-BR" dirty="0"/>
              <a:t> pode ser infinito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olhando para </a:t>
            </a:r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5</a:t>
            </a:r>
            <a:r>
              <a:rPr lang="pt-BR" dirty="0"/>
              <a:t>, X</a:t>
            </a:r>
            <a:r>
              <a:rPr lang="pt-BR" baseline="-25000" dirty="0"/>
              <a:t>1</a:t>
            </a:r>
            <a:r>
              <a:rPr lang="pt-BR" dirty="0"/>
              <a:t> pode ser no máximo 9. Portanto, 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372200" y="5579948"/>
            <a:ext cx="2664296" cy="7848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dirty="0" smtClean="0">
                <a:solidFill>
                  <a:srgbClr val="00B050"/>
                </a:solidFill>
              </a:rPr>
              <a:t>X</a:t>
            </a:r>
            <a:r>
              <a:rPr lang="pt-BR" baseline="-25000" dirty="0" smtClean="0">
                <a:solidFill>
                  <a:srgbClr val="00B050"/>
                </a:solidFill>
              </a:rPr>
              <a:t>1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dirty="0" err="1"/>
              <a:t>min</a:t>
            </a:r>
            <a:r>
              <a:rPr lang="pt-BR" dirty="0"/>
              <a:t> {3, </a:t>
            </a:r>
            <a:r>
              <a:rPr lang="pt-BR" dirty="0">
                <a:latin typeface="MS Reference Sans Serif" pitchFamily="34" charset="0"/>
              </a:rPr>
              <a:t>∞</a:t>
            </a:r>
            <a:r>
              <a:rPr lang="pt-BR" dirty="0"/>
              <a:t>, </a:t>
            </a:r>
            <a:r>
              <a:rPr lang="pt-BR" dirty="0">
                <a:latin typeface="MS Reference Sans Serif" pitchFamily="34" charset="0"/>
              </a:rPr>
              <a:t>9} = </a:t>
            </a:r>
            <a:r>
              <a:rPr lang="pt-BR" dirty="0" smtClean="0">
                <a:latin typeface="MS Reference Sans Serif" pitchFamily="34" charset="0"/>
              </a:rPr>
              <a:t>3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 smtClean="0">
                <a:solidFill>
                  <a:srgbClr val="00B050"/>
                </a:solidFill>
              </a:rPr>
              <a:t>X</a:t>
            </a:r>
            <a:r>
              <a:rPr lang="pt-BR" baseline="-25000" dirty="0" smtClean="0">
                <a:solidFill>
                  <a:srgbClr val="00B050"/>
                </a:solidFill>
              </a:rPr>
              <a:t>1</a:t>
            </a:r>
            <a:r>
              <a:rPr lang="pt-BR" dirty="0" smtClean="0"/>
              <a:t>  assumirá valor 3</a:t>
            </a:r>
            <a:endParaRPr lang="pt-BR" dirty="0">
              <a:latin typeface="MS Reference Sans Serif" pitchFamily="34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6012160" y="5877272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 dirty="0"/>
              <a:t>O Método Simplex para Problemas de Maximização</a:t>
            </a:r>
          </a:p>
          <a:p>
            <a:pPr eaLnBrk="1" hangingPunct="1">
              <a:spcBef>
                <a:spcPct val="50000"/>
              </a:spcBef>
            </a:pPr>
            <a:r>
              <a:rPr lang="pt-BR" i="1" dirty="0" smtClean="0"/>
              <a:t>    QUEM DEVE </a:t>
            </a:r>
            <a:r>
              <a:rPr lang="pt-BR" i="1" dirty="0" smtClean="0">
                <a:solidFill>
                  <a:srgbClr val="0066FF"/>
                </a:solidFill>
              </a:rPr>
              <a:t>SAIR DA BASE</a:t>
            </a:r>
            <a:r>
              <a:rPr lang="pt-BR" i="1" dirty="0" smtClean="0"/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 smtClean="0"/>
              <a:t>4</a:t>
            </a:r>
            <a:r>
              <a:rPr lang="pt-BR" dirty="0"/>
              <a:t>. Sai da base a VB que se anular primeiro com o crescimento da VNB que esta entrando. Lembre-se que X</a:t>
            </a:r>
            <a:r>
              <a:rPr lang="pt-BR" baseline="-25000" dirty="0"/>
              <a:t>2</a:t>
            </a:r>
            <a:r>
              <a:rPr lang="pt-BR" dirty="0"/>
              <a:t> = 0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Para X</a:t>
            </a:r>
            <a:r>
              <a:rPr lang="pt-BR" baseline="-25000" dirty="0"/>
              <a:t>1</a:t>
            </a:r>
            <a:r>
              <a:rPr lang="pt-BR" dirty="0"/>
              <a:t> = 3 temos 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3</a:t>
            </a:r>
            <a:r>
              <a:rPr lang="pt-BR" dirty="0"/>
              <a:t> = 3  - X</a:t>
            </a:r>
            <a:r>
              <a:rPr lang="pt-BR" baseline="-25000" dirty="0"/>
              <a:t>1</a:t>
            </a:r>
            <a:r>
              <a:rPr lang="pt-BR" dirty="0"/>
              <a:t> 	   =&gt; </a:t>
            </a:r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3</a:t>
            </a:r>
            <a:r>
              <a:rPr lang="pt-BR" dirty="0"/>
              <a:t> = 3  - 3 = 0 	Logo </a:t>
            </a:r>
            <a:r>
              <a:rPr lang="pt-BR" dirty="0">
                <a:solidFill>
                  <a:srgbClr val="FF0000"/>
                </a:solidFill>
              </a:rPr>
              <a:t>X</a:t>
            </a:r>
            <a:r>
              <a:rPr lang="pt-BR" baseline="-25000" dirty="0">
                <a:solidFill>
                  <a:srgbClr val="FF0000"/>
                </a:solidFill>
              </a:rPr>
              <a:t>3</a:t>
            </a:r>
            <a:r>
              <a:rPr lang="pt-BR" dirty="0"/>
              <a:t> sairá da base. </a:t>
            </a:r>
          </a:p>
          <a:p>
            <a:pPr eaLnBrk="1" hangingPunct="1"/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4</a:t>
            </a:r>
            <a:r>
              <a:rPr lang="pt-BR" dirty="0"/>
              <a:t> = 4  - X</a:t>
            </a:r>
            <a:r>
              <a:rPr lang="pt-BR" baseline="-25000" dirty="0"/>
              <a:t>2</a:t>
            </a:r>
            <a:r>
              <a:rPr lang="pt-BR" dirty="0"/>
              <a:t>           	   =&gt; </a:t>
            </a:r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4</a:t>
            </a:r>
            <a:r>
              <a:rPr lang="pt-BR" dirty="0"/>
              <a:t> = 4  - 0 = 4		</a:t>
            </a:r>
          </a:p>
          <a:p>
            <a:pPr eaLnBrk="1" hangingPunct="1"/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5</a:t>
            </a:r>
            <a:r>
              <a:rPr lang="pt-BR" dirty="0"/>
              <a:t> = 9 – X</a:t>
            </a:r>
            <a:r>
              <a:rPr lang="pt-BR" baseline="-25000" dirty="0"/>
              <a:t>1</a:t>
            </a:r>
            <a:r>
              <a:rPr lang="pt-BR" dirty="0"/>
              <a:t> – 2X</a:t>
            </a:r>
            <a:r>
              <a:rPr lang="pt-BR" baseline="-25000" dirty="0"/>
              <a:t>2</a:t>
            </a:r>
            <a:r>
              <a:rPr lang="pt-BR" dirty="0"/>
              <a:t>     =&gt; </a:t>
            </a:r>
            <a:r>
              <a:rPr lang="pt-BR" dirty="0">
                <a:solidFill>
                  <a:srgbClr val="0066FF"/>
                </a:solidFill>
              </a:rPr>
              <a:t>X</a:t>
            </a:r>
            <a:r>
              <a:rPr lang="pt-BR" baseline="-25000" dirty="0">
                <a:solidFill>
                  <a:srgbClr val="0066FF"/>
                </a:solidFill>
              </a:rPr>
              <a:t>5</a:t>
            </a:r>
            <a:r>
              <a:rPr lang="pt-BR" dirty="0"/>
              <a:t> = 9 – 3 – 2.0 = 6</a:t>
            </a:r>
          </a:p>
          <a:p>
            <a:pPr eaLnBrk="1" hangingPunct="1"/>
            <a:endParaRPr lang="pt-BR" dirty="0"/>
          </a:p>
          <a:p>
            <a:pPr eaLnBrk="1" hangingPunct="1"/>
            <a:r>
              <a:rPr lang="pt-BR" dirty="0"/>
              <a:t>Resumo da iteração: </a:t>
            </a:r>
          </a:p>
          <a:p>
            <a:pPr eaLnBrk="1" hangingPunct="1"/>
            <a:r>
              <a:rPr lang="pt-BR" dirty="0">
                <a:sym typeface="MT Extra" pitchFamily="18" charset="2"/>
              </a:rPr>
              <a:t> </a:t>
            </a: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 entra na base com valor 3 e X</a:t>
            </a:r>
            <a:r>
              <a:rPr lang="pt-BR" baseline="-25000" dirty="0"/>
              <a:t>3</a:t>
            </a:r>
            <a:r>
              <a:rPr lang="pt-BR" dirty="0"/>
              <a:t> sai da base pois seu valor foi zerado.</a:t>
            </a:r>
          </a:p>
          <a:p>
            <a:pPr eaLnBrk="1" hangingPunct="1">
              <a:buFont typeface="MT Extra" pitchFamily="18" charset="2"/>
              <a:buChar char="&gt;"/>
            </a:pPr>
            <a:r>
              <a:rPr lang="pt-BR" dirty="0"/>
              <a:t> A nova solução básica viável será VB = (X</a:t>
            </a:r>
            <a:r>
              <a:rPr lang="pt-BR" baseline="-25000" dirty="0"/>
              <a:t>1</a:t>
            </a:r>
            <a:r>
              <a:rPr lang="pt-BR" dirty="0"/>
              <a:t>, X</a:t>
            </a:r>
            <a:r>
              <a:rPr lang="pt-BR" baseline="-25000" dirty="0"/>
              <a:t>4</a:t>
            </a:r>
            <a:r>
              <a:rPr lang="pt-BR" dirty="0"/>
              <a:t>, X</a:t>
            </a:r>
            <a:r>
              <a:rPr lang="pt-BR" baseline="-25000" dirty="0"/>
              <a:t>5</a:t>
            </a:r>
            <a:r>
              <a:rPr lang="pt-BR" dirty="0"/>
              <a:t>) = (3, 4, 6), </a:t>
            </a:r>
          </a:p>
          <a:p>
            <a:pPr eaLnBrk="1" hangingPunct="1"/>
            <a:r>
              <a:rPr lang="pt-BR" dirty="0"/>
              <a:t>   VNB = (X</a:t>
            </a:r>
            <a:r>
              <a:rPr lang="pt-BR" baseline="-25000" dirty="0"/>
              <a:t>2</a:t>
            </a:r>
            <a:r>
              <a:rPr lang="pt-BR" dirty="0"/>
              <a:t>, X</a:t>
            </a:r>
            <a:r>
              <a:rPr lang="pt-BR" baseline="-25000" dirty="0"/>
              <a:t>3</a:t>
            </a:r>
            <a:r>
              <a:rPr lang="pt-BR" dirty="0"/>
              <a:t>) = (0, 0) e Z(X) = 5*3 + 2*0 = 15.  Melhorou!!!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5. Transformar o sistema considerando a nova base. 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37187"/>
            <a:ext cx="8642350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       + </a:t>
            </a:r>
            <a:r>
              <a:rPr lang="pt-BR" dirty="0" smtClean="0"/>
              <a:t>1X</a:t>
            </a:r>
            <a:r>
              <a:rPr lang="pt-BR" baseline="-25000" dirty="0" smtClean="0"/>
              <a:t>3</a:t>
            </a:r>
            <a:r>
              <a:rPr lang="pt-BR" dirty="0" smtClean="0"/>
              <a:t>                   </a:t>
            </a:r>
            <a:r>
              <a:rPr lang="pt-BR" dirty="0"/>
              <a:t>= 3           A coluna da base que “aparecia” na var. X</a:t>
            </a:r>
            <a:r>
              <a:rPr lang="pt-BR" baseline="-25000" dirty="0"/>
              <a:t>3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         X</a:t>
            </a:r>
            <a:r>
              <a:rPr lang="pt-BR" baseline="-25000" dirty="0"/>
              <a:t>2</a:t>
            </a:r>
            <a:r>
              <a:rPr lang="pt-BR" dirty="0"/>
              <a:t>	 </a:t>
            </a:r>
            <a:r>
              <a:rPr lang="pt-BR" dirty="0" smtClean="0"/>
              <a:t>0  </a:t>
            </a:r>
            <a:r>
              <a:rPr lang="pt-BR" dirty="0"/>
              <a:t>+ X</a:t>
            </a:r>
            <a:r>
              <a:rPr lang="pt-BR" baseline="-25000" dirty="0"/>
              <a:t>4</a:t>
            </a:r>
            <a:r>
              <a:rPr lang="pt-BR" dirty="0"/>
              <a:t>           = 4           agora deve “aparecer” na var. X</a:t>
            </a:r>
            <a:r>
              <a:rPr lang="pt-BR" baseline="-25000" dirty="0"/>
              <a:t>1</a:t>
            </a:r>
            <a:r>
              <a:rPr lang="pt-BR" dirty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+ 2X</a:t>
            </a:r>
            <a:r>
              <a:rPr lang="pt-BR" baseline="-25000" dirty="0"/>
              <a:t>2</a:t>
            </a:r>
            <a:r>
              <a:rPr lang="pt-BR" dirty="0"/>
              <a:t>  </a:t>
            </a:r>
            <a:r>
              <a:rPr lang="pt-BR" dirty="0" smtClean="0"/>
              <a:t> 0</a:t>
            </a:r>
            <a:r>
              <a:rPr lang="pt-BR" dirty="0"/>
              <a:t>	+ X</a:t>
            </a:r>
            <a:r>
              <a:rPr lang="pt-BR" baseline="-25000" dirty="0"/>
              <a:t>5</a:t>
            </a:r>
            <a:r>
              <a:rPr lang="pt-BR" dirty="0"/>
              <a:t> = 9 	         Este é um </a:t>
            </a:r>
            <a:r>
              <a:rPr lang="pt-BR" dirty="0" err="1"/>
              <a:t>pivoteamento</a:t>
            </a:r>
            <a:r>
              <a:rPr lang="pt-BR" dirty="0"/>
              <a:t> de Gauss (Cálc. Num.)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692275" y="5445398"/>
            <a:ext cx="360363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2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286000" y="5413351"/>
            <a:ext cx="360363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3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259309" y="5445398"/>
            <a:ext cx="360363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 dirty="0"/>
              <a:t>e</a:t>
            </a:r>
            <a:r>
              <a:rPr lang="pt-BR" baseline="-25000" dirty="0"/>
              <a:t>1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cxnSp>
        <p:nvCxnSpPr>
          <p:cNvPr id="6153" name="AutoShape 9"/>
          <p:cNvCxnSpPr>
            <a:cxnSpLocks noChangeShapeType="1"/>
          </p:cNvCxnSpPr>
          <p:nvPr/>
        </p:nvCxnSpPr>
        <p:spPr bwMode="auto">
          <a:xfrm rot="-5400000" flipH="1" flipV="1">
            <a:off x="899319" y="4798492"/>
            <a:ext cx="1587" cy="863600"/>
          </a:xfrm>
          <a:prstGeom prst="curvedConnector3">
            <a:avLst>
              <a:gd name="adj1" fmla="val -14400005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 animBg="1"/>
      <p:bldP spid="6150" grpId="0" animBg="1"/>
      <p:bldP spid="61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/>
              <a:t>O Método Simplex para Problemas de Maximização</a:t>
            </a:r>
          </a:p>
          <a:p>
            <a:pPr eaLnBrk="1" hangingPunct="1">
              <a:spcBef>
                <a:spcPct val="50000"/>
              </a:spcBef>
            </a:pPr>
            <a:r>
              <a:rPr lang="pt-BR"/>
              <a:t>  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50825" y="1454150"/>
            <a:ext cx="864235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       + </a:t>
            </a:r>
            <a:r>
              <a:rPr lang="pt-BR" dirty="0" smtClean="0"/>
              <a:t>1X</a:t>
            </a:r>
            <a:r>
              <a:rPr lang="pt-BR" baseline="-25000" dirty="0" smtClean="0"/>
              <a:t>3</a:t>
            </a:r>
            <a:r>
              <a:rPr lang="pt-BR" dirty="0" smtClean="0"/>
              <a:t>                   </a:t>
            </a:r>
            <a:r>
              <a:rPr lang="pt-BR" dirty="0"/>
              <a:t>= 3           A coluna da base que “aparecia” na var. X</a:t>
            </a:r>
            <a:r>
              <a:rPr lang="pt-BR" baseline="-25000" dirty="0"/>
              <a:t>3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         X</a:t>
            </a:r>
            <a:r>
              <a:rPr lang="pt-BR" baseline="-25000" dirty="0"/>
              <a:t>2</a:t>
            </a:r>
            <a:r>
              <a:rPr lang="pt-BR" dirty="0"/>
              <a:t>	</a:t>
            </a:r>
            <a:r>
              <a:rPr lang="pt-BR" dirty="0" smtClean="0"/>
              <a:t>0   </a:t>
            </a:r>
            <a:r>
              <a:rPr lang="pt-BR" dirty="0"/>
              <a:t>+ X</a:t>
            </a:r>
            <a:r>
              <a:rPr lang="pt-BR" baseline="-25000" dirty="0"/>
              <a:t>4</a:t>
            </a:r>
            <a:r>
              <a:rPr lang="pt-BR" dirty="0"/>
              <a:t>           = 4           agora deve “aparecer” na var. X</a:t>
            </a:r>
            <a:r>
              <a:rPr lang="pt-BR" baseline="-25000" dirty="0"/>
              <a:t>1</a:t>
            </a:r>
            <a:r>
              <a:rPr lang="pt-BR" dirty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+ 2X</a:t>
            </a:r>
            <a:r>
              <a:rPr lang="pt-BR" baseline="-25000" dirty="0"/>
              <a:t>2</a:t>
            </a:r>
            <a:r>
              <a:rPr lang="pt-BR" dirty="0"/>
              <a:t>  </a:t>
            </a:r>
            <a:r>
              <a:rPr lang="pt-BR" dirty="0" smtClean="0"/>
              <a:t>0</a:t>
            </a:r>
            <a:r>
              <a:rPr lang="pt-BR" dirty="0"/>
              <a:t>	+ X</a:t>
            </a:r>
            <a:r>
              <a:rPr lang="pt-BR" baseline="-25000" dirty="0"/>
              <a:t>5</a:t>
            </a:r>
            <a:r>
              <a:rPr lang="pt-BR" dirty="0"/>
              <a:t> = 9 	         Este é um </a:t>
            </a:r>
            <a:r>
              <a:rPr lang="pt-BR" dirty="0" err="1"/>
              <a:t>pivoteamento</a:t>
            </a:r>
            <a:r>
              <a:rPr lang="pt-BR" dirty="0"/>
              <a:t> de Gauss (Cálc. Num.)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692275" y="1412875"/>
            <a:ext cx="360363" cy="1223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2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2286000" y="1412875"/>
            <a:ext cx="360363" cy="1223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3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1187450" y="1412875"/>
            <a:ext cx="360363" cy="1223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1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cxnSp>
        <p:nvCxnSpPr>
          <p:cNvPr id="7175" name="AutoShape 9"/>
          <p:cNvCxnSpPr>
            <a:cxnSpLocks noChangeShapeType="1"/>
          </p:cNvCxnSpPr>
          <p:nvPr/>
        </p:nvCxnSpPr>
        <p:spPr bwMode="auto">
          <a:xfrm rot="-5400000" flipH="1" flipV="1">
            <a:off x="899319" y="765969"/>
            <a:ext cx="1588" cy="863600"/>
          </a:xfrm>
          <a:prstGeom prst="curvedConnector3">
            <a:avLst>
              <a:gd name="adj1" fmla="val -14400005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6" name="Text Box 4"/>
          <p:cNvSpPr txBox="1">
            <a:spLocks noChangeArrowheads="1"/>
          </p:cNvSpPr>
          <p:nvPr/>
        </p:nvSpPr>
        <p:spPr bwMode="auto">
          <a:xfrm>
            <a:off x="250825" y="2079625"/>
            <a:ext cx="864235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sz="2000" b="1" dirty="0"/>
          </a:p>
          <a:p>
            <a:pPr eaLnBrk="1" hangingPunct="1">
              <a:spcBef>
                <a:spcPct val="50000"/>
              </a:spcBef>
            </a:pPr>
            <a:endParaRPr lang="pt-BR" sz="2000" b="1" dirty="0"/>
          </a:p>
          <a:p>
            <a:pPr eaLnBrk="1" hangingPunct="1">
              <a:spcBef>
                <a:spcPct val="50000"/>
              </a:spcBef>
            </a:pPr>
            <a:endParaRPr lang="pt-BR" dirty="0"/>
          </a:p>
          <a:p>
            <a:pPr eaLnBrk="1" hangingPunct="1">
              <a:spcBef>
                <a:spcPct val="50000"/>
              </a:spcBef>
            </a:pPr>
            <a:endParaRPr lang="pt-BR" dirty="0" smtClean="0"/>
          </a:p>
          <a:p>
            <a:pPr eaLnBrk="1" hangingPunct="1">
              <a:spcBef>
                <a:spcPct val="50000"/>
              </a:spcBef>
            </a:pPr>
            <a:r>
              <a:rPr lang="pt-BR" dirty="0" smtClean="0"/>
              <a:t>1X</a:t>
            </a:r>
            <a:r>
              <a:rPr lang="pt-BR" baseline="-25000" dirty="0" smtClean="0"/>
              <a:t>1</a:t>
            </a:r>
            <a:r>
              <a:rPr lang="pt-BR" dirty="0" smtClean="0"/>
              <a:t>        </a:t>
            </a:r>
            <a:r>
              <a:rPr lang="pt-BR" dirty="0"/>
              <a:t>+ X</a:t>
            </a:r>
            <a:r>
              <a:rPr lang="pt-BR" baseline="-25000" dirty="0"/>
              <a:t>3</a:t>
            </a:r>
            <a:r>
              <a:rPr lang="pt-BR" dirty="0">
                <a:solidFill>
                  <a:srgbClr val="0070C0"/>
                </a:solidFill>
              </a:rPr>
              <a:t>                   </a:t>
            </a:r>
            <a:r>
              <a:rPr lang="pt-BR" dirty="0"/>
              <a:t>= 3		</a:t>
            </a:r>
          </a:p>
          <a:p>
            <a:pPr eaLnBrk="1" hangingPunct="1"/>
            <a:r>
              <a:rPr lang="pt-BR" dirty="0" smtClean="0"/>
              <a:t>0       </a:t>
            </a:r>
            <a:r>
              <a:rPr lang="pt-BR" dirty="0"/>
              <a:t>X</a:t>
            </a:r>
            <a:r>
              <a:rPr lang="pt-BR" baseline="-25000" dirty="0"/>
              <a:t>2</a:t>
            </a:r>
            <a:r>
              <a:rPr lang="pt-BR" dirty="0"/>
              <a:t>	     + X</a:t>
            </a:r>
            <a:r>
              <a:rPr lang="pt-BR" baseline="-25000" dirty="0"/>
              <a:t>4</a:t>
            </a:r>
            <a:r>
              <a:rPr lang="pt-BR" dirty="0">
                <a:solidFill>
                  <a:srgbClr val="0070C0"/>
                </a:solidFill>
              </a:rPr>
              <a:t>     </a:t>
            </a:r>
            <a:r>
              <a:rPr lang="pt-BR" dirty="0"/>
              <a:t>      = 4		</a:t>
            </a:r>
          </a:p>
          <a:p>
            <a:pPr eaLnBrk="1" hangingPunct="1"/>
            <a:r>
              <a:rPr lang="pt-BR" dirty="0" smtClean="0"/>
              <a:t>0   </a:t>
            </a:r>
            <a:r>
              <a:rPr lang="pt-BR" dirty="0"/>
              <a:t>+2X</a:t>
            </a:r>
            <a:r>
              <a:rPr lang="pt-BR" baseline="-25000" dirty="0"/>
              <a:t>2</a:t>
            </a:r>
            <a:r>
              <a:rPr lang="pt-BR" dirty="0"/>
              <a:t>  -X</a:t>
            </a:r>
            <a:r>
              <a:rPr lang="pt-BR" baseline="-25000" dirty="0"/>
              <a:t>3</a:t>
            </a:r>
            <a:r>
              <a:rPr lang="pt-BR" dirty="0"/>
              <a:t>	+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/>
              <a:t>X</a:t>
            </a:r>
            <a:r>
              <a:rPr lang="pt-BR" baseline="-25000" dirty="0"/>
              <a:t>5</a:t>
            </a:r>
            <a:r>
              <a:rPr lang="pt-BR" dirty="0">
                <a:solidFill>
                  <a:srgbClr val="0070C0"/>
                </a:solidFill>
              </a:rPr>
              <a:t>  </a:t>
            </a:r>
            <a:r>
              <a:rPr lang="pt-BR" dirty="0"/>
              <a:t>= 6		</a:t>
            </a:r>
          </a:p>
          <a:p>
            <a:pPr eaLnBrk="1" hangingPunct="1">
              <a:spcBef>
                <a:spcPct val="50000"/>
              </a:spcBef>
            </a:pPr>
            <a:endParaRPr lang="pt-BR" dirty="0"/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1762125" y="3814763"/>
            <a:ext cx="36036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2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7178" name="Rectangle 5"/>
          <p:cNvSpPr>
            <a:spLocks noChangeArrowheads="1"/>
          </p:cNvSpPr>
          <p:nvPr/>
        </p:nvSpPr>
        <p:spPr bwMode="auto">
          <a:xfrm>
            <a:off x="2266950" y="3814763"/>
            <a:ext cx="36036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3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7179" name="Rectangle 6"/>
          <p:cNvSpPr>
            <a:spLocks noChangeArrowheads="1"/>
          </p:cNvSpPr>
          <p:nvPr/>
        </p:nvSpPr>
        <p:spPr bwMode="auto">
          <a:xfrm>
            <a:off x="323205" y="3814763"/>
            <a:ext cx="432371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 dirty="0"/>
              <a:t>e</a:t>
            </a:r>
            <a:r>
              <a:rPr lang="pt-BR" baseline="-25000" dirty="0"/>
              <a:t>1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 dirty="0"/>
              <a:t>O Método Simplex para Problemas de Maximização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Final da primeira iteração: VB = (X</a:t>
            </a:r>
            <a:r>
              <a:rPr lang="pt-BR" baseline="-25000" dirty="0"/>
              <a:t>1</a:t>
            </a:r>
            <a:r>
              <a:rPr lang="pt-BR" dirty="0"/>
              <a:t>, X</a:t>
            </a:r>
            <a:r>
              <a:rPr lang="pt-BR" baseline="-25000" dirty="0"/>
              <a:t>4</a:t>
            </a:r>
            <a:r>
              <a:rPr lang="pt-BR" dirty="0"/>
              <a:t>, X</a:t>
            </a:r>
            <a:r>
              <a:rPr lang="pt-BR" baseline="-25000" dirty="0"/>
              <a:t>5</a:t>
            </a:r>
            <a:r>
              <a:rPr lang="pt-BR" dirty="0"/>
              <a:t>) = (3, 4, 6), VNB = (X</a:t>
            </a:r>
            <a:r>
              <a:rPr lang="pt-BR" baseline="-25000" dirty="0"/>
              <a:t>2</a:t>
            </a:r>
            <a:r>
              <a:rPr lang="pt-BR" dirty="0"/>
              <a:t>, X</a:t>
            </a:r>
            <a:r>
              <a:rPr lang="pt-BR" baseline="-25000" dirty="0"/>
              <a:t>3</a:t>
            </a:r>
            <a:r>
              <a:rPr lang="pt-BR" dirty="0"/>
              <a:t>) = (0, 0) e Z(X) = 15. O sistema transformado é:</a:t>
            </a:r>
          </a:p>
          <a:p>
            <a:pPr eaLnBrk="1" hangingPunct="1">
              <a:spcBef>
                <a:spcPct val="50000"/>
              </a:spcBef>
            </a:pPr>
            <a:endParaRPr lang="pt-BR" dirty="0"/>
          </a:p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        + X</a:t>
            </a:r>
            <a:r>
              <a:rPr lang="pt-BR" baseline="-25000" dirty="0"/>
              <a:t>3</a:t>
            </a:r>
            <a:r>
              <a:rPr lang="pt-BR" dirty="0">
                <a:solidFill>
                  <a:srgbClr val="0070C0"/>
                </a:solidFill>
              </a:rPr>
              <a:t>                   </a:t>
            </a:r>
            <a:r>
              <a:rPr lang="pt-BR" dirty="0"/>
              <a:t>= 3		</a:t>
            </a:r>
            <a:r>
              <a:rPr lang="pt-BR" dirty="0" err="1"/>
              <a:t>VBásicas</a:t>
            </a:r>
            <a:r>
              <a:rPr lang="pt-BR" dirty="0"/>
              <a:t> sempre </a:t>
            </a:r>
            <a:r>
              <a:rPr lang="pt-BR" dirty="0" smtClean="0"/>
              <a:t>maiores </a:t>
            </a:r>
            <a:r>
              <a:rPr lang="pt-BR" smtClean="0"/>
              <a:t>do que </a:t>
            </a:r>
            <a:r>
              <a:rPr lang="pt-BR" dirty="0"/>
              <a:t>zero</a:t>
            </a:r>
          </a:p>
          <a:p>
            <a:pPr eaLnBrk="1" hangingPunct="1"/>
            <a:r>
              <a:rPr lang="pt-BR" dirty="0"/>
              <a:t>        X</a:t>
            </a:r>
            <a:r>
              <a:rPr lang="pt-BR" baseline="-25000" dirty="0"/>
              <a:t>2</a:t>
            </a:r>
            <a:r>
              <a:rPr lang="pt-BR" dirty="0"/>
              <a:t>	     + X</a:t>
            </a:r>
            <a:r>
              <a:rPr lang="pt-BR" baseline="-25000" dirty="0"/>
              <a:t>4</a:t>
            </a:r>
            <a:r>
              <a:rPr lang="pt-BR" dirty="0">
                <a:solidFill>
                  <a:srgbClr val="0070C0"/>
                </a:solidFill>
              </a:rPr>
              <a:t>     </a:t>
            </a:r>
            <a:r>
              <a:rPr lang="pt-BR" dirty="0"/>
              <a:t>      = 4		</a:t>
            </a:r>
            <a:r>
              <a:rPr lang="pt-BR" dirty="0" err="1"/>
              <a:t>VNãoBásicas</a:t>
            </a:r>
            <a:r>
              <a:rPr lang="pt-BR" dirty="0"/>
              <a:t> sempre iguais a zero...</a:t>
            </a:r>
          </a:p>
          <a:p>
            <a:pPr eaLnBrk="1" hangingPunct="1"/>
            <a:r>
              <a:rPr lang="pt-BR" dirty="0"/>
              <a:t>    +2X</a:t>
            </a:r>
            <a:r>
              <a:rPr lang="pt-BR" baseline="-25000" dirty="0"/>
              <a:t>2</a:t>
            </a:r>
            <a:r>
              <a:rPr lang="pt-BR" dirty="0"/>
              <a:t>  -X</a:t>
            </a:r>
            <a:r>
              <a:rPr lang="pt-BR" baseline="-25000" dirty="0"/>
              <a:t>3</a:t>
            </a:r>
            <a:r>
              <a:rPr lang="pt-BR" dirty="0"/>
              <a:t>	+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/>
              <a:t>X</a:t>
            </a:r>
            <a:r>
              <a:rPr lang="pt-BR" baseline="-25000" dirty="0"/>
              <a:t>5</a:t>
            </a:r>
            <a:r>
              <a:rPr lang="pt-BR" dirty="0">
                <a:solidFill>
                  <a:srgbClr val="0070C0"/>
                </a:solidFill>
              </a:rPr>
              <a:t>  </a:t>
            </a:r>
            <a:r>
              <a:rPr lang="pt-BR" dirty="0"/>
              <a:t>= 6		a não ser em casos especiais!!!</a:t>
            </a:r>
          </a:p>
          <a:p>
            <a:pPr eaLnBrk="1" hangingPunct="1">
              <a:spcBef>
                <a:spcPct val="50000"/>
              </a:spcBef>
            </a:pPr>
            <a:endParaRPr lang="pt-BR" dirty="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762125" y="1916113"/>
            <a:ext cx="36036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2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266950" y="1916113"/>
            <a:ext cx="36036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3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50825" y="1916113"/>
            <a:ext cx="36036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1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23850" y="3284538"/>
            <a:ext cx="8640763" cy="297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dirty="0"/>
              <a:t>Esta solução é ótima? Se não for, repetir o processo. Para saber, devemos voltar ao passo 2. Escrever Z(X) = 5X</a:t>
            </a:r>
            <a:r>
              <a:rPr lang="pt-BR" baseline="-25000" dirty="0"/>
              <a:t>1</a:t>
            </a:r>
            <a:r>
              <a:rPr lang="pt-BR" dirty="0"/>
              <a:t> + 2X</a:t>
            </a:r>
            <a:r>
              <a:rPr lang="pt-BR" baseline="-25000" dirty="0"/>
              <a:t>2</a:t>
            </a:r>
            <a:r>
              <a:rPr lang="pt-BR" dirty="0"/>
              <a:t> em função das VNB X</a:t>
            </a:r>
            <a:r>
              <a:rPr lang="pt-BR" baseline="-25000" dirty="0"/>
              <a:t>2</a:t>
            </a:r>
            <a:r>
              <a:rPr lang="pt-BR" dirty="0"/>
              <a:t> e X</a:t>
            </a:r>
            <a:r>
              <a:rPr lang="pt-BR" baseline="-25000" dirty="0"/>
              <a:t>3</a:t>
            </a:r>
            <a:r>
              <a:rPr lang="pt-BR" dirty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Da primeira equação temos que X</a:t>
            </a:r>
            <a:r>
              <a:rPr lang="pt-BR" baseline="-25000" dirty="0"/>
              <a:t>1</a:t>
            </a:r>
            <a:r>
              <a:rPr lang="pt-BR" dirty="0"/>
              <a:t> = 3 – X</a:t>
            </a:r>
            <a:r>
              <a:rPr lang="pt-BR" baseline="-25000" dirty="0"/>
              <a:t>3</a:t>
            </a:r>
            <a:r>
              <a:rPr lang="pt-BR" dirty="0"/>
              <a:t>, portanto: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Z(X) = 5(3-X</a:t>
            </a:r>
            <a:r>
              <a:rPr lang="pt-BR" baseline="-25000" dirty="0"/>
              <a:t>3</a:t>
            </a:r>
            <a:r>
              <a:rPr lang="pt-BR" dirty="0"/>
              <a:t>) + 2X</a:t>
            </a:r>
            <a:r>
              <a:rPr lang="pt-BR" baseline="-25000" dirty="0"/>
              <a:t>2</a:t>
            </a:r>
            <a:r>
              <a:rPr lang="pt-BR" dirty="0"/>
              <a:t>   =&gt;    Z(X) = 15 + </a:t>
            </a:r>
            <a:r>
              <a:rPr lang="pt-BR" b="1" dirty="0">
                <a:solidFill>
                  <a:srgbClr val="0066FF"/>
                </a:solidFill>
              </a:rPr>
              <a:t>2</a:t>
            </a:r>
            <a:r>
              <a:rPr lang="pt-BR" dirty="0"/>
              <a:t>X</a:t>
            </a:r>
            <a:r>
              <a:rPr lang="pt-BR" baseline="-25000" dirty="0"/>
              <a:t>2</a:t>
            </a:r>
            <a:r>
              <a:rPr lang="pt-BR" dirty="0"/>
              <a:t> - 5X</a:t>
            </a:r>
            <a:r>
              <a:rPr lang="pt-BR" baseline="-25000" dirty="0"/>
              <a:t>3</a:t>
            </a:r>
            <a:r>
              <a:rPr lang="pt-BR" dirty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Logo a solução ainda não é ótima pois tem uma </a:t>
            </a:r>
            <a:r>
              <a:rPr lang="pt-BR" b="1" u="sng" dirty="0"/>
              <a:t>VNB com coeficiente positivo</a:t>
            </a:r>
            <a:r>
              <a:rPr lang="pt-BR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3. Como X</a:t>
            </a:r>
            <a:r>
              <a:rPr lang="pt-BR" baseline="-25000" dirty="0"/>
              <a:t>2</a:t>
            </a:r>
            <a:r>
              <a:rPr lang="pt-BR" dirty="0"/>
              <a:t> é a VNB com maior coeficiente positivo, ela entra na base.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4. Quem sairá da base? Escrever as </a:t>
            </a:r>
            <a:r>
              <a:rPr lang="pt-BR" dirty="0" err="1"/>
              <a:t>VBs</a:t>
            </a:r>
            <a:r>
              <a:rPr lang="pt-BR" dirty="0"/>
              <a:t> em função das </a:t>
            </a:r>
            <a:r>
              <a:rPr lang="pt-BR" dirty="0" err="1"/>
              <a:t>VNBs</a:t>
            </a:r>
            <a:r>
              <a:rPr lang="pt-BR" dirty="0"/>
              <a:t> e aumentar o valor de X</a:t>
            </a:r>
            <a:r>
              <a:rPr lang="pt-BR" baseline="-25000" dirty="0"/>
              <a:t>2</a:t>
            </a:r>
            <a:r>
              <a:rPr lang="pt-BR" dirty="0"/>
              <a:t>. A primeira VB que zerar é a que deve sair da base.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64235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 dirty="0"/>
              <a:t>O Método Simplex para Problemas de Maximização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4. Quem sairá da base? Escrever as </a:t>
            </a:r>
            <a:r>
              <a:rPr lang="pt-BR" dirty="0" err="1"/>
              <a:t>VBs</a:t>
            </a:r>
            <a:r>
              <a:rPr lang="pt-BR" dirty="0"/>
              <a:t> em função das </a:t>
            </a:r>
            <a:r>
              <a:rPr lang="pt-BR" dirty="0" err="1"/>
              <a:t>VNBs</a:t>
            </a:r>
            <a:r>
              <a:rPr lang="pt-BR" dirty="0"/>
              <a:t> e aumentar o valor de X</a:t>
            </a:r>
            <a:r>
              <a:rPr lang="pt-BR" baseline="-25000" dirty="0"/>
              <a:t>2</a:t>
            </a:r>
            <a:r>
              <a:rPr lang="pt-BR" dirty="0"/>
              <a:t>. A primeira VB que zerar é a que deve sair da base. Lembrar que X</a:t>
            </a:r>
            <a:r>
              <a:rPr lang="pt-BR" baseline="-25000" dirty="0"/>
              <a:t>3</a:t>
            </a:r>
            <a:r>
              <a:rPr lang="pt-BR" dirty="0"/>
              <a:t> = 0.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/>
              <a:t>= 3 – X</a:t>
            </a:r>
            <a:r>
              <a:rPr lang="pt-BR" baseline="-25000" dirty="0"/>
              <a:t>3</a:t>
            </a:r>
            <a:r>
              <a:rPr lang="pt-BR" dirty="0"/>
              <a:t>	  =&gt;   X</a:t>
            </a:r>
            <a:r>
              <a:rPr lang="pt-BR" baseline="-25000" dirty="0"/>
              <a:t>2</a:t>
            </a:r>
            <a:r>
              <a:rPr lang="pt-BR" dirty="0"/>
              <a:t> &lt;= infinito</a:t>
            </a:r>
          </a:p>
          <a:p>
            <a:pPr eaLnBrk="1" hangingPunct="1"/>
            <a:r>
              <a:rPr lang="pt-BR" dirty="0"/>
              <a:t>X</a:t>
            </a:r>
            <a:r>
              <a:rPr lang="pt-BR" baseline="-25000" dirty="0"/>
              <a:t>4</a:t>
            </a:r>
            <a:r>
              <a:rPr lang="pt-BR" dirty="0"/>
              <a:t> = 4 – X</a:t>
            </a:r>
            <a:r>
              <a:rPr lang="pt-BR" baseline="-25000" dirty="0"/>
              <a:t>2</a:t>
            </a:r>
            <a:r>
              <a:rPr lang="pt-BR" dirty="0"/>
              <a:t>	  =&gt;   X</a:t>
            </a:r>
            <a:r>
              <a:rPr lang="pt-BR" baseline="-25000" dirty="0"/>
              <a:t>2</a:t>
            </a:r>
            <a:r>
              <a:rPr lang="pt-BR" dirty="0"/>
              <a:t> &lt;= 4	</a:t>
            </a:r>
          </a:p>
          <a:p>
            <a:pPr eaLnBrk="1" hangingPunct="1"/>
            <a:r>
              <a:rPr lang="pt-BR" dirty="0"/>
              <a:t>X</a:t>
            </a:r>
            <a:r>
              <a:rPr lang="pt-BR" baseline="-25000" dirty="0"/>
              <a:t>5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/>
              <a:t>= 6–2X</a:t>
            </a:r>
            <a:r>
              <a:rPr lang="pt-BR" baseline="-25000" dirty="0"/>
              <a:t>2</a:t>
            </a:r>
            <a:r>
              <a:rPr lang="pt-BR" dirty="0"/>
              <a:t> + X</a:t>
            </a:r>
            <a:r>
              <a:rPr lang="pt-BR" baseline="-25000" dirty="0"/>
              <a:t>3</a:t>
            </a:r>
            <a:r>
              <a:rPr lang="pt-BR" dirty="0"/>
              <a:t>	  =&gt;   X</a:t>
            </a:r>
            <a:r>
              <a:rPr lang="pt-BR" baseline="-25000" dirty="0"/>
              <a:t>2</a:t>
            </a:r>
            <a:r>
              <a:rPr lang="pt-BR" dirty="0"/>
              <a:t> &lt;= 3. </a:t>
            </a:r>
            <a:r>
              <a:rPr lang="pt-BR" dirty="0" smtClean="0"/>
              <a:t>     Portanto X</a:t>
            </a:r>
            <a:r>
              <a:rPr lang="pt-BR" baseline="-25000" dirty="0" smtClean="0"/>
              <a:t>2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dirty="0" smtClean="0"/>
              <a:t> min {</a:t>
            </a:r>
            <a:r>
              <a:rPr lang="pt-BR" dirty="0" smtClean="0">
                <a:latin typeface="MS Reference Sans Serif" pitchFamily="34" charset="0"/>
              </a:rPr>
              <a:t>∞</a:t>
            </a:r>
            <a:r>
              <a:rPr lang="pt-BR" dirty="0"/>
              <a:t>, </a:t>
            </a:r>
            <a:r>
              <a:rPr lang="pt-BR" dirty="0" smtClean="0"/>
              <a:t>4, 3</a:t>
            </a:r>
            <a:r>
              <a:rPr lang="pt-BR" dirty="0" smtClean="0">
                <a:latin typeface="MS Reference Sans Serif" pitchFamily="34" charset="0"/>
              </a:rPr>
              <a:t>} = </a:t>
            </a:r>
            <a:r>
              <a:rPr lang="pt-BR" dirty="0" smtClean="0"/>
              <a:t>3 </a:t>
            </a:r>
            <a:r>
              <a:rPr lang="pt-BR" dirty="0"/>
              <a:t>e </a:t>
            </a:r>
            <a:endParaRPr lang="pt-BR" dirty="0" smtClean="0"/>
          </a:p>
          <a:p>
            <a:pPr eaLnBrk="1" hangingPunct="1"/>
            <a:r>
              <a:rPr lang="pt-BR" dirty="0"/>
              <a:t>	</a:t>
            </a:r>
            <a:r>
              <a:rPr lang="pt-BR" dirty="0" smtClean="0"/>
              <a:t>				X</a:t>
            </a:r>
            <a:r>
              <a:rPr lang="pt-BR" baseline="-25000" dirty="0" smtClean="0"/>
              <a:t>5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dirty="0" smtClean="0"/>
              <a:t> 0 </a:t>
            </a:r>
            <a:r>
              <a:rPr lang="pt-BR" dirty="0"/>
              <a:t>sai da base. </a:t>
            </a:r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Ao substituir os valores X</a:t>
            </a:r>
            <a:r>
              <a:rPr lang="pt-BR" baseline="-25000" dirty="0" smtClean="0"/>
              <a:t>2</a:t>
            </a:r>
            <a:r>
              <a:rPr lang="pt-BR" dirty="0" smtClean="0"/>
              <a:t> = 3 e X</a:t>
            </a:r>
            <a:r>
              <a:rPr lang="pt-BR" baseline="-25000" dirty="0" smtClean="0"/>
              <a:t>5</a:t>
            </a:r>
            <a:r>
              <a:rPr lang="pt-BR" dirty="0" smtClean="0"/>
              <a:t> = 0 no sistema teremos a  nova </a:t>
            </a:r>
            <a:r>
              <a:rPr lang="pt-BR" dirty="0"/>
              <a:t>solução básica viável: </a:t>
            </a:r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VB </a:t>
            </a:r>
            <a:r>
              <a:rPr lang="pt-BR" dirty="0"/>
              <a:t>= (X</a:t>
            </a:r>
            <a:r>
              <a:rPr lang="pt-BR" baseline="-25000" dirty="0"/>
              <a:t>1</a:t>
            </a:r>
            <a:r>
              <a:rPr lang="pt-BR" dirty="0"/>
              <a:t>, X</a:t>
            </a:r>
            <a:r>
              <a:rPr lang="pt-BR" baseline="-25000" dirty="0"/>
              <a:t>2</a:t>
            </a:r>
            <a:r>
              <a:rPr lang="pt-BR" dirty="0"/>
              <a:t>, X</a:t>
            </a:r>
            <a:r>
              <a:rPr lang="pt-BR" baseline="-25000" dirty="0"/>
              <a:t>4</a:t>
            </a:r>
            <a:r>
              <a:rPr lang="pt-BR" dirty="0"/>
              <a:t>) = (3, 3, 1),  VNB = (X</a:t>
            </a:r>
            <a:r>
              <a:rPr lang="pt-BR" baseline="-25000" dirty="0"/>
              <a:t>3</a:t>
            </a:r>
            <a:r>
              <a:rPr lang="pt-BR" dirty="0"/>
              <a:t>, X</a:t>
            </a:r>
            <a:r>
              <a:rPr lang="pt-BR" baseline="-25000" dirty="0"/>
              <a:t>5</a:t>
            </a:r>
            <a:r>
              <a:rPr lang="pt-BR" dirty="0"/>
              <a:t>) = (0, 0) e </a:t>
            </a:r>
            <a:r>
              <a:rPr lang="pt-BR" dirty="0" smtClean="0"/>
              <a:t> </a:t>
            </a:r>
          </a:p>
          <a:p>
            <a:pPr eaLnBrk="1" hangingPunct="1"/>
            <a:r>
              <a:rPr lang="pt-BR" dirty="0" smtClean="0"/>
              <a:t>Z(X) = 3*5+ 2*3 = 21 melhorou!!!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Ou seja, a função objetivo melhorou mais um pouco. 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Olhando o sistema </a:t>
            </a:r>
            <a:r>
              <a:rPr lang="pt-BR" dirty="0" err="1" smtClean="0"/>
              <a:t>pivoteado</a:t>
            </a:r>
            <a:r>
              <a:rPr lang="pt-BR" dirty="0" smtClean="0"/>
              <a:t> teremos: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250825" y="2996952"/>
            <a:ext cx="81375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dirty="0"/>
              <a:t>Final da segunda iteração. O sistema transformado é:</a:t>
            </a:r>
          </a:p>
          <a:p>
            <a:pPr eaLnBrk="1" hangingPunct="1">
              <a:spcBef>
                <a:spcPct val="50000"/>
              </a:spcBef>
            </a:pPr>
            <a:endParaRPr lang="pt-BR" dirty="0"/>
          </a:p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  </a:t>
            </a:r>
            <a:r>
              <a:rPr lang="pt-BR" dirty="0" smtClean="0"/>
              <a:t>     0       + </a:t>
            </a:r>
            <a:r>
              <a:rPr lang="pt-BR" dirty="0"/>
              <a:t>X</a:t>
            </a:r>
            <a:r>
              <a:rPr lang="pt-BR" baseline="-25000" dirty="0"/>
              <a:t>3</a:t>
            </a:r>
            <a:r>
              <a:rPr lang="pt-BR" dirty="0">
                <a:solidFill>
                  <a:srgbClr val="0070C0"/>
                </a:solidFill>
              </a:rPr>
              <a:t>                       </a:t>
            </a:r>
            <a:r>
              <a:rPr lang="pt-BR" dirty="0"/>
              <a:t>= 3		</a:t>
            </a:r>
          </a:p>
          <a:p>
            <a:pPr eaLnBrk="1" hangingPunct="1"/>
            <a:r>
              <a:rPr lang="pt-BR" dirty="0"/>
              <a:t>           </a:t>
            </a:r>
            <a:r>
              <a:rPr lang="pt-BR" dirty="0" smtClean="0"/>
              <a:t>0    </a:t>
            </a:r>
            <a:r>
              <a:rPr lang="pt-BR" dirty="0"/>
              <a:t>+0.5X</a:t>
            </a:r>
            <a:r>
              <a:rPr lang="pt-BR" baseline="-25000" dirty="0"/>
              <a:t>3</a:t>
            </a:r>
            <a:r>
              <a:rPr lang="pt-BR" dirty="0"/>
              <a:t>	 + X</a:t>
            </a:r>
            <a:r>
              <a:rPr lang="pt-BR" baseline="-25000" dirty="0"/>
              <a:t>4</a:t>
            </a:r>
            <a:r>
              <a:rPr lang="pt-BR" dirty="0">
                <a:solidFill>
                  <a:srgbClr val="0070C0"/>
                </a:solidFill>
              </a:rPr>
              <a:t>  </a:t>
            </a:r>
            <a:r>
              <a:rPr lang="pt-BR" dirty="0"/>
              <a:t>-0.5X</a:t>
            </a:r>
            <a:r>
              <a:rPr lang="pt-BR" baseline="-25000" dirty="0"/>
              <a:t>5</a:t>
            </a:r>
            <a:r>
              <a:rPr lang="pt-BR" dirty="0"/>
              <a:t> = 1		</a:t>
            </a:r>
          </a:p>
          <a:p>
            <a:pPr eaLnBrk="1" hangingPunct="1"/>
            <a:r>
              <a:rPr lang="pt-BR" dirty="0"/>
              <a:t>      + </a:t>
            </a:r>
            <a:r>
              <a:rPr lang="pt-BR" dirty="0" smtClean="0"/>
              <a:t>1X</a:t>
            </a:r>
            <a:r>
              <a:rPr lang="pt-BR" baseline="-25000" dirty="0" smtClean="0"/>
              <a:t>2</a:t>
            </a:r>
            <a:r>
              <a:rPr lang="pt-BR" dirty="0" smtClean="0"/>
              <a:t>    </a:t>
            </a:r>
            <a:r>
              <a:rPr lang="pt-BR" dirty="0"/>
              <a:t>-0.5X</a:t>
            </a:r>
            <a:r>
              <a:rPr lang="pt-BR" baseline="-25000" dirty="0"/>
              <a:t>3</a:t>
            </a:r>
            <a:r>
              <a:rPr lang="pt-BR" dirty="0"/>
              <a:t>	         +0.5X</a:t>
            </a:r>
            <a:r>
              <a:rPr lang="pt-BR" baseline="-25000" dirty="0"/>
              <a:t>5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/>
              <a:t>= 3	       Será que esta solução é ótima? 	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341563" y="3861048"/>
            <a:ext cx="431800" cy="93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2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828675" y="3861048"/>
            <a:ext cx="431800" cy="93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 dirty="0"/>
              <a:t>e</a:t>
            </a:r>
            <a:r>
              <a:rPr lang="pt-BR" baseline="-25000" dirty="0"/>
              <a:t>3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52413" y="3861048"/>
            <a:ext cx="431800" cy="93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1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23850" y="4941168"/>
            <a:ext cx="8208963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dirty="0"/>
              <a:t>Passo 2. Escrever Z(X) em função de X</a:t>
            </a:r>
            <a:r>
              <a:rPr lang="pt-BR" baseline="-25000" dirty="0"/>
              <a:t>3</a:t>
            </a:r>
            <a:r>
              <a:rPr lang="pt-BR" dirty="0"/>
              <a:t> e X</a:t>
            </a:r>
            <a:r>
              <a:rPr lang="pt-BR" baseline="-25000" dirty="0"/>
              <a:t>5</a:t>
            </a:r>
            <a:r>
              <a:rPr lang="pt-BR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Z(X) = 5X</a:t>
            </a:r>
            <a:r>
              <a:rPr lang="pt-BR" baseline="-25000" dirty="0"/>
              <a:t>1</a:t>
            </a:r>
            <a:r>
              <a:rPr lang="pt-BR" dirty="0"/>
              <a:t> + 2X</a:t>
            </a:r>
            <a:r>
              <a:rPr lang="pt-BR" baseline="-25000" dirty="0"/>
              <a:t>2</a:t>
            </a:r>
            <a:r>
              <a:rPr lang="pt-BR" dirty="0"/>
              <a:t> =&gt; Z(X) = 5(3-X</a:t>
            </a:r>
            <a:r>
              <a:rPr lang="pt-BR" baseline="-25000" dirty="0"/>
              <a:t>3</a:t>
            </a:r>
            <a:r>
              <a:rPr lang="pt-BR" dirty="0"/>
              <a:t>) +2(3 + 0.5X</a:t>
            </a:r>
            <a:r>
              <a:rPr lang="pt-BR" baseline="-25000" dirty="0"/>
              <a:t>3</a:t>
            </a:r>
            <a:r>
              <a:rPr lang="pt-BR" dirty="0"/>
              <a:t> -0.5X</a:t>
            </a:r>
            <a:r>
              <a:rPr lang="pt-BR" baseline="-25000" dirty="0"/>
              <a:t>5</a:t>
            </a:r>
            <a:r>
              <a:rPr lang="pt-BR" dirty="0"/>
              <a:t>) </a:t>
            </a:r>
            <a:r>
              <a:rPr lang="pt-BR" dirty="0">
                <a:sym typeface="Symbol" pitchFamily="18" charset="2"/>
              </a:rPr>
              <a:t></a:t>
            </a:r>
            <a:r>
              <a:rPr lang="pt-BR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Z(X) = 15 -5X</a:t>
            </a:r>
            <a:r>
              <a:rPr lang="pt-BR" baseline="-25000" dirty="0"/>
              <a:t>3</a:t>
            </a:r>
            <a:r>
              <a:rPr lang="pt-BR" dirty="0"/>
              <a:t> + 6 + X</a:t>
            </a:r>
            <a:r>
              <a:rPr lang="pt-BR" baseline="-25000" dirty="0"/>
              <a:t>3</a:t>
            </a:r>
            <a:r>
              <a:rPr lang="pt-BR" dirty="0"/>
              <a:t>  - X</a:t>
            </a:r>
            <a:r>
              <a:rPr lang="pt-BR" baseline="-25000" dirty="0"/>
              <a:t>5</a:t>
            </a:r>
            <a:r>
              <a:rPr lang="pt-BR" dirty="0"/>
              <a:t> </a:t>
            </a:r>
            <a:r>
              <a:rPr lang="pt-BR" dirty="0">
                <a:sym typeface="Symbol" pitchFamily="18" charset="2"/>
              </a:rPr>
              <a:t></a:t>
            </a:r>
            <a:r>
              <a:rPr lang="pt-BR" dirty="0"/>
              <a:t> Z(X) = 21 - 4X</a:t>
            </a:r>
            <a:r>
              <a:rPr lang="pt-BR" baseline="-25000" dirty="0"/>
              <a:t>3</a:t>
            </a:r>
            <a:r>
              <a:rPr lang="pt-BR" dirty="0"/>
              <a:t> – X</a:t>
            </a:r>
            <a:r>
              <a:rPr lang="pt-BR" baseline="-25000" dirty="0"/>
              <a:t>5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/>
              <a:t>Como nenhuma VNB tem coeficiente &gt; 0 a solução </a:t>
            </a:r>
            <a:r>
              <a:rPr lang="pt-BR" dirty="0" smtClean="0"/>
              <a:t>                                        VB = (X</a:t>
            </a:r>
            <a:r>
              <a:rPr lang="pt-BR" baseline="-25000" dirty="0" smtClean="0"/>
              <a:t>1</a:t>
            </a:r>
            <a:r>
              <a:rPr lang="pt-BR" dirty="0" smtClean="0"/>
              <a:t>, X</a:t>
            </a:r>
            <a:r>
              <a:rPr lang="pt-BR" baseline="-25000" dirty="0" smtClean="0"/>
              <a:t>2</a:t>
            </a:r>
            <a:r>
              <a:rPr lang="pt-BR" dirty="0" smtClean="0"/>
              <a:t>, X</a:t>
            </a:r>
            <a:r>
              <a:rPr lang="pt-BR" baseline="-25000" dirty="0" smtClean="0"/>
              <a:t>4</a:t>
            </a:r>
            <a:r>
              <a:rPr lang="pt-BR" dirty="0" smtClean="0"/>
              <a:t>) = (3, 3, 1), VNB = (X</a:t>
            </a:r>
            <a:r>
              <a:rPr lang="pt-BR" baseline="-25000" dirty="0" smtClean="0"/>
              <a:t>3</a:t>
            </a:r>
            <a:r>
              <a:rPr lang="pt-BR" dirty="0" smtClean="0"/>
              <a:t>, X</a:t>
            </a:r>
            <a:r>
              <a:rPr lang="pt-BR" baseline="-25000" dirty="0" smtClean="0"/>
              <a:t>5</a:t>
            </a:r>
            <a:r>
              <a:rPr lang="pt-BR" dirty="0" smtClean="0"/>
              <a:t>) = (0, 0) é ótima com Z(X) = 21 !</a:t>
            </a:r>
            <a:endParaRPr lang="pt-BR" dirty="0"/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255588" y="260350"/>
            <a:ext cx="8642350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b="1" dirty="0"/>
              <a:t>O Método Simplex para Problemas de Maximização</a:t>
            </a:r>
          </a:p>
          <a:p>
            <a:pPr eaLnBrk="1" hangingPunct="1">
              <a:spcBef>
                <a:spcPct val="50000"/>
              </a:spcBef>
            </a:pPr>
            <a:r>
              <a:rPr lang="pt-BR" dirty="0" err="1" smtClean="0"/>
              <a:t>Pivoteamento</a:t>
            </a:r>
            <a:r>
              <a:rPr lang="pt-BR" dirty="0" smtClean="0"/>
              <a:t> do sistema </a:t>
            </a:r>
            <a:endParaRPr lang="pt-BR" dirty="0"/>
          </a:p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2</a:t>
            </a:r>
            <a:r>
              <a:rPr lang="pt-BR" dirty="0"/>
              <a:t> entra na base e X</a:t>
            </a:r>
            <a:r>
              <a:rPr lang="pt-BR" baseline="-25000" dirty="0"/>
              <a:t>5</a:t>
            </a:r>
            <a:r>
              <a:rPr lang="pt-BR" dirty="0"/>
              <a:t> sai da base. Isso significa que X</a:t>
            </a:r>
            <a:r>
              <a:rPr lang="pt-BR" baseline="-25000" dirty="0"/>
              <a:t>2</a:t>
            </a:r>
            <a:r>
              <a:rPr lang="pt-BR" dirty="0"/>
              <a:t> entra </a:t>
            </a:r>
            <a:r>
              <a:rPr lang="pt-BR" dirty="0">
                <a:solidFill>
                  <a:srgbClr val="0066FF"/>
                </a:solidFill>
              </a:rPr>
              <a:t>no lugar de</a:t>
            </a:r>
            <a:r>
              <a:rPr lang="pt-BR" dirty="0"/>
              <a:t> X</a:t>
            </a:r>
            <a:r>
              <a:rPr lang="pt-BR" baseline="-25000" dirty="0"/>
              <a:t>5  </a:t>
            </a:r>
            <a:r>
              <a:rPr lang="pt-BR" dirty="0"/>
              <a:t>! </a:t>
            </a:r>
          </a:p>
          <a:p>
            <a:pPr eaLnBrk="1" hangingPunct="1">
              <a:spcBef>
                <a:spcPct val="50000"/>
              </a:spcBef>
            </a:pPr>
            <a:endParaRPr lang="pt-BR" dirty="0"/>
          </a:p>
          <a:p>
            <a:pPr eaLnBrk="1" hangingPunct="1">
              <a:spcBef>
                <a:spcPct val="50000"/>
              </a:spcBef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        + X</a:t>
            </a:r>
            <a:r>
              <a:rPr lang="pt-BR" baseline="-25000" dirty="0"/>
              <a:t>3</a:t>
            </a:r>
            <a:r>
              <a:rPr lang="pt-BR" dirty="0">
                <a:solidFill>
                  <a:srgbClr val="0070C0"/>
                </a:solidFill>
              </a:rPr>
              <a:t>              </a:t>
            </a:r>
            <a:r>
              <a:rPr lang="pt-BR" dirty="0" smtClean="0"/>
              <a:t>0</a:t>
            </a:r>
            <a:r>
              <a:rPr lang="pt-BR" dirty="0" smtClean="0">
                <a:solidFill>
                  <a:srgbClr val="0070C0"/>
                </a:solidFill>
              </a:rPr>
              <a:t>    </a:t>
            </a:r>
            <a:r>
              <a:rPr lang="pt-BR" dirty="0"/>
              <a:t>= 3	</a:t>
            </a:r>
          </a:p>
          <a:p>
            <a:pPr eaLnBrk="1" hangingPunct="1"/>
            <a:r>
              <a:rPr lang="pt-BR" dirty="0"/>
              <a:t>        X</a:t>
            </a:r>
            <a:r>
              <a:rPr lang="pt-BR" baseline="-25000" dirty="0"/>
              <a:t>2</a:t>
            </a:r>
            <a:r>
              <a:rPr lang="pt-BR" dirty="0"/>
              <a:t>	     + X</a:t>
            </a:r>
            <a:r>
              <a:rPr lang="pt-BR" baseline="-25000" dirty="0"/>
              <a:t>4</a:t>
            </a:r>
            <a:r>
              <a:rPr lang="pt-BR" dirty="0">
                <a:solidFill>
                  <a:srgbClr val="0070C0"/>
                </a:solidFill>
              </a:rPr>
              <a:t>     </a:t>
            </a:r>
            <a:r>
              <a:rPr lang="pt-BR" dirty="0"/>
              <a:t> </a:t>
            </a:r>
            <a:r>
              <a:rPr lang="pt-BR" dirty="0" smtClean="0"/>
              <a:t>0    </a:t>
            </a:r>
            <a:r>
              <a:rPr lang="pt-BR" dirty="0"/>
              <a:t>= 4	</a:t>
            </a:r>
          </a:p>
          <a:p>
            <a:pPr eaLnBrk="1" hangingPunct="1"/>
            <a:r>
              <a:rPr lang="pt-BR" dirty="0"/>
              <a:t>    +2X</a:t>
            </a:r>
            <a:r>
              <a:rPr lang="pt-BR" baseline="-25000" dirty="0"/>
              <a:t>2</a:t>
            </a:r>
            <a:r>
              <a:rPr lang="pt-BR" dirty="0"/>
              <a:t>  -X</a:t>
            </a:r>
            <a:r>
              <a:rPr lang="pt-BR" baseline="-25000" dirty="0"/>
              <a:t>3</a:t>
            </a:r>
            <a:r>
              <a:rPr lang="pt-BR" dirty="0"/>
              <a:t>	+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/>
              <a:t>1X</a:t>
            </a:r>
            <a:r>
              <a:rPr lang="pt-BR" baseline="-25000" dirty="0" smtClean="0"/>
              <a:t>5</a:t>
            </a:r>
            <a:r>
              <a:rPr lang="pt-BR" dirty="0" smtClean="0">
                <a:solidFill>
                  <a:srgbClr val="0070C0"/>
                </a:solidFill>
              </a:rPr>
              <a:t>  </a:t>
            </a:r>
            <a:r>
              <a:rPr lang="pt-BR" dirty="0"/>
              <a:t>= 6		</a:t>
            </a:r>
          </a:p>
          <a:p>
            <a:pPr eaLnBrk="1" hangingPunct="1">
              <a:spcBef>
                <a:spcPct val="50000"/>
              </a:spcBef>
            </a:pPr>
            <a:endParaRPr lang="pt-BR" dirty="0"/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1762125" y="1916113"/>
            <a:ext cx="36036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2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sp>
        <p:nvSpPr>
          <p:cNvPr id="9225" name="Rectangle 5"/>
          <p:cNvSpPr>
            <a:spLocks noChangeArrowheads="1"/>
          </p:cNvSpPr>
          <p:nvPr/>
        </p:nvSpPr>
        <p:spPr bwMode="auto">
          <a:xfrm>
            <a:off x="2266950" y="1916113"/>
            <a:ext cx="36036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 dirty="0"/>
              <a:t>e</a:t>
            </a:r>
            <a:r>
              <a:rPr lang="pt-BR" baseline="-25000" dirty="0"/>
              <a:t>3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9226" name="Rectangle 6"/>
          <p:cNvSpPr>
            <a:spLocks noChangeArrowheads="1"/>
          </p:cNvSpPr>
          <p:nvPr/>
        </p:nvSpPr>
        <p:spPr bwMode="auto">
          <a:xfrm>
            <a:off x="250825" y="1916113"/>
            <a:ext cx="36036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pt-BR"/>
              <a:t>e</a:t>
            </a:r>
            <a:r>
              <a:rPr lang="pt-BR" baseline="-25000"/>
              <a:t>1</a:t>
            </a:r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  <a:p>
            <a:pPr algn="ctr"/>
            <a:endParaRPr lang="pt-BR"/>
          </a:p>
        </p:txBody>
      </p:sp>
      <p:cxnSp>
        <p:nvCxnSpPr>
          <p:cNvPr id="14" name="Conector em curva 13"/>
          <p:cNvCxnSpPr/>
          <p:nvPr/>
        </p:nvCxnSpPr>
        <p:spPr>
          <a:xfrm rot="16200000" flipV="1">
            <a:off x="1721644" y="1159669"/>
            <a:ext cx="12700" cy="1512888"/>
          </a:xfrm>
          <a:prstGeom prst="curvedConnector3">
            <a:avLst>
              <a:gd name="adj1" fmla="val 248571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8" grpId="0" animBg="1"/>
      <p:bldP spid="20489" grpId="0" animBg="1"/>
      <p:bldP spid="20490" grpId="0" animBg="1"/>
      <p:bldP spid="20491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2290</Words>
  <Application>Microsoft Office PowerPoint</Application>
  <PresentationFormat>Apresentação na tela (4:3)</PresentationFormat>
  <Paragraphs>703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Design padrão</vt:lpstr>
      <vt:lpstr>O Método Simplex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de Corte</dc:title>
  <dc:creator>.</dc:creator>
  <cp:lastModifiedBy>Gustavo Peixoto Silva</cp:lastModifiedBy>
  <cp:revision>202</cp:revision>
  <cp:lastPrinted>2015-11-16T19:42:15Z</cp:lastPrinted>
  <dcterms:created xsi:type="dcterms:W3CDTF">2011-03-28T11:50:07Z</dcterms:created>
  <dcterms:modified xsi:type="dcterms:W3CDTF">2016-05-02T14:00:40Z</dcterms:modified>
</cp:coreProperties>
</file>